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501" r:id="rId5"/>
    <p:sldId id="502" r:id="rId6"/>
    <p:sldId id="503" r:id="rId7"/>
  </p:sldIdLst>
  <p:sldSz cx="12192000" cy="6858000"/>
  <p:notesSz cx="6400800" cy="86868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ophe CANALS | Studia" initials="CC|S" lastIdx="2" clrIdx="0">
    <p:extLst>
      <p:ext uri="{19B8F6BF-5375-455C-9EA6-DF929625EA0E}">
        <p15:presenceInfo xmlns:p15="http://schemas.microsoft.com/office/powerpoint/2012/main" userId="S-1-5-21-365470220-3626253195-3120139663-1137" providerId="AD"/>
      </p:ext>
    </p:extLst>
  </p:cmAuthor>
  <p:cmAuthor id="2" name="Nicolas ROUILLE" initials="NR" lastIdx="1" clrIdx="1">
    <p:extLst>
      <p:ext uri="{19B8F6BF-5375-455C-9EA6-DF929625EA0E}">
        <p15:presenceInfo xmlns:p15="http://schemas.microsoft.com/office/powerpoint/2012/main" userId="S::Nicolas.ROUILLE@telino.com::8c664f23-bafd-417d-abb2-34702cf7405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2C2"/>
    <a:srgbClr val="00374F"/>
    <a:srgbClr val="FEACAC"/>
    <a:srgbClr val="FE8686"/>
    <a:srgbClr val="FFA41F"/>
    <a:srgbClr val="6ECBFE"/>
    <a:srgbClr val="28AAAD"/>
    <a:srgbClr val="E4E4E4"/>
    <a:srgbClr val="D5F2FF"/>
    <a:srgbClr val="E0F7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Style léger 1 - Accentuation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30" autoAdjust="0"/>
    <p:restoredTop sz="95232" autoAdjust="0"/>
  </p:normalViewPr>
  <p:slideViewPr>
    <p:cSldViewPr snapToGrid="0" showGuides="1">
      <p:cViewPr varScale="1">
        <p:scale>
          <a:sx n="86" d="100"/>
          <a:sy n="86" d="100"/>
        </p:scale>
        <p:origin x="403" y="5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-6582"/>
    </p:cViewPr>
  </p:sorterViewPr>
  <p:notesViewPr>
    <p:cSldViewPr snapToGrid="0">
      <p:cViewPr varScale="1">
        <p:scale>
          <a:sx n="68" d="100"/>
          <a:sy n="68" d="100"/>
        </p:scale>
        <p:origin x="310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B96A8459-C427-4097-B51D-57CCF305F30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773680" cy="435849"/>
          </a:xfrm>
          <a:prstGeom prst="rect">
            <a:avLst/>
          </a:prstGeom>
        </p:spPr>
        <p:txBody>
          <a:bodyPr vert="horz" lIns="86211" tIns="43106" rIns="86211" bIns="43106" rtlCol="0"/>
          <a:lstStyle>
            <a:lvl1pPr algn="l">
              <a:defRPr sz="1100"/>
            </a:lvl1pPr>
          </a:lstStyle>
          <a:p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21492DD-246B-4037-917C-E73452A528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625639" y="0"/>
            <a:ext cx="2773680" cy="435849"/>
          </a:xfrm>
          <a:prstGeom prst="rect">
            <a:avLst/>
          </a:prstGeom>
        </p:spPr>
        <p:txBody>
          <a:bodyPr vert="horz" lIns="86211" tIns="43106" rIns="86211" bIns="43106" rtlCol="0"/>
          <a:lstStyle>
            <a:lvl1pPr algn="r">
              <a:defRPr sz="1100"/>
            </a:lvl1pPr>
          </a:lstStyle>
          <a:p>
            <a:fld id="{50C3DD15-0102-4DF5-A60A-FA497F32A5D7}" type="datetimeFigureOut">
              <a:rPr lang="fr-FR" smtClean="0"/>
              <a:t>03/04/2020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53E0A4-F53B-481E-8F64-A488CDFE8E2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250953"/>
            <a:ext cx="2773680" cy="435848"/>
          </a:xfrm>
          <a:prstGeom prst="rect">
            <a:avLst/>
          </a:prstGeom>
        </p:spPr>
        <p:txBody>
          <a:bodyPr vert="horz" lIns="86211" tIns="43106" rIns="86211" bIns="43106" rtlCol="0" anchor="b"/>
          <a:lstStyle>
            <a:lvl1pPr algn="l">
              <a:defRPr sz="1100"/>
            </a:lvl1pPr>
          </a:lstStyle>
          <a:p>
            <a:r>
              <a:rPr lang="fr-FR" dirty="0"/>
              <a:t>TEST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7E18597-CAB9-4E93-B15F-D6C99FE8E9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625639" y="8250953"/>
            <a:ext cx="2773680" cy="435848"/>
          </a:xfrm>
          <a:prstGeom prst="rect">
            <a:avLst/>
          </a:prstGeom>
        </p:spPr>
        <p:txBody>
          <a:bodyPr vert="horz" lIns="86211" tIns="43106" rIns="86211" bIns="43106" rtlCol="0" anchor="b"/>
          <a:lstStyle>
            <a:lvl1pPr algn="r">
              <a:defRPr sz="1100"/>
            </a:lvl1pPr>
          </a:lstStyle>
          <a:p>
            <a:fld id="{AB8F1DD4-4E86-4DFF-83EB-B459353CA3A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478765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73680" cy="435849"/>
          </a:xfrm>
          <a:prstGeom prst="rect">
            <a:avLst/>
          </a:prstGeom>
        </p:spPr>
        <p:txBody>
          <a:bodyPr vert="horz" lIns="86211" tIns="43106" rIns="86211" bIns="43106" rtlCol="0"/>
          <a:lstStyle>
            <a:lvl1pPr algn="l">
              <a:defRPr sz="11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625639" y="0"/>
            <a:ext cx="2773680" cy="435849"/>
          </a:xfrm>
          <a:prstGeom prst="rect">
            <a:avLst/>
          </a:prstGeom>
        </p:spPr>
        <p:txBody>
          <a:bodyPr vert="horz" lIns="86211" tIns="43106" rIns="86211" bIns="43106" rtlCol="0"/>
          <a:lstStyle>
            <a:lvl1pPr algn="r">
              <a:defRPr sz="1100"/>
            </a:lvl1pPr>
          </a:lstStyle>
          <a:p>
            <a:fld id="{4DC30AF8-63EA-4897-843C-1AE430831034}" type="datetimeFigureOut">
              <a:rPr lang="fr-FR" smtClean="0"/>
              <a:t>03/04/2020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1085850"/>
            <a:ext cx="5213350" cy="2932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6211" tIns="43106" rIns="86211" bIns="43106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40080" y="4180522"/>
            <a:ext cx="5120640" cy="3420428"/>
          </a:xfrm>
          <a:prstGeom prst="rect">
            <a:avLst/>
          </a:prstGeom>
        </p:spPr>
        <p:txBody>
          <a:bodyPr vert="horz" lIns="86211" tIns="43106" rIns="86211" bIns="43106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250953"/>
            <a:ext cx="2773680" cy="435848"/>
          </a:xfrm>
          <a:prstGeom prst="rect">
            <a:avLst/>
          </a:prstGeom>
        </p:spPr>
        <p:txBody>
          <a:bodyPr vert="horz" lIns="86211" tIns="43106" rIns="86211" bIns="43106" rtlCol="0" anchor="b"/>
          <a:lstStyle>
            <a:lvl1pPr algn="l">
              <a:defRPr sz="1100"/>
            </a:lvl1pPr>
          </a:lstStyle>
          <a:p>
            <a:r>
              <a:rPr lang="fr-FR" dirty="0"/>
              <a:t>TEST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625639" y="8250953"/>
            <a:ext cx="2773680" cy="435848"/>
          </a:xfrm>
          <a:prstGeom prst="rect">
            <a:avLst/>
          </a:prstGeom>
        </p:spPr>
        <p:txBody>
          <a:bodyPr vert="horz" lIns="86211" tIns="43106" rIns="86211" bIns="43106" rtlCol="0" anchor="b"/>
          <a:lstStyle>
            <a:lvl1pPr algn="r">
              <a:defRPr sz="1100"/>
            </a:lvl1pPr>
          </a:lstStyle>
          <a:p>
            <a:fld id="{BB7D7E5F-5672-48D4-834A-5CC46F9A33F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294160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12188238" cy="6855884"/>
          </a:xfrm>
          <a:prstGeom prst="rect">
            <a:avLst/>
          </a:prstGeom>
        </p:spPr>
      </p:pic>
      <p:sp>
        <p:nvSpPr>
          <p:cNvPr id="9" name="Shape 10"/>
          <p:cNvSpPr/>
          <p:nvPr userDrawn="1"/>
        </p:nvSpPr>
        <p:spPr>
          <a:xfrm>
            <a:off x="-23913" y="-1"/>
            <a:ext cx="12214033" cy="6858001"/>
          </a:xfrm>
          <a:custGeom>
            <a:avLst/>
            <a:gdLst/>
            <a:ahLst/>
            <a:cxnLst/>
            <a:rect l="0" t="0" r="0" b="0"/>
            <a:pathLst>
              <a:path w="283042" h="206400" extrusionOk="0">
                <a:moveTo>
                  <a:pt x="83248" y="0"/>
                </a:moveTo>
                <a:lnTo>
                  <a:pt x="0" y="0"/>
                </a:lnTo>
                <a:lnTo>
                  <a:pt x="0" y="206400"/>
                </a:lnTo>
                <a:lnTo>
                  <a:pt x="283042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10" name="Titre 1"/>
          <p:cNvSpPr>
            <a:spLocks noGrp="1"/>
          </p:cNvSpPr>
          <p:nvPr>
            <p:ph type="title" hasCustomPrompt="1"/>
          </p:nvPr>
        </p:nvSpPr>
        <p:spPr>
          <a:xfrm>
            <a:off x="88900" y="3412065"/>
            <a:ext cx="7624233" cy="1955800"/>
          </a:xfrm>
        </p:spPr>
        <p:txBody>
          <a:bodyPr anchor="ctr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7938" y="6362701"/>
            <a:ext cx="1532467" cy="42244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6A1A8FB-BAB8-4DBB-83A2-19A677A36951}"/>
              </a:ext>
            </a:extLst>
          </p:cNvPr>
          <p:cNvSpPr/>
          <p:nvPr userDrawn="1"/>
        </p:nvSpPr>
        <p:spPr>
          <a:xfrm>
            <a:off x="-29028" y="6564832"/>
            <a:ext cx="12221028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700" dirty="0">
                <a:solidFill>
                  <a:schemeClr val="bg1">
                    <a:lumMod val="65000"/>
                  </a:schemeClr>
                </a:solidFill>
              </a:rPr>
              <a:t>STUDIADOC_00211 – MODELE DE POWERPOINT STUDIA - Ce document est la propriété du groupe STUDIA. Il ne peut être utilisé, reproduit, modifié et communiqué sans autorisation préalable.</a:t>
            </a:r>
          </a:p>
        </p:txBody>
      </p:sp>
    </p:spTree>
    <p:extLst>
      <p:ext uri="{BB962C8B-B14F-4D97-AF65-F5344CB8AC3E}">
        <p14:creationId xmlns:p14="http://schemas.microsoft.com/office/powerpoint/2010/main" val="349297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li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342900" y="1"/>
            <a:ext cx="11633200" cy="698499"/>
          </a:xfrm>
        </p:spPr>
        <p:txBody>
          <a:bodyPr anchor="b">
            <a:normAutofit/>
          </a:bodyPr>
          <a:lstStyle>
            <a:lvl1pPr algn="r">
              <a:defRPr sz="2800">
                <a:solidFill>
                  <a:srgbClr val="00374F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9801300" y="770457"/>
            <a:ext cx="2124000" cy="72008"/>
          </a:xfrm>
          <a:prstGeom prst="rect">
            <a:avLst/>
          </a:prstGeom>
          <a:solidFill>
            <a:srgbClr val="28A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404" y="6297140"/>
            <a:ext cx="1507726" cy="40930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EA81CC4-2E0E-4226-A20D-53187FCF1164}"/>
              </a:ext>
            </a:extLst>
          </p:cNvPr>
          <p:cNvSpPr/>
          <p:nvPr userDrawn="1"/>
        </p:nvSpPr>
        <p:spPr>
          <a:xfrm>
            <a:off x="-29028" y="6564832"/>
            <a:ext cx="12221028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700" dirty="0">
                <a:solidFill>
                  <a:schemeClr val="bg1">
                    <a:lumMod val="65000"/>
                  </a:schemeClr>
                </a:solidFill>
              </a:rPr>
              <a:t>STUDIADOC_00211 – MODELE DE POWERPOINT STUDIA - Ce document est la propriété du groupe STUDIA. Il ne peut être utilisé, reproduit, modifié et communiqué sans autorisation préalable.</a:t>
            </a:r>
          </a:p>
        </p:txBody>
      </p:sp>
    </p:spTree>
    <p:extLst>
      <p:ext uri="{BB962C8B-B14F-4D97-AF65-F5344CB8AC3E}">
        <p14:creationId xmlns:p14="http://schemas.microsoft.com/office/powerpoint/2010/main" val="325097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2322970" y="1"/>
            <a:ext cx="9653129" cy="622499"/>
          </a:xfrm>
        </p:spPr>
        <p:txBody>
          <a:bodyPr anchor="b">
            <a:normAutofit/>
          </a:bodyPr>
          <a:lstStyle>
            <a:lvl1pPr algn="r">
              <a:defRPr sz="2800">
                <a:solidFill>
                  <a:srgbClr val="00374F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cxnSp>
        <p:nvCxnSpPr>
          <p:cNvPr id="7" name="Connecteur droit 6"/>
          <p:cNvCxnSpPr/>
          <p:nvPr userDrawn="1"/>
        </p:nvCxnSpPr>
        <p:spPr>
          <a:xfrm flipH="1">
            <a:off x="1953989" y="-71957"/>
            <a:ext cx="14514" cy="692995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 userDrawn="1"/>
        </p:nvSpPr>
        <p:spPr>
          <a:xfrm>
            <a:off x="9852099" y="588494"/>
            <a:ext cx="2124000" cy="72008"/>
          </a:xfrm>
          <a:prstGeom prst="rect">
            <a:avLst/>
          </a:prstGeom>
          <a:solidFill>
            <a:srgbClr val="28A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A12B8D9-C844-44CA-A7B7-66CFBB1008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85" t="6948" b="20317"/>
          <a:stretch/>
        </p:blipFill>
        <p:spPr>
          <a:xfrm>
            <a:off x="0" y="5583193"/>
            <a:ext cx="1382484" cy="1292224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3011DC9-A4A9-4AB0-82E6-7556595C2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394" y="1219200"/>
            <a:ext cx="10791737" cy="538162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defRPr sz="2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6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6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9072620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93900" y="1219200"/>
            <a:ext cx="10011231" cy="538162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defRPr sz="2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6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6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1993900" y="1"/>
            <a:ext cx="9982200" cy="698499"/>
          </a:xfrm>
        </p:spPr>
        <p:txBody>
          <a:bodyPr anchor="b">
            <a:normAutofit/>
          </a:bodyPr>
          <a:lstStyle>
            <a:lvl1pPr algn="r">
              <a:defRPr sz="2800">
                <a:solidFill>
                  <a:srgbClr val="00374F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fr-FR" dirty="0"/>
              <a:t>Modifiez le titre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445" r="44921"/>
          <a:stretch/>
        </p:blipFill>
        <p:spPr>
          <a:xfrm>
            <a:off x="-29029" y="0"/>
            <a:ext cx="1857829" cy="6858000"/>
          </a:xfrm>
          <a:prstGeom prst="rect">
            <a:avLst/>
          </a:prstGeom>
        </p:spPr>
      </p:pic>
      <p:cxnSp>
        <p:nvCxnSpPr>
          <p:cNvPr id="7" name="Connecteur droit 6"/>
          <p:cNvCxnSpPr/>
          <p:nvPr userDrawn="1"/>
        </p:nvCxnSpPr>
        <p:spPr>
          <a:xfrm flipH="1">
            <a:off x="1611089" y="-71957"/>
            <a:ext cx="14514" cy="692995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051" y="264116"/>
            <a:ext cx="868767" cy="868767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9801300" y="770457"/>
            <a:ext cx="2124000" cy="72008"/>
          </a:xfrm>
          <a:prstGeom prst="rect">
            <a:avLst/>
          </a:prstGeom>
          <a:solidFill>
            <a:srgbClr val="28A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404" y="6297140"/>
            <a:ext cx="1507726" cy="40930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7F8DBB5-BBAF-4F5A-98B3-04D02BC56341}"/>
              </a:ext>
            </a:extLst>
          </p:cNvPr>
          <p:cNvSpPr/>
          <p:nvPr userDrawn="1"/>
        </p:nvSpPr>
        <p:spPr>
          <a:xfrm>
            <a:off x="-29028" y="6564832"/>
            <a:ext cx="12221028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700" dirty="0">
                <a:solidFill>
                  <a:schemeClr val="bg1">
                    <a:lumMod val="65000"/>
                  </a:schemeClr>
                </a:solidFill>
              </a:rPr>
              <a:t>STUDIADOC_00211 – MODELE DE POWERPOINT STUDIA - Ce document est la propriété du groupe STUDIA. Il ne peut être utilisé, reproduit, modifié et communiqué sans autorisation préalable.</a:t>
            </a:r>
          </a:p>
        </p:txBody>
      </p:sp>
    </p:spTree>
    <p:extLst>
      <p:ext uri="{BB962C8B-B14F-4D97-AF65-F5344CB8AC3E}">
        <p14:creationId xmlns:p14="http://schemas.microsoft.com/office/powerpoint/2010/main" val="1865869901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22971" y="1219200"/>
            <a:ext cx="9682160" cy="53816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25400" y="-35981"/>
            <a:ext cx="1854200" cy="6893980"/>
          </a:xfrm>
          <a:prstGeom prst="rect">
            <a:avLst/>
          </a:prstGeom>
          <a:solidFill>
            <a:srgbClr val="00374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2" name="Connecteur droit 11"/>
          <p:cNvCxnSpPr/>
          <p:nvPr userDrawn="1"/>
        </p:nvCxnSpPr>
        <p:spPr>
          <a:xfrm flipH="1">
            <a:off x="1611089" y="-71957"/>
            <a:ext cx="14514" cy="692995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051" y="264116"/>
            <a:ext cx="868767" cy="868767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9801300" y="770457"/>
            <a:ext cx="2124000" cy="72008"/>
          </a:xfrm>
          <a:prstGeom prst="rect">
            <a:avLst/>
          </a:prstGeom>
          <a:solidFill>
            <a:srgbClr val="28A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Titre 1"/>
          <p:cNvSpPr>
            <a:spLocks noGrp="1"/>
          </p:cNvSpPr>
          <p:nvPr>
            <p:ph type="title" hasCustomPrompt="1"/>
          </p:nvPr>
        </p:nvSpPr>
        <p:spPr>
          <a:xfrm>
            <a:off x="1993900" y="1"/>
            <a:ext cx="9982200" cy="698499"/>
          </a:xfrm>
        </p:spPr>
        <p:txBody>
          <a:bodyPr anchor="b">
            <a:normAutofit/>
          </a:bodyPr>
          <a:lstStyle>
            <a:lvl1pPr algn="r">
              <a:defRPr sz="2800">
                <a:solidFill>
                  <a:srgbClr val="00374F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404" y="6297140"/>
            <a:ext cx="1507726" cy="40930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7F7CD41-178E-4D44-86E8-6A4ABEDC03FF}"/>
              </a:ext>
            </a:extLst>
          </p:cNvPr>
          <p:cNvSpPr/>
          <p:nvPr userDrawn="1"/>
        </p:nvSpPr>
        <p:spPr>
          <a:xfrm>
            <a:off x="-29028" y="6564832"/>
            <a:ext cx="12221028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700" dirty="0">
                <a:solidFill>
                  <a:schemeClr val="bg1">
                    <a:lumMod val="65000"/>
                  </a:schemeClr>
                </a:solidFill>
              </a:rPr>
              <a:t>STUDIADOC_00211 – MODELE DE POWERPOINT STUDIA - Ce document est la propriété du groupe STUDIA. Il ne peut être utilisé, reproduit, modifié et communiqué sans autorisation préalable.</a:t>
            </a:r>
          </a:p>
        </p:txBody>
      </p:sp>
    </p:spTree>
    <p:extLst>
      <p:ext uri="{BB962C8B-B14F-4D97-AF65-F5344CB8AC3E}">
        <p14:creationId xmlns:p14="http://schemas.microsoft.com/office/powerpoint/2010/main" val="2769099685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0201" y="5537574"/>
            <a:ext cx="1776641" cy="1776641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04155" y="1295400"/>
            <a:ext cx="10198944" cy="52927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Titre 1"/>
          <p:cNvSpPr>
            <a:spLocks noGrp="1"/>
          </p:cNvSpPr>
          <p:nvPr>
            <p:ph type="title" hasCustomPrompt="1"/>
          </p:nvPr>
        </p:nvSpPr>
        <p:spPr>
          <a:xfrm>
            <a:off x="292100" y="1"/>
            <a:ext cx="11684000" cy="698499"/>
          </a:xfrm>
        </p:spPr>
        <p:txBody>
          <a:bodyPr anchor="b">
            <a:normAutofit/>
          </a:bodyPr>
          <a:lstStyle>
            <a:lvl1pPr algn="r">
              <a:defRPr sz="2800">
                <a:solidFill>
                  <a:srgbClr val="00374F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801300" y="770457"/>
            <a:ext cx="2124000" cy="72008"/>
          </a:xfrm>
          <a:prstGeom prst="rect">
            <a:avLst/>
          </a:prstGeom>
          <a:solidFill>
            <a:srgbClr val="28A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610976-9289-4708-A126-D33CC6BA1E1D}"/>
              </a:ext>
            </a:extLst>
          </p:cNvPr>
          <p:cNvSpPr/>
          <p:nvPr userDrawn="1"/>
        </p:nvSpPr>
        <p:spPr>
          <a:xfrm>
            <a:off x="-29028" y="6564832"/>
            <a:ext cx="12221028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700" dirty="0">
                <a:solidFill>
                  <a:schemeClr val="bg1">
                    <a:lumMod val="65000"/>
                  </a:schemeClr>
                </a:solidFill>
              </a:rPr>
              <a:t>STUDIADOC_00211 – MODELE DE POWERPOINT STUDIA - Ce document est la propriété du groupe STUDIA. Il ne peut être utilisé, reproduit, modifié et communiqué sans autorisation préalable.</a:t>
            </a:r>
          </a:p>
        </p:txBody>
      </p:sp>
    </p:spTree>
    <p:extLst>
      <p:ext uri="{BB962C8B-B14F-4D97-AF65-F5344CB8AC3E}">
        <p14:creationId xmlns:p14="http://schemas.microsoft.com/office/powerpoint/2010/main" val="129473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re 1"/>
          <p:cNvSpPr>
            <a:spLocks noGrp="1"/>
          </p:cNvSpPr>
          <p:nvPr>
            <p:ph type="title" hasCustomPrompt="1"/>
          </p:nvPr>
        </p:nvSpPr>
        <p:spPr>
          <a:xfrm>
            <a:off x="292100" y="1"/>
            <a:ext cx="11684000" cy="698499"/>
          </a:xfrm>
        </p:spPr>
        <p:txBody>
          <a:bodyPr anchor="b">
            <a:normAutofit/>
          </a:bodyPr>
          <a:lstStyle>
            <a:lvl1pPr algn="r">
              <a:defRPr sz="2800">
                <a:solidFill>
                  <a:srgbClr val="00374F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342900" y="1219200"/>
            <a:ext cx="5761567" cy="442148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8" name="Espace réservé du contenu 2"/>
          <p:cNvSpPr>
            <a:spLocks noGrp="1"/>
          </p:cNvSpPr>
          <p:nvPr>
            <p:ph idx="10"/>
          </p:nvPr>
        </p:nvSpPr>
        <p:spPr>
          <a:xfrm>
            <a:off x="6320367" y="1219199"/>
            <a:ext cx="5761567" cy="53816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801300" y="770457"/>
            <a:ext cx="2124000" cy="72008"/>
          </a:xfrm>
          <a:prstGeom prst="rect">
            <a:avLst/>
          </a:prstGeom>
          <a:solidFill>
            <a:srgbClr val="28A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0201" y="5537574"/>
            <a:ext cx="1776641" cy="177664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5525494-8668-4C97-93B3-1209BEE76471}"/>
              </a:ext>
            </a:extLst>
          </p:cNvPr>
          <p:cNvSpPr/>
          <p:nvPr userDrawn="1"/>
        </p:nvSpPr>
        <p:spPr>
          <a:xfrm>
            <a:off x="-29028" y="6564832"/>
            <a:ext cx="12221028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700" dirty="0">
                <a:solidFill>
                  <a:schemeClr val="bg1">
                    <a:lumMod val="65000"/>
                  </a:schemeClr>
                </a:solidFill>
              </a:rPr>
              <a:t>STUDIADOC_00211 – MODELE DE POWERPOINT STUDIA - Ce document est la propriété du groupe STUDIA. Il ne peut être utilisé, reproduit, modifié et communiqué sans autorisation préalable.</a:t>
            </a:r>
          </a:p>
        </p:txBody>
      </p:sp>
    </p:spTree>
    <p:extLst>
      <p:ext uri="{BB962C8B-B14F-4D97-AF65-F5344CB8AC3E}">
        <p14:creationId xmlns:p14="http://schemas.microsoft.com/office/powerpoint/2010/main" val="138069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lib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re 1"/>
          <p:cNvSpPr>
            <a:spLocks noGrp="1"/>
          </p:cNvSpPr>
          <p:nvPr>
            <p:ph type="title" hasCustomPrompt="1"/>
          </p:nvPr>
        </p:nvSpPr>
        <p:spPr>
          <a:xfrm>
            <a:off x="292100" y="1"/>
            <a:ext cx="11684000" cy="698499"/>
          </a:xfrm>
        </p:spPr>
        <p:txBody>
          <a:bodyPr anchor="b">
            <a:normAutofit/>
          </a:bodyPr>
          <a:lstStyle>
            <a:lvl1pPr algn="r">
              <a:defRPr sz="2800">
                <a:solidFill>
                  <a:srgbClr val="00374F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801300" y="770457"/>
            <a:ext cx="2124000" cy="72008"/>
          </a:xfrm>
          <a:prstGeom prst="rect">
            <a:avLst/>
          </a:prstGeom>
          <a:solidFill>
            <a:srgbClr val="28A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0201" y="5537574"/>
            <a:ext cx="1776641" cy="177664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212F8EF-400E-44B1-A379-AD722B0E981B}"/>
              </a:ext>
            </a:extLst>
          </p:cNvPr>
          <p:cNvSpPr/>
          <p:nvPr userDrawn="1"/>
        </p:nvSpPr>
        <p:spPr>
          <a:xfrm>
            <a:off x="-29028" y="6564832"/>
            <a:ext cx="12221028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700" dirty="0">
                <a:solidFill>
                  <a:schemeClr val="bg1">
                    <a:lumMod val="65000"/>
                  </a:schemeClr>
                </a:solidFill>
              </a:rPr>
              <a:t>STUDIADOC_00211 – MODELE DE POWERPOINT STUDIA - Ce document est la propriété du groupe STUDIA. Il ne peut être utilisé, reproduit, modifié et communiqué sans autorisation préalable.</a:t>
            </a:r>
          </a:p>
        </p:txBody>
      </p:sp>
    </p:spTree>
    <p:extLst>
      <p:ext uri="{BB962C8B-B14F-4D97-AF65-F5344CB8AC3E}">
        <p14:creationId xmlns:p14="http://schemas.microsoft.com/office/powerpoint/2010/main" val="214681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2900" y="1219200"/>
            <a:ext cx="11662231" cy="53816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97404" y="6286500"/>
            <a:ext cx="1507727" cy="410102"/>
          </a:xfrm>
          <a:prstGeom prst="rect">
            <a:avLst/>
          </a:prstGeom>
        </p:spPr>
      </p:pic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342900" y="1"/>
            <a:ext cx="11633200" cy="698499"/>
          </a:xfrm>
        </p:spPr>
        <p:txBody>
          <a:bodyPr anchor="b">
            <a:normAutofit/>
          </a:bodyPr>
          <a:lstStyle>
            <a:lvl1pPr algn="r">
              <a:defRPr sz="2800">
                <a:solidFill>
                  <a:srgbClr val="00374F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9801300" y="770457"/>
            <a:ext cx="2124000" cy="72008"/>
          </a:xfrm>
          <a:prstGeom prst="rect">
            <a:avLst/>
          </a:prstGeom>
          <a:solidFill>
            <a:srgbClr val="28A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929EC5-25A6-4728-BAEA-098D02F4C6B2}"/>
              </a:ext>
            </a:extLst>
          </p:cNvPr>
          <p:cNvSpPr/>
          <p:nvPr userDrawn="1"/>
        </p:nvSpPr>
        <p:spPr>
          <a:xfrm>
            <a:off x="-29028" y="6564832"/>
            <a:ext cx="12221028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700" dirty="0">
                <a:solidFill>
                  <a:schemeClr val="bg1">
                    <a:lumMod val="65000"/>
                  </a:schemeClr>
                </a:solidFill>
              </a:rPr>
              <a:t>STUDIADOC_00211 – MODELE DE POWERPOINT STUDIA - Ce document est la propriété du groupe STUDIA. Il ne peut être utilisé, reproduit, modifié et communiqué sans autorisation préalable.</a:t>
            </a:r>
          </a:p>
        </p:txBody>
      </p:sp>
    </p:spTree>
    <p:extLst>
      <p:ext uri="{BB962C8B-B14F-4D97-AF65-F5344CB8AC3E}">
        <p14:creationId xmlns:p14="http://schemas.microsoft.com/office/powerpoint/2010/main" val="197225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2 colonnes 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2900" y="1219200"/>
            <a:ext cx="5761567" cy="53816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342900" y="1"/>
            <a:ext cx="11633200" cy="698499"/>
          </a:xfrm>
        </p:spPr>
        <p:txBody>
          <a:bodyPr anchor="b">
            <a:normAutofit/>
          </a:bodyPr>
          <a:lstStyle>
            <a:lvl1pPr algn="r">
              <a:defRPr sz="2800">
                <a:solidFill>
                  <a:srgbClr val="00374F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0"/>
          </p:nvPr>
        </p:nvSpPr>
        <p:spPr>
          <a:xfrm>
            <a:off x="6320367" y="1219200"/>
            <a:ext cx="5761567" cy="492333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9801300" y="770457"/>
            <a:ext cx="2124000" cy="72008"/>
          </a:xfrm>
          <a:prstGeom prst="rect">
            <a:avLst/>
          </a:prstGeom>
          <a:solidFill>
            <a:srgbClr val="28A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404" y="6297140"/>
            <a:ext cx="1507726" cy="40930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62743E6-72A5-430D-B3EE-248E287B8599}"/>
              </a:ext>
            </a:extLst>
          </p:cNvPr>
          <p:cNvSpPr/>
          <p:nvPr userDrawn="1"/>
        </p:nvSpPr>
        <p:spPr>
          <a:xfrm>
            <a:off x="-29028" y="6564832"/>
            <a:ext cx="12221028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700" dirty="0">
                <a:solidFill>
                  <a:schemeClr val="bg1">
                    <a:lumMod val="65000"/>
                  </a:schemeClr>
                </a:solidFill>
              </a:rPr>
              <a:t>STUDIADOC_00211 – MODELE DE POWERPOINT STUDIA - Ce document est la propriété du groupe STUDIA. Il ne peut être utilisé, reproduit, modifié et communiqué sans autorisation préalable.</a:t>
            </a:r>
          </a:p>
        </p:txBody>
      </p:sp>
    </p:spTree>
    <p:extLst>
      <p:ext uri="{BB962C8B-B14F-4D97-AF65-F5344CB8AC3E}">
        <p14:creationId xmlns:p14="http://schemas.microsoft.com/office/powerpoint/2010/main" val="261678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D0F74-AB93-4C6F-9565-DBB48293192D}" type="datetimeFigureOut">
              <a:rPr lang="fr-FR" smtClean="0"/>
              <a:t>03/04/2020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53EA2-429A-41DD-97A9-29206F7FAEA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7326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6" r:id="rId2"/>
    <p:sldLayoutId id="2147483665" r:id="rId3"/>
    <p:sldLayoutId id="2147483668" r:id="rId4"/>
    <p:sldLayoutId id="2147483661" r:id="rId5"/>
    <p:sldLayoutId id="2147483663" r:id="rId6"/>
    <p:sldLayoutId id="2147483672" r:id="rId7"/>
    <p:sldLayoutId id="2147483650" r:id="rId8"/>
    <p:sldLayoutId id="2147483662" r:id="rId9"/>
    <p:sldLayoutId id="214748365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3D1771-646E-455C-B3E2-4A11991D0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RELEASE vers. 1.6.0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269038DB-C820-4171-936B-D81980E33C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889540"/>
              </p:ext>
            </p:extLst>
          </p:nvPr>
        </p:nvGraphicFramePr>
        <p:xfrm>
          <a:off x="331107" y="1606623"/>
          <a:ext cx="11644992" cy="114528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919195">
                  <a:extLst>
                    <a:ext uri="{9D8B030D-6E8A-4147-A177-3AD203B41FA5}">
                      <a16:colId xmlns:a16="http://schemas.microsoft.com/office/drawing/2014/main" val="2763916548"/>
                    </a:ext>
                  </a:extLst>
                </a:gridCol>
                <a:gridCol w="5784980">
                  <a:extLst>
                    <a:ext uri="{9D8B030D-6E8A-4147-A177-3AD203B41FA5}">
                      <a16:colId xmlns:a16="http://schemas.microsoft.com/office/drawing/2014/main" val="4173610850"/>
                    </a:ext>
                  </a:extLst>
                </a:gridCol>
                <a:gridCol w="1474236">
                  <a:extLst>
                    <a:ext uri="{9D8B030D-6E8A-4147-A177-3AD203B41FA5}">
                      <a16:colId xmlns:a16="http://schemas.microsoft.com/office/drawing/2014/main" val="627526999"/>
                    </a:ext>
                  </a:extLst>
                </a:gridCol>
                <a:gridCol w="1632858">
                  <a:extLst>
                    <a:ext uri="{9D8B030D-6E8A-4147-A177-3AD203B41FA5}">
                      <a16:colId xmlns:a16="http://schemas.microsoft.com/office/drawing/2014/main" val="3367749500"/>
                    </a:ext>
                  </a:extLst>
                </a:gridCol>
                <a:gridCol w="1833723">
                  <a:extLst>
                    <a:ext uri="{9D8B030D-6E8A-4147-A177-3AD203B41FA5}">
                      <a16:colId xmlns:a16="http://schemas.microsoft.com/office/drawing/2014/main" val="2478368908"/>
                    </a:ext>
                  </a:extLst>
                </a:gridCol>
              </a:tblGrid>
              <a:tr h="38176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# CCTP</a:t>
                      </a: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u="none" strike="noStrike" dirty="0">
                          <a:solidFill>
                            <a:srgbClr val="28AAAD"/>
                          </a:solidFill>
                          <a:effectLst/>
                        </a:rPr>
                        <a:t>LIBELLE</a:t>
                      </a:r>
                      <a:endParaRPr lang="fr-FR" sz="900" b="1" i="0" u="none" strike="noStrike" dirty="0">
                        <a:solidFill>
                          <a:srgbClr val="28AAAD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OBLIGATOIRE USINE</a:t>
                      </a: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IMPORTANCE METIER</a:t>
                      </a: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COMPLEXITE</a:t>
                      </a: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30046"/>
                  </a:ext>
                </a:extLst>
              </a:tr>
              <a:tr h="381760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GRAPH01-01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En tant qu'OPERATEUR je peux créer un graphique à partir de données sélectionnées manuellement ou automatiquement (plage horaire, date...)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900" b="0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HAUT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74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HAUTE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2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251968"/>
                  </a:ext>
                </a:extLst>
              </a:tr>
              <a:tr h="381760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GEN01-04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Les comptes et identifiants ne peuvent pas être partagés par plusieurs personnes.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900" b="0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74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MOYENNE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74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FAIBLE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457059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DE65C57D-D492-4F9F-A10F-09F5C8A12A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612717"/>
              </p:ext>
            </p:extLst>
          </p:nvPr>
        </p:nvGraphicFramePr>
        <p:xfrm>
          <a:off x="331107" y="1019393"/>
          <a:ext cx="3843262" cy="37191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21631">
                  <a:extLst>
                    <a:ext uri="{9D8B030D-6E8A-4147-A177-3AD203B41FA5}">
                      <a16:colId xmlns:a16="http://schemas.microsoft.com/office/drawing/2014/main" val="2763916548"/>
                    </a:ext>
                  </a:extLst>
                </a:gridCol>
                <a:gridCol w="1921631">
                  <a:extLst>
                    <a:ext uri="{9D8B030D-6E8A-4147-A177-3AD203B41FA5}">
                      <a16:colId xmlns:a16="http://schemas.microsoft.com/office/drawing/2014/main" val="4173610850"/>
                    </a:ext>
                  </a:extLst>
                </a:gridCol>
              </a:tblGrid>
              <a:tr h="37191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DATE DE DISPONIBILITE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u="none" strike="noStrike" dirty="0">
                          <a:solidFill>
                            <a:srgbClr val="00374F"/>
                          </a:solidFill>
                          <a:effectLst/>
                        </a:rPr>
                        <a:t>28/02/2020</a:t>
                      </a:r>
                      <a:endParaRPr lang="fr-FR" sz="1100" b="1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17130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17192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3D1771-646E-455C-B3E2-4A11991D0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RELEASE vers. 1.7.0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662B5B31-9B43-4B81-BE36-F29B13537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44236"/>
              </p:ext>
            </p:extLst>
          </p:nvPr>
        </p:nvGraphicFramePr>
        <p:xfrm>
          <a:off x="331107" y="755780"/>
          <a:ext cx="11644992" cy="5876289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891203">
                  <a:extLst>
                    <a:ext uri="{9D8B030D-6E8A-4147-A177-3AD203B41FA5}">
                      <a16:colId xmlns:a16="http://schemas.microsoft.com/office/drawing/2014/main" val="2763916548"/>
                    </a:ext>
                  </a:extLst>
                </a:gridCol>
                <a:gridCol w="6316825">
                  <a:extLst>
                    <a:ext uri="{9D8B030D-6E8A-4147-A177-3AD203B41FA5}">
                      <a16:colId xmlns:a16="http://schemas.microsoft.com/office/drawing/2014/main" val="4173610850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627526999"/>
                    </a:ext>
                  </a:extLst>
                </a:gridCol>
                <a:gridCol w="1576874">
                  <a:extLst>
                    <a:ext uri="{9D8B030D-6E8A-4147-A177-3AD203B41FA5}">
                      <a16:colId xmlns:a16="http://schemas.microsoft.com/office/drawing/2014/main" val="3367749500"/>
                    </a:ext>
                  </a:extLst>
                </a:gridCol>
                <a:gridCol w="1619119">
                  <a:extLst>
                    <a:ext uri="{9D8B030D-6E8A-4147-A177-3AD203B41FA5}">
                      <a16:colId xmlns:a16="http://schemas.microsoft.com/office/drawing/2014/main" val="3832319369"/>
                    </a:ext>
                  </a:extLst>
                </a:gridCol>
              </a:tblGrid>
              <a:tr h="55778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# CCTP</a:t>
                      </a: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u="none" strike="noStrike" dirty="0">
                          <a:solidFill>
                            <a:srgbClr val="28AAAD"/>
                          </a:solidFill>
                          <a:effectLst/>
                        </a:rPr>
                        <a:t>LIBELLE</a:t>
                      </a:r>
                      <a:endParaRPr lang="fr-FR" sz="900" b="1" i="0" u="none" strike="noStrike" dirty="0">
                        <a:solidFill>
                          <a:srgbClr val="28AAAD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OBLIGATOIRE USINE</a:t>
                      </a: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IMPORTANCE METIER</a:t>
                      </a: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COMPLEXITE</a:t>
                      </a: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30046"/>
                  </a:ext>
                </a:extLst>
              </a:tr>
              <a:tr h="437779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Calibri" panose="020F0502020204030204" pitchFamily="34" charset="0"/>
                        </a:rPr>
                        <a:t>GB01-07</a:t>
                      </a:r>
                      <a:endParaRPr lang="fr-FR" sz="900" b="0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374F"/>
                          </a:solidFill>
                          <a:effectLst/>
                          <a:latin typeface="Calibri" panose="020F0502020204030204" pitchFamily="34" charset="0"/>
                        </a:rPr>
                        <a:t>L'application doit permettre à un utilisateur avancé de créer la mise en page d'un bilan ou d’un formulaire depuis l'application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900" b="0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FAIBLE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HAUTE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2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360819"/>
                  </a:ext>
                </a:extLst>
              </a:tr>
              <a:tr h="421369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Calibri" panose="020F0502020204030204" pitchFamily="34" charset="0"/>
                        </a:rPr>
                        <a:t>INT01-02</a:t>
                      </a:r>
                      <a:endParaRPr lang="fr-FR" sz="900" b="0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374F"/>
                          </a:solidFill>
                          <a:effectLst/>
                          <a:latin typeface="Calibri" panose="020F0502020204030204" pitchFamily="34" charset="0"/>
                        </a:rPr>
                        <a:t>L'application doit permettre d'importer des données depuis des fichiers SANDRE 1.5, 2.0 et 3.0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DSAR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HAUT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MOYENNE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251968"/>
                  </a:ext>
                </a:extLst>
              </a:tr>
              <a:tr h="437779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Calibri" panose="020F0502020204030204" pitchFamily="34" charset="0"/>
                        </a:rPr>
                        <a:t>INT01-04</a:t>
                      </a:r>
                      <a:endParaRPr lang="fr-FR" sz="900" b="0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374F"/>
                          </a:solidFill>
                          <a:effectLst/>
                          <a:latin typeface="Calibri" panose="020F0502020204030204" pitchFamily="34" charset="0"/>
                        </a:rPr>
                        <a:t>L'application doit permettre aux utilisateurs habilités de mettre à jour facilement et rapidement les changements de codification imposés par SANDRE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900" b="0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HAUT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MOYENNE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860658"/>
                  </a:ext>
                </a:extLst>
              </a:tr>
              <a:tr h="650621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Calibri" panose="020F0502020204030204" pitchFamily="34" charset="0"/>
                        </a:rPr>
                        <a:t>GEN01-013</a:t>
                      </a:r>
                      <a:endParaRPr lang="fr-FR" sz="900" b="0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374F"/>
                          </a:solidFill>
                          <a:effectLst/>
                          <a:latin typeface="Calibri" panose="020F0502020204030204" pitchFamily="34" charset="0"/>
                        </a:rPr>
                        <a:t>L'application doit permettre d'archiver" des données. La notion d'archivage signifie que les données ne sont plus visibles dans la base active. Il peut s'agir d'un simple masquage des données et/ou d'un archivage au sens propre. Le candidat précisera son approche.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900" b="0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FAIBLE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FAIBLE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033025"/>
                  </a:ext>
                </a:extLst>
              </a:tr>
              <a:tr h="421369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Calibri" panose="020F0502020204030204" pitchFamily="34" charset="0"/>
                        </a:rPr>
                        <a:t>GB01-03</a:t>
                      </a:r>
                      <a:endParaRPr lang="fr-FR" sz="900" b="0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374F"/>
                          </a:solidFill>
                          <a:effectLst/>
                          <a:latin typeface="Calibri" panose="020F0502020204030204" pitchFamily="34" charset="0"/>
                        </a:rPr>
                        <a:t>L'application doit permettre de générer un bilan au format </a:t>
                      </a:r>
                      <a:r>
                        <a:rPr lang="fr-FR" sz="1100" b="0" i="0" u="none" strike="noStrike" dirty="0" err="1">
                          <a:solidFill>
                            <a:srgbClr val="00374F"/>
                          </a:solidFill>
                          <a:effectLst/>
                          <a:latin typeface="Calibri" panose="020F0502020204030204" pitchFamily="34" charset="0"/>
                        </a:rPr>
                        <a:t>pdf</a:t>
                      </a:r>
                      <a:endParaRPr lang="fr-FR" sz="1100" b="0" i="0" u="none" strike="noStrike" dirty="0">
                        <a:solidFill>
                          <a:srgbClr val="00374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900" b="0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MOYEN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MOYENNE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472512"/>
                  </a:ext>
                </a:extLst>
              </a:tr>
              <a:tr h="421369">
                <a:tc>
                  <a:txBody>
                    <a:bodyPr/>
                    <a:lstStyle/>
                    <a:p>
                      <a:pPr lvl="0" algn="ctr" fontAlgn="ctr"/>
                      <a:endParaRPr lang="fr-FR" sz="9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374F"/>
                          </a:solidFill>
                          <a:effectLst/>
                          <a:latin typeface="Calibri" panose="020F0502020204030204" pitchFamily="34" charset="0"/>
                        </a:rPr>
                        <a:t>Mise en ordre de marche de Tableau Software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900" b="0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HAUTE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HAUTE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2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788082"/>
                  </a:ext>
                </a:extLst>
              </a:tr>
              <a:tr h="421369">
                <a:tc>
                  <a:txBody>
                    <a:bodyPr/>
                    <a:lstStyle/>
                    <a:p>
                      <a:pPr lvl="0" algn="ctr" fontAlgn="ctr"/>
                      <a:endParaRPr lang="fr-FR" sz="9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374F"/>
                          </a:solidFill>
                          <a:effectLst/>
                          <a:latin typeface="Calibri" panose="020F0502020204030204" pitchFamily="34" charset="0"/>
                        </a:rPr>
                        <a:t>Intégration fichier binaire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SAV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HAUTE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HAUTE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2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065271"/>
                  </a:ext>
                </a:extLst>
              </a:tr>
              <a:tr h="421369">
                <a:tc>
                  <a:txBody>
                    <a:bodyPr/>
                    <a:lstStyle/>
                    <a:p>
                      <a:pPr lvl="0" algn="ctr" fontAlgn="ctr"/>
                      <a:endParaRPr lang="fr-FR" sz="900" b="0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374F"/>
                          </a:solidFill>
                          <a:effectLst/>
                          <a:latin typeface="Calibri" panose="020F0502020204030204" pitchFamily="34" charset="0"/>
                        </a:rPr>
                        <a:t>Améliorer la gestion de l'unité de mesure d'une variable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900" b="0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FAIBLE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MOYENNE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015549"/>
                  </a:ext>
                </a:extLst>
              </a:tr>
              <a:tr h="421369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Calibri" panose="020F0502020204030204" pitchFamily="34" charset="0"/>
                        </a:rPr>
                        <a:t>GEN01-03</a:t>
                      </a:r>
                      <a:endParaRPr lang="fr-FR" sz="900" b="0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374F"/>
                          </a:solidFill>
                          <a:effectLst/>
                          <a:latin typeface="Calibri" panose="020F0502020204030204" pitchFamily="34" charset="0"/>
                        </a:rPr>
                        <a:t>L’accès au système doit pouvoir se faire via le compte LDAP de l’utilisateur et par  authentification unique (SSO) 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900" b="0" i="0" u="none" strike="noStrike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FAIBLE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HAUTE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2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899017"/>
                  </a:ext>
                </a:extLst>
              </a:tr>
              <a:tr h="421369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Calibri" panose="020F0502020204030204" pitchFamily="34" charset="0"/>
                        </a:rPr>
                        <a:t>GB01-017</a:t>
                      </a:r>
                      <a:endParaRPr lang="fr-FR" sz="900" b="0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374F"/>
                          </a:solidFill>
                          <a:effectLst/>
                          <a:latin typeface="Calibri" panose="020F0502020204030204" pitchFamily="34" charset="0"/>
                        </a:rPr>
                        <a:t>Un écran doit permettre de connaitre les noms des variables utilisés dans le bilan.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900" b="0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MOYENNE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FAIBLE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666660"/>
                  </a:ext>
                </a:extLst>
              </a:tr>
              <a:tr h="421369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Calibri" panose="020F0502020204030204" pitchFamily="34" charset="0"/>
                        </a:rPr>
                        <a:t>GB01-021</a:t>
                      </a:r>
                      <a:endParaRPr lang="fr-FR" sz="900" b="0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374F"/>
                          </a:solidFill>
                          <a:effectLst/>
                          <a:latin typeface="Calibri" panose="020F0502020204030204" pitchFamily="34" charset="0"/>
                        </a:rPr>
                        <a:t>La modification d’un modèle de bilan doit être possible depuis l'application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900" b="0" i="0" u="none" strike="noStrike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FAIBLE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HAUTE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2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120686"/>
                  </a:ext>
                </a:extLst>
              </a:tr>
              <a:tr h="421369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Calibri" panose="020F0502020204030204" pitchFamily="34" charset="0"/>
                        </a:rPr>
                        <a:t>CONS01-02</a:t>
                      </a:r>
                      <a:endParaRPr lang="fr-FR" sz="900" b="0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374F"/>
                          </a:solidFill>
                          <a:effectLst/>
                          <a:latin typeface="Calibri" panose="020F0502020204030204" pitchFamily="34" charset="0"/>
                        </a:rPr>
                        <a:t>L'application doit permettre de visualiser un état d'avancement des validations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900" b="0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MOYENNE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FAIBLE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493608"/>
                  </a:ext>
                </a:extLst>
              </a:tr>
            </a:tbl>
          </a:graphicData>
        </a:graphic>
      </p:graphicFrame>
      <p:graphicFrame>
        <p:nvGraphicFramePr>
          <p:cNvPr id="19" name="Tableau 18">
            <a:extLst>
              <a:ext uri="{FF2B5EF4-FFF2-40B4-BE49-F238E27FC236}">
                <a16:creationId xmlns:a16="http://schemas.microsoft.com/office/drawing/2014/main" id="{9BFAF5A3-C23A-4784-8607-F46FFA148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17088"/>
              </p:ext>
            </p:extLst>
          </p:nvPr>
        </p:nvGraphicFramePr>
        <p:xfrm>
          <a:off x="331107" y="225929"/>
          <a:ext cx="3843262" cy="37191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21631">
                  <a:extLst>
                    <a:ext uri="{9D8B030D-6E8A-4147-A177-3AD203B41FA5}">
                      <a16:colId xmlns:a16="http://schemas.microsoft.com/office/drawing/2014/main" val="2763916548"/>
                    </a:ext>
                  </a:extLst>
                </a:gridCol>
                <a:gridCol w="1921631">
                  <a:extLst>
                    <a:ext uri="{9D8B030D-6E8A-4147-A177-3AD203B41FA5}">
                      <a16:colId xmlns:a16="http://schemas.microsoft.com/office/drawing/2014/main" val="4173610850"/>
                    </a:ext>
                  </a:extLst>
                </a:gridCol>
              </a:tblGrid>
              <a:tr h="37191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DATE DE DISPONIBILITE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u="none" strike="noStrike" dirty="0">
                          <a:solidFill>
                            <a:srgbClr val="00374F"/>
                          </a:solidFill>
                          <a:effectLst/>
                        </a:rPr>
                        <a:t>05/05/2020</a:t>
                      </a:r>
                      <a:endParaRPr lang="fr-FR" sz="1100" b="1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17130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027327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3D1771-646E-455C-B3E2-4A11991D0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AUTRES ELEMENTS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662B5B31-9B43-4B81-BE36-F29B13537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471710"/>
              </p:ext>
            </p:extLst>
          </p:nvPr>
        </p:nvGraphicFramePr>
        <p:xfrm>
          <a:off x="331107" y="755780"/>
          <a:ext cx="11644992" cy="2716699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835220">
                  <a:extLst>
                    <a:ext uri="{9D8B030D-6E8A-4147-A177-3AD203B41FA5}">
                      <a16:colId xmlns:a16="http://schemas.microsoft.com/office/drawing/2014/main" val="2763916548"/>
                    </a:ext>
                  </a:extLst>
                </a:gridCol>
                <a:gridCol w="6372808">
                  <a:extLst>
                    <a:ext uri="{9D8B030D-6E8A-4147-A177-3AD203B41FA5}">
                      <a16:colId xmlns:a16="http://schemas.microsoft.com/office/drawing/2014/main" val="4173610850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627526999"/>
                    </a:ext>
                  </a:extLst>
                </a:gridCol>
                <a:gridCol w="1576874">
                  <a:extLst>
                    <a:ext uri="{9D8B030D-6E8A-4147-A177-3AD203B41FA5}">
                      <a16:colId xmlns:a16="http://schemas.microsoft.com/office/drawing/2014/main" val="3367749500"/>
                    </a:ext>
                  </a:extLst>
                </a:gridCol>
                <a:gridCol w="1619119">
                  <a:extLst>
                    <a:ext uri="{9D8B030D-6E8A-4147-A177-3AD203B41FA5}">
                      <a16:colId xmlns:a16="http://schemas.microsoft.com/office/drawing/2014/main" val="3832319369"/>
                    </a:ext>
                  </a:extLst>
                </a:gridCol>
              </a:tblGrid>
              <a:tr h="55778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# CCTP</a:t>
                      </a: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u="none" strike="noStrike" dirty="0">
                          <a:solidFill>
                            <a:srgbClr val="28AAAD"/>
                          </a:solidFill>
                          <a:effectLst/>
                        </a:rPr>
                        <a:t>LIBELLE</a:t>
                      </a:r>
                      <a:endParaRPr lang="fr-FR" sz="900" b="1" i="0" u="none" strike="noStrike" dirty="0">
                        <a:solidFill>
                          <a:srgbClr val="28AAAD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OBLIGATOIRE USINE</a:t>
                      </a: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IMPORTANCE METIER</a:t>
                      </a: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COMPLEXITE</a:t>
                      </a: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30046"/>
                  </a:ext>
                </a:extLst>
              </a:tr>
              <a:tr h="437779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Calibri" panose="020F0502020204030204" pitchFamily="34" charset="0"/>
                        </a:rPr>
                        <a:t>GB01-07</a:t>
                      </a:r>
                      <a:endParaRPr lang="fr-FR" sz="900" b="0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374F"/>
                          </a:solidFill>
                          <a:effectLst/>
                          <a:latin typeface="Calibri" panose="020F0502020204030204" pitchFamily="34" charset="0"/>
                        </a:rPr>
                        <a:t>Evolution de la page édition et validation pour intégrer des pas de temps variables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900" b="0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FAIBLE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HAUTE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2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360819"/>
                  </a:ext>
                </a:extLst>
              </a:tr>
              <a:tr h="421369">
                <a:tc>
                  <a:txBody>
                    <a:bodyPr/>
                    <a:lstStyle/>
                    <a:p>
                      <a:pPr lvl="0" algn="ctr" fontAlgn="ctr"/>
                      <a:endParaRPr lang="fr-FR" sz="900" b="0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374F"/>
                          </a:solidFill>
                          <a:effectLst/>
                          <a:latin typeface="Calibri" panose="020F0502020204030204" pitchFamily="34" charset="0"/>
                        </a:rPr>
                        <a:t>Mise en place des métadonnées sur les variables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SAV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HAUT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HAUTE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2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251968"/>
                  </a:ext>
                </a:extLst>
              </a:tr>
              <a:tr h="437779">
                <a:tc>
                  <a:txBody>
                    <a:bodyPr/>
                    <a:lstStyle/>
                    <a:p>
                      <a:pPr lvl="0" algn="ctr" fontAlgn="ctr"/>
                      <a:endParaRPr lang="fr-FR" sz="900" b="0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374F"/>
                          </a:solidFill>
                          <a:effectLst/>
                          <a:latin typeface="Calibri" panose="020F0502020204030204" pitchFamily="34" charset="0"/>
                        </a:rPr>
                        <a:t>Conversion des formules de calcul en format texte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900" b="0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MOYENNE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FAIBLE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860658"/>
                  </a:ext>
                </a:extLst>
              </a:tr>
              <a:tr h="440614">
                <a:tc>
                  <a:txBody>
                    <a:bodyPr/>
                    <a:lstStyle/>
                    <a:p>
                      <a:pPr lvl="0" algn="ctr" fontAlgn="ctr"/>
                      <a:endParaRPr lang="fr-FR" sz="900" b="0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374F"/>
                          </a:solidFill>
                          <a:effectLst/>
                          <a:latin typeface="Calibri" panose="020F0502020204030204" pitchFamily="34" charset="0"/>
                        </a:rPr>
                        <a:t>Arrêt de la remontée des données caractérisées invalide dans les bilans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900" b="0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HAUT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FAIBLE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033025"/>
                  </a:ext>
                </a:extLst>
              </a:tr>
              <a:tr h="421369">
                <a:tc>
                  <a:txBody>
                    <a:bodyPr/>
                    <a:lstStyle/>
                    <a:p>
                      <a:pPr lvl="0" algn="ctr" fontAlgn="ctr"/>
                      <a:endParaRPr lang="fr-FR" sz="900" b="0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u="none" strike="noStrike" dirty="0">
                          <a:solidFill>
                            <a:srgbClr val="00374F"/>
                          </a:solidFill>
                          <a:effectLst/>
                          <a:latin typeface="Calibri" panose="020F0502020204030204" pitchFamily="34" charset="0"/>
                        </a:rPr>
                        <a:t>Arrêt de la remontée des données caractérisées invalide dans les bilans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900" b="0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HAUT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MOYENNE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493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490241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16E6607EC48641856BF52D27A76AD3" ma:contentTypeVersion="2" ma:contentTypeDescription="Crée un document." ma:contentTypeScope="" ma:versionID="cc903ca1922fc1450da0f284e0e9c871">
  <xsd:schema xmlns:xsd="http://www.w3.org/2001/XMLSchema" xmlns:xs="http://www.w3.org/2001/XMLSchema" xmlns:p="http://schemas.microsoft.com/office/2006/metadata/properties" xmlns:ns2="0a9cd7a5-d4db-48f4-8180-176311f2aa96" targetNamespace="http://schemas.microsoft.com/office/2006/metadata/properties" ma:root="true" ma:fieldsID="8b1f469867f82cb1ecb111e75450ab09" ns2:_="">
    <xsd:import namespace="0a9cd7a5-d4db-48f4-8180-176311f2aa9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9cd7a5-d4db-48f4-8180-176311f2aa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D73A16A-BAB0-4E91-9E8E-982C605A2732}">
  <ds:schemaRefs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0a9cd7a5-d4db-48f4-8180-176311f2aa96"/>
    <ds:schemaRef ds:uri="http://purl.org/dc/terms/"/>
    <ds:schemaRef ds:uri="http://schemas.microsoft.com/office/infopath/2007/PartnerControl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3D34C935-CD28-4815-8A2A-56C52E13260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0785D2D-7675-4AFF-9A10-71C79C7A3E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9cd7a5-d4db-48f4-8180-176311f2aa9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14626</TotalTime>
  <Words>370</Words>
  <Application>Microsoft Office PowerPoint</Application>
  <PresentationFormat>Grand écran</PresentationFormat>
  <Paragraphs>94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Franklin Gothic Demi</vt:lpstr>
      <vt:lpstr>Segoe UI</vt:lpstr>
      <vt:lpstr>Thème Office</vt:lpstr>
      <vt:lpstr>RELEASE vers. 1.6.0</vt:lpstr>
      <vt:lpstr>RELEASE vers. 1.7.0</vt:lpstr>
      <vt:lpstr>AUTRES ELEMENTS</vt:lpstr>
    </vt:vector>
  </TitlesOfParts>
  <Company>STUDIA DIGITAL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190218 - Modèle de présentation Copil Interne - V1.0</dc:title>
  <dc:creator>Nicolas ROUILLE</dc:creator>
  <cp:lastModifiedBy>Carl Laurier</cp:lastModifiedBy>
  <cp:revision>464</cp:revision>
  <cp:lastPrinted>2019-02-01T10:16:59Z</cp:lastPrinted>
  <dcterms:created xsi:type="dcterms:W3CDTF">2018-05-25T09:17:57Z</dcterms:created>
  <dcterms:modified xsi:type="dcterms:W3CDTF">2020-04-03T12:12:40Z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0x0101005816E6607EC48641856BF52D27A76AD3</vt:lpwstr>
  </property>
  <property fmtid="{D5CDD505-2E9C-101B-9397-08002B2CF9AE}" pid="3" name="WorkflowChangePath">
    <vt:lpwstr>7213189a-c857-46b5-a338-636035edcf18,4;7213189a-c857-46b5-a338-636035edcf18,5;7213189a-c857-46b5-a338-636035edcf18,5;</vt:lpwstr>
  </property>
  <property fmtid="{D5CDD505-2E9C-101B-9397-08002B2CF9AE}" pid="4" name="Client">
    <vt:lpwstr>SIAAP</vt:lpwstr>
  </property>
</Properties>
</file>