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5" r:id="rId5"/>
    <p:sldId id="499" r:id="rId6"/>
    <p:sldId id="500" r:id="rId7"/>
    <p:sldId id="501" r:id="rId8"/>
    <p:sldId id="502" r:id="rId9"/>
    <p:sldId id="503" r:id="rId10"/>
    <p:sldId id="504" r:id="rId11"/>
  </p:sldIdLst>
  <p:sldSz cx="12192000" cy="6858000"/>
  <p:notesSz cx="6400800" cy="8686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CANALS | Studia" initials="CC|S" lastIdx="2" clrIdx="0">
    <p:extLst>
      <p:ext uri="{19B8F6BF-5375-455C-9EA6-DF929625EA0E}">
        <p15:presenceInfo xmlns:p15="http://schemas.microsoft.com/office/powerpoint/2012/main" userId="S-1-5-21-365470220-3626253195-3120139663-1137" providerId="AD"/>
      </p:ext>
    </p:extLst>
  </p:cmAuthor>
  <p:cmAuthor id="2" name="Nicolas ROUILLE" initials="NR" lastIdx="1" clrIdx="1">
    <p:extLst>
      <p:ext uri="{19B8F6BF-5375-455C-9EA6-DF929625EA0E}">
        <p15:presenceInfo xmlns:p15="http://schemas.microsoft.com/office/powerpoint/2012/main" userId="S::Nicolas.ROUILLE@telino.com::8c664f23-bafd-417d-abb2-34702cf740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4F"/>
    <a:srgbClr val="28AAAD"/>
    <a:srgbClr val="FFA41F"/>
    <a:srgbClr val="E4E4E4"/>
    <a:srgbClr val="D5F2FF"/>
    <a:srgbClr val="E0F7F8"/>
    <a:srgbClr val="6F72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0" autoAdjust="0"/>
    <p:restoredTop sz="95232" autoAdjust="0"/>
  </p:normalViewPr>
  <p:slideViewPr>
    <p:cSldViewPr snapToGrid="0" showGuides="1">
      <p:cViewPr varScale="1">
        <p:scale>
          <a:sx n="86" d="100"/>
          <a:sy n="86" d="100"/>
        </p:scale>
        <p:origin x="403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6582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96A8459-C427-4097-B51D-57CCF305F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1492DD-246B-4037-917C-E73452A52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50C3DD15-0102-4DF5-A60A-FA497F32A5D7}" type="datetimeFigureOut">
              <a:rPr lang="fr-FR" smtClean="0"/>
              <a:t>01/03/2020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53E0A4-F53B-481E-8F64-A488CDFE8E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r>
              <a:rPr lang="fr-FR" dirty="0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E18597-CAB9-4E93-B15F-D6C99FE8E9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AB8F1DD4-4E86-4DFF-83EB-B459353CA3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7876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4DC30AF8-63EA-4897-843C-1AE430831034}" type="datetimeFigureOut">
              <a:rPr lang="fr-FR" smtClean="0"/>
              <a:t>01/03/2020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085850"/>
            <a:ext cx="5213350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r>
              <a:rPr lang="fr-FR" dirty="0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BB7D7E5F-5672-48D4-834A-5CC46F9A33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9416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88238" cy="6855884"/>
          </a:xfrm>
          <a:prstGeom prst="rect">
            <a:avLst/>
          </a:prstGeom>
        </p:spPr>
      </p:pic>
      <p:sp>
        <p:nvSpPr>
          <p:cNvPr id="9" name="Shape 10"/>
          <p:cNvSpPr/>
          <p:nvPr userDrawn="1"/>
        </p:nvSpPr>
        <p:spPr>
          <a:xfrm>
            <a:off x="-23913" y="-1"/>
            <a:ext cx="12214033" cy="6858001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88900" y="3412065"/>
            <a:ext cx="7624233" cy="19558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7938" y="6362701"/>
            <a:ext cx="1532467" cy="4224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A1A8FB-BAB8-4DBB-83A2-19A677A3695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4929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A81CC4-2E0E-4226-A20D-53187FCF1164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250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2322970" y="1"/>
            <a:ext cx="9653129" cy="622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9539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852099" y="588494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12B8D9-C844-44CA-A7B7-66CFBB1008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5" t="6948" b="20317"/>
          <a:stretch/>
        </p:blipFill>
        <p:spPr>
          <a:xfrm>
            <a:off x="0" y="5583193"/>
            <a:ext cx="1382484" cy="1292224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3011DC9-A4A9-4AB0-82E6-7556595C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94" y="1219200"/>
            <a:ext cx="10791737" cy="53816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07262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3900" y="1219200"/>
            <a:ext cx="10011231" cy="53816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993900" y="1"/>
            <a:ext cx="9982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45" r="44921"/>
          <a:stretch/>
        </p:blipFill>
        <p:spPr>
          <a:xfrm>
            <a:off x="-29029" y="0"/>
            <a:ext cx="1857829" cy="6858000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 flipH="1">
            <a:off x="16110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51" y="264116"/>
            <a:ext cx="868767" cy="8687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F8DBB5-BBAF-4F5A-98B3-04D02BC5634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86586990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2971" y="1219200"/>
            <a:ext cx="9682160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5400" y="-35981"/>
            <a:ext cx="1854200" cy="6893980"/>
          </a:xfrm>
          <a:prstGeom prst="rect">
            <a:avLst/>
          </a:prstGeom>
          <a:solidFill>
            <a:srgbClr val="0037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16110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51" y="264116"/>
            <a:ext cx="868767" cy="8687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993900" y="1"/>
            <a:ext cx="9982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F7CD41-178E-4D44-86E8-6A4ABEDC03FF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7690996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4155" y="1295400"/>
            <a:ext cx="10198944" cy="52927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10976-9289-4708-A126-D33CC6BA1E1D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294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5761567" cy="44214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6320367" y="1219199"/>
            <a:ext cx="5761567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525494-8668-4C97-93B3-1209BEE7647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3806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b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12F8EF-400E-44B1-A379-AD722B0E981B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1468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11662231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7404" y="6286500"/>
            <a:ext cx="1507727" cy="410102"/>
          </a:xfrm>
          <a:prstGeom prst="rect">
            <a:avLst/>
          </a:prstGeom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29EC5-25A6-4728-BAEA-098D02F4C6B2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9722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5761567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0"/>
          </p:nvPr>
        </p:nvSpPr>
        <p:spPr>
          <a:xfrm>
            <a:off x="6320367" y="1219200"/>
            <a:ext cx="5761567" cy="49233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2743E6-72A5-430D-B3EE-248E287B8599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6167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0F74-AB93-4C6F-9565-DBB48293192D}" type="datetimeFigureOut">
              <a:rPr lang="fr-FR" smtClean="0"/>
              <a:t>01/03/2020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EA2-429A-41DD-97A9-29206F7FA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32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5" r:id="rId3"/>
    <p:sldLayoutId id="2147483668" r:id="rId4"/>
    <p:sldLayoutId id="2147483661" r:id="rId5"/>
    <p:sldLayoutId id="2147483663" r:id="rId6"/>
    <p:sldLayoutId id="2147483672" r:id="rId7"/>
    <p:sldLayoutId id="2147483650" r:id="rId8"/>
    <p:sldLayoutId id="2147483662" r:id="rId9"/>
    <p:sldLayoutId id="214748365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9437247" cy="2760251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SIAAP – Mise en place d’un Outil Bilan</a:t>
            </a:r>
            <a:br>
              <a:rPr lang="fr-FR" sz="4000" dirty="0"/>
            </a:br>
            <a:r>
              <a:rPr lang="fr-FR" sz="4000" dirty="0"/>
              <a:t>Liste des versions d’</a:t>
            </a:r>
            <a:r>
              <a:rPr lang="fr-FR" sz="4000" dirty="0" err="1"/>
              <a:t>Aquedi</a:t>
            </a:r>
            <a:br>
              <a:rPr lang="fr-FR" sz="4000" dirty="0"/>
            </a:br>
            <a:r>
              <a:rPr lang="fr-FR" sz="3100" dirty="0"/>
              <a:t>RE-SIAAP-OB-20191211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Nicolas Rouillé</a:t>
            </a:r>
            <a:br>
              <a:rPr lang="fr-FR" sz="2700" dirty="0"/>
            </a:br>
            <a:r>
              <a:rPr lang="fr-FR" sz="2700" dirty="0"/>
              <a:t>Mercredi 11 décembre 2019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27550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1.4.0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6F3B90-7C83-4270-8238-3CAEC471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91285"/>
              </p:ext>
            </p:extLst>
          </p:nvPr>
        </p:nvGraphicFramePr>
        <p:xfrm>
          <a:off x="331107" y="1606623"/>
          <a:ext cx="11644993" cy="495889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GEN01-014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permettre de conserver, d'une session à l'autre, la configuration/définition des écrans (colonnes affichées) par utilisateur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GEN01-08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L’application doit être en mesure de présenter la description des droits alloués à un utilisateur (en format électronique et papier).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GC01-09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être capable de substituer une variable manquante par une autre. Cette variable de substitution peut être le résultat d’un calcul.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GD01-014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permettre de supprimer une donnée statique non utilisée.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AUTH01-010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permettre de visualiser l’évolution des droits d’accès attribués aux utilisateurs.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AUTH01-02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Cette vue peut être mis à jour avec les nouvelles habilitations reçues. </a:t>
                      </a:r>
                      <a:b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Les mises à jour seront tracées.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67846"/>
                  </a:ext>
                </a:extLst>
              </a:tr>
              <a:tr h="744775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GV01-05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La validation manuelle par l'utilisateur peut se faire depuis un tableau ou un graphique de plusieurs manières différentes: </a:t>
                      </a:r>
                      <a:b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- groupé (</a:t>
                      </a:r>
                      <a:r>
                        <a:rPr lang="fr-FR" sz="900" b="0" i="0" u="none" strike="noStrike" dirty="0" err="1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tte</a:t>
                      </a: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 la page affichée)</a:t>
                      </a:r>
                      <a:b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- en fonction de la date à valider</a:t>
                      </a:r>
                      <a:b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- en fonction d'une plage de dates à valider</a:t>
                      </a:r>
                      <a:b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- en choisissant d'afficher toutes les données à valider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48812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GRAPH01-03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présenter les données sous forme d'arborescence organisée en dossiers ou répertoires personnalisables à souhait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54877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GB01-018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Un écran doit permettre de connaitre les noms des variables utilisés dans le bilan.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8145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AUTH01-03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être en mesure de présenter la description des droits alloués à un utilisateur.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0113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AUTH01-06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tracer l'historique des modifications des droits utilisateur.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97510C0A-C1D3-44F2-8450-E20A673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17549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17/12/2019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344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1.5.0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D75AAAB-F4B4-435D-B471-A506D335B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39560"/>
              </p:ext>
            </p:extLst>
          </p:nvPr>
        </p:nvGraphicFramePr>
        <p:xfrm>
          <a:off x="331107" y="1606623"/>
          <a:ext cx="11644993" cy="38299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5898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3829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299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Hors CCTP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Mise en place des tests unitaires Frontend - Partie 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8299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Hors CCTP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Mise en place des </a:t>
                      </a:r>
                      <a:r>
                        <a:rPr lang="fr-FR" sz="900" b="0" i="0" u="none" strike="noStrike" dirty="0" err="1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cruds</a:t>
                      </a: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 restants dans le référentiel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7,35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8299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EXT01-06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L’application doit réaliser des exports automatiques paramétrables vers une cible. (emplacement réseau, mail,…)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30,80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38299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GB01-014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Les bilans peuvent être annuels, trimestriels, mensuels, bimensuels, hebdomadaires, ou journaliers. Les bilans mensuels, annuels peuvent être calendaires ou glissants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5,25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38299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GEN01-018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pouvoir envoyer une alarme en cas de détection de variable présente dans la plage d'alarme paramétrée à un groupe utilisateurs configuré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18,90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38299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GRAPH01-09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L’interface utilisateur doit présenter à l’utilisateur connecté qu’une alarme le concernant est apparue.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9,45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  <a:tr h="38299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Hors CCTP</a:t>
                      </a:r>
                    </a:p>
                    <a:p>
                      <a:pPr lvl="0" algn="ctr" fontAlgn="ctr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Nouveau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Migrer des paramétrages de bilans SANDRE entre deux environnements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88082"/>
                  </a:ext>
                </a:extLst>
              </a:tr>
              <a:tr h="38299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Hors CCTP</a:t>
                      </a:r>
                    </a:p>
                    <a:p>
                      <a:pPr lvl="0" algn="ctr" fontAlgn="ctr"/>
                      <a:r>
                        <a:rPr lang="fr-F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Nouveau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Migrer des paramétrages de formulaire entre deux environnements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38299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Infrastructure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Déploiement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15549"/>
                  </a:ext>
                </a:extLst>
              </a:tr>
            </a:tbl>
          </a:graphicData>
        </a:graphic>
      </p:graphicFrame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FDB36752-A200-4B8C-89AF-A2FC36E60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88895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17/01/2020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7963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1.6.0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69038DB-C820-4171-936B-D81980E33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04823"/>
              </p:ext>
            </p:extLst>
          </p:nvPr>
        </p:nvGraphicFramePr>
        <p:xfrm>
          <a:off x="331107" y="1606623"/>
          <a:ext cx="11644993" cy="19088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381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GEN01-04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Les comptes et identifiants ne peuvent pas être partagés par plusieurs personnes.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9,80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GRAPH01-01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tant qu'OPERATEUR je peux créer un graphique à partir de données sélectionnées manuellement ou automatiquement (plage horaire, date...)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24,50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14,00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Infrastructure</a:t>
                      </a:r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Déploiement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550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E65C57D-D492-4F9F-A10F-09F5C8A1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12717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28/02/2020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719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1.7.0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62B5B31-9B43-4B81-BE36-F29B13537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86391"/>
              </p:ext>
            </p:extLst>
          </p:nvPr>
        </p:nvGraphicFramePr>
        <p:xfrm>
          <a:off x="331107" y="1606623"/>
          <a:ext cx="11644993" cy="487807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20589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GB01-07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à un utilisateur avancé de créer la mise en page d'un bilan ou d’un formulaire depuis l'application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141,40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INT01-02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d'importer des données depuis des fichiers SANDRE 1.5, 2.0 et 3.0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24,50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28,00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INT01-04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aux utilisateurs habilités de mettre à jour facilement et rapidement les changements de codification imposés par SANDRE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5,95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GEN01-013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d'archiver" des données. La notion d'archivage signifie que les données ne sont plus visibles dans la base active. Il peut s'agir d'un simple masquage des données et/ou d'un archivage au sens propre. Le candidat précisera son approche.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12,60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de générer un bilan au format </a:t>
                      </a:r>
                      <a:r>
                        <a:rPr lang="fr-FR" sz="1100" b="0" i="0" u="none" strike="noStrike" dirty="0" err="1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pdf</a:t>
                      </a:r>
                      <a:endParaRPr lang="fr-FR" sz="1100" b="0" i="0" u="none" strike="noStrike" dirty="0">
                        <a:solidFill>
                          <a:srgbClr val="0037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28,35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Mise en ordre de marche de Tableau Software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9,80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88082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Intégration fichier binaire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15,40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Améliorer la gestion de l'unité de mesure d'une variable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5,60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15549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GEN01-03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L’accès au système doit pouvoir se faire via le compte LDAP de l’utilisateur et par  authentification unique (SSO)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26,60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99017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GB01-017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Un écran doit permettre de connaitre les noms des variables utilisés dans le bilan.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11,20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6666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GB01-021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La modification d’un modèle de bilan doit être possible depuis l'application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33,60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2068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CONS01-02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de visualiser un état d'avancement des validations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28,00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32724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Infrastructure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93608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BFAF5A3-C23A-4784-8607-F46FFA148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39678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05/05/2020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2732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1.8.0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F96C30E-17C1-4F96-94B4-3E211728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88425"/>
              </p:ext>
            </p:extLst>
          </p:nvPr>
        </p:nvGraphicFramePr>
        <p:xfrm>
          <a:off x="331107" y="1606623"/>
          <a:ext cx="11644993" cy="11452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381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63,00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Infrastructure</a:t>
                      </a:r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Déploiement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550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489FBE1-790B-436C-86A0-DFC56C98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43304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26/05/2020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8005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9437247" cy="2760251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SIAAP – Mise en place d’un Outil Bilan</a:t>
            </a:r>
            <a:br>
              <a:rPr lang="fr-FR" sz="4000" dirty="0"/>
            </a:br>
            <a:r>
              <a:rPr lang="fr-FR" sz="4000" dirty="0"/>
              <a:t>Liste des versions d’</a:t>
            </a:r>
            <a:r>
              <a:rPr lang="fr-FR" sz="4000" dirty="0" err="1"/>
              <a:t>Aquedi</a:t>
            </a:r>
            <a:br>
              <a:rPr lang="fr-FR" sz="4000" dirty="0"/>
            </a:br>
            <a:r>
              <a:rPr lang="fr-FR" sz="3100" dirty="0"/>
              <a:t>RE-SIAAP-OB-20191211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Nicolas Rouillé</a:t>
            </a:r>
            <a:br>
              <a:rPr lang="fr-FR" sz="2700" dirty="0"/>
            </a:br>
            <a:r>
              <a:rPr lang="fr-FR" sz="2700" dirty="0"/>
              <a:t>Mercredi 11 décembre 2019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14506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A43258E738042915737CE465CCA0F" ma:contentTypeVersion="4" ma:contentTypeDescription="Crée un document." ma:contentTypeScope="" ma:versionID="80f57754153c6a0641d06949a21541e6">
  <xsd:schema xmlns:xsd="http://www.w3.org/2001/XMLSchema" xmlns:xs="http://www.w3.org/2001/XMLSchema" xmlns:p="http://schemas.microsoft.com/office/2006/metadata/properties" xmlns:ns3="d2945599-6718-4e1f-b0ca-df6485d6088b" targetNamespace="http://schemas.microsoft.com/office/2006/metadata/properties" ma:root="true" ma:fieldsID="615a044064bed38d0c951f0300a65fcc" ns3:_="">
    <xsd:import namespace="d2945599-6718-4e1f-b0ca-df6485d608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45599-6718-4e1f-b0ca-df6485d608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34C935-CD28-4815-8A2A-56C52E132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3A16A-BAB0-4E91-9E8E-982C605A2732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d2945599-6718-4e1f-b0ca-df6485d6088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5E4FF2-806A-449B-95FF-ABA92CACE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45599-6718-4e1f-b0ca-df6485d608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14519</TotalTime>
  <Words>849</Words>
  <Application>Microsoft Office PowerPoint</Application>
  <PresentationFormat>Grand écran</PresentationFormat>
  <Paragraphs>196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Demi</vt:lpstr>
      <vt:lpstr>Segoe UI</vt:lpstr>
      <vt:lpstr>Thème Office</vt:lpstr>
      <vt:lpstr> SIAAP – Mise en place d’un Outil Bilan Liste des versions d’Aquedi RE-SIAAP-OB-20191211   Nicolas Rouillé Mercredi 11 décembre 2019</vt:lpstr>
      <vt:lpstr>RELEASE vers. 1.4.0</vt:lpstr>
      <vt:lpstr>RELEASE vers. 1.5.0</vt:lpstr>
      <vt:lpstr>RELEASE vers. 1.6.0</vt:lpstr>
      <vt:lpstr>RELEASE vers. 1.7.0</vt:lpstr>
      <vt:lpstr>RELEASE vers. 1.8.0</vt:lpstr>
      <vt:lpstr> SIAAP – Mise en place d’un Outil Bilan Liste des versions d’Aquedi RE-SIAAP-OB-20191211   Nicolas Rouillé Mercredi 11 décembre 2019</vt:lpstr>
    </vt:vector>
  </TitlesOfParts>
  <Company>STUDIA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190218 - Modèle de présentation Copil Interne - V1.0</dc:title>
  <dc:creator>Nicolas ROUILLE</dc:creator>
  <cp:lastModifiedBy>Carl Laurier</cp:lastModifiedBy>
  <cp:revision>459</cp:revision>
  <cp:lastPrinted>2019-02-01T10:16:59Z</cp:lastPrinted>
  <dcterms:created xsi:type="dcterms:W3CDTF">2018-05-25T09:17:57Z</dcterms:created>
  <dcterms:modified xsi:type="dcterms:W3CDTF">2020-03-01T11:30:56Z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0x01010059FA43258E738042915737CE465CCA0F</vt:lpwstr>
  </property>
  <property fmtid="{D5CDD505-2E9C-101B-9397-08002B2CF9AE}" pid="3" name="WorkflowChangePath">
    <vt:lpwstr>7213189a-c857-46b5-a338-636035edcf18,4;7213189a-c857-46b5-a338-636035edcf18,5;7213189a-c857-46b5-a338-636035edcf18,5;</vt:lpwstr>
  </property>
  <property fmtid="{D5CDD505-2E9C-101B-9397-08002B2CF9AE}" pid="4" name="Client">
    <vt:lpwstr>SIAAP</vt:lpwstr>
  </property>
</Properties>
</file>