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FGmqV53+uxAH2Ch83S0NEg3U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45C81-7D9F-4F88-8776-7D72002AE9FB}">
  <a:tblStyle styleId="{B9E45C81-7D9F-4F88-8776-7D72002AE9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10ADBD-1559-4228-A3B0-7F03FB2774D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-tête de sectio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tx="-31750" ty="-120650" sx="100000" sy="100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3" name="Google Shape;23;p2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2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2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31750" ty="-120650" sx="100000" sy="100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6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7" name="Google Shape;37;p26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26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26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" name="Google Shape;40;p26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2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2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>
            <a:off x="790575" y="704850"/>
            <a:ext cx="756285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ftr" idx="11"/>
          </p:nvPr>
        </p:nvSpPr>
        <p:spPr>
          <a:xfrm>
            <a:off x="3439158" y="6214535"/>
            <a:ext cx="5184648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6" name="Google Shape;86;p32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lt1"/>
          </a:solidFill>
          <a:ln w="9525" cap="sq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3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601076" cy="6382512"/>
          </a:xfrm>
          <a:prstGeom prst="rect">
            <a:avLst/>
          </a:prstGeom>
          <a:solidFill>
            <a:srgbClr val="808080"/>
          </a:solidFill>
          <a:ln>
            <a:noFill/>
          </a:ln>
        </p:spPr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EEAE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/>
          <p:nvPr/>
        </p:nvSpPr>
        <p:spPr>
          <a:xfrm>
            <a:off x="3303917" y="2262922"/>
            <a:ext cx="5451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Kick-OFF meeting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SAP 30 / CMRL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fr-F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27/4/2022</a:t>
            </a:r>
            <a:endParaRPr sz="20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379" y="4751037"/>
            <a:ext cx="2580542" cy="55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b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The Steering Committee</a:t>
            </a:r>
            <a:br>
              <a:rPr lang="fr-FR" sz="1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59" name="Google Shape;359;p10"/>
          <p:cNvGrpSpPr/>
          <p:nvPr/>
        </p:nvGrpSpPr>
        <p:grpSpPr>
          <a:xfrm>
            <a:off x="2808871" y="1094326"/>
            <a:ext cx="6234208" cy="5423187"/>
            <a:chOff x="1721356" y="3891"/>
            <a:chExt cx="6234208" cy="5423188"/>
          </a:xfrm>
        </p:grpSpPr>
        <p:sp>
          <p:nvSpPr>
            <p:cNvPr id="360" name="Google Shape;360;p10"/>
            <p:cNvSpPr/>
            <p:nvPr/>
          </p:nvSpPr>
          <p:spPr>
            <a:xfrm>
              <a:off x="2221190" y="4074907"/>
              <a:ext cx="327891" cy="10609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 txBox="1"/>
            <p:nvPr/>
          </p:nvSpPr>
          <p:spPr>
            <a:xfrm>
              <a:off x="2357373" y="4577639"/>
              <a:ext cx="55524" cy="55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221190" y="4074907"/>
              <a:ext cx="327891" cy="3536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 txBox="1"/>
            <p:nvPr/>
          </p:nvSpPr>
          <p:spPr>
            <a:xfrm>
              <a:off x="2373079" y="4239681"/>
              <a:ext cx="24113" cy="24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221190" y="3721244"/>
              <a:ext cx="327891" cy="3536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 txBox="1"/>
            <p:nvPr/>
          </p:nvSpPr>
          <p:spPr>
            <a:xfrm>
              <a:off x="2373079" y="3886019"/>
              <a:ext cx="24113" cy="24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21190" y="3013919"/>
              <a:ext cx="327891" cy="10609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 txBox="1"/>
            <p:nvPr/>
          </p:nvSpPr>
          <p:spPr>
            <a:xfrm>
              <a:off x="2357373" y="3516651"/>
              <a:ext cx="55524" cy="55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221190" y="1319243"/>
              <a:ext cx="327891" cy="7616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0"/>
            <p:cNvSpPr txBox="1"/>
            <p:nvPr/>
          </p:nvSpPr>
          <p:spPr>
            <a:xfrm>
              <a:off x="2364406" y="1679316"/>
              <a:ext cx="41459" cy="414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221190" y="1273523"/>
              <a:ext cx="327891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 txBox="1"/>
            <p:nvPr/>
          </p:nvSpPr>
          <p:spPr>
            <a:xfrm>
              <a:off x="2376938" y="1311045"/>
              <a:ext cx="16394" cy="16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221190" y="557635"/>
              <a:ext cx="327891" cy="7616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 txBox="1"/>
            <p:nvPr/>
          </p:nvSpPr>
          <p:spPr>
            <a:xfrm>
              <a:off x="2364406" y="917709"/>
              <a:ext cx="41459" cy="414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 rot="-5400000">
              <a:off x="655920" y="1069326"/>
              <a:ext cx="2630705" cy="4998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 txBox="1"/>
            <p:nvPr/>
          </p:nvSpPr>
          <p:spPr>
            <a:xfrm rot="-5400000">
              <a:off x="655920" y="1069326"/>
              <a:ext cx="2630705" cy="4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ndara"/>
                <a:buNone/>
              </a:pPr>
              <a:r>
                <a:rPr lang="fr-FR" sz="32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Headquarters</a:t>
              </a:r>
              <a:endParaRPr sz="32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2549081" y="239311"/>
              <a:ext cx="5406482" cy="636648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 txBox="1"/>
            <p:nvPr/>
          </p:nvSpPr>
          <p:spPr>
            <a:xfrm>
              <a:off x="2549081" y="239311"/>
              <a:ext cx="5406482" cy="63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Gilles PUCCINI – CEO</a:t>
              </a:r>
              <a:endParaRPr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2549081" y="1000918"/>
              <a:ext cx="5406482" cy="636648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0"/>
            <p:cNvSpPr txBox="1"/>
            <p:nvPr/>
          </p:nvSpPr>
          <p:spPr>
            <a:xfrm>
              <a:off x="2549081" y="1000918"/>
              <a:ext cx="5406482" cy="63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Daniel CHÂTEAU – IT Director</a:t>
              </a:r>
              <a:endPara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2549081" y="1762526"/>
              <a:ext cx="5406482" cy="636648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 txBox="1"/>
            <p:nvPr/>
          </p:nvSpPr>
          <p:spPr>
            <a:xfrm>
              <a:off x="2549081" y="1762526"/>
              <a:ext cx="5406482" cy="63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Chantal DUPONT –Project manager</a:t>
              </a: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 rot="-5400000">
              <a:off x="655920" y="3824990"/>
              <a:ext cx="2630705" cy="4998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 txBox="1"/>
            <p:nvPr/>
          </p:nvSpPr>
          <p:spPr>
            <a:xfrm rot="-5400000">
              <a:off x="655920" y="3824990"/>
              <a:ext cx="2630705" cy="4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ndara"/>
                <a:buNone/>
              </a:pPr>
              <a:r>
                <a:rPr lang="fr-FR" sz="32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CMRL</a:t>
              </a:r>
              <a:endParaRPr sz="32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2549081" y="2722736"/>
              <a:ext cx="5338429" cy="58236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 txBox="1"/>
            <p:nvPr/>
          </p:nvSpPr>
          <p:spPr>
            <a:xfrm>
              <a:off x="2549081" y="2722736"/>
              <a:ext cx="5338429" cy="582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Thierry GAVEAU –CMRL Director</a:t>
              </a:r>
              <a:endPara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2549081" y="3430061"/>
              <a:ext cx="5338429" cy="58236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 txBox="1"/>
            <p:nvPr/>
          </p:nvSpPr>
          <p:spPr>
            <a:xfrm>
              <a:off x="2549081" y="3430061"/>
              <a:ext cx="5338429" cy="582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Olivier ROBESPIERRE – CMRL Finance Director and Sponsor</a:t>
              </a:r>
              <a:endPara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2549081" y="4137386"/>
              <a:ext cx="5338429" cy="58236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 txBox="1"/>
            <p:nvPr/>
          </p:nvSpPr>
          <p:spPr>
            <a:xfrm>
              <a:off x="2549081" y="4137386"/>
              <a:ext cx="5338429" cy="582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Jacques MEUNIER – CMRL Administrative Manager and Integration / Training</a:t>
              </a:r>
              <a:endPara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2549081" y="4844712"/>
              <a:ext cx="5338429" cy="582366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 txBox="1"/>
            <p:nvPr/>
          </p:nvSpPr>
          <p:spPr>
            <a:xfrm>
              <a:off x="2549081" y="4844712"/>
              <a:ext cx="5338429" cy="582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To be defined–Change and Communication Manager</a:t>
              </a:r>
              <a:endParaRPr/>
            </a:p>
          </p:txBody>
        </p:sp>
      </p:grpSp>
      <p:pic>
        <p:nvPicPr>
          <p:cNvPr id="392" name="Google Shape;392;p10" descr="Gouvernance de Graines de SOL : le Comité de Direction Opérationnelle a été  élu !! - Graines de S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715" y="2619535"/>
            <a:ext cx="2257433" cy="200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" descr="Carré rouge"/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solidFill>
            <a:srgbClr val="FCCB00"/>
          </a:solidFill>
          <a:ln w="12700" cap="flat" cmpd="sng">
            <a:solidFill>
              <a:srgbClr val="FCCB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1" descr="Carré orange"/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rgbClr val="E7E812"/>
          </a:solidFill>
          <a:ln w="12700" cap="flat" cmpd="sng">
            <a:solidFill>
              <a:srgbClr val="E7E81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 descr="Carré orange"/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rgbClr val="B0D424"/>
          </a:solidFill>
          <a:ln w="12700" cap="flat" cmpd="sng">
            <a:solidFill>
              <a:srgbClr val="E7E81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1" descr="Carré orange"/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rgbClr val="89C036"/>
          </a:solidFill>
          <a:ln w="12700" cap="flat" cmpd="sng">
            <a:solidFill>
              <a:srgbClr val="89C0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1" descr="Carré jaune"/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rgbClr val="129E00"/>
          </a:solidFill>
          <a:ln w="12700" cap="flat" cmpd="sng">
            <a:solidFill>
              <a:srgbClr val="129E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11" descr="Horlo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048" y="2012365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 descr="Ci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087" y="2012365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1" descr="Recherch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8959" y="2012365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1" descr="Basculer le calendri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5283" y="2012365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1" descr="Présentation avec histogramm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38797" y="2012365"/>
            <a:ext cx="432000" cy="43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11"/>
          <p:cNvGrpSpPr/>
          <p:nvPr/>
        </p:nvGrpSpPr>
        <p:grpSpPr>
          <a:xfrm>
            <a:off x="792694" y="1883347"/>
            <a:ext cx="10748998" cy="3029374"/>
            <a:chOff x="2100" y="1009791"/>
            <a:chExt cx="10748998" cy="3029375"/>
          </a:xfrm>
        </p:grpSpPr>
        <p:sp>
          <p:nvSpPr>
            <p:cNvPr id="409" name="Google Shape;409;p11"/>
            <p:cNvSpPr/>
            <p:nvPr/>
          </p:nvSpPr>
          <p:spPr>
            <a:xfrm rot="5400000">
              <a:off x="-1044340" y="2056231"/>
              <a:ext cx="2272030" cy="179149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rgbClr val="FFFFFF"/>
            </a:solidFill>
            <a:ln w="12700" cap="flat" cmpd="sng">
              <a:solidFill>
                <a:srgbClr val="FCCB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100" y="3281822"/>
              <a:ext cx="2239374" cy="757343"/>
            </a:xfrm>
            <a:prstGeom prst="homePlate">
              <a:avLst>
                <a:gd name="adj" fmla="val 25000"/>
              </a:avLst>
            </a:prstGeom>
            <a:solidFill>
              <a:srgbClr val="FCCB00"/>
            </a:solidFill>
            <a:ln w="12700" cap="flat" cmpd="sng">
              <a:solidFill>
                <a:srgbClr val="FCCB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 txBox="1"/>
            <p:nvPr/>
          </p:nvSpPr>
          <p:spPr>
            <a:xfrm>
              <a:off x="2100" y="3281822"/>
              <a:ext cx="2144706" cy="75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entury Gothic"/>
                <a:buNone/>
              </a:pPr>
              <a:r>
                <a:rPr lang="fr-FR" sz="14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MARCH-APRIL</a:t>
              </a:r>
              <a:endParaRPr sz="14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81250" y="1117281"/>
              <a:ext cx="1818372" cy="205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 txBox="1"/>
            <p:nvPr/>
          </p:nvSpPr>
          <p:spPr>
            <a:xfrm>
              <a:off x="181250" y="1117281"/>
              <a:ext cx="1818372" cy="205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648000" rIns="28800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Initialization</a:t>
              </a: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Opportunity Study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charter</a:t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rot="5400000">
              <a:off x="1083066" y="2056231"/>
              <a:ext cx="2272030" cy="179149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rgbClr val="FFFFFF"/>
            </a:solidFill>
            <a:ln w="12700" cap="flat" cmpd="sng">
              <a:solidFill>
                <a:srgbClr val="E6E71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2129506" y="3281822"/>
              <a:ext cx="2239374" cy="757343"/>
            </a:xfrm>
            <a:prstGeom prst="chevron">
              <a:avLst>
                <a:gd name="adj" fmla="val 25000"/>
              </a:avLst>
            </a:prstGeom>
            <a:solidFill>
              <a:srgbClr val="E6E711"/>
            </a:solidFill>
            <a:ln w="12700" cap="flat" cmpd="sng">
              <a:solidFill>
                <a:srgbClr val="E6E71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 txBox="1"/>
            <p:nvPr/>
          </p:nvSpPr>
          <p:spPr>
            <a:xfrm>
              <a:off x="2318842" y="3281822"/>
              <a:ext cx="1860702" cy="75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entury Gothic"/>
                <a:buNone/>
              </a:pPr>
              <a:r>
                <a:rPr lang="fr-FR" sz="14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MAY-JUNE</a:t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2308656" y="1117281"/>
              <a:ext cx="1818372" cy="205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 txBox="1"/>
            <p:nvPr/>
          </p:nvSpPr>
          <p:spPr>
            <a:xfrm>
              <a:off x="2308656" y="1117281"/>
              <a:ext cx="1818372" cy="205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648000" rIns="28800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Planning</a:t>
              </a: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Detailed Requirements and Detailed Plan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25000"/>
                </a:lnSpc>
                <a:spcBef>
                  <a:spcPts val="35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 rot="5400000">
              <a:off x="3210472" y="2056231"/>
              <a:ext cx="2272030" cy="179149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rgbClr val="FFFFFF"/>
            </a:solidFill>
            <a:ln w="12700" cap="flat" cmpd="sng">
              <a:solidFill>
                <a:srgbClr val="B0D3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4256912" y="3281822"/>
              <a:ext cx="2239374" cy="757343"/>
            </a:xfrm>
            <a:prstGeom prst="chevron">
              <a:avLst>
                <a:gd name="adj" fmla="val 25000"/>
              </a:avLst>
            </a:prstGeom>
            <a:solidFill>
              <a:srgbClr val="B0D323"/>
            </a:solidFill>
            <a:ln w="12700" cap="flat" cmpd="sng">
              <a:solidFill>
                <a:srgbClr val="B0D3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 txBox="1"/>
            <p:nvPr/>
          </p:nvSpPr>
          <p:spPr>
            <a:xfrm>
              <a:off x="4446248" y="3281822"/>
              <a:ext cx="1860702" cy="75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entury Gothic"/>
                <a:buNone/>
              </a:pPr>
              <a:r>
                <a:rPr lang="fr-FR" sz="14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JULY-SEPTEMBER</a:t>
              </a:r>
              <a:endParaRPr sz="14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436062" y="1117281"/>
              <a:ext cx="1818372" cy="205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 txBox="1"/>
            <p:nvPr/>
          </p:nvSpPr>
          <p:spPr>
            <a:xfrm>
              <a:off x="4436062" y="1117281"/>
              <a:ext cx="1818372" cy="2057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648000" rIns="28800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Realization</a:t>
              </a: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Configuration of CMRL specifics, tests and validations</a:t>
              </a:r>
              <a:endParaRPr sz="1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 rot="5400000">
              <a:off x="5337878" y="2056231"/>
              <a:ext cx="2272030" cy="179149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rgbClr val="FFFFFF"/>
            </a:solidFill>
            <a:ln w="12700" cap="flat" cmpd="sng">
              <a:solidFill>
                <a:srgbClr val="88C03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6384318" y="3281822"/>
              <a:ext cx="2239374" cy="757343"/>
            </a:xfrm>
            <a:prstGeom prst="chevron">
              <a:avLst>
                <a:gd name="adj" fmla="val 25000"/>
              </a:avLst>
            </a:prstGeom>
            <a:solidFill>
              <a:srgbClr val="88C034"/>
            </a:solidFill>
            <a:ln w="12700" cap="flat" cmpd="sng">
              <a:solidFill>
                <a:srgbClr val="88C03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 txBox="1"/>
            <p:nvPr/>
          </p:nvSpPr>
          <p:spPr>
            <a:xfrm>
              <a:off x="6573654" y="3281822"/>
              <a:ext cx="1860702" cy="75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entury Gothic"/>
                <a:buNone/>
              </a:pPr>
              <a:r>
                <a:rPr lang="fr-FR" sz="14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OCTOBER-DECEMBER</a:t>
              </a:r>
              <a:endParaRPr sz="14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6563468" y="1117281"/>
              <a:ext cx="1818372" cy="1648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 txBox="1"/>
            <p:nvPr/>
          </p:nvSpPr>
          <p:spPr>
            <a:xfrm>
              <a:off x="6563468" y="1117281"/>
              <a:ext cx="1818372" cy="1648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648000" rIns="28800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 and monitoring</a:t>
              </a: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Consolidation tests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Failover / validation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 rot="5400000">
              <a:off x="7465284" y="2056231"/>
              <a:ext cx="2272030" cy="179149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rgbClr val="FFFFFF"/>
            </a:solidFill>
            <a:ln w="12700" cap="flat" cmpd="sng">
              <a:solidFill>
                <a:srgbClr val="6FAC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8511724" y="3281822"/>
              <a:ext cx="2239374" cy="757343"/>
            </a:xfrm>
            <a:prstGeom prst="chevron">
              <a:avLst>
                <a:gd name="adj" fmla="val 25000"/>
              </a:avLst>
            </a:prstGeom>
            <a:solidFill>
              <a:srgbClr val="129E00"/>
            </a:solidFill>
            <a:ln w="12700" cap="flat" cmpd="sng">
              <a:solidFill>
                <a:srgbClr val="6FAC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 txBox="1"/>
            <p:nvPr/>
          </p:nvSpPr>
          <p:spPr>
            <a:xfrm>
              <a:off x="8701060" y="3281822"/>
              <a:ext cx="1860702" cy="75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entury Gothic"/>
                <a:buNone/>
              </a:pPr>
              <a:r>
                <a:rPr lang="fr-FR" sz="1400" b="1" dirty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JANUARY 2023</a:t>
              </a: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8690874" y="1117281"/>
              <a:ext cx="1818372" cy="1648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 txBox="1"/>
            <p:nvPr/>
          </p:nvSpPr>
          <p:spPr>
            <a:xfrm>
              <a:off x="8690874" y="1117281"/>
              <a:ext cx="1818372" cy="1648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648000" rIns="28800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Closure</a:t>
              </a: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Financial close </a:t>
              </a:r>
              <a:r>
                <a:rPr lang="fr-FR" sz="1000"/>
                <a:t>2022</a:t>
              </a:r>
              <a:r>
                <a:rPr lang="fr-FR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on SAP and shutdown of old systems 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closing meeting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1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The project phases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2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2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Macro Planning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F0AE9E-C76E-4C8F-A184-F5833288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5" y="1497606"/>
            <a:ext cx="10894616" cy="4472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" name="Google Shape;449;p13"/>
          <p:cNvGraphicFramePr/>
          <p:nvPr/>
        </p:nvGraphicFramePr>
        <p:xfrm>
          <a:off x="392949" y="166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{2D10ADBD-1559-4228-A3B0-7F03FB2774DB}</a:tableStyleId>
              </a:tblPr>
              <a:tblGrid>
                <a:gridCol w="21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Description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Gravity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Probability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Criticality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Consequence if happen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Preventive actions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Corrective actions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cap="none"/>
                        <a:t>Status-Quo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Catastrophic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Unlikely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Very critical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Costs, deadlines, strategy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Start of the SAP CMRL project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Start of the SAP CMRL project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Control / Audit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Severe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Very critical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Costs and deadlines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Accelerated SAP implementation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Agreements with auditors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Lack of support or interest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Major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Unlikely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Critical</a:t>
                      </a:r>
                      <a:endParaRPr/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Deadlines and Quality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Communication plan and assignment of a </a:t>
                      </a:r>
                      <a:r>
                        <a:rPr lang="fr-FR"/>
                        <a:t>change manager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Transparent communication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Dependencies between projects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Major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Likely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Critical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u="none" strike="noStrike"/>
                        <a:t>Cost, deadlines, strategy</a:t>
                      </a:r>
                      <a:endParaRPr sz="1400" u="none" strike="noStrik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SAP project and CMRL expansion project in the same portfolio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Change management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Deadline December </a:t>
                      </a:r>
                      <a:r>
                        <a:rPr lang="fr-FR"/>
                        <a:t>2022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Major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Improbable</a:t>
                      </a:r>
                      <a:endParaRPr/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Moderate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Cost, deadlines,  strategy</a:t>
                      </a:r>
                      <a:endParaRPr sz="1400" u="none" strike="noStrik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Accelerated SAP implementation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Work during public holidays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" name="Google Shape;450;p13"/>
          <p:cNvSpPr txBox="1"/>
          <p:nvPr/>
        </p:nvSpPr>
        <p:spPr>
          <a:xfrm>
            <a:off x="963410" y="6046441"/>
            <a:ext cx="65565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"Risk register" for more details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3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Initial Risks Register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4"/>
          <p:cNvSpPr txBox="1"/>
          <p:nvPr/>
        </p:nvSpPr>
        <p:spPr>
          <a:xfrm>
            <a:off x="724259" y="6321583"/>
            <a:ext cx="65565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"Risk register" for more details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4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4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Initial Risks Analysis: Risk matrix</a:t>
            </a: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909889-477D-4F96-B16B-BA678682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20"/>
            <a:ext cx="12192000" cy="5547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"/>
          <p:cNvSpPr txBox="1"/>
          <p:nvPr/>
        </p:nvSpPr>
        <p:spPr>
          <a:xfrm>
            <a:off x="1721224" y="2716305"/>
            <a:ext cx="2756647" cy="67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5"/>
          <p:cNvSpPr/>
          <p:nvPr/>
        </p:nvSpPr>
        <p:spPr>
          <a:xfrm>
            <a:off x="3839766" y="3476940"/>
            <a:ext cx="1847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5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Budget</a:t>
            </a:r>
            <a:endParaRPr/>
          </a:p>
        </p:txBody>
      </p:sp>
      <p:graphicFrame>
        <p:nvGraphicFramePr>
          <p:cNvPr id="471" name="Google Shape;471;p15"/>
          <p:cNvGraphicFramePr/>
          <p:nvPr/>
        </p:nvGraphicFramePr>
        <p:xfrm>
          <a:off x="996287" y="14844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{B9E45C81-7D9F-4F88-8776-7D72002AE9FB}</a:tableStyleId>
              </a:tblPr>
              <a:tblGrid>
                <a:gridCol w="169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09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Budget BUILD (Set up cost)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Budget RUN (Annual operating cost)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Internal HR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RH of service providers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Equipment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Licenses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TMA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Licenses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115K€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300K€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50K€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50K€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110K€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200K€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375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Total Build = 515 K€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Annual Operating Cost= 310 K€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6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Governance (1/3)</a:t>
            </a:r>
            <a:endParaRPr/>
          </a:p>
        </p:txBody>
      </p:sp>
      <p:grpSp>
        <p:nvGrpSpPr>
          <p:cNvPr id="479" name="Google Shape;479;p16"/>
          <p:cNvGrpSpPr/>
          <p:nvPr/>
        </p:nvGrpSpPr>
        <p:grpSpPr>
          <a:xfrm>
            <a:off x="1307381" y="2851977"/>
            <a:ext cx="8923548" cy="3068705"/>
            <a:chOff x="0" y="0"/>
            <a:chExt cx="8923548" cy="3068705"/>
          </a:xfrm>
        </p:grpSpPr>
        <p:cxnSp>
          <p:nvCxnSpPr>
            <p:cNvPr id="480" name="Google Shape;480;p16"/>
            <p:cNvCxnSpPr/>
            <p:nvPr/>
          </p:nvCxnSpPr>
          <p:spPr>
            <a:xfrm>
              <a:off x="0" y="0"/>
              <a:ext cx="8923548" cy="0"/>
            </a:xfrm>
            <a:prstGeom prst="straightConnector1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1" name="Google Shape;481;p16"/>
            <p:cNvSpPr/>
            <p:nvPr/>
          </p:nvSpPr>
          <p:spPr>
            <a:xfrm>
              <a:off x="0" y="0"/>
              <a:ext cx="3134756" cy="3068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 txBox="1"/>
            <p:nvPr/>
          </p:nvSpPr>
          <p:spPr>
            <a:xfrm>
              <a:off x="0" y="0"/>
              <a:ext cx="3134756" cy="3068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1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Participants  list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243120" y="28918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 txBox="1"/>
            <p:nvPr/>
          </p:nvSpPr>
          <p:spPr>
            <a:xfrm>
              <a:off x="3243120" y="28918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Chantal DUPONT</a:t>
              </a:r>
              <a:endParaRPr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5" name="Google Shape;485;p16"/>
            <p:cNvCxnSpPr/>
            <p:nvPr/>
          </p:nvCxnSpPr>
          <p:spPr>
            <a:xfrm>
              <a:off x="3134756" y="607297"/>
              <a:ext cx="5779391" cy="0"/>
            </a:xfrm>
            <a:prstGeom prst="straightConnector1">
              <a:avLst/>
            </a:prstGeom>
            <a:solidFill>
              <a:schemeClr val="accent4"/>
            </a:solidFill>
            <a:ln w="12700" cap="flat" cmpd="sng">
              <a:solidFill>
                <a:srgbClr val="FFE2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6" name="Google Shape;486;p16"/>
            <p:cNvSpPr/>
            <p:nvPr/>
          </p:nvSpPr>
          <p:spPr>
            <a:xfrm>
              <a:off x="3243120" y="636216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 txBox="1"/>
            <p:nvPr/>
          </p:nvSpPr>
          <p:spPr>
            <a:xfrm>
              <a:off x="3243120" y="636216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Jacques MEUNIER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488" name="Google Shape;488;p16"/>
            <p:cNvCxnSpPr/>
            <p:nvPr/>
          </p:nvCxnSpPr>
          <p:spPr>
            <a:xfrm>
              <a:off x="3134756" y="1214595"/>
              <a:ext cx="5779391" cy="0"/>
            </a:xfrm>
            <a:prstGeom prst="straightConnector1">
              <a:avLst/>
            </a:prstGeom>
            <a:solidFill>
              <a:schemeClr val="accent4"/>
            </a:solidFill>
            <a:ln w="12700" cap="flat" cmpd="sng">
              <a:solidFill>
                <a:srgbClr val="FFE2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9" name="Google Shape;489;p16"/>
            <p:cNvSpPr/>
            <p:nvPr/>
          </p:nvSpPr>
          <p:spPr>
            <a:xfrm>
              <a:off x="3243120" y="1243514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 txBox="1"/>
            <p:nvPr/>
          </p:nvSpPr>
          <p:spPr>
            <a:xfrm>
              <a:off x="3243120" y="1243514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Olivier ROBESPIERRE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491" name="Google Shape;491;p16"/>
            <p:cNvCxnSpPr/>
            <p:nvPr/>
          </p:nvCxnSpPr>
          <p:spPr>
            <a:xfrm>
              <a:off x="3134756" y="1821893"/>
              <a:ext cx="5779391" cy="0"/>
            </a:xfrm>
            <a:prstGeom prst="straightConnector1">
              <a:avLst/>
            </a:prstGeom>
            <a:solidFill>
              <a:schemeClr val="accent4"/>
            </a:solidFill>
            <a:ln w="12700" cap="flat" cmpd="sng">
              <a:solidFill>
                <a:srgbClr val="FFE2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492;p16"/>
            <p:cNvSpPr/>
            <p:nvPr/>
          </p:nvSpPr>
          <p:spPr>
            <a:xfrm>
              <a:off x="3243120" y="1850812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 txBox="1"/>
            <p:nvPr/>
          </p:nvSpPr>
          <p:spPr>
            <a:xfrm>
              <a:off x="3243120" y="1850812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To be confirmed (Change and communication Manager)</a:t>
              </a:r>
              <a:endParaRPr/>
            </a:p>
          </p:txBody>
        </p:sp>
        <p:cxnSp>
          <p:nvCxnSpPr>
            <p:cNvPr id="494" name="Google Shape;494;p16"/>
            <p:cNvCxnSpPr/>
            <p:nvPr/>
          </p:nvCxnSpPr>
          <p:spPr>
            <a:xfrm>
              <a:off x="3134756" y="2429191"/>
              <a:ext cx="5779391" cy="0"/>
            </a:xfrm>
            <a:prstGeom prst="straightConnector1">
              <a:avLst/>
            </a:prstGeom>
            <a:solidFill>
              <a:schemeClr val="accent4"/>
            </a:solidFill>
            <a:ln w="12700" cap="flat" cmpd="sng">
              <a:solidFill>
                <a:srgbClr val="FFE2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5" name="Google Shape;495;p16"/>
            <p:cNvSpPr/>
            <p:nvPr/>
          </p:nvSpPr>
          <p:spPr>
            <a:xfrm>
              <a:off x="3243120" y="2458110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 txBox="1"/>
            <p:nvPr/>
          </p:nvSpPr>
          <p:spPr>
            <a:xfrm>
              <a:off x="3243120" y="2458110"/>
              <a:ext cx="5671028" cy="57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SAP process coordinators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497" name="Google Shape;497;p16"/>
            <p:cNvCxnSpPr/>
            <p:nvPr/>
          </p:nvCxnSpPr>
          <p:spPr>
            <a:xfrm>
              <a:off x="3134756" y="3036489"/>
              <a:ext cx="5779391" cy="0"/>
            </a:xfrm>
            <a:prstGeom prst="straightConnector1">
              <a:avLst/>
            </a:prstGeom>
            <a:solidFill>
              <a:schemeClr val="accent4"/>
            </a:solidFill>
            <a:ln w="12700" cap="flat" cmpd="sng">
              <a:solidFill>
                <a:srgbClr val="FFE2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98" name="Google Shape;498;p16" descr="Réunion Comité Directeur &quot;Projet Club&quot; - VOLLEY-BALL LA ROCHET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791" y="3551826"/>
            <a:ext cx="2803285" cy="1492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6"/>
          <p:cNvSpPr txBox="1"/>
          <p:nvPr/>
        </p:nvSpPr>
        <p:spPr>
          <a:xfrm>
            <a:off x="2494736" y="1329664"/>
            <a:ext cx="8478064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Weekly project committee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Mission: Monitor the project execution, risks, action plan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7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7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Governance (2/3)</a:t>
            </a:r>
            <a:endParaRPr/>
          </a:p>
        </p:txBody>
      </p:sp>
      <p:grpSp>
        <p:nvGrpSpPr>
          <p:cNvPr id="507" name="Google Shape;507;p17"/>
          <p:cNvGrpSpPr/>
          <p:nvPr/>
        </p:nvGrpSpPr>
        <p:grpSpPr>
          <a:xfrm>
            <a:off x="1314232" y="3024289"/>
            <a:ext cx="8923548" cy="3068705"/>
            <a:chOff x="0" y="0"/>
            <a:chExt cx="8923548" cy="3068705"/>
          </a:xfrm>
        </p:grpSpPr>
        <p:cxnSp>
          <p:nvCxnSpPr>
            <p:cNvPr id="508" name="Google Shape;508;p17"/>
            <p:cNvCxnSpPr/>
            <p:nvPr/>
          </p:nvCxnSpPr>
          <p:spPr>
            <a:xfrm>
              <a:off x="0" y="0"/>
              <a:ext cx="8923548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659C4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9" name="Google Shape;509;p17"/>
            <p:cNvSpPr/>
            <p:nvPr/>
          </p:nvSpPr>
          <p:spPr>
            <a:xfrm>
              <a:off x="0" y="0"/>
              <a:ext cx="3134756" cy="3068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 txBox="1"/>
            <p:nvPr/>
          </p:nvSpPr>
          <p:spPr>
            <a:xfrm>
              <a:off x="0" y="0"/>
              <a:ext cx="3134756" cy="3068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1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Participants  list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243120" y="20715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 txBox="1"/>
            <p:nvPr/>
          </p:nvSpPr>
          <p:spPr>
            <a:xfrm>
              <a:off x="3243120" y="20715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Chantal DUPONT</a:t>
              </a:r>
              <a:endParaRPr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Google Shape;513;p17"/>
            <p:cNvCxnSpPr/>
            <p:nvPr/>
          </p:nvCxnSpPr>
          <p:spPr>
            <a:xfrm>
              <a:off x="3134756" y="435020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4" name="Google Shape;514;p17"/>
            <p:cNvSpPr/>
            <p:nvPr/>
          </p:nvSpPr>
          <p:spPr>
            <a:xfrm>
              <a:off x="3243120" y="455735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 txBox="1"/>
            <p:nvPr/>
          </p:nvSpPr>
          <p:spPr>
            <a:xfrm>
              <a:off x="3243120" y="455735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Jacques MEUNIER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16" name="Google Shape;516;p17"/>
            <p:cNvCxnSpPr/>
            <p:nvPr/>
          </p:nvCxnSpPr>
          <p:spPr>
            <a:xfrm>
              <a:off x="3134756" y="870040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7" name="Google Shape;517;p17"/>
            <p:cNvSpPr/>
            <p:nvPr/>
          </p:nvSpPr>
          <p:spPr>
            <a:xfrm>
              <a:off x="3243120" y="890756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 txBox="1"/>
            <p:nvPr/>
          </p:nvSpPr>
          <p:spPr>
            <a:xfrm>
              <a:off x="3243120" y="890756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Denise ATTALI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19" name="Google Shape;519;p17"/>
            <p:cNvCxnSpPr/>
            <p:nvPr/>
          </p:nvCxnSpPr>
          <p:spPr>
            <a:xfrm>
              <a:off x="3134756" y="1305061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0" name="Google Shape;520;p17"/>
            <p:cNvSpPr/>
            <p:nvPr/>
          </p:nvSpPr>
          <p:spPr>
            <a:xfrm>
              <a:off x="3243120" y="1325776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 txBox="1"/>
            <p:nvPr/>
          </p:nvSpPr>
          <p:spPr>
            <a:xfrm>
              <a:off x="3243120" y="1325776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Monique DAVANT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22" name="Google Shape;522;p17"/>
            <p:cNvCxnSpPr/>
            <p:nvPr/>
          </p:nvCxnSpPr>
          <p:spPr>
            <a:xfrm>
              <a:off x="3134756" y="1740081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3" name="Google Shape;523;p17"/>
            <p:cNvSpPr/>
            <p:nvPr/>
          </p:nvSpPr>
          <p:spPr>
            <a:xfrm>
              <a:off x="3243120" y="1760796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 txBox="1"/>
            <p:nvPr/>
          </p:nvSpPr>
          <p:spPr>
            <a:xfrm>
              <a:off x="3243120" y="1760796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Eric DUTEIL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25" name="Google Shape;525;p17"/>
            <p:cNvCxnSpPr/>
            <p:nvPr/>
          </p:nvCxnSpPr>
          <p:spPr>
            <a:xfrm>
              <a:off x="3134756" y="2175101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6" name="Google Shape;526;p17"/>
            <p:cNvSpPr/>
            <p:nvPr/>
          </p:nvSpPr>
          <p:spPr>
            <a:xfrm>
              <a:off x="3243120" y="2195817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 txBox="1"/>
            <p:nvPr/>
          </p:nvSpPr>
          <p:spPr>
            <a:xfrm>
              <a:off x="3243120" y="2195817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Jean ALBERT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28" name="Google Shape;528;p17"/>
            <p:cNvCxnSpPr/>
            <p:nvPr/>
          </p:nvCxnSpPr>
          <p:spPr>
            <a:xfrm>
              <a:off x="3134756" y="2610122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9" name="Google Shape;529;p17"/>
            <p:cNvSpPr/>
            <p:nvPr/>
          </p:nvSpPr>
          <p:spPr>
            <a:xfrm>
              <a:off x="3243120" y="2630837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 txBox="1"/>
            <p:nvPr/>
          </p:nvSpPr>
          <p:spPr>
            <a:xfrm>
              <a:off x="3243120" y="2630837"/>
              <a:ext cx="5671028" cy="41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SAP experts in IT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31" name="Google Shape;531;p17"/>
            <p:cNvCxnSpPr/>
            <p:nvPr/>
          </p:nvCxnSpPr>
          <p:spPr>
            <a:xfrm>
              <a:off x="3134756" y="3045142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32" name="Google Shape;532;p17" descr="Réunion Comité Directeur &quot;Projet Club&quot; - VOLLEY-BALL LA ROCHET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200" y="4302452"/>
            <a:ext cx="2803285" cy="149287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7"/>
          <p:cNvSpPr txBox="1"/>
          <p:nvPr/>
        </p:nvSpPr>
        <p:spPr>
          <a:xfrm>
            <a:off x="1962474" y="1312461"/>
            <a:ext cx="8275306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Weekly technical committee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Mission: Address technical matters, develop the architecture diagram 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8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8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Governance(3/3)</a:t>
            </a:r>
            <a:endParaRPr/>
          </a:p>
        </p:txBody>
      </p:sp>
      <p:grpSp>
        <p:nvGrpSpPr>
          <p:cNvPr id="540" name="Google Shape;540;p18"/>
          <p:cNvGrpSpPr/>
          <p:nvPr/>
        </p:nvGrpSpPr>
        <p:grpSpPr>
          <a:xfrm>
            <a:off x="1314232" y="3024289"/>
            <a:ext cx="8923548" cy="3068705"/>
            <a:chOff x="0" y="0"/>
            <a:chExt cx="8923548" cy="3068705"/>
          </a:xfrm>
        </p:grpSpPr>
        <p:cxnSp>
          <p:nvCxnSpPr>
            <p:cNvPr id="541" name="Google Shape;541;p18"/>
            <p:cNvCxnSpPr/>
            <p:nvPr/>
          </p:nvCxnSpPr>
          <p:spPr>
            <a:xfrm>
              <a:off x="0" y="0"/>
              <a:ext cx="8923548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659C4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42;p18"/>
            <p:cNvSpPr/>
            <p:nvPr/>
          </p:nvSpPr>
          <p:spPr>
            <a:xfrm>
              <a:off x="0" y="0"/>
              <a:ext cx="3134756" cy="3068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 txBox="1"/>
            <p:nvPr/>
          </p:nvSpPr>
          <p:spPr>
            <a:xfrm>
              <a:off x="0" y="0"/>
              <a:ext cx="3134756" cy="3068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 b="1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Participants  list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243120" y="18149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 txBox="1"/>
            <p:nvPr/>
          </p:nvSpPr>
          <p:spPr>
            <a:xfrm>
              <a:off x="3243120" y="18149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Chantal DUPONT</a:t>
              </a:r>
              <a:endParaRPr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6" name="Google Shape;546;p18"/>
            <p:cNvCxnSpPr/>
            <p:nvPr/>
          </p:nvCxnSpPr>
          <p:spPr>
            <a:xfrm>
              <a:off x="3134756" y="381134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47;p18"/>
            <p:cNvSpPr/>
            <p:nvPr/>
          </p:nvSpPr>
          <p:spPr>
            <a:xfrm>
              <a:off x="3243120" y="399283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 txBox="1"/>
            <p:nvPr/>
          </p:nvSpPr>
          <p:spPr>
            <a:xfrm>
              <a:off x="3243120" y="399283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Jacques MEUNIER</a:t>
              </a:r>
              <a:endParaRPr/>
            </a:p>
          </p:txBody>
        </p:sp>
        <p:cxnSp>
          <p:nvCxnSpPr>
            <p:cNvPr id="549" name="Google Shape;549;p18"/>
            <p:cNvCxnSpPr/>
            <p:nvPr/>
          </p:nvCxnSpPr>
          <p:spPr>
            <a:xfrm>
              <a:off x="3134756" y="762269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0" name="Google Shape;550;p18"/>
            <p:cNvSpPr/>
            <p:nvPr/>
          </p:nvSpPr>
          <p:spPr>
            <a:xfrm>
              <a:off x="3243120" y="780418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 txBox="1"/>
            <p:nvPr/>
          </p:nvSpPr>
          <p:spPr>
            <a:xfrm>
              <a:off x="3243120" y="780418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Olivier ROBESPIERRE</a:t>
              </a:r>
              <a:endParaRPr/>
            </a:p>
          </p:txBody>
        </p:sp>
        <p:cxnSp>
          <p:nvCxnSpPr>
            <p:cNvPr id="552" name="Google Shape;552;p18"/>
            <p:cNvCxnSpPr/>
            <p:nvPr/>
          </p:nvCxnSpPr>
          <p:spPr>
            <a:xfrm>
              <a:off x="3134756" y="1143403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3" name="Google Shape;553;p18"/>
            <p:cNvSpPr/>
            <p:nvPr/>
          </p:nvSpPr>
          <p:spPr>
            <a:xfrm>
              <a:off x="3252519" y="1066744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 txBox="1"/>
            <p:nvPr/>
          </p:nvSpPr>
          <p:spPr>
            <a:xfrm>
              <a:off x="3252519" y="1066744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To be confirmed (Change  and Communication Manager)</a:t>
              </a:r>
              <a:endParaRPr/>
            </a:p>
          </p:txBody>
        </p:sp>
        <p:cxnSp>
          <p:nvCxnSpPr>
            <p:cNvPr id="555" name="Google Shape;555;p18"/>
            <p:cNvCxnSpPr/>
            <p:nvPr/>
          </p:nvCxnSpPr>
          <p:spPr>
            <a:xfrm>
              <a:off x="3134756" y="1524538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Google Shape;556;p18"/>
            <p:cNvSpPr/>
            <p:nvPr/>
          </p:nvSpPr>
          <p:spPr>
            <a:xfrm>
              <a:off x="3243120" y="1542687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 txBox="1"/>
            <p:nvPr/>
          </p:nvSpPr>
          <p:spPr>
            <a:xfrm>
              <a:off x="3243120" y="1542687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SAP process coordinators</a:t>
              </a:r>
              <a:endParaRPr sz="16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58" name="Google Shape;558;p18"/>
            <p:cNvCxnSpPr/>
            <p:nvPr/>
          </p:nvCxnSpPr>
          <p:spPr>
            <a:xfrm>
              <a:off x="3134756" y="1905672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59;p18"/>
            <p:cNvSpPr/>
            <p:nvPr/>
          </p:nvSpPr>
          <p:spPr>
            <a:xfrm>
              <a:off x="3243120" y="1923821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 txBox="1"/>
            <p:nvPr/>
          </p:nvSpPr>
          <p:spPr>
            <a:xfrm>
              <a:off x="3243120" y="1923821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Gilles PUCCINI (Chief Executive Officer Confassis)	</a:t>
              </a:r>
              <a:endParaRPr sz="16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61" name="Google Shape;561;p18"/>
            <p:cNvCxnSpPr/>
            <p:nvPr/>
          </p:nvCxnSpPr>
          <p:spPr>
            <a:xfrm>
              <a:off x="3134756" y="2286807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2" name="Google Shape;562;p18"/>
            <p:cNvSpPr/>
            <p:nvPr/>
          </p:nvSpPr>
          <p:spPr>
            <a:xfrm>
              <a:off x="3252519" y="2323755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 txBox="1"/>
            <p:nvPr/>
          </p:nvSpPr>
          <p:spPr>
            <a:xfrm>
              <a:off x="3252519" y="2323755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Thierry GAVEAU ( CMRL Director)</a:t>
              </a:r>
              <a:endParaRPr sz="16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64" name="Google Shape;564;p18"/>
            <p:cNvCxnSpPr/>
            <p:nvPr/>
          </p:nvCxnSpPr>
          <p:spPr>
            <a:xfrm>
              <a:off x="3134756" y="2667941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5" name="Google Shape;565;p18"/>
            <p:cNvSpPr/>
            <p:nvPr/>
          </p:nvSpPr>
          <p:spPr>
            <a:xfrm>
              <a:off x="3243120" y="2686090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 txBox="1"/>
            <p:nvPr/>
          </p:nvSpPr>
          <p:spPr>
            <a:xfrm>
              <a:off x="3243120" y="2686090"/>
              <a:ext cx="5671028" cy="36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None/>
              </a:pPr>
              <a:r>
                <a:rPr lang="fr-FR" sz="16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Daniel CHÂTEAU ( IT Director)</a:t>
              </a:r>
              <a:endParaRPr sz="16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67" name="Google Shape;567;p18"/>
            <p:cNvCxnSpPr/>
            <p:nvPr/>
          </p:nvCxnSpPr>
          <p:spPr>
            <a:xfrm>
              <a:off x="3134756" y="3049076"/>
              <a:ext cx="5779391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68" name="Google Shape;568;p18"/>
          <p:cNvSpPr txBox="1"/>
          <p:nvPr/>
        </p:nvSpPr>
        <p:spPr>
          <a:xfrm>
            <a:off x="1064525" y="1318405"/>
            <a:ext cx="1029041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Steering committee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Mission: Monitor the overall progress of the project, arbitrate change requests, make strategic decisions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18" descr="Réunion Comité Directeur &quot;Projet Club&quot; - VOLLEY-BALL LA ROCHET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7381" y="4089580"/>
            <a:ext cx="2803285" cy="149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9"/>
          <p:cNvSpPr txBox="1">
            <a:spLocks noGrp="1"/>
          </p:cNvSpPr>
          <p:nvPr>
            <p:ph type="body" idx="1"/>
          </p:nvPr>
        </p:nvSpPr>
        <p:spPr>
          <a:xfrm>
            <a:off x="4390845" y="2921315"/>
            <a:ext cx="7144108" cy="116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ct val="100000"/>
              <a:buChar char="•"/>
            </a:pPr>
            <a:r>
              <a:rPr lang="fr-FR" sz="2000">
                <a:latin typeface="Candara"/>
                <a:ea typeface="Candara"/>
                <a:cs typeface="Candara"/>
                <a:sym typeface="Candara"/>
              </a:rPr>
              <a:t>Each question helps us to improve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9E00"/>
              </a:buClr>
              <a:buSzPct val="100000"/>
              <a:buChar char="•"/>
            </a:pPr>
            <a:r>
              <a:rPr lang="fr-FR" sz="2000">
                <a:latin typeface="Candara"/>
                <a:ea typeface="Candara"/>
                <a:cs typeface="Candara"/>
                <a:sym typeface="Candara"/>
              </a:rPr>
              <a:t>Your next question may help us to prevent unnecessary mistakes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9E00"/>
              </a:buClr>
              <a:buSzPct val="100000"/>
              <a:buChar char="•"/>
            </a:pPr>
            <a:r>
              <a:rPr lang="fr-FR" sz="2000">
                <a:latin typeface="Candara"/>
                <a:ea typeface="Candara"/>
                <a:cs typeface="Candara"/>
                <a:sym typeface="Candara"/>
              </a:rPr>
              <a:t>Open and transparent communication is essential for the success of projects</a:t>
            </a:r>
            <a:endParaRPr sz="20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6" name="Google Shape;576;p19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9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Questions</a:t>
            </a:r>
            <a:endParaRPr/>
          </a:p>
        </p:txBody>
      </p:sp>
      <p:pic>
        <p:nvPicPr>
          <p:cNvPr id="578" name="Google Shape;578;p19" descr="Questionnement Png Transparent Images – Free PNG Images Vector, PSD,  Clipart, Templa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5363" y="2553418"/>
            <a:ext cx="2101824" cy="164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Agenda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3519576" y="1459617"/>
            <a:ext cx="6326789" cy="5009421"/>
          </a:xfrm>
          <a:prstGeom prst="verticalScroll">
            <a:avLst>
              <a:gd name="adj" fmla="val 12500"/>
            </a:avLst>
          </a:prstGeom>
          <a:solidFill>
            <a:srgbClr val="E1EF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Project Background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Expected benefits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Objectives and KPIs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Project Team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Project stakeholders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Roles &amp; Responsibilities: RACI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Steering Committee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project phases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Macro Planning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Initial Risks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Project budget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Governance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Next Meetings</a:t>
            </a:r>
            <a:endParaRPr sz="16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0"/>
          <p:cNvSpPr txBox="1">
            <a:spLocks noGrp="1"/>
          </p:cNvSpPr>
          <p:nvPr>
            <p:ph type="body" idx="1"/>
          </p:nvPr>
        </p:nvSpPr>
        <p:spPr>
          <a:xfrm>
            <a:off x="983720" y="2090023"/>
            <a:ext cx="4691072" cy="4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None/>
            </a:pPr>
            <a:r>
              <a:rPr lang="fr-FR" sz="1800">
                <a:latin typeface="Candara"/>
                <a:ea typeface="Candara"/>
                <a:cs typeface="Candara"/>
                <a:sym typeface="Candara"/>
              </a:rPr>
              <a:t>Here are the dates of the next meetings</a:t>
            </a:r>
            <a:endParaRPr sz="1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5" name="Google Shape;585;p2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0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Next meetings</a:t>
            </a:r>
            <a:endParaRPr/>
          </a:p>
        </p:txBody>
      </p:sp>
      <p:grpSp>
        <p:nvGrpSpPr>
          <p:cNvPr id="587" name="Google Shape;587;p20"/>
          <p:cNvGrpSpPr/>
          <p:nvPr/>
        </p:nvGrpSpPr>
        <p:grpSpPr>
          <a:xfrm>
            <a:off x="198625" y="2743200"/>
            <a:ext cx="11630600" cy="2080699"/>
            <a:chOff x="0" y="0"/>
            <a:chExt cx="10846405" cy="2080699"/>
          </a:xfrm>
        </p:grpSpPr>
        <p:sp>
          <p:nvSpPr>
            <p:cNvPr id="588" name="Google Shape;588;p20"/>
            <p:cNvSpPr/>
            <p:nvPr/>
          </p:nvSpPr>
          <p:spPr>
            <a:xfrm>
              <a:off x="0" y="546376"/>
              <a:ext cx="2448492" cy="288057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2254" y="625655"/>
              <a:ext cx="179875" cy="1798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254" y="0"/>
              <a:ext cx="2448492" cy="5174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 txBox="1"/>
            <p:nvPr/>
          </p:nvSpPr>
          <p:spPr>
            <a:xfrm>
              <a:off x="2254" y="0"/>
              <a:ext cx="2448492" cy="5174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First project committee, </a:t>
              </a:r>
              <a:r>
                <a:rPr lang="fr-FR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Friday,</a:t>
              </a: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May 7, </a:t>
              </a:r>
              <a:r>
                <a:rPr lang="fr-FR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2022</a:t>
              </a: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at 9:00 a.m.</a:t>
              </a:r>
              <a:endParaRPr sz="14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2254" y="1044939"/>
              <a:ext cx="179870" cy="17987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73648" y="925235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173648" y="925235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Will take place every Friday at the same time</a:t>
              </a:r>
              <a:endParaRPr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568763" y="546376"/>
              <a:ext cx="2448492" cy="288057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2573170" y="625655"/>
              <a:ext cx="179875" cy="1798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2573170" y="0"/>
              <a:ext cx="2448492" cy="5174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 txBox="1"/>
            <p:nvPr/>
          </p:nvSpPr>
          <p:spPr>
            <a:xfrm>
              <a:off x="2573170" y="0"/>
              <a:ext cx="2448492" cy="5174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First technical committee, </a:t>
              </a:r>
              <a:r>
                <a:rPr lang="fr-FR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Monday,</a:t>
              </a: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May 10, </a:t>
              </a:r>
              <a:r>
                <a:rPr lang="fr-FR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2022</a:t>
              </a: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at 3:00 p.m.</a:t>
              </a:r>
              <a:endParaRPr sz="14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2573170" y="1044939"/>
              <a:ext cx="179870" cy="17987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744565" y="925235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 txBox="1"/>
            <p:nvPr/>
          </p:nvSpPr>
          <p:spPr>
            <a:xfrm>
              <a:off x="2744565" y="925235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Will take place every Monday at the same time</a:t>
              </a:r>
              <a:endParaRPr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144087" y="517473"/>
              <a:ext cx="2448492" cy="288057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144087" y="625655"/>
              <a:ext cx="179875" cy="1798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144087" y="0"/>
              <a:ext cx="2448492" cy="5174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 txBox="1"/>
            <p:nvPr/>
          </p:nvSpPr>
          <p:spPr>
            <a:xfrm>
              <a:off x="5144087" y="0"/>
              <a:ext cx="2448492" cy="5174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First steering committee, Friday May 28, </a:t>
              </a:r>
              <a:r>
                <a:rPr lang="fr-FR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2022</a:t>
              </a: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at 11:00 a.m.</a:t>
              </a:r>
              <a:endParaRPr sz="14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144087" y="1044939"/>
              <a:ext cx="179870" cy="17987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5315482" y="925235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 txBox="1"/>
            <p:nvPr/>
          </p:nvSpPr>
          <p:spPr>
            <a:xfrm>
              <a:off x="5315482" y="925235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Will take place every last Friday of the month at the same time</a:t>
              </a:r>
              <a:endParaRPr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715004" y="517473"/>
              <a:ext cx="2448492" cy="288057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715004" y="625655"/>
              <a:ext cx="179875" cy="1798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715004" y="0"/>
              <a:ext cx="2448492" cy="5174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 txBox="1"/>
            <p:nvPr/>
          </p:nvSpPr>
          <p:spPr>
            <a:xfrm>
              <a:off x="7715005" y="0"/>
              <a:ext cx="31314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The next </a:t>
              </a:r>
              <a:r>
                <a:rPr lang="fr-FR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Management</a:t>
              </a: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Board meeting will take place on 29 </a:t>
              </a:r>
              <a:r>
                <a:rPr lang="fr-FR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June</a:t>
              </a:r>
              <a:r>
                <a:rPr lang="fr-FR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2022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715004" y="1044939"/>
              <a:ext cx="179870" cy="17987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886399" y="925235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 txBox="1"/>
            <p:nvPr/>
          </p:nvSpPr>
          <p:spPr>
            <a:xfrm>
              <a:off x="7886399" y="925235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The Management Board will meet at each major milestone</a:t>
              </a:r>
              <a:endParaRPr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728653" y="1668934"/>
              <a:ext cx="179870" cy="17987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888653" y="1661421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 txBox="1"/>
            <p:nvPr/>
          </p:nvSpPr>
          <p:spPr>
            <a:xfrm>
              <a:off x="7888653" y="1661421"/>
              <a:ext cx="2277097" cy="41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The management Board will then give its opinion on the continuation of the project.</a:t>
              </a:r>
              <a:endParaRPr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Additional topics proposed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6" name="Google Shape;626;p21"/>
          <p:cNvSpPr txBox="1">
            <a:spLocks noGrp="1"/>
          </p:cNvSpPr>
          <p:nvPr>
            <p:ph type="body" idx="1"/>
          </p:nvPr>
        </p:nvSpPr>
        <p:spPr>
          <a:xfrm>
            <a:off x="547508" y="1992627"/>
            <a:ext cx="11644492" cy="420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Char char="•"/>
            </a:pPr>
            <a:r>
              <a:rPr lang="fr-FR" sz="2000">
                <a:latin typeface="Candara"/>
                <a:ea typeface="Candara"/>
                <a:cs typeface="Candara"/>
                <a:sym typeface="Candara"/>
              </a:rPr>
              <a:t>The main documentation of the projects (Contract, Spec, SLA, PAQ, PMP etc.)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9E00"/>
              </a:buClr>
              <a:buSzPts val="2000"/>
              <a:buChar char="•"/>
            </a:pPr>
            <a:r>
              <a:rPr lang="fr-FR" sz="2000">
                <a:latin typeface="Candara"/>
                <a:ea typeface="Candara"/>
                <a:cs typeface="Candara"/>
                <a:sym typeface="Candara"/>
              </a:rPr>
              <a:t>The project set-up and rules: the way the team exchanges (email / instant messaging)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9E00"/>
              </a:buClr>
              <a:buSzPts val="2000"/>
              <a:buNone/>
            </a:pPr>
            <a:r>
              <a:rPr lang="fr-FR" sz="2000">
                <a:latin typeface="Candara"/>
                <a:ea typeface="Candara"/>
                <a:cs typeface="Candara"/>
                <a:sym typeface="Candara"/>
              </a:rPr>
              <a:t>         the reporting methods, etc…</a:t>
            </a:r>
            <a:endParaRPr sz="200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b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Background</a:t>
            </a:r>
            <a:br>
              <a:rPr lang="fr-FR" sz="1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914400" y="1097308"/>
            <a:ext cx="9285897" cy="5376176"/>
          </a:xfrm>
          <a:prstGeom prst="rect">
            <a:avLst/>
          </a:prstGeom>
          <a:noFill/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Our Regional Assembly </a:t>
            </a:r>
            <a:r>
              <a:rPr lang="fr-FR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Center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in Lille must switch to SAP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costs of CMRL's IT systems are excessively high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Integration with Headquarters systems as well as multiple corrections are extremely manual (2 full-time resources)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systems are no longer maintained and do not support our expansion plans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risks of negative control and audit are very high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Management Committee examined our feasibility study and approved the creation of the SAP 30 / CMRL project under the following conditions: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Noto Sans Symbols"/>
              <a:buChar char="✔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Estimated budget of 515,000 euros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Noto Sans Symbols"/>
              <a:buChar char="✔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Delivery end of November </a:t>
            </a:r>
            <a:r>
              <a:rPr lang="fr-FR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2022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Noto Sans Symbols"/>
              <a:buChar char="✔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Closure of </a:t>
            </a:r>
            <a:r>
              <a:rPr lang="fr-FR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2022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books on the new system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Font typeface="Noto Sans Symbols"/>
              <a:buChar char="✔"/>
            </a:pP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system must support the CMRL production increase project (CMRL </a:t>
            </a:r>
            <a:r>
              <a:rPr lang="fr-FR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2022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/88)</a:t>
            </a:r>
            <a:endParaRPr sz="1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04" name="Google Shape;204;p3" descr="Presentation Genie | Bring Your Slides to Life | Presentation Design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4610" y="5141344"/>
            <a:ext cx="1340038" cy="133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Expected benefits 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2" name="Google Shape;212;p4" descr="https://www.isg-alumni.com/media/event/2017165406_sophr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836047" y="3033642"/>
            <a:ext cx="1108445" cy="11084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-1020271" y="993698"/>
            <a:ext cx="10923309" cy="5188335"/>
            <a:chOff x="-4354859" y="-668001"/>
            <a:chExt cx="10923309" cy="5188335"/>
          </a:xfrm>
        </p:grpSpPr>
        <p:sp>
          <p:nvSpPr>
            <p:cNvPr id="214" name="Google Shape;214;p4"/>
            <p:cNvSpPr/>
            <p:nvPr/>
          </p:nvSpPr>
          <p:spPr>
            <a:xfrm>
              <a:off x="-4354859" y="-668001"/>
              <a:ext cx="5188335" cy="5188335"/>
            </a:xfrm>
            <a:prstGeom prst="blockArc">
              <a:avLst>
                <a:gd name="adj1" fmla="val 18900000"/>
                <a:gd name="adj2" fmla="val 2700000"/>
                <a:gd name="adj3" fmla="val 416"/>
              </a:avLst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36632" y="296167"/>
              <a:ext cx="6131818" cy="592642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436632" y="296167"/>
              <a:ext cx="6131818" cy="592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0400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Improve productivity</a:t>
              </a:r>
              <a:endPara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6230" y="222086"/>
              <a:ext cx="740803" cy="74080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776408" y="1185285"/>
              <a:ext cx="5792042" cy="592642"/>
            </a:xfrm>
            <a:prstGeom prst="rect">
              <a:avLst/>
            </a:prstGeom>
            <a:solidFill>
              <a:srgbClr val="43BCB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776408" y="1185285"/>
              <a:ext cx="5792042" cy="592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0400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Reduce maintenance costs</a:t>
              </a:r>
              <a:endPara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06006" y="1111205"/>
              <a:ext cx="740803" cy="74080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3BCB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776408" y="2074404"/>
              <a:ext cx="5792042" cy="592642"/>
            </a:xfrm>
            <a:prstGeom prst="rect">
              <a:avLst/>
            </a:prstGeom>
            <a:solidFill>
              <a:srgbClr val="45B36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776408" y="2074404"/>
              <a:ext cx="5792042" cy="592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0400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Improve user experience</a:t>
              </a:r>
              <a:endPara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6006" y="2000323"/>
              <a:ext cx="740803" cy="74080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5B3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36632" y="2963522"/>
              <a:ext cx="6131818" cy="592642"/>
            </a:xfrm>
            <a:prstGeom prst="rect">
              <a:avLst/>
            </a:prstGeom>
            <a:solidFill>
              <a:srgbClr val="6FAA4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436632" y="2963522"/>
              <a:ext cx="6131818" cy="592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0400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Improve reliability and data protection</a:t>
              </a:r>
              <a:endPara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66230" y="2889442"/>
              <a:ext cx="740803" cy="74080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6FAA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/>
          <p:nvPr/>
        </p:nvSpPr>
        <p:spPr>
          <a:xfrm>
            <a:off x="1836047" y="5786650"/>
            <a:ext cx="7212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"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Case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for quantified benefits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Objectives and KPIs</a:t>
            </a:r>
            <a:endParaRPr/>
          </a:p>
        </p:txBody>
      </p:sp>
      <p:pic>
        <p:nvPicPr>
          <p:cNvPr id="235" name="Google Shape;235;p5" descr="https://www.isg-alumni.com/media/event/2017165406_sophr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836047" y="3033642"/>
            <a:ext cx="1108445" cy="11084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5"/>
          <p:cNvGrpSpPr/>
          <p:nvPr/>
        </p:nvGrpSpPr>
        <p:grpSpPr>
          <a:xfrm>
            <a:off x="-1020271" y="993698"/>
            <a:ext cx="10923309" cy="5188335"/>
            <a:chOff x="-4354859" y="-668001"/>
            <a:chExt cx="10923309" cy="5188335"/>
          </a:xfrm>
        </p:grpSpPr>
        <p:sp>
          <p:nvSpPr>
            <p:cNvPr id="237" name="Google Shape;237;p5"/>
            <p:cNvSpPr/>
            <p:nvPr/>
          </p:nvSpPr>
          <p:spPr>
            <a:xfrm>
              <a:off x="-4354859" y="-668001"/>
              <a:ext cx="5188335" cy="5188335"/>
            </a:xfrm>
            <a:prstGeom prst="blockArc">
              <a:avLst>
                <a:gd name="adj1" fmla="val 18900000"/>
                <a:gd name="adj2" fmla="val 2700000"/>
                <a:gd name="adj3" fmla="val 416"/>
              </a:avLst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36022" y="385233"/>
              <a:ext cx="6032427" cy="770466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536022" y="385233"/>
              <a:ext cx="6032427" cy="770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1550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All current functionalities will be replaced by central systems on December 31, </a:t>
              </a:r>
              <a:r>
                <a:rPr lang="fr-FR" sz="16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2022</a:t>
              </a:r>
              <a:endParaRPr sz="1600" b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4480" y="288924"/>
              <a:ext cx="963083" cy="96308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16087" y="1540933"/>
              <a:ext cx="5752363" cy="770466"/>
            </a:xfrm>
            <a:prstGeom prst="rect">
              <a:avLst/>
            </a:prstGeom>
            <a:solidFill>
              <a:srgbClr val="44B7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 txBox="1"/>
            <p:nvPr/>
          </p:nvSpPr>
          <p:spPr>
            <a:xfrm>
              <a:off x="816087" y="1540933"/>
              <a:ext cx="5752363" cy="770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1550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The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old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systems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will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be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disconnected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on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January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1, 2023.</a:t>
              </a:r>
              <a:endParaRPr sz="1600" b="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34545" y="1444624"/>
              <a:ext cx="963083" cy="96308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44B7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36022" y="2696633"/>
              <a:ext cx="6032427" cy="770466"/>
            </a:xfrm>
            <a:prstGeom prst="rect">
              <a:avLst/>
            </a:prstGeom>
            <a:solidFill>
              <a:srgbClr val="6FAA4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 txBox="1"/>
            <p:nvPr/>
          </p:nvSpPr>
          <p:spPr>
            <a:xfrm>
              <a:off x="536022" y="2696633"/>
              <a:ext cx="6032427" cy="770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1550" tIns="40625" rIns="40625" bIns="40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ndara"/>
                <a:buNone/>
              </a:pP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The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annual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closing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of the CMRL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will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be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done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on the SAP system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before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January</a:t>
              </a:r>
              <a:r>
                <a:rPr lang="fr-FR" sz="1600" b="0" i="0" u="none" strike="noStrike" cap="none" dirty="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 7, 2023.</a:t>
              </a:r>
              <a:endParaRPr sz="1600" b="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4480" y="2600324"/>
              <a:ext cx="963083" cy="96308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6FAA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Objectives and KPIs (continued)</a:t>
            </a:r>
            <a:endParaRPr/>
          </a:p>
        </p:txBody>
      </p:sp>
      <p:pic>
        <p:nvPicPr>
          <p:cNvPr id="254" name="Google Shape;254;p6" descr="https://www.isg-alumni.com/media/event/2017165406_sophr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2328" y="2464230"/>
            <a:ext cx="1108445" cy="1108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6"/>
          <p:cNvGraphicFramePr/>
          <p:nvPr/>
        </p:nvGraphicFramePr>
        <p:xfrm>
          <a:off x="2234339" y="1458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{B9E45C81-7D9F-4F88-8776-7D72002AE9FB}</a:tableStyleId>
              </a:tblPr>
              <a:tblGrid>
                <a:gridCol w="53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KPI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 budget</a:t>
                      </a:r>
                      <a:endParaRPr sz="1800" b="1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515 K euros</a:t>
                      </a:r>
                      <a:endParaRPr sz="180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 operating cost</a:t>
                      </a:r>
                      <a:endParaRPr sz="1800" b="1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310 K euros</a:t>
                      </a:r>
                      <a:endParaRPr sz="180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Removal of the 2 units assigned to daily corrections</a:t>
                      </a:r>
                      <a:endParaRPr sz="1800" b="1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Re-assignments</a:t>
                      </a:r>
                      <a:endParaRPr sz="180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Commissioning</a:t>
                      </a:r>
                      <a:endParaRPr sz="1800" b="1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months</a:t>
                      </a:r>
                      <a:endParaRPr sz="180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On Investment</a:t>
                      </a:r>
                      <a:endParaRPr sz="1800" b="1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year</a:t>
                      </a:r>
                      <a:endParaRPr sz="180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customer satisfaction</a:t>
                      </a:r>
                      <a:endParaRPr sz="1800" b="1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90%</a:t>
                      </a:r>
                      <a:endParaRPr sz="180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customer satisfaction</a:t>
                      </a:r>
                      <a:endParaRPr sz="1800" b="1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80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 descr="Grand cercle de couleur deuxième niveau de hiérarchie"/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 descr="Grand cercle de couleur deuxième niveau de hiérarchie"/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 descr="Grand cercle de couleur deuxième niveau de hiérarchie"/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 descr="Grand cercle de couleur deuxième niveau de hiérarchie"/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 descr="Grand cercle de couleur deuxième niveau de hiérarchie"/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 descr="Cercle niveau intermédiaire"/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rgbClr val="F2F2F2">
              <a:alpha val="67843"/>
            </a:srgb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 descr="Cercle niveau élevé"/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5220450" y="4482873"/>
            <a:ext cx="1764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Chantal DUPONT</a:t>
            </a:r>
            <a:b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Chef de Projet</a:t>
            </a:r>
            <a:endParaRPr/>
          </a:p>
        </p:txBody>
      </p:sp>
      <p:sp>
        <p:nvSpPr>
          <p:cNvPr id="270" name="Google Shape;270;p7"/>
          <p:cNvSpPr/>
          <p:nvPr/>
        </p:nvSpPr>
        <p:spPr>
          <a:xfrm>
            <a:off x="1440554" y="2126226"/>
            <a:ext cx="1080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SAP EXPERTS </a:t>
            </a: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Purchases</a:t>
            </a:r>
            <a:endParaRPr sz="1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1986563" y="5699074"/>
            <a:ext cx="1080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SAP EXPERTS </a:t>
            </a: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endParaRPr/>
          </a:p>
        </p:txBody>
      </p:sp>
      <p:sp>
        <p:nvSpPr>
          <p:cNvPr id="272" name="Google Shape;272;p7"/>
          <p:cNvSpPr/>
          <p:nvPr/>
        </p:nvSpPr>
        <p:spPr>
          <a:xfrm>
            <a:off x="3131385" y="2472433"/>
            <a:ext cx="1186627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Jean ALBERT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45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SAP Purchasing Coordinator</a:t>
            </a:r>
            <a:endParaRPr sz="1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2986012" y="5175050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Monique DAVANT</a:t>
            </a:r>
            <a:b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SAP Finance Coordinator</a:t>
            </a:r>
            <a:endParaRPr sz="1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45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7942969" y="2434332"/>
            <a:ext cx="1592804" cy="7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Denise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55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ATTALI</a:t>
            </a:r>
            <a:b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SAP Sales Coordinator</a:t>
            </a:r>
            <a:endParaRPr sz="1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8433624" y="3789148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MARIE BERTHELETTE</a:t>
            </a:r>
            <a:b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Executive assistant</a:t>
            </a:r>
            <a:endParaRPr/>
          </a:p>
        </p:txBody>
      </p:sp>
      <p:sp>
        <p:nvSpPr>
          <p:cNvPr id="276" name="Google Shape;276;p7"/>
          <p:cNvSpPr/>
          <p:nvPr/>
        </p:nvSpPr>
        <p:spPr>
          <a:xfrm>
            <a:off x="7942969" y="5175050"/>
            <a:ext cx="108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Eric Duteil</a:t>
            </a:r>
            <a:b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SAP Logistics Coordinator</a:t>
            </a:r>
            <a:endParaRPr sz="1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9503811" y="1920030"/>
            <a:ext cx="1080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SAP EXPERTS </a:t>
            </a:r>
            <a:b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Sales</a:t>
            </a:r>
            <a:endParaRPr/>
          </a:p>
        </p:txBody>
      </p:sp>
      <p:sp>
        <p:nvSpPr>
          <p:cNvPr id="278" name="Google Shape;278;p7"/>
          <p:cNvSpPr/>
          <p:nvPr/>
        </p:nvSpPr>
        <p:spPr>
          <a:xfrm>
            <a:off x="5215032" y="3083862"/>
            <a:ext cx="1764792" cy="39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Olivier ROBESPIERRE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45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Sponsor</a:t>
            </a:r>
            <a:endParaRPr/>
          </a:p>
        </p:txBody>
      </p:sp>
      <p:pic>
        <p:nvPicPr>
          <p:cNvPr id="279" name="Google Shape;279;p7" descr="Espace réservé à la photo de profil&#10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000" y="2324746"/>
            <a:ext cx="720000" cy="72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0" name="Google Shape;280;p7" descr="Espace réservé à la photo de profil&#10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271" y="2382433"/>
            <a:ext cx="720000" cy="72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1" name="Google Shape;281;p7" descr="Espace réservé à la photo de profil&#10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52784" y="3699148"/>
            <a:ext cx="720000" cy="72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2" name="Google Shape;282;p7" descr="Espace réservé à la photo de profil&#10;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25224" y="5085050"/>
            <a:ext cx="720000" cy="72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3" name="Google Shape;283;p7" descr="Espace réservé à la photo de profil&#10;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5736" y="2382433"/>
            <a:ext cx="720000" cy="72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4" name="Google Shape;284;p7" descr="Espace réservé à la photo de profil&#10;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7055480" y="5085050"/>
            <a:ext cx="720000" cy="72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5" name="Google Shape;285;p7" descr="Petit cercle de couleur deuxième niveau de hiérarchie"/>
          <p:cNvSpPr/>
          <p:nvPr/>
        </p:nvSpPr>
        <p:spPr>
          <a:xfrm>
            <a:off x="4952221" y="2929105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 descr="Petit cercle de couleur deuxième niveau de hiérarchie"/>
          <p:cNvSpPr/>
          <p:nvPr/>
        </p:nvSpPr>
        <p:spPr>
          <a:xfrm>
            <a:off x="7026968" y="2948970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 descr="Petit cercle de couleur deuxième niveau de hiérarchie"/>
          <p:cNvSpPr/>
          <p:nvPr/>
        </p:nvSpPr>
        <p:spPr>
          <a:xfrm>
            <a:off x="7020654" y="5004920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" descr="Petit cercle de couleur deuxième niveau de hiérarchie"/>
          <p:cNvSpPr/>
          <p:nvPr/>
        </p:nvSpPr>
        <p:spPr>
          <a:xfrm>
            <a:off x="7448961" y="3968701"/>
            <a:ext cx="213490" cy="213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 descr="Petit cercle de couleur deuxième niveau de hiérarchie"/>
          <p:cNvSpPr/>
          <p:nvPr/>
        </p:nvSpPr>
        <p:spPr>
          <a:xfrm>
            <a:off x="4968596" y="5007567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 descr="Connecteurs couleur troisième niveau de hiérarchie"/>
          <p:cNvSpPr/>
          <p:nvPr/>
        </p:nvSpPr>
        <p:spPr>
          <a:xfrm>
            <a:off x="2984253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 descr="Connecteurs couleur troisième niveau de hiérarchie"/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 descr="Connecteurs couleur troisième niveau de hiérarchie"/>
          <p:cNvSpPr/>
          <p:nvPr/>
        </p:nvSpPr>
        <p:spPr>
          <a:xfrm>
            <a:off x="2984253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 descr="Connecteurs couleur troisième niveau de hiérarchie"/>
          <p:cNvSpPr/>
          <p:nvPr/>
        </p:nvSpPr>
        <p:spPr>
          <a:xfrm>
            <a:off x="1787585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7" descr="Lignes de connexion"/>
          <p:cNvCxnSpPr>
            <a:stCxn id="283" idx="4"/>
            <a:endCxn id="290" idx="4"/>
          </p:cNvCxnSpPr>
          <p:nvPr/>
        </p:nvCxnSpPr>
        <p:spPr>
          <a:xfrm rot="5400000" flipH="1">
            <a:off x="3678986" y="2015683"/>
            <a:ext cx="433200" cy="1740300"/>
          </a:xfrm>
          <a:prstGeom prst="bentConnector3">
            <a:avLst>
              <a:gd name="adj1" fmla="val -52770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7" descr="Lignes de connexion"/>
          <p:cNvCxnSpPr>
            <a:stCxn id="283" idx="4"/>
            <a:endCxn id="291" idx="4"/>
          </p:cNvCxnSpPr>
          <p:nvPr/>
        </p:nvCxnSpPr>
        <p:spPr>
          <a:xfrm rot="5400000" flipH="1">
            <a:off x="3080636" y="1417333"/>
            <a:ext cx="433200" cy="2937000"/>
          </a:xfrm>
          <a:prstGeom prst="bentConnector3">
            <a:avLst>
              <a:gd name="adj1" fmla="val -52770"/>
            </a:avLst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6" name="Google Shape;296;p7" descr="Connecteurs couleur troisième niveau de hiérarchie"/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7" descr="Lignes de connexion"/>
          <p:cNvCxnSpPr>
            <a:stCxn id="282" idx="0"/>
            <a:endCxn id="292" idx="0"/>
          </p:cNvCxnSpPr>
          <p:nvPr/>
        </p:nvCxnSpPr>
        <p:spPr>
          <a:xfrm rot="5400000">
            <a:off x="3641024" y="4469450"/>
            <a:ext cx="528600" cy="1759800"/>
          </a:xfrm>
          <a:prstGeom prst="bentConnector3">
            <a:avLst>
              <a:gd name="adj1" fmla="val -43247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8" name="Google Shape;298;p7" descr="Lignes de connexion"/>
          <p:cNvCxnSpPr>
            <a:stCxn id="282" idx="0"/>
            <a:endCxn id="293" idx="0"/>
          </p:cNvCxnSpPr>
          <p:nvPr/>
        </p:nvCxnSpPr>
        <p:spPr>
          <a:xfrm rot="5400000">
            <a:off x="3042674" y="3871100"/>
            <a:ext cx="528600" cy="2956500"/>
          </a:xfrm>
          <a:prstGeom prst="bentConnector3">
            <a:avLst>
              <a:gd name="adj1" fmla="val -43247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" name="Google Shape;299;p7" descr="Lignes de connexion"/>
          <p:cNvCxnSpPr>
            <a:stCxn id="280" idx="4"/>
            <a:endCxn id="296" idx="4"/>
          </p:cNvCxnSpPr>
          <p:nvPr/>
        </p:nvCxnSpPr>
        <p:spPr>
          <a:xfrm rot="-5400000">
            <a:off x="8271971" y="1838533"/>
            <a:ext cx="433200" cy="2094600"/>
          </a:xfrm>
          <a:prstGeom prst="bentConnector3">
            <a:avLst>
              <a:gd name="adj1" fmla="val -5277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p7"/>
          <p:cNvSpPr/>
          <p:nvPr/>
        </p:nvSpPr>
        <p:spPr>
          <a:xfrm>
            <a:off x="9503811" y="5699074"/>
            <a:ext cx="1216258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</a:pPr>
            <a:r>
              <a:rPr lang="fr-FR" sz="13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SAP EXPERTS</a:t>
            </a:r>
            <a:b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1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7" descr="Connecteurs couleur troisième niveau de hiérarchie"/>
          <p:cNvSpPr/>
          <p:nvPr/>
        </p:nvSpPr>
        <p:spPr>
          <a:xfrm>
            <a:off x="9506735" y="5613510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7" descr="Lignes de connexion"/>
          <p:cNvCxnSpPr>
            <a:stCxn id="284" idx="0"/>
            <a:endCxn id="301" idx="0"/>
          </p:cNvCxnSpPr>
          <p:nvPr/>
        </p:nvCxnSpPr>
        <p:spPr>
          <a:xfrm rot="-5400000" flipH="1">
            <a:off x="8217380" y="4283150"/>
            <a:ext cx="528600" cy="2132400"/>
          </a:xfrm>
          <a:prstGeom prst="bentConnector3">
            <a:avLst>
              <a:gd name="adj1" fmla="val -43247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3" name="Google Shape;303;p7" descr="Espace réservé à la photo de profil&#10;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70475" y="3536570"/>
            <a:ext cx="1054152" cy="1054152"/>
          </a:xfrm>
          <a:prstGeom prst="ellipse">
            <a:avLst/>
          </a:prstGeom>
          <a:noFill/>
          <a:ln>
            <a:noFill/>
          </a:ln>
        </p:spPr>
      </p:pic>
      <p:sp>
        <p:nvSpPr>
          <p:cNvPr id="304" name="Google Shape;304;p7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team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b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stakeholders</a:t>
            </a:r>
            <a:br>
              <a:rPr lang="fr-FR" sz="11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12" name="Google Shape;312;p8"/>
          <p:cNvGrpSpPr/>
          <p:nvPr/>
        </p:nvGrpSpPr>
        <p:grpSpPr>
          <a:xfrm>
            <a:off x="3516347" y="1101438"/>
            <a:ext cx="6084760" cy="4326240"/>
            <a:chOff x="1630998" y="4130"/>
            <a:chExt cx="6084760" cy="4326240"/>
          </a:xfrm>
        </p:grpSpPr>
        <p:sp>
          <p:nvSpPr>
            <p:cNvPr id="313" name="Google Shape;313;p8"/>
            <p:cNvSpPr/>
            <p:nvPr/>
          </p:nvSpPr>
          <p:spPr>
            <a:xfrm>
              <a:off x="1630998" y="4130"/>
              <a:ext cx="1664236" cy="596722"/>
            </a:xfrm>
            <a:prstGeom prst="roundRect">
              <a:avLst>
                <a:gd name="adj" fmla="val 10000"/>
              </a:avLst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 txBox="1"/>
            <p:nvPr/>
          </p:nvSpPr>
          <p:spPr>
            <a:xfrm>
              <a:off x="1648475" y="21607"/>
              <a:ext cx="1629282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None/>
              </a:pPr>
              <a:r>
                <a:rPr lang="fr-FR" sz="20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Internal services</a:t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1797422" y="600852"/>
              <a:ext cx="166423" cy="4475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16" name="Google Shape;316;p8"/>
            <p:cNvSpPr/>
            <p:nvPr/>
          </p:nvSpPr>
          <p:spPr>
            <a:xfrm>
              <a:off x="1963846" y="750033"/>
              <a:ext cx="1390221" cy="59672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 txBox="1"/>
            <p:nvPr/>
          </p:nvSpPr>
          <p:spPr>
            <a:xfrm>
              <a:off x="1981323" y="767510"/>
              <a:ext cx="1355267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Purchasing</a:t>
              </a:r>
              <a:endParaRPr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797422" y="600852"/>
              <a:ext cx="166423" cy="11934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19" name="Google Shape;319;p8"/>
            <p:cNvSpPr/>
            <p:nvPr/>
          </p:nvSpPr>
          <p:spPr>
            <a:xfrm>
              <a:off x="1963846" y="1495937"/>
              <a:ext cx="1390221" cy="59672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 txBox="1"/>
            <p:nvPr/>
          </p:nvSpPr>
          <p:spPr>
            <a:xfrm>
              <a:off x="1981323" y="1513414"/>
              <a:ext cx="1355267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Marketing/Sales</a:t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797422" y="600852"/>
              <a:ext cx="166423" cy="19393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22" name="Google Shape;322;p8"/>
            <p:cNvSpPr/>
            <p:nvPr/>
          </p:nvSpPr>
          <p:spPr>
            <a:xfrm>
              <a:off x="1963846" y="2241840"/>
              <a:ext cx="1390221" cy="59672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 txBox="1"/>
            <p:nvPr/>
          </p:nvSpPr>
          <p:spPr>
            <a:xfrm>
              <a:off x="1981323" y="2259317"/>
              <a:ext cx="1355267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Logistics</a:t>
              </a:r>
              <a:endParaRPr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1797422" y="600852"/>
              <a:ext cx="166423" cy="26852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25" name="Google Shape;325;p8"/>
            <p:cNvSpPr/>
            <p:nvPr/>
          </p:nvSpPr>
          <p:spPr>
            <a:xfrm>
              <a:off x="1963846" y="2987744"/>
              <a:ext cx="1390221" cy="59672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 txBox="1"/>
            <p:nvPr/>
          </p:nvSpPr>
          <p:spPr>
            <a:xfrm>
              <a:off x="1981323" y="3005221"/>
              <a:ext cx="1355267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Finance</a:t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1797422" y="600852"/>
              <a:ext cx="166423" cy="34311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28" name="Google Shape;328;p8"/>
            <p:cNvSpPr/>
            <p:nvPr/>
          </p:nvSpPr>
          <p:spPr>
            <a:xfrm>
              <a:off x="1963846" y="3733648"/>
              <a:ext cx="1391595" cy="59672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 txBox="1"/>
            <p:nvPr/>
          </p:nvSpPr>
          <p:spPr>
            <a:xfrm>
              <a:off x="1981323" y="3751125"/>
              <a:ext cx="1356641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DSI</a:t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3593596" y="4130"/>
              <a:ext cx="1911900" cy="596722"/>
            </a:xfrm>
            <a:prstGeom prst="roundRect">
              <a:avLst>
                <a:gd name="adj" fmla="val 10000"/>
              </a:avLst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 txBox="1"/>
            <p:nvPr/>
          </p:nvSpPr>
          <p:spPr>
            <a:xfrm>
              <a:off x="3611073" y="21607"/>
              <a:ext cx="1876946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None/>
              </a:pPr>
              <a:r>
                <a:rPr lang="fr-FR" sz="20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External partners</a:t>
              </a:r>
              <a:endParaRPr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784786" y="600852"/>
              <a:ext cx="191190" cy="4475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33" name="Google Shape;333;p8"/>
            <p:cNvSpPr/>
            <p:nvPr/>
          </p:nvSpPr>
          <p:spPr>
            <a:xfrm>
              <a:off x="3975976" y="750033"/>
              <a:ext cx="1529520" cy="59672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 txBox="1"/>
            <p:nvPr/>
          </p:nvSpPr>
          <p:spPr>
            <a:xfrm>
              <a:off x="3993453" y="767510"/>
              <a:ext cx="1494566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Auditors</a:t>
              </a:r>
              <a:endParaRPr sz="1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5803858" y="4130"/>
              <a:ext cx="1911900" cy="596722"/>
            </a:xfrm>
            <a:prstGeom prst="roundRect">
              <a:avLst>
                <a:gd name="adj" fmla="val 10000"/>
              </a:avLst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 txBox="1"/>
            <p:nvPr/>
          </p:nvSpPr>
          <p:spPr>
            <a:xfrm>
              <a:off x="5821335" y="21607"/>
              <a:ext cx="1876946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ndara"/>
                <a:buNone/>
              </a:pPr>
              <a:r>
                <a:rPr lang="fr-FR" sz="20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Suppliers</a:t>
              </a:r>
              <a:endParaRPr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995048" y="600852"/>
              <a:ext cx="191190" cy="4475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38" name="Google Shape;338;p8"/>
            <p:cNvSpPr/>
            <p:nvPr/>
          </p:nvSpPr>
          <p:spPr>
            <a:xfrm>
              <a:off x="6186238" y="750033"/>
              <a:ext cx="1529520" cy="59672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 txBox="1"/>
            <p:nvPr/>
          </p:nvSpPr>
          <p:spPr>
            <a:xfrm>
              <a:off x="6203715" y="767510"/>
              <a:ext cx="1494566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SAP</a:t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5995048" y="600852"/>
              <a:ext cx="191190" cy="11934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41" name="Google Shape;341;p8"/>
            <p:cNvSpPr/>
            <p:nvPr/>
          </p:nvSpPr>
          <p:spPr>
            <a:xfrm>
              <a:off x="6186238" y="1495937"/>
              <a:ext cx="1529520" cy="59672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 txBox="1"/>
            <p:nvPr/>
          </p:nvSpPr>
          <p:spPr>
            <a:xfrm>
              <a:off x="6203715" y="1513414"/>
              <a:ext cx="1494566" cy="56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17775" rIns="26650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fr-FR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HP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9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Roles &amp; Responsibilities : RACI Matrix</a:t>
            </a:r>
            <a:endParaRPr/>
          </a:p>
        </p:txBody>
      </p:sp>
      <p:sp>
        <p:nvSpPr>
          <p:cNvPr id="351" name="Google Shape;351;p9"/>
          <p:cNvSpPr txBox="1"/>
          <p:nvPr/>
        </p:nvSpPr>
        <p:spPr>
          <a:xfrm>
            <a:off x="1154479" y="6390517"/>
            <a:ext cx="65565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document "RACI Matrix" for more details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3225EE-B604-4954-B76B-7789771E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56" y="1063675"/>
            <a:ext cx="8436071" cy="5326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Grand écran</PresentationFormat>
  <Paragraphs>256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Calibri</vt:lpstr>
      <vt:lpstr>Candara</vt:lpstr>
      <vt:lpstr>Noto Sans Symbols</vt:lpstr>
      <vt:lpstr>Arial</vt:lpstr>
      <vt:lpstr>Century Gothic</vt:lpstr>
      <vt:lpstr>Savon</vt:lpstr>
      <vt:lpstr>Thème Office</vt:lpstr>
      <vt:lpstr>Présentation PowerPoint</vt:lpstr>
      <vt:lpstr>Agenda</vt:lpstr>
      <vt:lpstr> Project Background </vt:lpstr>
      <vt:lpstr>Expected benefits </vt:lpstr>
      <vt:lpstr>Objectives and KPIs</vt:lpstr>
      <vt:lpstr>Objectives and KPIs (continued)</vt:lpstr>
      <vt:lpstr>Project team</vt:lpstr>
      <vt:lpstr> Project stakeholders </vt:lpstr>
      <vt:lpstr>Roles &amp; Responsibilities : RACI Matrix</vt:lpstr>
      <vt:lpstr> The Steering Committee </vt:lpstr>
      <vt:lpstr>The project phases</vt:lpstr>
      <vt:lpstr>Macro Planning</vt:lpstr>
      <vt:lpstr>Initial Risks Register</vt:lpstr>
      <vt:lpstr>Initial Risks Analysis: Risk matrix</vt:lpstr>
      <vt:lpstr>Project Budget</vt:lpstr>
      <vt:lpstr>Project Governance (1/3)</vt:lpstr>
      <vt:lpstr>Project Governance (2/3)</vt:lpstr>
      <vt:lpstr>Project Governance(3/3)</vt:lpstr>
      <vt:lpstr>Questions</vt:lpstr>
      <vt:lpstr>Next meetings</vt:lpstr>
      <vt:lpstr>Additional topics proposed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sara Ait</cp:lastModifiedBy>
  <cp:revision>2</cp:revision>
  <dcterms:created xsi:type="dcterms:W3CDTF">2021-04-13T17:12:54Z</dcterms:created>
  <dcterms:modified xsi:type="dcterms:W3CDTF">2022-03-15T10:05:41Z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