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M2shgTliEGUE+UUScTTU12/t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504539-AD76-44B9-9313-5BEBE05E8A2C}">
  <a:tblStyle styleId="{E0504539-AD76-44B9-9313-5BEBE05E8A2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57" autoAdjust="0"/>
  </p:normalViewPr>
  <p:slideViewPr>
    <p:cSldViewPr snapToGrid="0">
      <p:cViewPr varScale="1">
        <p:scale>
          <a:sx n="60" d="100"/>
          <a:sy n="60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Personal\BlogGestionDeProjet\Kit\Kit%20Management%20de%20Projet%2004062021\Dossiers\24-Tableau%20de%20bord\Suivi%20Budget%20-%20Analyse%20de%20la%20Valeur%20Acqui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Budget SAP30/CMRL End of September 2022</a:t>
            </a:r>
          </a:p>
        </c:rich>
      </c:tx>
      <c:layout>
        <c:manualLayout>
          <c:xMode val="edge"/>
          <c:yMode val="edge"/>
          <c:x val="0.21755462598425196"/>
          <c:y val="0.13124999192605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107652559055117"/>
          <c:y val="0.24745344448797615"/>
          <c:w val="0.77549384842519686"/>
          <c:h val="0.599451488714844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sept-21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B5-4356-AB97-53A4A11DF649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B5-4356-AB97-53A4A11DF649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B5-4356-AB97-53A4A11DF6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Total</c:v>
                </c:pt>
                <c:pt idx="1">
                  <c:v>Réel</c:v>
                </c:pt>
                <c:pt idx="2">
                  <c:v>Planifié à cette date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420000</c:v>
                </c:pt>
                <c:pt idx="1">
                  <c:v>182500</c:v>
                </c:pt>
                <c:pt idx="2">
                  <c:v>184000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B5-4356-AB97-53A4A11DF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2794272"/>
        <c:axId val="382798016"/>
      </c:barChart>
      <c:catAx>
        <c:axId val="38279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798016"/>
        <c:crosses val="autoZero"/>
        <c:auto val="1"/>
        <c:lblAlgn val="ctr"/>
        <c:lblOffset val="100"/>
        <c:noMultiLvlLbl val="0"/>
      </c:catAx>
      <c:valAx>
        <c:axId val="38279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7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BE" sz="1600"/>
              <a:t>Valeur Acquise SAP30/CMRL</a:t>
            </a:r>
          </a:p>
        </c:rich>
      </c:tx>
      <c:layout>
        <c:manualLayout>
          <c:xMode val="edge"/>
          <c:yMode val="edge"/>
          <c:x val="0.420267275319501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671935999529352E-2"/>
          <c:y val="1.4412148394612082E-2"/>
          <c:w val="0.90130990277304102"/>
          <c:h val="0.88077472503178711"/>
        </c:manualLayout>
      </c:layout>
      <c:line3DChart>
        <c:grouping val="standard"/>
        <c:varyColors val="0"/>
        <c:ser>
          <c:idx val="0"/>
          <c:order val="0"/>
          <c:tx>
            <c:v>Valeur Planifiée (VP)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VA'!$D$30:$O$30</c:f>
              <c:numCache>
                <c:formatCode>_("€"* #,##0_);_("€"* \(#,##0\);_("€"* "-"_);_(@_)</c:formatCode>
                <c:ptCount val="12"/>
                <c:pt idx="0">
                  <c:v>5000</c:v>
                </c:pt>
                <c:pt idx="1">
                  <c:v>22000</c:v>
                </c:pt>
                <c:pt idx="2">
                  <c:v>39000</c:v>
                </c:pt>
                <c:pt idx="3">
                  <c:v>56000</c:v>
                </c:pt>
                <c:pt idx="4">
                  <c:v>94000</c:v>
                </c:pt>
                <c:pt idx="5">
                  <c:v>132000</c:v>
                </c:pt>
                <c:pt idx="6">
                  <c:v>170000</c:v>
                </c:pt>
                <c:pt idx="7">
                  <c:v>181500</c:v>
                </c:pt>
                <c:pt idx="8">
                  <c:v>252000</c:v>
                </c:pt>
                <c:pt idx="9">
                  <c:v>321000</c:v>
                </c:pt>
                <c:pt idx="10">
                  <c:v>344000</c:v>
                </c:pt>
                <c:pt idx="11">
                  <c:v>346000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F1-4D4F-AA0B-C74B4F0AAA0F}"/>
            </c:ext>
          </c:extLst>
        </c:ser>
        <c:ser>
          <c:idx val="1"/>
          <c:order val="1"/>
          <c:tx>
            <c:v>Valeur Acquise (VA)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VA'!$D$29:$O$29</c:f>
              <c:numCache>
                <c:formatCode>_("€"* #,##0_);_("€"* \(#,##0\);_("€"* "-"_);_(@_)</c:formatCode>
                <c:ptCount val="12"/>
                <c:pt idx="0">
                  <c:v>3000</c:v>
                </c:pt>
                <c:pt idx="1">
                  <c:v>18880</c:v>
                </c:pt>
                <c:pt idx="2">
                  <c:v>35760</c:v>
                </c:pt>
                <c:pt idx="3">
                  <c:v>53000</c:v>
                </c:pt>
                <c:pt idx="4">
                  <c:v>93660</c:v>
                </c:pt>
                <c:pt idx="5">
                  <c:v>131320</c:v>
                </c:pt>
                <c:pt idx="6">
                  <c:v>170000</c:v>
                </c:pt>
                <c:pt idx="7">
                  <c:v>181500</c:v>
                </c:pt>
                <c:pt idx="8">
                  <c:v>248800</c:v>
                </c:pt>
                <c:pt idx="9">
                  <c:v>333000</c:v>
                </c:pt>
                <c:pt idx="10">
                  <c:v>344000</c:v>
                </c:pt>
                <c:pt idx="11">
                  <c:v>346000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F1-4D4F-AA0B-C74B4F0AAA0F}"/>
            </c:ext>
          </c:extLst>
        </c:ser>
        <c:ser>
          <c:idx val="2"/>
          <c:order val="2"/>
          <c:tx>
            <c:v>Coût Réel (CR)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VA'!$D$28:$O$28</c:f>
              <c:numCache>
                <c:formatCode>_("€"* #,##0_);_("€"* \(#,##0\);_("€"* "-"_);_(@_)</c:formatCode>
                <c:ptCount val="12"/>
                <c:pt idx="0">
                  <c:v>4000</c:v>
                </c:pt>
                <c:pt idx="1">
                  <c:v>22000</c:v>
                </c:pt>
                <c:pt idx="2">
                  <c:v>39000</c:v>
                </c:pt>
                <c:pt idx="3">
                  <c:v>55500</c:v>
                </c:pt>
                <c:pt idx="4">
                  <c:v>93500</c:v>
                </c:pt>
                <c:pt idx="5">
                  <c:v>131500</c:v>
                </c:pt>
                <c:pt idx="6">
                  <c:v>169500</c:v>
                </c:pt>
                <c:pt idx="7">
                  <c:v>181000</c:v>
                </c:pt>
                <c:pt idx="8">
                  <c:v>261000</c:v>
                </c:pt>
                <c:pt idx="9">
                  <c:v>335000</c:v>
                </c:pt>
                <c:pt idx="10">
                  <c:v>355000</c:v>
                </c:pt>
                <c:pt idx="11">
                  <c:v>357000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F1-4D4F-AA0B-C74B4F0AA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6047087"/>
        <c:axId val="1"/>
        <c:axId val="372851168"/>
      </c:line3DChart>
      <c:dateAx>
        <c:axId val="2006047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100"/>
                  <a:t>Période</a:t>
                </a:r>
              </a:p>
            </c:rich>
          </c:tx>
          <c:layout>
            <c:manualLayout>
              <c:xMode val="edge"/>
              <c:yMode val="edge"/>
              <c:x val="0.47541072568631626"/>
              <c:y val="0.80971128608923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  <c:max val="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_);[Red]\(&quot;€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047087"/>
        <c:crosses val="autoZero"/>
        <c:crossBetween val="between"/>
        <c:minorUnit val="20000"/>
      </c:valAx>
      <c:serAx>
        <c:axId val="372851168"/>
        <c:scaling>
          <c:orientation val="minMax"/>
        </c:scaling>
        <c:delete val="1"/>
        <c:axPos val="b"/>
        <c:majorTickMark val="out"/>
        <c:minorTickMark val="none"/>
        <c:tickLblPos val="nextTo"/>
        <c:crossAx val="1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8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Possible de garder en référence la Baseline.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 donc afficher le planning original et le planning réel, pour mettre en évidence les glissement de planning (en retard comme en avance d’ailleurs)</a:t>
            </a:r>
            <a:endParaRPr dirty="0"/>
          </a:p>
        </p:txBody>
      </p:sp>
      <p:sp>
        <p:nvSpPr>
          <p:cNvPr id="361" name="Google Shape;36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L’idée est de suivre l’évolution des risques tout au long du projet (Criticité, mesures préventives et correctives)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L’idée est de suivre l’évolution des risques tout au long du projet (Criticité, mesures préventives et correctives)</a:t>
            </a:r>
            <a:endParaRPr/>
          </a:p>
        </p:txBody>
      </p:sp>
      <p:sp>
        <p:nvSpPr>
          <p:cNvPr id="381" name="Google Shape;38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Possible de détailler la performance par services/périmètres. Par exemple splitter cet indicateur entre finances/logistique/achats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-tête de sectio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tx="-31750" ty="-120650" sx="100000" sy="100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3" name="Google Shape;23;p20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20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20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31750" ty="-120650" sx="100000" sy="100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7" name="Google Shape;37;p2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2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2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" name="Google Shape;40;p23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8" name="Google Shape;16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9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>
            <a:off x="790575" y="704850"/>
            <a:ext cx="756285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ftr" idx="11"/>
          </p:nvPr>
        </p:nvSpPr>
        <p:spPr>
          <a:xfrm>
            <a:off x="3439158" y="6214535"/>
            <a:ext cx="5184648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6" name="Google Shape;86;p2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lt1"/>
          </a:solidFill>
          <a:ln w="9525" cap="sq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601076" cy="6382512"/>
          </a:xfrm>
          <a:prstGeom prst="rect">
            <a:avLst/>
          </a:prstGeom>
          <a:solidFill>
            <a:srgbClr val="808080"/>
          </a:solidFill>
          <a:ln>
            <a:noFill/>
          </a:ln>
        </p:spPr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EEAE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/>
          <p:nvPr/>
        </p:nvSpPr>
        <p:spPr>
          <a:xfrm>
            <a:off x="3252158" y="2110826"/>
            <a:ext cx="545189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</a:t>
            </a:r>
            <a:r>
              <a:rPr lang="fr-FR" sz="4000" b="1" i="0" u="none" strike="noStrike" cap="none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committee</a:t>
            </a:r>
            <a:r>
              <a:rPr lang="fr-FR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meeting</a:t>
            </a:r>
            <a:endParaRPr sz="32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SAP30/CMRL</a:t>
            </a:r>
            <a:endParaRPr/>
          </a:p>
        </p:txBody>
      </p:sp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854" y="4515249"/>
            <a:ext cx="2474859" cy="53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5239257" y="4581263"/>
            <a:ext cx="19079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On </a:t>
            </a:r>
            <a:r>
              <a:rPr lang="fr-FR" sz="2000" b="1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2022-09-28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0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performance: Earned value analysis ½ *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47" name="Google Shape;3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61" y="1409700"/>
            <a:ext cx="11773301" cy="42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0"/>
          <p:cNvSpPr txBox="1"/>
          <p:nvPr/>
        </p:nvSpPr>
        <p:spPr>
          <a:xfrm>
            <a:off x="1085850" y="6187154"/>
            <a:ext cx="4708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"Budget monitoring report" for more details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1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performance: Earned value analysis 2/2 *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356" name="Google Shape;356;p11"/>
          <p:cNvGraphicFramePr/>
          <p:nvPr/>
        </p:nvGraphicFramePr>
        <p:xfrm>
          <a:off x="819807" y="1466193"/>
          <a:ext cx="10878670" cy="462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7" name="Google Shape;357;p11"/>
          <p:cNvSpPr txBox="1"/>
          <p:nvPr/>
        </p:nvSpPr>
        <p:spPr>
          <a:xfrm>
            <a:off x="819807" y="6355173"/>
            <a:ext cx="610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"Budget monitoring report" for more details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Performance de projet : Revue du Planning</a:t>
            </a:r>
            <a:endParaRPr dirty="0"/>
          </a:p>
        </p:txBody>
      </p:sp>
      <p:sp>
        <p:nvSpPr>
          <p:cNvPr id="365" name="Google Shape;365;p12"/>
          <p:cNvSpPr/>
          <p:nvPr/>
        </p:nvSpPr>
        <p:spPr>
          <a:xfrm>
            <a:off x="152400" y="15240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F8340D-A84D-4B54-AE30-B54B68FC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49" y="1590912"/>
            <a:ext cx="10894616" cy="4472888"/>
          </a:xfrm>
          <a:prstGeom prst="rect">
            <a:avLst/>
          </a:prstGeom>
        </p:spPr>
      </p:pic>
      <p:sp>
        <p:nvSpPr>
          <p:cNvPr id="366" name="Google Shape;366;p12"/>
          <p:cNvSpPr txBox="1"/>
          <p:nvPr/>
        </p:nvSpPr>
        <p:spPr>
          <a:xfrm>
            <a:off x="587115" y="3502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performance: Schedule </a:t>
            </a:r>
            <a:r>
              <a:rPr lang="fr-FR" sz="28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review</a:t>
            </a:r>
            <a:endParaRPr sz="2800" dirty="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8284009" y="1271174"/>
            <a:ext cx="3713862" cy="5388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movements of the past period :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of parameterized and tested systems in all areas of work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corrections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interface requirements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CRM requirements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by key users</a:t>
            </a:r>
            <a:endParaRPr/>
          </a:p>
          <a:p>
            <a:pPr marL="2857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Planned for the following period: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Consolidation test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Finalized training materials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data failover plan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 acceptance test plan for solutions in all areas of work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 of the functional and operational changeover plan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12"/>
          <p:cNvCxnSpPr/>
          <p:nvPr/>
        </p:nvCxnSpPr>
        <p:spPr>
          <a:xfrm>
            <a:off x="8110188" y="1482536"/>
            <a:ext cx="23866" cy="495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13"/>
          <p:cNvGraphicFramePr/>
          <p:nvPr/>
        </p:nvGraphicFramePr>
        <p:xfrm>
          <a:off x="362263" y="1667375"/>
          <a:ext cx="11467475" cy="4037375"/>
        </p:xfrm>
        <a:graphic>
          <a:graphicData uri="http://schemas.openxmlformats.org/drawingml/2006/table">
            <a:tbl>
              <a:tblPr>
                <a:noFill/>
                <a:tableStyleId>{E0504539-AD76-44B9-9313-5BEBE05E8A2C}</a:tableStyleId>
              </a:tblPr>
              <a:tblGrid>
                <a:gridCol w="21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Description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severity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Probability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Criticality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Consequence if happen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Preventive Actions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Corrective Actions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cap="none"/>
                        <a:t>Status-Quo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Catastrophic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Unlikely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V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</a:t>
                      </a: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ry  critical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Cost, deadline, strategy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Start of the SAP CMRL project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Start of the SAP CMRL project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Control/Audit 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Severe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Likely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V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</a:t>
                      </a: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ry  critical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 and deadlines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Accelerated SAP implementation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Agreements with auditors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Lack</a:t>
                      </a:r>
                      <a:r>
                        <a:rPr lang="fr-FR" sz="1400" dirty="0"/>
                        <a:t> of support or </a:t>
                      </a:r>
                      <a:r>
                        <a:rPr lang="fr-FR" sz="1400" dirty="0" err="1"/>
                        <a:t>interest</a:t>
                      </a:r>
                      <a:endParaRPr sz="1400" dirty="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Major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Unlikely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Critical</a:t>
                      </a:r>
                      <a:endParaRPr/>
                    </a:p>
                  </a:txBody>
                  <a:tcPr marL="7200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Deadlines and quality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Communication plan and assignment of a </a:t>
                      </a:r>
                      <a:r>
                        <a:rPr lang="fr-FR"/>
                        <a:t>change manager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dirty="0"/>
                        <a:t>Transparent communication</a:t>
                      </a:r>
                      <a:endParaRPr sz="1400" b="0" i="0" u="none" strike="noStrike" dirty="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Dependencies between projects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Major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Likely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Critical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Cost, deadline, strategy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SAP project and CMRL expansion project in the same portfolio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Change management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Deadline December </a:t>
                      </a:r>
                      <a:r>
                        <a:rPr lang="fr-FR"/>
                        <a:t>2022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Major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Improbable</a:t>
                      </a:r>
                      <a:endParaRPr/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Moderated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Cost, deadline, strategy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Accelerated SAP implementation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dirty="0"/>
                        <a:t>Work </a:t>
                      </a:r>
                      <a:r>
                        <a:rPr lang="fr-FR" sz="1400" u="none" strike="noStrike" dirty="0" err="1"/>
                        <a:t>during</a:t>
                      </a:r>
                      <a:r>
                        <a:rPr lang="fr-FR" sz="1400" u="none" strike="noStrike" dirty="0"/>
                        <a:t> public </a:t>
                      </a:r>
                      <a:r>
                        <a:rPr lang="fr-FR" sz="1400" u="none" strike="noStrike" dirty="0" err="1"/>
                        <a:t>holidays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5" name="Google Shape;375;p13"/>
          <p:cNvSpPr txBox="1"/>
          <p:nvPr/>
        </p:nvSpPr>
        <p:spPr>
          <a:xfrm>
            <a:off x="963410" y="6046441"/>
            <a:ext cx="65565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see "Risk register" for more details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risks review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"/>
          <p:cNvSpPr txBox="1"/>
          <p:nvPr/>
        </p:nvSpPr>
        <p:spPr>
          <a:xfrm>
            <a:off x="724259" y="6321583"/>
            <a:ext cx="65565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see "Risk register" for more details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4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risk review: Risk matrix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E619CB-9BDA-412E-B271-5B529732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320"/>
            <a:ext cx="12192000" cy="5547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Action </a:t>
            </a:r>
            <a:r>
              <a:rPr lang="fr-FR" sz="28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register</a:t>
            </a:r>
            <a:endParaRPr dirty="0"/>
          </a:p>
        </p:txBody>
      </p:sp>
      <p:pic>
        <p:nvPicPr>
          <p:cNvPr id="394" name="Google Shape;3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117" y="1097308"/>
            <a:ext cx="12163425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5"/>
          <p:cNvSpPr txBox="1"/>
          <p:nvPr/>
        </p:nvSpPr>
        <p:spPr>
          <a:xfrm>
            <a:off x="724259" y="6321583"/>
            <a:ext cx="65565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see "Action register” for more details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Questions</a:t>
            </a:r>
            <a:endParaRPr/>
          </a:p>
        </p:txBody>
      </p:sp>
      <p:pic>
        <p:nvPicPr>
          <p:cNvPr id="403" name="Google Shape;403;p16" descr="Questionnement Png Transparent Images – Free PNG Images Vector, PSD,  Clipart, Templat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5363" y="2553418"/>
            <a:ext cx="2101824" cy="164642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6"/>
          <p:cNvSpPr txBox="1"/>
          <p:nvPr/>
        </p:nvSpPr>
        <p:spPr>
          <a:xfrm>
            <a:off x="4632385" y="2914967"/>
            <a:ext cx="643530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Noto Sans Symbols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Do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you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have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any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questions for the group?</a:t>
            </a:r>
            <a:endParaRPr dirty="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Noto Sans Symbols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Do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you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have questions or actions to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communicate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to the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steering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committee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 dirty="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Noto Sans Symbols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Updates or corrections?</a:t>
            </a:r>
            <a:endParaRPr dirty="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Noto Sans Symbols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Updates to the issues and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risk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register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 txBox="1">
            <a:spLocks noGrp="1"/>
          </p:cNvSpPr>
          <p:nvPr>
            <p:ph type="body" idx="1"/>
          </p:nvPr>
        </p:nvSpPr>
        <p:spPr>
          <a:xfrm>
            <a:off x="983719" y="2090023"/>
            <a:ext cx="6443623" cy="156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800"/>
              <a:buFont typeface="Noto Sans Symbols"/>
              <a:buChar char="▪"/>
            </a:pPr>
            <a:r>
              <a:rPr lang="fr-FR" dirty="0">
                <a:latin typeface="Candara"/>
                <a:ea typeface="Candara"/>
                <a:cs typeface="Candara"/>
                <a:sym typeface="Candara"/>
              </a:rPr>
              <a:t>Next </a:t>
            </a:r>
            <a:r>
              <a:rPr lang="fr-FR" dirty="0" err="1">
                <a:latin typeface="Candara"/>
                <a:ea typeface="Candara"/>
                <a:cs typeface="Candara"/>
                <a:sym typeface="Candara"/>
              </a:rPr>
              <a:t>project</a:t>
            </a:r>
            <a:r>
              <a:rPr lang="fr-FR" dirty="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fr-FR" dirty="0" err="1">
                <a:latin typeface="Candara"/>
                <a:ea typeface="Candara"/>
                <a:cs typeface="Candara"/>
                <a:sym typeface="Candara"/>
              </a:rPr>
              <a:t>committee</a:t>
            </a:r>
            <a:r>
              <a:rPr lang="fr-FR" dirty="0">
                <a:latin typeface="Candara"/>
                <a:ea typeface="Candara"/>
                <a:cs typeface="Candara"/>
                <a:sym typeface="Candara"/>
              </a:rPr>
              <a:t> meetings: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9E00"/>
              </a:buClr>
              <a:buSzPts val="2400"/>
              <a:buFont typeface="Noto Sans Symbols"/>
              <a:buChar char="▪"/>
            </a:pPr>
            <a:r>
              <a:rPr lang="fr-FR" dirty="0">
                <a:latin typeface="Candara"/>
                <a:ea typeface="Candara"/>
                <a:cs typeface="Candara"/>
                <a:sym typeface="Candara"/>
              </a:rPr>
              <a:t>2022-10-01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9E00"/>
              </a:buClr>
              <a:buSzPts val="2400"/>
              <a:buFont typeface="Noto Sans Symbols"/>
              <a:buChar char="▪"/>
            </a:pPr>
            <a:r>
              <a:rPr lang="fr-FR" dirty="0">
                <a:latin typeface="Candara"/>
                <a:ea typeface="Candara"/>
                <a:cs typeface="Candara"/>
                <a:sym typeface="Candara"/>
              </a:rPr>
              <a:t>2022-10-08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9E00"/>
              </a:buClr>
              <a:buSzPts val="2400"/>
              <a:buFont typeface="Noto Sans Symbols"/>
              <a:buChar char="▪"/>
            </a:pPr>
            <a:r>
              <a:rPr lang="fr-FR" dirty="0">
                <a:latin typeface="Candara"/>
                <a:ea typeface="Candara"/>
                <a:cs typeface="Candara"/>
                <a:sym typeface="Candara"/>
              </a:rPr>
              <a:t>2022-10-15</a:t>
            </a:r>
            <a:endParaRPr dirty="0"/>
          </a:p>
        </p:txBody>
      </p:sp>
      <p:sp>
        <p:nvSpPr>
          <p:cNvPr id="411" name="Google Shape;411;p17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7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Next meetings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body" idx="1"/>
          </p:nvPr>
        </p:nvSpPr>
        <p:spPr>
          <a:xfrm>
            <a:off x="1193269" y="1499473"/>
            <a:ext cx="9646181" cy="156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400"/>
              <a:buFont typeface="Noto Sans Symbols"/>
              <a:buChar char="▪"/>
            </a:pPr>
            <a:r>
              <a:rPr lang="fr-FR" sz="2400">
                <a:latin typeface="Candara"/>
                <a:ea typeface="Candara"/>
                <a:cs typeface="Candara"/>
                <a:sym typeface="Candara"/>
              </a:rPr>
              <a:t>Members present and excused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9E00"/>
              </a:buClr>
              <a:buSzPts val="2400"/>
              <a:buFont typeface="Noto Sans Symbols"/>
              <a:buChar char="▪"/>
            </a:pPr>
            <a:r>
              <a:rPr lang="fr-FR" sz="2400">
                <a:latin typeface="Candara"/>
                <a:ea typeface="Candara"/>
                <a:cs typeface="Candara"/>
                <a:sym typeface="Candara"/>
              </a:rPr>
              <a:t>Follow-up of deliverables if necessary (see deliverables register)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9" name="Google Shape;419;p18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8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Addition proposals: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Agenda</a:t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12411" y="1446366"/>
            <a:ext cx="6896633" cy="4389092"/>
          </a:xfrm>
          <a:prstGeom prst="verticalScroll">
            <a:avLst>
              <a:gd name="adj" fmla="val 12500"/>
            </a:avLst>
          </a:prstGeom>
          <a:solidFill>
            <a:srgbClr val="E1EF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Progress by module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Project performance monitoring</a:t>
            </a:r>
            <a:endParaRPr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Courier New"/>
              <a:buChar char="o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Budget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review</a:t>
            </a:r>
            <a:endParaRPr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Courier New"/>
              <a:buChar char="o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Schedule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review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Risk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review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Action plan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Questions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Next Meetings</a:t>
            </a: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Progress monitoring: Finance</a:t>
            </a:r>
            <a:endParaRPr/>
          </a:p>
        </p:txBody>
      </p:sp>
      <p:grpSp>
        <p:nvGrpSpPr>
          <p:cNvPr id="206" name="Google Shape;206;p3"/>
          <p:cNvGrpSpPr/>
          <p:nvPr/>
        </p:nvGrpSpPr>
        <p:grpSpPr>
          <a:xfrm>
            <a:off x="367102" y="4386033"/>
            <a:ext cx="5318812" cy="2024528"/>
            <a:chOff x="0" y="236728"/>
            <a:chExt cx="5318812" cy="2024528"/>
          </a:xfrm>
        </p:grpSpPr>
        <p:sp>
          <p:nvSpPr>
            <p:cNvPr id="207" name="Google Shape;207;p3"/>
            <p:cNvSpPr/>
            <p:nvPr/>
          </p:nvSpPr>
          <p:spPr>
            <a:xfrm>
              <a:off x="0" y="236728"/>
              <a:ext cx="5318812" cy="64539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31505" y="268233"/>
              <a:ext cx="5255802" cy="582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Workshops or meetings to organize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0" y="882119"/>
              <a:ext cx="5318812" cy="1379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 txBox="1"/>
            <p:nvPr/>
          </p:nvSpPr>
          <p:spPr>
            <a:xfrm>
              <a:off x="0" y="882119"/>
              <a:ext cx="5318812" cy="1379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8850" tIns="20300" rIns="113775" bIns="2030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Finance test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 sz="16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corrections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experts</a:t>
              </a:r>
              <a:b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update the issues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698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>
            <a:off x="6026888" y="1308615"/>
            <a:ext cx="5798010" cy="4227337"/>
            <a:chOff x="0" y="0"/>
            <a:chExt cx="5798010" cy="4227337"/>
          </a:xfrm>
        </p:grpSpPr>
        <p:sp>
          <p:nvSpPr>
            <p:cNvPr id="212" name="Google Shape;212;p3"/>
            <p:cNvSpPr/>
            <p:nvPr/>
          </p:nvSpPr>
          <p:spPr>
            <a:xfrm>
              <a:off x="0" y="0"/>
              <a:ext cx="5798010" cy="636276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31060" y="31060"/>
              <a:ext cx="5735890" cy="5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To be done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0" y="661762"/>
              <a:ext cx="5798010" cy="3565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0" y="661762"/>
              <a:ext cx="5798010" cy="3565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75" tIns="20300" rIns="113775" bIns="2030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Before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tests:</a:t>
              </a: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scenarios and complete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 by area of expertise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training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materials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698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tests:</a:t>
              </a: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consolidation test plan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training plan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send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invitations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 the tests to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them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-production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317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217" name="Google Shape;217;p3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>
                <a:gd name="adj" fmla="val 16667"/>
              </a:avLst>
            </a:prstGeom>
            <a:solidFill>
              <a:srgbClr val="62BD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Done</a:t>
              </a:r>
              <a:endPara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220" name="Google Shape;220;p3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200" tIns="17775" rIns="99550" bIns="17775" anchor="t" anchorCtr="0">
              <a:noAutofit/>
            </a:bodyPr>
            <a:lstStyle/>
            <a:p>
              <a:pPr marL="114300" marR="0" lvl="1" indent="-12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 / CO configuration and unit tests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Parameterization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unit tests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Fixed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assets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Corrections of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encountered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set for validation of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fixed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asset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calculations</a:t>
              </a:r>
              <a:endParaRPr lang="en-US"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Validation by key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Accounts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cleaning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Chart of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Accounts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agreement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Progress monitoring: Sales</a:t>
            </a:r>
            <a:endParaRPr/>
          </a:p>
        </p:txBody>
      </p:sp>
      <p:grpSp>
        <p:nvGrpSpPr>
          <p:cNvPr id="228" name="Google Shape;228;p4"/>
          <p:cNvGrpSpPr/>
          <p:nvPr/>
        </p:nvGrpSpPr>
        <p:grpSpPr>
          <a:xfrm>
            <a:off x="367102" y="4402852"/>
            <a:ext cx="4618966" cy="1990890"/>
            <a:chOff x="0" y="253547"/>
            <a:chExt cx="4618966" cy="1990890"/>
          </a:xfrm>
        </p:grpSpPr>
        <p:sp>
          <p:nvSpPr>
            <p:cNvPr id="229" name="Google Shape;229;p4"/>
            <p:cNvSpPr/>
            <p:nvPr/>
          </p:nvSpPr>
          <p:spPr>
            <a:xfrm>
              <a:off x="0" y="253547"/>
              <a:ext cx="4618966" cy="64539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31505" y="285052"/>
              <a:ext cx="4555956" cy="582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Workshop or meeting to organize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0" y="898937"/>
              <a:ext cx="4618966" cy="13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0" y="898937"/>
              <a:ext cx="4618966" cy="13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650" tIns="17775" rIns="99550" bIns="1777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sales test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b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corrections and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the experts</a:t>
              </a:r>
              <a:b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update of the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b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Meeting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CRM experts to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establish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plan</a:t>
              </a: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4"/>
          <p:cNvGrpSpPr/>
          <p:nvPr/>
        </p:nvGrpSpPr>
        <p:grpSpPr>
          <a:xfrm>
            <a:off x="6026029" y="1966339"/>
            <a:ext cx="5798010" cy="3078012"/>
            <a:chOff x="0" y="577487"/>
            <a:chExt cx="5798010" cy="3078012"/>
          </a:xfrm>
        </p:grpSpPr>
        <p:sp>
          <p:nvSpPr>
            <p:cNvPr id="234" name="Google Shape;234;p4"/>
            <p:cNvSpPr/>
            <p:nvPr/>
          </p:nvSpPr>
          <p:spPr>
            <a:xfrm>
              <a:off x="0" y="577487"/>
              <a:ext cx="5798010" cy="636276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31060" y="608547"/>
              <a:ext cx="5735890" cy="5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To be done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0" y="1233599"/>
              <a:ext cx="5798010" cy="24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 txBox="1"/>
            <p:nvPr/>
          </p:nvSpPr>
          <p:spPr>
            <a:xfrm>
              <a:off x="0" y="1233599"/>
              <a:ext cx="5798010" cy="24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75" tIns="17775" rIns="99550" bIns="1777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Before integration tests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2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 the scenarios and complete the examples</a:t>
              </a:r>
              <a:b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Distribute tests by area of expertise</a:t>
              </a:r>
              <a:b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 training materials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2" indent="-254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 integration tests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2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 the consolidation test plan</a:t>
              </a:r>
              <a:b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Confirm the training plan and send the invitations</a:t>
              </a:r>
              <a:b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 the tests to adapt them to the pre-production environment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2" indent="-254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239" name="Google Shape;239;p4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>
                <a:gd name="adj" fmla="val 16667"/>
              </a:avLst>
            </a:prstGeom>
            <a:solidFill>
              <a:srgbClr val="62BD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Done</a:t>
              </a:r>
              <a:endPara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41" name="Google Shape;241;p4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242" name="Google Shape;242;p4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200" tIns="17775" rIns="99550" bIns="17775" anchor="t" anchorCtr="0">
              <a:noAutofit/>
            </a:bodyPr>
            <a:lstStyle/>
            <a:p>
              <a:pPr marL="114300" marR="0" lvl="1" indent="-254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254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 configuration and unit tests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Corrections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users validation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Cleansing the customer file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hierarchy agreement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Rebates and discounts agreement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Collection of CRM requirements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Progress monitoring: Purchasing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50" name="Google Shape;250;p5"/>
          <p:cNvGrpSpPr/>
          <p:nvPr/>
        </p:nvGrpSpPr>
        <p:grpSpPr>
          <a:xfrm>
            <a:off x="367102" y="4285120"/>
            <a:ext cx="5360836" cy="2226353"/>
            <a:chOff x="0" y="135815"/>
            <a:chExt cx="5360836" cy="2226353"/>
          </a:xfrm>
        </p:grpSpPr>
        <p:sp>
          <p:nvSpPr>
            <p:cNvPr id="251" name="Google Shape;251;p5"/>
            <p:cNvSpPr/>
            <p:nvPr/>
          </p:nvSpPr>
          <p:spPr>
            <a:xfrm>
              <a:off x="0" y="135815"/>
              <a:ext cx="5360836" cy="64539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31505" y="167320"/>
              <a:ext cx="5297826" cy="582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Workshops or meetings to organize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0" y="781206"/>
              <a:ext cx="5360836" cy="1580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 txBox="1"/>
            <p:nvPr/>
          </p:nvSpPr>
          <p:spPr>
            <a:xfrm>
              <a:off x="0" y="781206"/>
              <a:ext cx="5360836" cy="1580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200" tIns="20300" rIns="113775" bIns="2030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Purchasing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b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corrections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the experts</a:t>
              </a:r>
              <a:b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update of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b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Meeting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Ariba experts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5"/>
          <p:cNvGrpSpPr/>
          <p:nvPr/>
        </p:nvGrpSpPr>
        <p:grpSpPr>
          <a:xfrm>
            <a:off x="6026029" y="1388852"/>
            <a:ext cx="5798010" cy="4227337"/>
            <a:chOff x="0" y="0"/>
            <a:chExt cx="5798010" cy="4227337"/>
          </a:xfrm>
        </p:grpSpPr>
        <p:sp>
          <p:nvSpPr>
            <p:cNvPr id="256" name="Google Shape;256;p5"/>
            <p:cNvSpPr/>
            <p:nvPr/>
          </p:nvSpPr>
          <p:spPr>
            <a:xfrm>
              <a:off x="0" y="0"/>
              <a:ext cx="5798010" cy="636276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 txBox="1"/>
            <p:nvPr/>
          </p:nvSpPr>
          <p:spPr>
            <a:xfrm>
              <a:off x="31060" y="31060"/>
              <a:ext cx="5735890" cy="5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To be done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0" y="661762"/>
              <a:ext cx="5798010" cy="3565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 txBox="1"/>
            <p:nvPr/>
          </p:nvSpPr>
          <p:spPr>
            <a:xfrm>
              <a:off x="0" y="661762"/>
              <a:ext cx="5798010" cy="3565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75" tIns="20300" rIns="113775" bIns="2030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Before integration tests</a:t>
              </a:r>
              <a:endPara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 the scenarios and complete the examples</a:t>
              </a:r>
              <a:b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Distribute tests by area of expertise</a:t>
              </a:r>
              <a:b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 training materials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698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 integration tests</a:t>
              </a:r>
              <a:endPara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 the consolidation test plan</a:t>
              </a:r>
              <a:b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Confirm the training plan and send the invitations</a:t>
              </a:r>
              <a:b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 the tests to adapt them to the pre-production environment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marR="0" lvl="2" indent="-317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261" name="Google Shape;261;p5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>
                <a:gd name="adj" fmla="val 16667"/>
              </a:avLst>
            </a:prstGeom>
            <a:solidFill>
              <a:srgbClr val="62BD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Done</a:t>
              </a:r>
              <a:endPara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63" name="Google Shape;263;p5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264" name="Google Shape;264;p5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200" tIns="17775" rIns="99550" bIns="17775" anchor="t" anchorCtr="0">
              <a:noAutofit/>
            </a:bodyPr>
            <a:lstStyle/>
            <a:p>
              <a:pPr marL="114300" marR="0" lvl="1" indent="-12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27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Configuration and unit tests 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Corrections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Validation by key users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Cleansing accounts payable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Expense management agreement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Agreement payment rules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Collection of "auction" requirements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Progress monitoring: Logistics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72" name="Google Shape;272;p6"/>
          <p:cNvGrpSpPr/>
          <p:nvPr/>
        </p:nvGrpSpPr>
        <p:grpSpPr>
          <a:xfrm>
            <a:off x="367102" y="4153206"/>
            <a:ext cx="5318812" cy="2490182"/>
            <a:chOff x="0" y="3901"/>
            <a:chExt cx="5318812" cy="2490182"/>
          </a:xfrm>
        </p:grpSpPr>
        <p:sp>
          <p:nvSpPr>
            <p:cNvPr id="273" name="Google Shape;273;p6"/>
            <p:cNvSpPr/>
            <p:nvPr/>
          </p:nvSpPr>
          <p:spPr>
            <a:xfrm>
              <a:off x="0" y="3901"/>
              <a:ext cx="5318812" cy="63546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 txBox="1"/>
            <p:nvPr/>
          </p:nvSpPr>
          <p:spPr>
            <a:xfrm>
              <a:off x="31021" y="34922"/>
              <a:ext cx="5256770" cy="573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Workshops or meetings to organize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0" y="639363"/>
              <a:ext cx="5318812" cy="1854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 txBox="1"/>
            <p:nvPr/>
          </p:nvSpPr>
          <p:spPr>
            <a:xfrm>
              <a:off x="0" y="639363"/>
              <a:ext cx="5318812" cy="1854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8850" tIns="20300" rIns="113775" bIns="2030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logistics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b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corrections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the experts</a:t>
              </a:r>
              <a:b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update of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b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Meeting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interface experts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698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6"/>
          <p:cNvGrpSpPr/>
          <p:nvPr/>
        </p:nvGrpSpPr>
        <p:grpSpPr>
          <a:xfrm>
            <a:off x="6026029" y="1829585"/>
            <a:ext cx="5798010" cy="3349316"/>
            <a:chOff x="0" y="440733"/>
            <a:chExt cx="5798010" cy="3349316"/>
          </a:xfrm>
        </p:grpSpPr>
        <p:sp>
          <p:nvSpPr>
            <p:cNvPr id="278" name="Google Shape;278;p6"/>
            <p:cNvSpPr/>
            <p:nvPr/>
          </p:nvSpPr>
          <p:spPr>
            <a:xfrm>
              <a:off x="0" y="440733"/>
              <a:ext cx="5798010" cy="636276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 txBox="1"/>
            <p:nvPr/>
          </p:nvSpPr>
          <p:spPr>
            <a:xfrm>
              <a:off x="31060" y="471793"/>
              <a:ext cx="5735890" cy="5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fr-FR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Before integration tests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0" y="1099049"/>
              <a:ext cx="5798010" cy="26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 txBox="1"/>
            <p:nvPr/>
          </p:nvSpPr>
          <p:spPr>
            <a:xfrm>
              <a:off x="0" y="1099049"/>
              <a:ext cx="5798010" cy="26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75" tIns="17775" rIns="99550" bIns="1777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Before</a:t>
              </a:r>
              <a:r>
                <a:rPr lang="fr-FR" sz="1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4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</a:t>
              </a:r>
              <a:endParaRPr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2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scenarios and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examples</a:t>
              </a:r>
              <a:b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Distribute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 by area of expertise</a:t>
              </a:r>
              <a:b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training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materials</a:t>
              </a: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2" indent="-254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r>
                <a:rPr lang="fr-FR" sz="1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4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</a:t>
              </a:r>
              <a:endParaRPr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2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consolidation test plan</a:t>
              </a:r>
              <a:b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training plan and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send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invitations</a:t>
              </a:r>
              <a:b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 the tests to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them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the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</a:t>
              </a:r>
              <a:r>
                <a:rPr lang="fr-F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-production </a:t>
              </a:r>
              <a:r>
                <a:rPr lang="fr-FR" sz="1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marR="0" lvl="2" indent="-5715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6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283" name="Google Shape;283;p6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>
                <a:gd name="adj" fmla="val 16667"/>
              </a:avLst>
            </a:prstGeom>
            <a:solidFill>
              <a:srgbClr val="62BD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Done</a:t>
              </a:r>
              <a:endPara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85" name="Google Shape;285;p6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286" name="Google Shape;286;p6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200" tIns="17775" rIns="99550" bIns="17775" anchor="t" anchorCtr="0">
              <a:noAutofit/>
            </a:bodyPr>
            <a:lstStyle/>
            <a:p>
              <a:pPr marL="114300" marR="0" lvl="1" indent="-12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27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MM setup and unit tests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Corrections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Validation by key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Cleansing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file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Transport management agreement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Storage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rules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agreement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Collection of interfaces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requirements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Progress monitoring: Production</a:t>
            </a:r>
            <a:endParaRPr/>
          </a:p>
        </p:txBody>
      </p:sp>
      <p:grpSp>
        <p:nvGrpSpPr>
          <p:cNvPr id="294" name="Google Shape;294;p7"/>
          <p:cNvGrpSpPr/>
          <p:nvPr/>
        </p:nvGrpSpPr>
        <p:grpSpPr>
          <a:xfrm>
            <a:off x="367102" y="4153206"/>
            <a:ext cx="5318812" cy="2490182"/>
            <a:chOff x="0" y="3901"/>
            <a:chExt cx="5318812" cy="2490182"/>
          </a:xfrm>
        </p:grpSpPr>
        <p:sp>
          <p:nvSpPr>
            <p:cNvPr id="295" name="Google Shape;295;p7"/>
            <p:cNvSpPr/>
            <p:nvPr/>
          </p:nvSpPr>
          <p:spPr>
            <a:xfrm>
              <a:off x="0" y="3901"/>
              <a:ext cx="5318812" cy="63546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 txBox="1"/>
            <p:nvPr/>
          </p:nvSpPr>
          <p:spPr>
            <a:xfrm>
              <a:off x="31021" y="34922"/>
              <a:ext cx="5256770" cy="573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Workshops or meetings to organize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639363"/>
              <a:ext cx="5318812" cy="1854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 txBox="1"/>
            <p:nvPr/>
          </p:nvSpPr>
          <p:spPr>
            <a:xfrm>
              <a:off x="0" y="639363"/>
              <a:ext cx="5318812" cy="1854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8850" tIns="20300" rIns="113775" bIns="2030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production test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corrections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the experts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update of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Meeting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interface experts</a:t>
              </a:r>
              <a:endParaRPr dirty="0"/>
            </a:p>
            <a:p>
              <a:pPr marL="171450" marR="0" lvl="1" indent="-698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7"/>
          <p:cNvGrpSpPr/>
          <p:nvPr/>
        </p:nvGrpSpPr>
        <p:grpSpPr>
          <a:xfrm>
            <a:off x="6026029" y="1388852"/>
            <a:ext cx="5798010" cy="4227337"/>
            <a:chOff x="0" y="0"/>
            <a:chExt cx="5798010" cy="4227337"/>
          </a:xfrm>
        </p:grpSpPr>
        <p:sp>
          <p:nvSpPr>
            <p:cNvPr id="300" name="Google Shape;300;p7"/>
            <p:cNvSpPr/>
            <p:nvPr/>
          </p:nvSpPr>
          <p:spPr>
            <a:xfrm>
              <a:off x="0" y="0"/>
              <a:ext cx="5798010" cy="636276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 txBox="1"/>
            <p:nvPr/>
          </p:nvSpPr>
          <p:spPr>
            <a:xfrm>
              <a:off x="31060" y="31060"/>
              <a:ext cx="5735890" cy="5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To be done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661762"/>
              <a:ext cx="5798010" cy="3565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 txBox="1"/>
            <p:nvPr/>
          </p:nvSpPr>
          <p:spPr>
            <a:xfrm>
              <a:off x="0" y="661762"/>
              <a:ext cx="5798010" cy="3565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75" tIns="20300" rIns="113775" bIns="2030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Before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</a:t>
              </a: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scenarios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 by area of expertise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training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materials</a:t>
              </a:r>
              <a:endParaRPr dirty="0"/>
            </a:p>
            <a:p>
              <a:pPr marL="342900" marR="0" lvl="2" indent="-698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tests:</a:t>
              </a:r>
              <a:endParaRPr dirty="0"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consolidation test plan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Confirm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training plan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send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invitations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 the tests to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them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-production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marR="0" lvl="2" indent="-317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7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305" name="Google Shape;305;p7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>
                <a:gd name="adj" fmla="val 16667"/>
              </a:avLst>
            </a:prstGeom>
            <a:solidFill>
              <a:srgbClr val="62BD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Done</a:t>
              </a:r>
              <a:endPara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307" name="Google Shape;307;p7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308" name="Google Shape;308;p7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200" tIns="17775" rIns="99550" bIns="17775" anchor="t" anchorCtr="0">
              <a:noAutofit/>
            </a:bodyPr>
            <a:lstStyle/>
            <a:p>
              <a:pPr marL="114300" marR="0" lvl="1" indent="-12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27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Configuration and unit tests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Corrections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Validation by key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Collection of interfaces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requirements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Progress monitoring: Master Data</a:t>
            </a:r>
            <a:endParaRPr/>
          </a:p>
        </p:txBody>
      </p:sp>
      <p:grpSp>
        <p:nvGrpSpPr>
          <p:cNvPr id="316" name="Google Shape;316;p8"/>
          <p:cNvGrpSpPr/>
          <p:nvPr/>
        </p:nvGrpSpPr>
        <p:grpSpPr>
          <a:xfrm>
            <a:off x="367102" y="4167389"/>
            <a:ext cx="5318812" cy="2461816"/>
            <a:chOff x="0" y="18084"/>
            <a:chExt cx="5318812" cy="2461816"/>
          </a:xfrm>
        </p:grpSpPr>
        <p:sp>
          <p:nvSpPr>
            <p:cNvPr id="317" name="Google Shape;317;p8"/>
            <p:cNvSpPr/>
            <p:nvPr/>
          </p:nvSpPr>
          <p:spPr>
            <a:xfrm>
              <a:off x="0" y="18084"/>
              <a:ext cx="5318812" cy="64539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 txBox="1"/>
            <p:nvPr/>
          </p:nvSpPr>
          <p:spPr>
            <a:xfrm>
              <a:off x="31505" y="49589"/>
              <a:ext cx="5255802" cy="582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Workshops or meetings to organize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0" y="663475"/>
              <a:ext cx="5318812" cy="1816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 txBox="1"/>
            <p:nvPr/>
          </p:nvSpPr>
          <p:spPr>
            <a:xfrm>
              <a:off x="0" y="663475"/>
              <a:ext cx="5318812" cy="1816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8850" tIns="20300" rIns="113775" bIns="2030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correction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loading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rules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CMRL experts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corrections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the experts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update of the issues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Selection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part-time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manage the volume of information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8"/>
          <p:cNvGrpSpPr/>
          <p:nvPr/>
        </p:nvGrpSpPr>
        <p:grpSpPr>
          <a:xfrm>
            <a:off x="6026029" y="1658643"/>
            <a:ext cx="5798010" cy="3688445"/>
            <a:chOff x="0" y="269791"/>
            <a:chExt cx="5798010" cy="3688445"/>
          </a:xfrm>
        </p:grpSpPr>
        <p:sp>
          <p:nvSpPr>
            <p:cNvPr id="322" name="Google Shape;322;p8"/>
            <p:cNvSpPr/>
            <p:nvPr/>
          </p:nvSpPr>
          <p:spPr>
            <a:xfrm>
              <a:off x="0" y="269791"/>
              <a:ext cx="5798010" cy="636276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 txBox="1"/>
            <p:nvPr/>
          </p:nvSpPr>
          <p:spPr>
            <a:xfrm>
              <a:off x="31060" y="300851"/>
              <a:ext cx="5735890" cy="5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To be done</a:t>
              </a:r>
              <a:endPara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0" y="930862"/>
              <a:ext cx="5798010" cy="3027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 txBox="1"/>
            <p:nvPr/>
          </p:nvSpPr>
          <p:spPr>
            <a:xfrm>
              <a:off x="0" y="930862"/>
              <a:ext cx="5798010" cy="3027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75" tIns="20300" rIns="113775" bIns="2030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Before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</a:t>
              </a: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 corrections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for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</a:t>
              </a:r>
              <a:endParaRPr dirty="0"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Coordination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area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698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tests</a:t>
              </a: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consolidation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procedures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for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switching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correcting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loading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data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User-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validator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selection</a:t>
              </a:r>
              <a:endParaRPr dirty="0"/>
            </a:p>
            <a:p>
              <a:pPr marL="342900" marR="0" lvl="2" indent="-698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8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327" name="Google Shape;327;p8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>
                <a:gd name="adj" fmla="val 16667"/>
              </a:avLst>
            </a:prstGeom>
            <a:solidFill>
              <a:srgbClr val="62BD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Done</a:t>
              </a:r>
              <a:endPara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329" name="Google Shape;329;p8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330" name="Google Shape;330;p8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200" tIns="17775" rIns="99550" bIns="17775" anchor="t" anchorCtr="0">
              <a:noAutofit/>
            </a:bodyPr>
            <a:lstStyle/>
            <a:p>
              <a:pPr marL="114300" marR="0" lvl="1" indent="-12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27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cleansing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Fix issues (in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progress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Definition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during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consolidation tests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Preparation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test data sets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9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performance: Budget review 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339" name="Google Shape;339;p9"/>
          <p:cNvGraphicFramePr/>
          <p:nvPr/>
        </p:nvGraphicFramePr>
        <p:xfrm>
          <a:off x="1645501" y="873556"/>
          <a:ext cx="8128000" cy="504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1163</Words>
  <Application>Microsoft Office PowerPoint</Application>
  <PresentationFormat>Widescreen</PresentationFormat>
  <Paragraphs>251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Candara</vt:lpstr>
      <vt:lpstr>Courier New</vt:lpstr>
      <vt:lpstr>Calibri</vt:lpstr>
      <vt:lpstr>Arial</vt:lpstr>
      <vt:lpstr>Century Gothic</vt:lpstr>
      <vt:lpstr>Noto Sans Symbols</vt:lpstr>
      <vt:lpstr>Savon</vt:lpstr>
      <vt:lpstr>Thème Office</vt:lpstr>
      <vt:lpstr>PowerPoint Presentation</vt:lpstr>
      <vt:lpstr>Agenda</vt:lpstr>
      <vt:lpstr>Progress monitoring: Finance</vt:lpstr>
      <vt:lpstr>Progress monitoring: Sales</vt:lpstr>
      <vt:lpstr>Progress monitoring: Purchasing</vt:lpstr>
      <vt:lpstr>Progress monitoring: Logistics</vt:lpstr>
      <vt:lpstr>Progress monitoring: Production</vt:lpstr>
      <vt:lpstr>Progress monitoring: Master Data</vt:lpstr>
      <vt:lpstr>Project performance: Budget review </vt:lpstr>
      <vt:lpstr>Project performance: Earned value analysis ½ *</vt:lpstr>
      <vt:lpstr>Project performance: Earned value analysis 2/2 *</vt:lpstr>
      <vt:lpstr>Performance de projet : Revue du Planning</vt:lpstr>
      <vt:lpstr>Project risks review</vt:lpstr>
      <vt:lpstr>Project risk review: Risk matrix</vt:lpstr>
      <vt:lpstr>Action register</vt:lpstr>
      <vt:lpstr>Questions</vt:lpstr>
      <vt:lpstr>Next meetings</vt:lpstr>
      <vt:lpstr>Addition proposals: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mohammed ait</cp:lastModifiedBy>
  <cp:revision>3</cp:revision>
  <dcterms:created xsi:type="dcterms:W3CDTF">2021-04-13T17:12:54Z</dcterms:created>
  <dcterms:modified xsi:type="dcterms:W3CDTF">2022-02-17T21:47:06Z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