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669" r:id="rId2"/>
    <p:sldId id="718" r:id="rId3"/>
    <p:sldId id="504" r:id="rId4"/>
    <p:sldId id="494" r:id="rId5"/>
    <p:sldId id="719" r:id="rId6"/>
    <p:sldId id="741" r:id="rId7"/>
    <p:sldId id="671" r:id="rId8"/>
    <p:sldId id="730" r:id="rId9"/>
    <p:sldId id="707" r:id="rId10"/>
    <p:sldId id="727" r:id="rId11"/>
    <p:sldId id="743" r:id="rId12"/>
    <p:sldId id="709" r:id="rId13"/>
    <p:sldId id="742" r:id="rId14"/>
    <p:sldId id="699" r:id="rId15"/>
    <p:sldId id="722" r:id="rId16"/>
    <p:sldId id="702" r:id="rId17"/>
    <p:sldId id="725" r:id="rId18"/>
    <p:sldId id="744" r:id="rId19"/>
    <p:sldId id="687" r:id="rId20"/>
  </p:sldIdLst>
  <p:sldSz cx="12192000" cy="6858000"/>
  <p:notesSz cx="6889750" cy="1002188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40EE30B3-1574-4501-8CB4-5BD69EF3C83E}">
          <p14:sldIdLst>
            <p14:sldId id="669"/>
          </p14:sldIdLst>
        </p14:section>
        <p14:section name="Section sans titre" id="{CFF462B2-BB8C-4FB8-A323-26DDB09E3474}">
          <p14:sldIdLst>
            <p14:sldId id="718"/>
          </p14:sldIdLst>
        </p14:section>
        <p14:section name="EQUIPE PROJET" id="{0B731286-5ADF-4A20-97DF-BBF98D8DD042}">
          <p14:sldIdLst>
            <p14:sldId id="504"/>
            <p14:sldId id="494"/>
          </p14:sldIdLst>
        </p14:section>
        <p14:section name="OBJECTIFS SPRINT #2" id="{0BCE85A8-7B35-4B61-8FE7-8D95D5E6C18B}">
          <p14:sldIdLst>
            <p14:sldId id="719"/>
            <p14:sldId id="741"/>
          </p14:sldIdLst>
        </p14:section>
        <p14:section name="DEFINITION SPRINT #1" id="{439C944D-5B4C-404D-B3B2-E89C183DF849}">
          <p14:sldIdLst>
            <p14:sldId id="671"/>
            <p14:sldId id="730"/>
            <p14:sldId id="707"/>
            <p14:sldId id="727"/>
            <p14:sldId id="743"/>
            <p14:sldId id="709"/>
            <p14:sldId id="742"/>
            <p14:sldId id="699"/>
            <p14:sldId id="722"/>
          </p14:sldIdLst>
        </p14:section>
        <p14:section name="PROPOSITION ORGANISATION" id="{145BC31A-D59D-42D5-B46E-88B8707A80DD}">
          <p14:sldIdLst>
            <p14:sldId id="702"/>
            <p14:sldId id="725"/>
            <p14:sldId id="744"/>
          </p14:sldIdLst>
        </p14:section>
        <p14:section name="QUESTION" id="{7E30F813-B4EB-4B12-B4EC-C69746498314}">
          <p14:sldIdLst>
            <p14:sldId id="6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as Rouillé" initials="NR" lastIdx="1" clrIdx="0">
    <p:extLst>
      <p:ext uri="{19B8F6BF-5375-455C-9EA6-DF929625EA0E}">
        <p15:presenceInfo xmlns:p15="http://schemas.microsoft.com/office/powerpoint/2012/main" userId="25983cd7c2d3fe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B5"/>
    <a:srgbClr val="00374F"/>
    <a:srgbClr val="F2F2F2"/>
    <a:srgbClr val="7C7E80"/>
    <a:srgbClr val="CCECFF"/>
    <a:srgbClr val="8497B0"/>
    <a:srgbClr val="FD8BFD"/>
    <a:srgbClr val="7DACDE"/>
    <a:srgbClr val="2E75B6"/>
    <a:srgbClr val="303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CE998F-27CE-4B1C-BCBE-B4CA7BCEE46E}" v="13" dt="2020-10-20T13:17:18.2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6357" autoAdjust="0"/>
  </p:normalViewPr>
  <p:slideViewPr>
    <p:cSldViewPr snapToGrid="0" showGuides="1">
      <p:cViewPr varScale="1">
        <p:scale>
          <a:sx n="65" d="100"/>
          <a:sy n="65" d="100"/>
        </p:scale>
        <p:origin x="72" y="1158"/>
      </p:cViewPr>
      <p:guideLst>
        <p:guide orient="horz" pos="2183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wwowster@gmail.com" userId="931476b8b1caf179" providerId="LiveId" clId="{B8CE998F-27CE-4B1C-BCBE-B4CA7BCEE46E}"/>
    <pc:docChg chg="undo addSld delSld modSld addSection delSection">
      <pc:chgData name="wowwowster@gmail.com" userId="931476b8b1caf179" providerId="LiveId" clId="{B8CE998F-27CE-4B1C-BCBE-B4CA7BCEE46E}" dt="2020-10-20T13:17:18.258" v="15"/>
      <pc:docMkLst>
        <pc:docMk/>
      </pc:docMkLst>
      <pc:sldChg chg="addSp modSp">
        <pc:chgData name="wowwowster@gmail.com" userId="931476b8b1caf179" providerId="LiveId" clId="{B8CE998F-27CE-4B1C-BCBE-B4CA7BCEE46E}" dt="2020-10-20T13:17:18.258" v="15"/>
        <pc:sldMkLst>
          <pc:docMk/>
          <pc:sldMk cId="2533246137" sldId="718"/>
        </pc:sldMkLst>
        <pc:spChg chg="add mod">
          <ac:chgData name="wowwowster@gmail.com" userId="931476b8b1caf179" providerId="LiveId" clId="{B8CE998F-27CE-4B1C-BCBE-B4CA7BCEE46E}" dt="2020-10-20T13:17:18.258" v="15"/>
          <ac:spMkLst>
            <pc:docMk/>
            <pc:sldMk cId="2533246137" sldId="718"/>
            <ac:spMk id="2" creationId="{9835E5D3-7881-4B9E-9F09-98C97D262A14}"/>
          </ac:spMkLst>
        </pc:spChg>
      </pc:sldChg>
      <pc:sldChg chg="addSp delSp add del">
        <pc:chgData name="wowwowster@gmail.com" userId="931476b8b1caf179" providerId="LiveId" clId="{B8CE998F-27CE-4B1C-BCBE-B4CA7BCEE46E}" dt="2020-10-20T13:16:56.607" v="13"/>
        <pc:sldMkLst>
          <pc:docMk/>
          <pc:sldMk cId="111200958" sldId="745"/>
        </pc:sldMkLst>
        <pc:spChg chg="add del">
          <ac:chgData name="wowwowster@gmail.com" userId="931476b8b1caf179" providerId="LiveId" clId="{B8CE998F-27CE-4B1C-BCBE-B4CA7BCEE46E}" dt="2020-10-20T13:15:06.458" v="2"/>
          <ac:spMkLst>
            <pc:docMk/>
            <pc:sldMk cId="111200958" sldId="745"/>
            <ac:spMk id="4" creationId="{8418879B-F737-4DA7-B49D-AC1F1AA9C707}"/>
          </ac:spMkLst>
        </pc:spChg>
      </pc:sldChg>
      <pc:sldChg chg="add del">
        <pc:chgData name="wowwowster@gmail.com" userId="931476b8b1caf179" providerId="LiveId" clId="{B8CE998F-27CE-4B1C-BCBE-B4CA7BCEE46E}" dt="2020-10-20T13:16:56.447" v="12"/>
        <pc:sldMkLst>
          <pc:docMk/>
          <pc:sldMk cId="2851450164" sldId="746"/>
        </pc:sldMkLst>
      </pc:sldChg>
      <pc:sldChg chg="add del">
        <pc:chgData name="wowwowster@gmail.com" userId="931476b8b1caf179" providerId="LiveId" clId="{B8CE998F-27CE-4B1C-BCBE-B4CA7BCEE46E}" dt="2020-10-20T13:16:56.296" v="11"/>
        <pc:sldMkLst>
          <pc:docMk/>
          <pc:sldMk cId="244050000" sldId="747"/>
        </pc:sldMkLst>
      </pc:sldChg>
      <pc:sldChg chg="add del">
        <pc:chgData name="wowwowster@gmail.com" userId="931476b8b1caf179" providerId="LiveId" clId="{B8CE998F-27CE-4B1C-BCBE-B4CA7BCEE46E}" dt="2020-10-20T13:16:56.156" v="10"/>
        <pc:sldMkLst>
          <pc:docMk/>
          <pc:sldMk cId="4182853784" sldId="748"/>
        </pc:sldMkLst>
      </pc:sldChg>
      <pc:sldChg chg="add del">
        <pc:chgData name="wowwowster@gmail.com" userId="931476b8b1caf179" providerId="LiveId" clId="{B8CE998F-27CE-4B1C-BCBE-B4CA7BCEE46E}" dt="2020-10-20T13:16:56.026" v="9"/>
        <pc:sldMkLst>
          <pc:docMk/>
          <pc:sldMk cId="2499711003" sldId="74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5558" cy="502835"/>
          </a:xfrm>
          <a:prstGeom prst="rect">
            <a:avLst/>
          </a:prstGeom>
        </p:spPr>
        <p:txBody>
          <a:bodyPr vert="horz" lIns="92464" tIns="46232" rIns="92464" bIns="46232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902598" y="0"/>
            <a:ext cx="2985558" cy="502835"/>
          </a:xfrm>
          <a:prstGeom prst="rect">
            <a:avLst/>
          </a:prstGeom>
        </p:spPr>
        <p:txBody>
          <a:bodyPr vert="horz" lIns="92464" tIns="46232" rIns="92464" bIns="46232" rtlCol="0"/>
          <a:lstStyle>
            <a:lvl1pPr algn="r">
              <a:defRPr sz="1200"/>
            </a:lvl1pPr>
          </a:lstStyle>
          <a:p>
            <a:fld id="{09EB1CA3-1CD0-44C4-A2F7-FFB2439D5C47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4125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64" tIns="46232" rIns="92464" bIns="46232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8976" y="4823033"/>
            <a:ext cx="5511800" cy="3946119"/>
          </a:xfrm>
          <a:prstGeom prst="rect">
            <a:avLst/>
          </a:prstGeom>
        </p:spPr>
        <p:txBody>
          <a:bodyPr vert="horz" lIns="92464" tIns="46232" rIns="92464" bIns="46232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519055"/>
            <a:ext cx="2985558" cy="502834"/>
          </a:xfrm>
          <a:prstGeom prst="rect">
            <a:avLst/>
          </a:prstGeom>
        </p:spPr>
        <p:txBody>
          <a:bodyPr vert="horz" lIns="92464" tIns="46232" rIns="92464" bIns="46232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02598" y="9519055"/>
            <a:ext cx="2985558" cy="502834"/>
          </a:xfrm>
          <a:prstGeom prst="rect">
            <a:avLst/>
          </a:prstGeom>
        </p:spPr>
        <p:txBody>
          <a:bodyPr vert="horz" lIns="92464" tIns="46232" rIns="92464" bIns="46232" rtlCol="0" anchor="b"/>
          <a:lstStyle>
            <a:lvl1pPr algn="r">
              <a:defRPr sz="1200"/>
            </a:lvl1pPr>
          </a:lstStyle>
          <a:p>
            <a:fld id="{A95A493A-736E-42C3-AA19-0A51023A9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63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TODO : </a:t>
            </a:r>
          </a:p>
          <a:p>
            <a:pPr marL="173370" indent="-173370">
              <a:buFontTx/>
              <a:buChar char="-"/>
            </a:pPr>
            <a:r>
              <a:rPr lang="fr-FR" dirty="0"/>
              <a:t>Ajouter les email et numéro de téléphone</a:t>
            </a:r>
          </a:p>
          <a:p>
            <a:pPr marL="173370" indent="-173370">
              <a:buFontTx/>
              <a:buChar char="-"/>
            </a:pPr>
            <a:endParaRPr lang="fr-FR" dirty="0"/>
          </a:p>
          <a:p>
            <a:pPr marL="173370" indent="-173370">
              <a:buFontTx/>
              <a:buChar char="-"/>
            </a:pPr>
            <a:endParaRPr lang="fr-FR" dirty="0"/>
          </a:p>
          <a:p>
            <a:r>
              <a:rPr lang="fr-FR" dirty="0"/>
              <a:t>QUESTION :</a:t>
            </a:r>
          </a:p>
          <a:p>
            <a:r>
              <a:rPr lang="fr-FR" dirty="0"/>
              <a:t>- Ajouter Yvan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A493A-736E-42C3-AA19-0A51023A926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013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TODO : </a:t>
            </a:r>
          </a:p>
          <a:p>
            <a:pPr marL="173370" indent="-173370">
              <a:buFontTx/>
              <a:buChar char="-"/>
            </a:pPr>
            <a:r>
              <a:rPr lang="fr-FR" dirty="0"/>
              <a:t>Ajouter les email et numéro de téléphone</a:t>
            </a:r>
          </a:p>
          <a:p>
            <a:pPr marL="173370" indent="-173370">
              <a:buFontTx/>
              <a:buChar char="-"/>
            </a:pPr>
            <a:endParaRPr lang="fr-FR" dirty="0"/>
          </a:p>
          <a:p>
            <a:pPr marL="173370" indent="-173370">
              <a:buFontTx/>
              <a:buChar char="-"/>
            </a:pPr>
            <a:endParaRPr lang="fr-FR" dirty="0"/>
          </a:p>
          <a:p>
            <a:r>
              <a:rPr lang="fr-FR" dirty="0"/>
              <a:t>QUESTION :</a:t>
            </a:r>
          </a:p>
          <a:p>
            <a:r>
              <a:rPr lang="fr-FR" dirty="0"/>
              <a:t>- Ajouter Yvan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A493A-736E-42C3-AA19-0A51023A926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375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402" t="13580" r="10764" b="7160"/>
          <a:stretch/>
        </p:blipFill>
        <p:spPr>
          <a:xfrm>
            <a:off x="3776133" y="161052"/>
            <a:ext cx="8068734" cy="6442945"/>
          </a:xfrm>
          <a:prstGeom prst="rect">
            <a:avLst/>
          </a:prstGeom>
        </p:spPr>
      </p:pic>
      <p:sp>
        <p:nvSpPr>
          <p:cNvPr id="9" name="Flèche droite 8"/>
          <p:cNvSpPr/>
          <p:nvPr userDrawn="1"/>
        </p:nvSpPr>
        <p:spPr>
          <a:xfrm>
            <a:off x="3018366" y="736597"/>
            <a:ext cx="1515533" cy="736600"/>
          </a:xfrm>
          <a:prstGeom prst="rightArrow">
            <a:avLst>
              <a:gd name="adj1" fmla="val 23214"/>
              <a:gd name="adj2" fmla="val 4464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973667" y="397931"/>
            <a:ext cx="1913466" cy="120032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Cliquer sur</a:t>
            </a:r>
            <a:r>
              <a:rPr lang="fr-FR" baseline="0" dirty="0">
                <a:solidFill>
                  <a:schemeClr val="bg1"/>
                </a:solidFill>
              </a:rPr>
              <a:t> « Nouvelle diapositive » pour choisir un modèle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0" y="6564833"/>
            <a:ext cx="12192000" cy="365125"/>
          </a:xfrm>
        </p:spPr>
        <p:txBody>
          <a:bodyPr/>
          <a:lstStyle>
            <a:lvl1pPr>
              <a:defRPr sz="700"/>
            </a:lvl1pPr>
          </a:lstStyle>
          <a:p>
            <a:r>
              <a:rPr lang="fr-FR"/>
              <a:t>Ce document est la propriété du groupe STUDIA. Il ne peut être utilisé, reproduit, modifié et communiqué sans autorisation préalable.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522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1"/>
          <p:cNvSpPr>
            <a:spLocks noGrp="1"/>
          </p:cNvSpPr>
          <p:nvPr>
            <p:ph type="title" hasCustomPrompt="1"/>
          </p:nvPr>
        </p:nvSpPr>
        <p:spPr>
          <a:xfrm>
            <a:off x="292100" y="1"/>
            <a:ext cx="11684000" cy="698499"/>
          </a:xfrm>
        </p:spPr>
        <p:txBody>
          <a:bodyPr anchor="b">
            <a:normAutofit/>
          </a:bodyPr>
          <a:lstStyle>
            <a:lvl1pPr algn="r">
              <a:defRPr sz="2800">
                <a:solidFill>
                  <a:srgbClr val="00374F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342900" y="1219200"/>
            <a:ext cx="5761567" cy="44214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idx="10"/>
          </p:nvPr>
        </p:nvSpPr>
        <p:spPr>
          <a:xfrm>
            <a:off x="6320367" y="1219199"/>
            <a:ext cx="5761567" cy="5381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801300" y="770457"/>
            <a:ext cx="2124000" cy="72008"/>
          </a:xfrm>
          <a:prstGeom prst="rect">
            <a:avLst/>
          </a:prstGeom>
          <a:solidFill>
            <a:srgbClr val="28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201" y="5537574"/>
            <a:ext cx="1776641" cy="177664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564832"/>
            <a:ext cx="12191999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700" dirty="0">
                <a:solidFill>
                  <a:schemeClr val="bg1">
                    <a:lumMod val="65000"/>
                  </a:schemeClr>
                </a:solidFill>
              </a:rPr>
              <a:t>Ce document est la propriété du groupe STUDIA. Il ne peut être utilisé, reproduit, modifié et communiqué sans autorisation préalable.</a:t>
            </a:r>
          </a:p>
        </p:txBody>
      </p:sp>
    </p:spTree>
    <p:extLst>
      <p:ext uri="{BB962C8B-B14F-4D97-AF65-F5344CB8AC3E}">
        <p14:creationId xmlns:p14="http://schemas.microsoft.com/office/powerpoint/2010/main" val="138069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lib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1"/>
          <p:cNvSpPr>
            <a:spLocks noGrp="1"/>
          </p:cNvSpPr>
          <p:nvPr>
            <p:ph type="title" hasCustomPrompt="1"/>
          </p:nvPr>
        </p:nvSpPr>
        <p:spPr>
          <a:xfrm>
            <a:off x="292100" y="1"/>
            <a:ext cx="11684000" cy="698499"/>
          </a:xfrm>
        </p:spPr>
        <p:txBody>
          <a:bodyPr anchor="b">
            <a:normAutofit/>
          </a:bodyPr>
          <a:lstStyle>
            <a:lvl1pPr algn="r">
              <a:defRPr sz="2800">
                <a:solidFill>
                  <a:srgbClr val="00374F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801300" y="770457"/>
            <a:ext cx="2124000" cy="72008"/>
          </a:xfrm>
          <a:prstGeom prst="rect">
            <a:avLst/>
          </a:prstGeom>
          <a:solidFill>
            <a:srgbClr val="28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201" y="5537574"/>
            <a:ext cx="1776641" cy="177664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64832"/>
            <a:ext cx="12191999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700" dirty="0">
                <a:solidFill>
                  <a:schemeClr val="bg1">
                    <a:lumMod val="65000"/>
                  </a:schemeClr>
                </a:solidFill>
              </a:rPr>
              <a:t>Ce document est la propriété du groupe STUDIA. Il ne peut être utilisé, reproduit, modifié et communiqué sans autorisation préalable.</a:t>
            </a:r>
          </a:p>
        </p:txBody>
      </p:sp>
    </p:spTree>
    <p:extLst>
      <p:ext uri="{BB962C8B-B14F-4D97-AF65-F5344CB8AC3E}">
        <p14:creationId xmlns:p14="http://schemas.microsoft.com/office/powerpoint/2010/main" val="214681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2900" y="1219200"/>
            <a:ext cx="11662231" cy="5381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7404" y="6286500"/>
            <a:ext cx="1507727" cy="410102"/>
          </a:xfrm>
          <a:prstGeom prst="rect">
            <a:avLst/>
          </a:prstGeom>
        </p:spPr>
      </p:pic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342900" y="1"/>
            <a:ext cx="11633200" cy="698499"/>
          </a:xfrm>
        </p:spPr>
        <p:txBody>
          <a:bodyPr anchor="b">
            <a:normAutofit/>
          </a:bodyPr>
          <a:lstStyle>
            <a:lvl1pPr algn="r">
              <a:defRPr sz="2800">
                <a:solidFill>
                  <a:srgbClr val="00374F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9801300" y="770457"/>
            <a:ext cx="2124000" cy="72008"/>
          </a:xfrm>
          <a:prstGeom prst="rect">
            <a:avLst/>
          </a:prstGeom>
          <a:solidFill>
            <a:srgbClr val="28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6564832"/>
            <a:ext cx="12191999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700" dirty="0">
                <a:solidFill>
                  <a:schemeClr val="bg1">
                    <a:lumMod val="65000"/>
                  </a:schemeClr>
                </a:solidFill>
              </a:rPr>
              <a:t>Ce document est la propriété du groupe STUDIA. Il ne peut être utilisé, reproduit, modifié et communiqué sans autorisation préalable.</a:t>
            </a:r>
          </a:p>
        </p:txBody>
      </p:sp>
    </p:spTree>
    <p:extLst>
      <p:ext uri="{BB962C8B-B14F-4D97-AF65-F5344CB8AC3E}">
        <p14:creationId xmlns:p14="http://schemas.microsoft.com/office/powerpoint/2010/main" val="19722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colonnes 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2900" y="1219200"/>
            <a:ext cx="5761567" cy="5381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342900" y="1"/>
            <a:ext cx="11633200" cy="698499"/>
          </a:xfrm>
        </p:spPr>
        <p:txBody>
          <a:bodyPr anchor="b">
            <a:normAutofit/>
          </a:bodyPr>
          <a:lstStyle>
            <a:lvl1pPr algn="r">
              <a:defRPr sz="2800">
                <a:solidFill>
                  <a:srgbClr val="00374F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0"/>
          </p:nvPr>
        </p:nvSpPr>
        <p:spPr>
          <a:xfrm>
            <a:off x="6320367" y="1219200"/>
            <a:ext cx="5761567" cy="49233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9801300" y="770457"/>
            <a:ext cx="2124000" cy="72008"/>
          </a:xfrm>
          <a:prstGeom prst="rect">
            <a:avLst/>
          </a:prstGeom>
          <a:solidFill>
            <a:srgbClr val="28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404" y="6297140"/>
            <a:ext cx="1507726" cy="409307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564832"/>
            <a:ext cx="12191999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700" dirty="0">
                <a:solidFill>
                  <a:schemeClr val="bg1">
                    <a:lumMod val="65000"/>
                  </a:schemeClr>
                </a:solidFill>
              </a:rPr>
              <a:t>Ce document est la propriété du groupe STUDIA. Il ne peut être utilisé, reproduit, modifié et communiqué sans autorisation préalable.</a:t>
            </a:r>
          </a:p>
        </p:txBody>
      </p:sp>
    </p:spTree>
    <p:extLst>
      <p:ext uri="{BB962C8B-B14F-4D97-AF65-F5344CB8AC3E}">
        <p14:creationId xmlns:p14="http://schemas.microsoft.com/office/powerpoint/2010/main" val="261678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342900" y="1"/>
            <a:ext cx="11633200" cy="698499"/>
          </a:xfrm>
        </p:spPr>
        <p:txBody>
          <a:bodyPr anchor="b">
            <a:normAutofit/>
          </a:bodyPr>
          <a:lstStyle>
            <a:lvl1pPr algn="r">
              <a:defRPr sz="2800">
                <a:solidFill>
                  <a:srgbClr val="00374F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9801300" y="770457"/>
            <a:ext cx="2124000" cy="72008"/>
          </a:xfrm>
          <a:prstGeom prst="rect">
            <a:avLst/>
          </a:prstGeom>
          <a:solidFill>
            <a:srgbClr val="28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404" y="6297140"/>
            <a:ext cx="1507726" cy="40930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6564832"/>
            <a:ext cx="12191999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700" dirty="0">
                <a:solidFill>
                  <a:schemeClr val="bg1">
                    <a:lumMod val="65000"/>
                  </a:schemeClr>
                </a:solidFill>
              </a:rPr>
              <a:t>Ce document est la propriété du groupe STUDIA. Il ne peut être utilisé, reproduit, modifié et communiqué sans autorisation préalable.</a:t>
            </a:r>
          </a:p>
        </p:txBody>
      </p:sp>
    </p:spTree>
    <p:extLst>
      <p:ext uri="{BB962C8B-B14F-4D97-AF65-F5344CB8AC3E}">
        <p14:creationId xmlns:p14="http://schemas.microsoft.com/office/powerpoint/2010/main" val="325097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fond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003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7404" y="6286500"/>
            <a:ext cx="1532467" cy="422449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292100" y="1"/>
            <a:ext cx="11684000" cy="698499"/>
          </a:xfrm>
        </p:spPr>
        <p:txBody>
          <a:bodyPr anchor="b">
            <a:normAutofit/>
          </a:bodyPr>
          <a:lstStyle>
            <a:lvl1pPr algn="r">
              <a:defRPr sz="28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9763200" y="770457"/>
            <a:ext cx="2124000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292100" y="1219200"/>
            <a:ext cx="11713031" cy="5381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564832"/>
            <a:ext cx="12191999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700" dirty="0">
                <a:solidFill>
                  <a:schemeClr val="bg1">
                    <a:lumMod val="65000"/>
                  </a:schemeClr>
                </a:solidFill>
              </a:rPr>
              <a:t>Ce document est la propriété du groupe STUDIA. Il ne peut être utilisé, reproduit, modifié et communiqué sans autorisation préalable.</a:t>
            </a:r>
          </a:p>
        </p:txBody>
      </p:sp>
    </p:spTree>
    <p:extLst>
      <p:ext uri="{BB962C8B-B14F-4D97-AF65-F5344CB8AC3E}">
        <p14:creationId xmlns:p14="http://schemas.microsoft.com/office/powerpoint/2010/main" val="82164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003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7404" y="6286500"/>
            <a:ext cx="1532467" cy="422449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292100" y="1"/>
            <a:ext cx="11684000" cy="685800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564832"/>
            <a:ext cx="12191999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700" dirty="0">
                <a:solidFill>
                  <a:schemeClr val="bg1">
                    <a:lumMod val="65000"/>
                  </a:schemeClr>
                </a:solidFill>
              </a:rPr>
              <a:t>Ce document est la propriété du groupe STUDIA. Il ne peut être utilisé, reproduit, modifié et communiqué sans autorisation préalable.</a:t>
            </a:r>
          </a:p>
        </p:txBody>
      </p:sp>
    </p:spTree>
    <p:extLst>
      <p:ext uri="{BB962C8B-B14F-4D97-AF65-F5344CB8AC3E}">
        <p14:creationId xmlns:p14="http://schemas.microsoft.com/office/powerpoint/2010/main" val="257430952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921" y="6222898"/>
            <a:ext cx="1781209" cy="48355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226300" y="2616200"/>
            <a:ext cx="4965700" cy="1773238"/>
          </a:xfrm>
        </p:spPr>
        <p:txBody>
          <a:bodyPr anchor="b"/>
          <a:lstStyle>
            <a:lvl1pPr algn="l">
              <a:defRPr sz="6000">
                <a:solidFill>
                  <a:srgbClr val="00374F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L’OFFRE STUDIA </a:t>
            </a:r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1C68A676-15E4-4FDA-8C64-26ECEDB2DC80}"/>
              </a:ext>
            </a:extLst>
          </p:cNvPr>
          <p:cNvSpPr>
            <a:spLocks/>
          </p:cNvSpPr>
          <p:nvPr userDrawn="1"/>
        </p:nvSpPr>
        <p:spPr bwMode="auto">
          <a:xfrm>
            <a:off x="-29029" y="-1460500"/>
            <a:ext cx="12221029" cy="8318500"/>
          </a:xfrm>
          <a:custGeom>
            <a:avLst/>
            <a:gdLst>
              <a:gd name="connsiteX0" fmla="*/ 0 w 12192000"/>
              <a:gd name="connsiteY0" fmla="*/ 5803900 h 6858000"/>
              <a:gd name="connsiteX1" fmla="*/ 2026120 w 12192000"/>
              <a:gd name="connsiteY1" fmla="*/ 5803900 h 6858000"/>
              <a:gd name="connsiteX2" fmla="*/ 2024533 w 12192000"/>
              <a:gd name="connsiteY2" fmla="*/ 5823585 h 6858000"/>
              <a:gd name="connsiteX3" fmla="*/ 2023580 w 12192000"/>
              <a:gd name="connsiteY3" fmla="*/ 5843270 h 6858000"/>
              <a:gd name="connsiteX4" fmla="*/ 2022945 w 12192000"/>
              <a:gd name="connsiteY4" fmla="*/ 5862955 h 6858000"/>
              <a:gd name="connsiteX5" fmla="*/ 2021993 w 12192000"/>
              <a:gd name="connsiteY5" fmla="*/ 5882640 h 6858000"/>
              <a:gd name="connsiteX6" fmla="*/ 2021676 w 12192000"/>
              <a:gd name="connsiteY6" fmla="*/ 5902643 h 6858000"/>
              <a:gd name="connsiteX7" fmla="*/ 2021676 w 12192000"/>
              <a:gd name="connsiteY7" fmla="*/ 5922328 h 6858000"/>
              <a:gd name="connsiteX8" fmla="*/ 2021993 w 12192000"/>
              <a:gd name="connsiteY8" fmla="*/ 5942648 h 6858000"/>
              <a:gd name="connsiteX9" fmla="*/ 2022628 w 12192000"/>
              <a:gd name="connsiteY9" fmla="*/ 5962650 h 6858000"/>
              <a:gd name="connsiteX10" fmla="*/ 2023263 w 12192000"/>
              <a:gd name="connsiteY10" fmla="*/ 5982335 h 6858000"/>
              <a:gd name="connsiteX11" fmla="*/ 2024533 w 12192000"/>
              <a:gd name="connsiteY11" fmla="*/ 6002338 h 6858000"/>
              <a:gd name="connsiteX12" fmla="*/ 2025485 w 12192000"/>
              <a:gd name="connsiteY12" fmla="*/ 6022658 h 6858000"/>
              <a:gd name="connsiteX13" fmla="*/ 2027072 w 12192000"/>
              <a:gd name="connsiteY13" fmla="*/ 6042343 h 6858000"/>
              <a:gd name="connsiteX14" fmla="*/ 2028977 w 12192000"/>
              <a:gd name="connsiteY14" fmla="*/ 6062345 h 6858000"/>
              <a:gd name="connsiteX15" fmla="*/ 2031516 w 12192000"/>
              <a:gd name="connsiteY15" fmla="*/ 6082348 h 6858000"/>
              <a:gd name="connsiteX16" fmla="*/ 2034055 w 12192000"/>
              <a:gd name="connsiteY16" fmla="*/ 6102033 h 6858000"/>
              <a:gd name="connsiteX17" fmla="*/ 2036912 w 12192000"/>
              <a:gd name="connsiteY17" fmla="*/ 6122035 h 6858000"/>
              <a:gd name="connsiteX18" fmla="*/ 2040404 w 12192000"/>
              <a:gd name="connsiteY18" fmla="*/ 6141720 h 6858000"/>
              <a:gd name="connsiteX19" fmla="*/ 2043895 w 12192000"/>
              <a:gd name="connsiteY19" fmla="*/ 6161405 h 6858000"/>
              <a:gd name="connsiteX20" fmla="*/ 2047705 w 12192000"/>
              <a:gd name="connsiteY20" fmla="*/ 6181090 h 6858000"/>
              <a:gd name="connsiteX21" fmla="*/ 2052148 w 12192000"/>
              <a:gd name="connsiteY21" fmla="*/ 6200775 h 6858000"/>
              <a:gd name="connsiteX22" fmla="*/ 2056910 w 12192000"/>
              <a:gd name="connsiteY22" fmla="*/ 6220143 h 6858000"/>
              <a:gd name="connsiteX23" fmla="*/ 2061354 w 12192000"/>
              <a:gd name="connsiteY23" fmla="*/ 6239193 h 6858000"/>
              <a:gd name="connsiteX24" fmla="*/ 2066750 w 12192000"/>
              <a:gd name="connsiteY24" fmla="*/ 6258878 h 6858000"/>
              <a:gd name="connsiteX25" fmla="*/ 2072781 w 12192000"/>
              <a:gd name="connsiteY25" fmla="*/ 6277928 h 6858000"/>
              <a:gd name="connsiteX26" fmla="*/ 2078495 w 12192000"/>
              <a:gd name="connsiteY26" fmla="*/ 6296978 h 6858000"/>
              <a:gd name="connsiteX27" fmla="*/ 2085161 w 12192000"/>
              <a:gd name="connsiteY27" fmla="*/ 6315710 h 6858000"/>
              <a:gd name="connsiteX28" fmla="*/ 2091827 w 12192000"/>
              <a:gd name="connsiteY28" fmla="*/ 6334443 h 6858000"/>
              <a:gd name="connsiteX29" fmla="*/ 2099127 w 12192000"/>
              <a:gd name="connsiteY29" fmla="*/ 6353175 h 6858000"/>
              <a:gd name="connsiteX30" fmla="*/ 2106746 w 12192000"/>
              <a:gd name="connsiteY30" fmla="*/ 6371590 h 6858000"/>
              <a:gd name="connsiteX31" fmla="*/ 2114681 w 12192000"/>
              <a:gd name="connsiteY31" fmla="*/ 6390005 h 6858000"/>
              <a:gd name="connsiteX32" fmla="*/ 2122934 w 12192000"/>
              <a:gd name="connsiteY32" fmla="*/ 6408103 h 6858000"/>
              <a:gd name="connsiteX33" fmla="*/ 2131822 w 12192000"/>
              <a:gd name="connsiteY33" fmla="*/ 6425883 h 6858000"/>
              <a:gd name="connsiteX34" fmla="*/ 2141027 w 12192000"/>
              <a:gd name="connsiteY34" fmla="*/ 6443663 h 6858000"/>
              <a:gd name="connsiteX35" fmla="*/ 2150550 w 12192000"/>
              <a:gd name="connsiteY35" fmla="*/ 6461443 h 6858000"/>
              <a:gd name="connsiteX36" fmla="*/ 2160708 w 12192000"/>
              <a:gd name="connsiteY36" fmla="*/ 6478905 h 6858000"/>
              <a:gd name="connsiteX37" fmla="*/ 2171183 w 12192000"/>
              <a:gd name="connsiteY37" fmla="*/ 6496050 h 6858000"/>
              <a:gd name="connsiteX38" fmla="*/ 2182293 w 12192000"/>
              <a:gd name="connsiteY38" fmla="*/ 6512878 h 6858000"/>
              <a:gd name="connsiteX39" fmla="*/ 2193403 w 12192000"/>
              <a:gd name="connsiteY39" fmla="*/ 6529388 h 6858000"/>
              <a:gd name="connsiteX40" fmla="*/ 2205465 w 12192000"/>
              <a:gd name="connsiteY40" fmla="*/ 6545898 h 6858000"/>
              <a:gd name="connsiteX41" fmla="*/ 2217527 w 12192000"/>
              <a:gd name="connsiteY41" fmla="*/ 6562408 h 6858000"/>
              <a:gd name="connsiteX42" fmla="*/ 2230541 w 12192000"/>
              <a:gd name="connsiteY42" fmla="*/ 6578283 h 6858000"/>
              <a:gd name="connsiteX43" fmla="*/ 2243873 w 12192000"/>
              <a:gd name="connsiteY43" fmla="*/ 6594158 h 6858000"/>
              <a:gd name="connsiteX44" fmla="*/ 2257522 w 12192000"/>
              <a:gd name="connsiteY44" fmla="*/ 6609398 h 6858000"/>
              <a:gd name="connsiteX45" fmla="*/ 2271806 w 12192000"/>
              <a:gd name="connsiteY45" fmla="*/ 6624638 h 6858000"/>
              <a:gd name="connsiteX46" fmla="*/ 2286090 w 12192000"/>
              <a:gd name="connsiteY46" fmla="*/ 6639560 h 6858000"/>
              <a:gd name="connsiteX47" fmla="*/ 2301327 w 12192000"/>
              <a:gd name="connsiteY47" fmla="*/ 6654165 h 6858000"/>
              <a:gd name="connsiteX48" fmla="*/ 2316881 w 12192000"/>
              <a:gd name="connsiteY48" fmla="*/ 6668770 h 6858000"/>
              <a:gd name="connsiteX49" fmla="*/ 2333387 w 12192000"/>
              <a:gd name="connsiteY49" fmla="*/ 6682740 h 6858000"/>
              <a:gd name="connsiteX50" fmla="*/ 2349575 w 12192000"/>
              <a:gd name="connsiteY50" fmla="*/ 6696393 h 6858000"/>
              <a:gd name="connsiteX51" fmla="*/ 2366716 w 12192000"/>
              <a:gd name="connsiteY51" fmla="*/ 6709410 h 6858000"/>
              <a:gd name="connsiteX52" fmla="*/ 2384809 w 12192000"/>
              <a:gd name="connsiteY52" fmla="*/ 6722745 h 6858000"/>
              <a:gd name="connsiteX53" fmla="*/ 2402585 w 12192000"/>
              <a:gd name="connsiteY53" fmla="*/ 6735128 h 6858000"/>
              <a:gd name="connsiteX54" fmla="*/ 2421313 w 12192000"/>
              <a:gd name="connsiteY54" fmla="*/ 6747828 h 6858000"/>
              <a:gd name="connsiteX55" fmla="*/ 2440993 w 12192000"/>
              <a:gd name="connsiteY55" fmla="*/ 6759893 h 6858000"/>
              <a:gd name="connsiteX56" fmla="*/ 2460674 w 12192000"/>
              <a:gd name="connsiteY56" fmla="*/ 6771005 h 6858000"/>
              <a:gd name="connsiteX57" fmla="*/ 2480989 w 12192000"/>
              <a:gd name="connsiteY57" fmla="*/ 6782435 h 6858000"/>
              <a:gd name="connsiteX58" fmla="*/ 2501622 w 12192000"/>
              <a:gd name="connsiteY58" fmla="*/ 6793230 h 6858000"/>
              <a:gd name="connsiteX59" fmla="*/ 2523206 w 12192000"/>
              <a:gd name="connsiteY59" fmla="*/ 6803708 h 6858000"/>
              <a:gd name="connsiteX60" fmla="*/ 2545109 w 12192000"/>
              <a:gd name="connsiteY60" fmla="*/ 6813868 h 6858000"/>
              <a:gd name="connsiteX61" fmla="*/ 2567963 w 12192000"/>
              <a:gd name="connsiteY61" fmla="*/ 6823710 h 6858000"/>
              <a:gd name="connsiteX62" fmla="*/ 2590818 w 12192000"/>
              <a:gd name="connsiteY62" fmla="*/ 6832918 h 6858000"/>
              <a:gd name="connsiteX63" fmla="*/ 2614625 w 12192000"/>
              <a:gd name="connsiteY63" fmla="*/ 6841490 h 6858000"/>
              <a:gd name="connsiteX64" fmla="*/ 2638749 w 12192000"/>
              <a:gd name="connsiteY64" fmla="*/ 6850063 h 6858000"/>
              <a:gd name="connsiteX65" fmla="*/ 2663825 w 12192000"/>
              <a:gd name="connsiteY65" fmla="*/ 6858000 h 6858000"/>
              <a:gd name="connsiteX66" fmla="*/ 0 w 12192000"/>
              <a:gd name="connsiteY66" fmla="*/ 6858000 h 6858000"/>
              <a:gd name="connsiteX67" fmla="*/ 0 w 12192000"/>
              <a:gd name="connsiteY67" fmla="*/ 0 h 6858000"/>
              <a:gd name="connsiteX68" fmla="*/ 12192000 w 12192000"/>
              <a:gd name="connsiteY68" fmla="*/ 0 h 6858000"/>
              <a:gd name="connsiteX69" fmla="*/ 12192000 w 12192000"/>
              <a:gd name="connsiteY69" fmla="*/ 2842895 h 6858000"/>
              <a:gd name="connsiteX70" fmla="*/ 4153218 w 12192000"/>
              <a:gd name="connsiteY70" fmla="*/ 2842895 h 6858000"/>
              <a:gd name="connsiteX71" fmla="*/ 4146233 w 12192000"/>
              <a:gd name="connsiteY71" fmla="*/ 2795270 h 6858000"/>
              <a:gd name="connsiteX72" fmla="*/ 4139565 w 12192000"/>
              <a:gd name="connsiteY72" fmla="*/ 2747963 h 6858000"/>
              <a:gd name="connsiteX73" fmla="*/ 4127500 w 12192000"/>
              <a:gd name="connsiteY73" fmla="*/ 2653665 h 6858000"/>
              <a:gd name="connsiteX74" fmla="*/ 4121150 w 12192000"/>
              <a:gd name="connsiteY74" fmla="*/ 2606993 h 6858000"/>
              <a:gd name="connsiteX75" fmla="*/ 4114483 w 12192000"/>
              <a:gd name="connsiteY75" fmla="*/ 2560955 h 6858000"/>
              <a:gd name="connsiteX76" fmla="*/ 4107180 w 12192000"/>
              <a:gd name="connsiteY76" fmla="*/ 2515235 h 6858000"/>
              <a:gd name="connsiteX77" fmla="*/ 4103370 w 12192000"/>
              <a:gd name="connsiteY77" fmla="*/ 2492375 h 6858000"/>
              <a:gd name="connsiteX78" fmla="*/ 4099243 w 12192000"/>
              <a:gd name="connsiteY78" fmla="*/ 2469833 h 6858000"/>
              <a:gd name="connsiteX79" fmla="*/ 4095115 w 12192000"/>
              <a:gd name="connsiteY79" fmla="*/ 2447608 h 6858000"/>
              <a:gd name="connsiteX80" fmla="*/ 4090353 w 12192000"/>
              <a:gd name="connsiteY80" fmla="*/ 2425383 h 6858000"/>
              <a:gd name="connsiteX81" fmla="*/ 4085273 w 12192000"/>
              <a:gd name="connsiteY81" fmla="*/ 2403793 h 6858000"/>
              <a:gd name="connsiteX82" fmla="*/ 4080193 w 12192000"/>
              <a:gd name="connsiteY82" fmla="*/ 2381885 h 6858000"/>
              <a:gd name="connsiteX83" fmla="*/ 4074795 w 12192000"/>
              <a:gd name="connsiteY83" fmla="*/ 2360295 h 6858000"/>
              <a:gd name="connsiteX84" fmla="*/ 4068445 w 12192000"/>
              <a:gd name="connsiteY84" fmla="*/ 2339023 h 6858000"/>
              <a:gd name="connsiteX85" fmla="*/ 4062413 w 12192000"/>
              <a:gd name="connsiteY85" fmla="*/ 2318385 h 6858000"/>
              <a:gd name="connsiteX86" fmla="*/ 4055745 w 12192000"/>
              <a:gd name="connsiteY86" fmla="*/ 2297430 h 6858000"/>
              <a:gd name="connsiteX87" fmla="*/ 4048443 w 12192000"/>
              <a:gd name="connsiteY87" fmla="*/ 2277110 h 6858000"/>
              <a:gd name="connsiteX88" fmla="*/ 4040505 w 12192000"/>
              <a:gd name="connsiteY88" fmla="*/ 2256790 h 6858000"/>
              <a:gd name="connsiteX89" fmla="*/ 4032250 w 12192000"/>
              <a:gd name="connsiteY89" fmla="*/ 2236788 h 6858000"/>
              <a:gd name="connsiteX90" fmla="*/ 4023678 w 12192000"/>
              <a:gd name="connsiteY90" fmla="*/ 2217420 h 6858000"/>
              <a:gd name="connsiteX91" fmla="*/ 4014470 w 12192000"/>
              <a:gd name="connsiteY91" fmla="*/ 2198053 h 6858000"/>
              <a:gd name="connsiteX92" fmla="*/ 4004628 w 12192000"/>
              <a:gd name="connsiteY92" fmla="*/ 2179003 h 6858000"/>
              <a:gd name="connsiteX93" fmla="*/ 3994150 w 12192000"/>
              <a:gd name="connsiteY93" fmla="*/ 2160588 h 6858000"/>
              <a:gd name="connsiteX94" fmla="*/ 3982720 w 12192000"/>
              <a:gd name="connsiteY94" fmla="*/ 2142173 h 6858000"/>
              <a:gd name="connsiteX95" fmla="*/ 3971290 w 12192000"/>
              <a:gd name="connsiteY95" fmla="*/ 2124393 h 6858000"/>
              <a:gd name="connsiteX96" fmla="*/ 3958590 w 12192000"/>
              <a:gd name="connsiteY96" fmla="*/ 2106613 h 6858000"/>
              <a:gd name="connsiteX97" fmla="*/ 3945573 w 12192000"/>
              <a:gd name="connsiteY97" fmla="*/ 2089468 h 6858000"/>
              <a:gd name="connsiteX98" fmla="*/ 3931285 w 12192000"/>
              <a:gd name="connsiteY98" fmla="*/ 2073275 h 6858000"/>
              <a:gd name="connsiteX99" fmla="*/ 3916998 w 12192000"/>
              <a:gd name="connsiteY99" fmla="*/ 2056765 h 6858000"/>
              <a:gd name="connsiteX100" fmla="*/ 3901440 w 12192000"/>
              <a:gd name="connsiteY100" fmla="*/ 2040890 h 6858000"/>
              <a:gd name="connsiteX101" fmla="*/ 3884930 w 12192000"/>
              <a:gd name="connsiteY101" fmla="*/ 2025650 h 6858000"/>
              <a:gd name="connsiteX102" fmla="*/ 3867785 w 12192000"/>
              <a:gd name="connsiteY102" fmla="*/ 2010410 h 6858000"/>
              <a:gd name="connsiteX103" fmla="*/ 3850005 w 12192000"/>
              <a:gd name="connsiteY103" fmla="*/ 1996123 h 6858000"/>
              <a:gd name="connsiteX104" fmla="*/ 3831273 w 12192000"/>
              <a:gd name="connsiteY104" fmla="*/ 1982153 h 6858000"/>
              <a:gd name="connsiteX105" fmla="*/ 3821113 w 12192000"/>
              <a:gd name="connsiteY105" fmla="*/ 1975485 h 6858000"/>
              <a:gd name="connsiteX106" fmla="*/ 3811270 w 12192000"/>
              <a:gd name="connsiteY106" fmla="*/ 1968818 h 6858000"/>
              <a:gd name="connsiteX107" fmla="*/ 3800793 w 12192000"/>
              <a:gd name="connsiteY107" fmla="*/ 1962150 h 6858000"/>
              <a:gd name="connsiteX108" fmla="*/ 3790633 w 12192000"/>
              <a:gd name="connsiteY108" fmla="*/ 1955483 h 6858000"/>
              <a:gd name="connsiteX109" fmla="*/ 3779838 w 12192000"/>
              <a:gd name="connsiteY109" fmla="*/ 1949450 h 6858000"/>
              <a:gd name="connsiteX110" fmla="*/ 3769043 w 12192000"/>
              <a:gd name="connsiteY110" fmla="*/ 1943100 h 6858000"/>
              <a:gd name="connsiteX111" fmla="*/ 3757613 w 12192000"/>
              <a:gd name="connsiteY111" fmla="*/ 1937385 h 6858000"/>
              <a:gd name="connsiteX112" fmla="*/ 3746183 w 12192000"/>
              <a:gd name="connsiteY112" fmla="*/ 1931353 h 6858000"/>
              <a:gd name="connsiteX113" fmla="*/ 3734118 w 12192000"/>
              <a:gd name="connsiteY113" fmla="*/ 1925638 h 6858000"/>
              <a:gd name="connsiteX114" fmla="*/ 3722688 w 12192000"/>
              <a:gd name="connsiteY114" fmla="*/ 1919605 h 6858000"/>
              <a:gd name="connsiteX115" fmla="*/ 3709988 w 12192000"/>
              <a:gd name="connsiteY115" fmla="*/ 1914208 h 6858000"/>
              <a:gd name="connsiteX116" fmla="*/ 3697605 w 12192000"/>
              <a:gd name="connsiteY116" fmla="*/ 1908810 h 6858000"/>
              <a:gd name="connsiteX117" fmla="*/ 3684905 w 12192000"/>
              <a:gd name="connsiteY117" fmla="*/ 1903730 h 6858000"/>
              <a:gd name="connsiteX118" fmla="*/ 3671888 w 12192000"/>
              <a:gd name="connsiteY118" fmla="*/ 1898650 h 6858000"/>
              <a:gd name="connsiteX119" fmla="*/ 3644583 w 12192000"/>
              <a:gd name="connsiteY119" fmla="*/ 1888808 h 6858000"/>
              <a:gd name="connsiteX120" fmla="*/ 3616643 w 12192000"/>
              <a:gd name="connsiteY120" fmla="*/ 1879918 h 6858000"/>
              <a:gd name="connsiteX121" fmla="*/ 3587433 w 12192000"/>
              <a:gd name="connsiteY121" fmla="*/ 1871345 h 6858000"/>
              <a:gd name="connsiteX122" fmla="*/ 3556953 w 12192000"/>
              <a:gd name="connsiteY122" fmla="*/ 1863090 h 6858000"/>
              <a:gd name="connsiteX123" fmla="*/ 3525520 w 12192000"/>
              <a:gd name="connsiteY123" fmla="*/ 1856105 h 6858000"/>
              <a:gd name="connsiteX124" fmla="*/ 3492818 w 12192000"/>
              <a:gd name="connsiteY124" fmla="*/ 1849755 h 6858000"/>
              <a:gd name="connsiteX125" fmla="*/ 3458528 w 12192000"/>
              <a:gd name="connsiteY125" fmla="*/ 1843405 h 6858000"/>
              <a:gd name="connsiteX126" fmla="*/ 3423285 w 12192000"/>
              <a:gd name="connsiteY126" fmla="*/ 1838008 h 6858000"/>
              <a:gd name="connsiteX127" fmla="*/ 3386773 w 12192000"/>
              <a:gd name="connsiteY127" fmla="*/ 1833245 h 6858000"/>
              <a:gd name="connsiteX128" fmla="*/ 3348355 w 12192000"/>
              <a:gd name="connsiteY128" fmla="*/ 1829435 h 6858000"/>
              <a:gd name="connsiteX129" fmla="*/ 3309303 w 12192000"/>
              <a:gd name="connsiteY129" fmla="*/ 1826260 h 6858000"/>
              <a:gd name="connsiteX130" fmla="*/ 3268345 w 12192000"/>
              <a:gd name="connsiteY130" fmla="*/ 1823403 h 6858000"/>
              <a:gd name="connsiteX131" fmla="*/ 3226118 w 12192000"/>
              <a:gd name="connsiteY131" fmla="*/ 1821498 h 6858000"/>
              <a:gd name="connsiteX132" fmla="*/ 3182620 w 12192000"/>
              <a:gd name="connsiteY132" fmla="*/ 1820228 h 6858000"/>
              <a:gd name="connsiteX133" fmla="*/ 3137853 w 12192000"/>
              <a:gd name="connsiteY133" fmla="*/ 1820228 h 6858000"/>
              <a:gd name="connsiteX134" fmla="*/ 3109913 w 12192000"/>
              <a:gd name="connsiteY134" fmla="*/ 1820228 h 6858000"/>
              <a:gd name="connsiteX135" fmla="*/ 3082290 w 12192000"/>
              <a:gd name="connsiteY135" fmla="*/ 1820863 h 6858000"/>
              <a:gd name="connsiteX136" fmla="*/ 3054985 w 12192000"/>
              <a:gd name="connsiteY136" fmla="*/ 1821498 h 6858000"/>
              <a:gd name="connsiteX137" fmla="*/ 3028315 w 12192000"/>
              <a:gd name="connsiteY137" fmla="*/ 1822450 h 6858000"/>
              <a:gd name="connsiteX138" fmla="*/ 3001645 w 12192000"/>
              <a:gd name="connsiteY138" fmla="*/ 1823403 h 6858000"/>
              <a:gd name="connsiteX139" fmla="*/ 2975293 w 12192000"/>
              <a:gd name="connsiteY139" fmla="*/ 1824990 h 6858000"/>
              <a:gd name="connsiteX140" fmla="*/ 2949258 w 12192000"/>
              <a:gd name="connsiteY140" fmla="*/ 1826895 h 6858000"/>
              <a:gd name="connsiteX141" fmla="*/ 2923540 w 12192000"/>
              <a:gd name="connsiteY141" fmla="*/ 1828800 h 6858000"/>
              <a:gd name="connsiteX142" fmla="*/ 2898140 w 12192000"/>
              <a:gd name="connsiteY142" fmla="*/ 1831340 h 6858000"/>
              <a:gd name="connsiteX143" fmla="*/ 2872740 w 12192000"/>
              <a:gd name="connsiteY143" fmla="*/ 1833880 h 6858000"/>
              <a:gd name="connsiteX144" fmla="*/ 2847975 w 12192000"/>
              <a:gd name="connsiteY144" fmla="*/ 1837055 h 6858000"/>
              <a:gd name="connsiteX145" fmla="*/ 2823210 w 12192000"/>
              <a:gd name="connsiteY145" fmla="*/ 1840230 h 6858000"/>
              <a:gd name="connsiteX146" fmla="*/ 2799080 w 12192000"/>
              <a:gd name="connsiteY146" fmla="*/ 1843723 h 6858000"/>
              <a:gd name="connsiteX147" fmla="*/ 2775268 w 12192000"/>
              <a:gd name="connsiteY147" fmla="*/ 1847533 h 6858000"/>
              <a:gd name="connsiteX148" fmla="*/ 2751455 w 12192000"/>
              <a:gd name="connsiteY148" fmla="*/ 1851660 h 6858000"/>
              <a:gd name="connsiteX149" fmla="*/ 2728278 w 12192000"/>
              <a:gd name="connsiteY149" fmla="*/ 1856105 h 6858000"/>
              <a:gd name="connsiteX150" fmla="*/ 2705735 w 12192000"/>
              <a:gd name="connsiteY150" fmla="*/ 1860868 h 6858000"/>
              <a:gd name="connsiteX151" fmla="*/ 2682875 w 12192000"/>
              <a:gd name="connsiteY151" fmla="*/ 1865948 h 6858000"/>
              <a:gd name="connsiteX152" fmla="*/ 2660650 w 12192000"/>
              <a:gd name="connsiteY152" fmla="*/ 1871028 h 6858000"/>
              <a:gd name="connsiteX153" fmla="*/ 2639060 w 12192000"/>
              <a:gd name="connsiteY153" fmla="*/ 1876425 h 6858000"/>
              <a:gd name="connsiteX154" fmla="*/ 2617470 w 12192000"/>
              <a:gd name="connsiteY154" fmla="*/ 1882775 h 6858000"/>
              <a:gd name="connsiteX155" fmla="*/ 2596515 w 12192000"/>
              <a:gd name="connsiteY155" fmla="*/ 1888808 h 6858000"/>
              <a:gd name="connsiteX156" fmla="*/ 2575560 w 12192000"/>
              <a:gd name="connsiteY156" fmla="*/ 1895158 h 6858000"/>
              <a:gd name="connsiteX157" fmla="*/ 2555240 w 12192000"/>
              <a:gd name="connsiteY157" fmla="*/ 1902143 h 6858000"/>
              <a:gd name="connsiteX158" fmla="*/ 2535238 w 12192000"/>
              <a:gd name="connsiteY158" fmla="*/ 1909128 h 6858000"/>
              <a:gd name="connsiteX159" fmla="*/ 2515870 w 12192000"/>
              <a:gd name="connsiteY159" fmla="*/ 1916748 h 6858000"/>
              <a:gd name="connsiteX160" fmla="*/ 2496820 w 12192000"/>
              <a:gd name="connsiteY160" fmla="*/ 1924368 h 6858000"/>
              <a:gd name="connsiteX161" fmla="*/ 2478088 w 12192000"/>
              <a:gd name="connsiteY161" fmla="*/ 1932623 h 6858000"/>
              <a:gd name="connsiteX162" fmla="*/ 2459673 w 12192000"/>
              <a:gd name="connsiteY162" fmla="*/ 1940878 h 6858000"/>
              <a:gd name="connsiteX163" fmla="*/ 2441893 w 12192000"/>
              <a:gd name="connsiteY163" fmla="*/ 1949768 h 6858000"/>
              <a:gd name="connsiteX164" fmla="*/ 2424430 w 12192000"/>
              <a:gd name="connsiteY164" fmla="*/ 1958658 h 6858000"/>
              <a:gd name="connsiteX165" fmla="*/ 2407285 w 12192000"/>
              <a:gd name="connsiteY165" fmla="*/ 1968183 h 6858000"/>
              <a:gd name="connsiteX166" fmla="*/ 2390458 w 12192000"/>
              <a:gd name="connsiteY166" fmla="*/ 1977390 h 6858000"/>
              <a:gd name="connsiteX167" fmla="*/ 2374265 w 12192000"/>
              <a:gd name="connsiteY167" fmla="*/ 1987550 h 6858000"/>
              <a:gd name="connsiteX168" fmla="*/ 2358708 w 12192000"/>
              <a:gd name="connsiteY168" fmla="*/ 1997710 h 6858000"/>
              <a:gd name="connsiteX169" fmla="*/ 2343150 w 12192000"/>
              <a:gd name="connsiteY169" fmla="*/ 2008505 h 6858000"/>
              <a:gd name="connsiteX170" fmla="*/ 2328545 w 12192000"/>
              <a:gd name="connsiteY170" fmla="*/ 2019618 h 6858000"/>
              <a:gd name="connsiteX171" fmla="*/ 2313940 w 12192000"/>
              <a:gd name="connsiteY171" fmla="*/ 2030730 h 6858000"/>
              <a:gd name="connsiteX172" fmla="*/ 2300288 w 12192000"/>
              <a:gd name="connsiteY172" fmla="*/ 2042478 h 6858000"/>
              <a:gd name="connsiteX173" fmla="*/ 2286635 w 12192000"/>
              <a:gd name="connsiteY173" fmla="*/ 2054225 h 6858000"/>
              <a:gd name="connsiteX174" fmla="*/ 2273935 w 12192000"/>
              <a:gd name="connsiteY174" fmla="*/ 2066608 h 6858000"/>
              <a:gd name="connsiteX175" fmla="*/ 2261553 w 12192000"/>
              <a:gd name="connsiteY175" fmla="*/ 2078990 h 6858000"/>
              <a:gd name="connsiteX176" fmla="*/ 2249805 w 12192000"/>
              <a:gd name="connsiteY176" fmla="*/ 2092008 h 6858000"/>
              <a:gd name="connsiteX177" fmla="*/ 2238058 w 12192000"/>
              <a:gd name="connsiteY177" fmla="*/ 2105343 h 6858000"/>
              <a:gd name="connsiteX178" fmla="*/ 2227263 w 12192000"/>
              <a:gd name="connsiteY178" fmla="*/ 2118995 h 6858000"/>
              <a:gd name="connsiteX179" fmla="*/ 2216468 w 12192000"/>
              <a:gd name="connsiteY179" fmla="*/ 2132965 h 6858000"/>
              <a:gd name="connsiteX180" fmla="*/ 2206943 w 12192000"/>
              <a:gd name="connsiteY180" fmla="*/ 2147253 h 6858000"/>
              <a:gd name="connsiteX181" fmla="*/ 2197418 w 12192000"/>
              <a:gd name="connsiteY181" fmla="*/ 2162175 h 6858000"/>
              <a:gd name="connsiteX182" fmla="*/ 2188528 w 12192000"/>
              <a:gd name="connsiteY182" fmla="*/ 2176780 h 6858000"/>
              <a:gd name="connsiteX183" fmla="*/ 2179955 w 12192000"/>
              <a:gd name="connsiteY183" fmla="*/ 2192020 h 6858000"/>
              <a:gd name="connsiteX184" fmla="*/ 2172335 w 12192000"/>
              <a:gd name="connsiteY184" fmla="*/ 2208213 h 6858000"/>
              <a:gd name="connsiteX185" fmla="*/ 2165033 w 12192000"/>
              <a:gd name="connsiteY185" fmla="*/ 2224088 h 6858000"/>
              <a:gd name="connsiteX186" fmla="*/ 2158048 w 12192000"/>
              <a:gd name="connsiteY186" fmla="*/ 2240280 h 6858000"/>
              <a:gd name="connsiteX187" fmla="*/ 2152333 w 12192000"/>
              <a:gd name="connsiteY187" fmla="*/ 2257108 h 6858000"/>
              <a:gd name="connsiteX188" fmla="*/ 2146618 w 12192000"/>
              <a:gd name="connsiteY188" fmla="*/ 2274253 h 6858000"/>
              <a:gd name="connsiteX189" fmla="*/ 2141538 w 12192000"/>
              <a:gd name="connsiteY189" fmla="*/ 2291715 h 6858000"/>
              <a:gd name="connsiteX190" fmla="*/ 2137093 w 12192000"/>
              <a:gd name="connsiteY190" fmla="*/ 2309495 h 6858000"/>
              <a:gd name="connsiteX191" fmla="*/ 2133283 w 12192000"/>
              <a:gd name="connsiteY191" fmla="*/ 2327593 h 6858000"/>
              <a:gd name="connsiteX192" fmla="*/ 2129790 w 12192000"/>
              <a:gd name="connsiteY192" fmla="*/ 2346008 h 6858000"/>
              <a:gd name="connsiteX193" fmla="*/ 2126933 w 12192000"/>
              <a:gd name="connsiteY193" fmla="*/ 2365058 h 6858000"/>
              <a:gd name="connsiteX194" fmla="*/ 2125028 w 12192000"/>
              <a:gd name="connsiteY194" fmla="*/ 2384108 h 6858000"/>
              <a:gd name="connsiteX195" fmla="*/ 2123440 w 12192000"/>
              <a:gd name="connsiteY195" fmla="*/ 2404110 h 6858000"/>
              <a:gd name="connsiteX196" fmla="*/ 2122805 w 12192000"/>
              <a:gd name="connsiteY196" fmla="*/ 2423795 h 6858000"/>
              <a:gd name="connsiteX197" fmla="*/ 2122488 w 12192000"/>
              <a:gd name="connsiteY197" fmla="*/ 2444115 h 6858000"/>
              <a:gd name="connsiteX198" fmla="*/ 2122805 w 12192000"/>
              <a:gd name="connsiteY198" fmla="*/ 2462848 h 6858000"/>
              <a:gd name="connsiteX199" fmla="*/ 2123440 w 12192000"/>
              <a:gd name="connsiteY199" fmla="*/ 2481263 h 6858000"/>
              <a:gd name="connsiteX200" fmla="*/ 2125345 w 12192000"/>
              <a:gd name="connsiteY200" fmla="*/ 2499043 h 6858000"/>
              <a:gd name="connsiteX201" fmla="*/ 2127885 w 12192000"/>
              <a:gd name="connsiteY201" fmla="*/ 2516823 h 6858000"/>
              <a:gd name="connsiteX202" fmla="*/ 2131060 w 12192000"/>
              <a:gd name="connsiteY202" fmla="*/ 2534285 h 6858000"/>
              <a:gd name="connsiteX203" fmla="*/ 2134553 w 12192000"/>
              <a:gd name="connsiteY203" fmla="*/ 2551430 h 6858000"/>
              <a:gd name="connsiteX204" fmla="*/ 2138680 w 12192000"/>
              <a:gd name="connsiteY204" fmla="*/ 2567940 h 6858000"/>
              <a:gd name="connsiteX205" fmla="*/ 2143760 w 12192000"/>
              <a:gd name="connsiteY205" fmla="*/ 2584768 h 6858000"/>
              <a:gd name="connsiteX206" fmla="*/ 2149158 w 12192000"/>
              <a:gd name="connsiteY206" fmla="*/ 2600960 h 6858000"/>
              <a:gd name="connsiteX207" fmla="*/ 2155508 w 12192000"/>
              <a:gd name="connsiteY207" fmla="*/ 2617153 h 6858000"/>
              <a:gd name="connsiteX208" fmla="*/ 2162175 w 12192000"/>
              <a:gd name="connsiteY208" fmla="*/ 2632710 h 6858000"/>
              <a:gd name="connsiteX209" fmla="*/ 2169478 w 12192000"/>
              <a:gd name="connsiteY209" fmla="*/ 2648268 h 6858000"/>
              <a:gd name="connsiteX210" fmla="*/ 2177415 w 12192000"/>
              <a:gd name="connsiteY210" fmla="*/ 2663508 h 6858000"/>
              <a:gd name="connsiteX211" fmla="*/ 2185988 w 12192000"/>
              <a:gd name="connsiteY211" fmla="*/ 2678748 h 6858000"/>
              <a:gd name="connsiteX212" fmla="*/ 2194878 w 12192000"/>
              <a:gd name="connsiteY212" fmla="*/ 2693670 h 6858000"/>
              <a:gd name="connsiteX213" fmla="*/ 2204085 w 12192000"/>
              <a:gd name="connsiteY213" fmla="*/ 2708275 h 6858000"/>
              <a:gd name="connsiteX214" fmla="*/ 2214245 w 12192000"/>
              <a:gd name="connsiteY214" fmla="*/ 2722245 h 6858000"/>
              <a:gd name="connsiteX215" fmla="*/ 2224723 w 12192000"/>
              <a:gd name="connsiteY215" fmla="*/ 2736850 h 6858000"/>
              <a:gd name="connsiteX216" fmla="*/ 2235835 w 12192000"/>
              <a:gd name="connsiteY216" fmla="*/ 2750503 h 6858000"/>
              <a:gd name="connsiteX217" fmla="*/ 2247265 w 12192000"/>
              <a:gd name="connsiteY217" fmla="*/ 2764473 h 6858000"/>
              <a:gd name="connsiteX218" fmla="*/ 2259330 w 12192000"/>
              <a:gd name="connsiteY218" fmla="*/ 2777808 h 6858000"/>
              <a:gd name="connsiteX219" fmla="*/ 2272030 w 12192000"/>
              <a:gd name="connsiteY219" fmla="*/ 2790825 h 6858000"/>
              <a:gd name="connsiteX220" fmla="*/ 2284730 w 12192000"/>
              <a:gd name="connsiteY220" fmla="*/ 2803843 h 6858000"/>
              <a:gd name="connsiteX221" fmla="*/ 2298065 w 12192000"/>
              <a:gd name="connsiteY221" fmla="*/ 2816543 h 6858000"/>
              <a:gd name="connsiteX222" fmla="*/ 2311718 w 12192000"/>
              <a:gd name="connsiteY222" fmla="*/ 2829560 h 6858000"/>
              <a:gd name="connsiteX223" fmla="*/ 2326005 w 12192000"/>
              <a:gd name="connsiteY223" fmla="*/ 2841943 h 6858000"/>
              <a:gd name="connsiteX224" fmla="*/ 2340610 w 12192000"/>
              <a:gd name="connsiteY224" fmla="*/ 2854008 h 6858000"/>
              <a:gd name="connsiteX225" fmla="*/ 2355215 w 12192000"/>
              <a:gd name="connsiteY225" fmla="*/ 2866073 h 6858000"/>
              <a:gd name="connsiteX226" fmla="*/ 2370773 w 12192000"/>
              <a:gd name="connsiteY226" fmla="*/ 2877820 h 6858000"/>
              <a:gd name="connsiteX227" fmla="*/ 2386648 w 12192000"/>
              <a:gd name="connsiteY227" fmla="*/ 2889568 h 6858000"/>
              <a:gd name="connsiteX228" fmla="*/ 2402840 w 12192000"/>
              <a:gd name="connsiteY228" fmla="*/ 2901315 h 6858000"/>
              <a:gd name="connsiteX229" fmla="*/ 2419350 w 12192000"/>
              <a:gd name="connsiteY229" fmla="*/ 2912428 h 6858000"/>
              <a:gd name="connsiteX230" fmla="*/ 2435860 w 12192000"/>
              <a:gd name="connsiteY230" fmla="*/ 2923540 h 6858000"/>
              <a:gd name="connsiteX231" fmla="*/ 2453005 w 12192000"/>
              <a:gd name="connsiteY231" fmla="*/ 2934335 h 6858000"/>
              <a:gd name="connsiteX232" fmla="*/ 2470150 w 12192000"/>
              <a:gd name="connsiteY232" fmla="*/ 2945130 h 6858000"/>
              <a:gd name="connsiteX233" fmla="*/ 2488248 w 12192000"/>
              <a:gd name="connsiteY233" fmla="*/ 2955925 h 6858000"/>
              <a:gd name="connsiteX234" fmla="*/ 2506028 w 12192000"/>
              <a:gd name="connsiteY234" fmla="*/ 2966403 h 6858000"/>
              <a:gd name="connsiteX235" fmla="*/ 2524443 w 12192000"/>
              <a:gd name="connsiteY235" fmla="*/ 2976563 h 6858000"/>
              <a:gd name="connsiteX236" fmla="*/ 2543175 w 12192000"/>
              <a:gd name="connsiteY236" fmla="*/ 2986723 h 6858000"/>
              <a:gd name="connsiteX237" fmla="*/ 2561908 w 12192000"/>
              <a:gd name="connsiteY237" fmla="*/ 2996565 h 6858000"/>
              <a:gd name="connsiteX238" fmla="*/ 2580958 w 12192000"/>
              <a:gd name="connsiteY238" fmla="*/ 3006408 h 6858000"/>
              <a:gd name="connsiteX239" fmla="*/ 2600325 w 12192000"/>
              <a:gd name="connsiteY239" fmla="*/ 3016250 h 6858000"/>
              <a:gd name="connsiteX240" fmla="*/ 2639378 w 12192000"/>
              <a:gd name="connsiteY240" fmla="*/ 3035300 h 6858000"/>
              <a:gd name="connsiteX241" fmla="*/ 2679383 w 12192000"/>
              <a:gd name="connsiteY241" fmla="*/ 3053715 h 6858000"/>
              <a:gd name="connsiteX242" fmla="*/ 2720340 w 12192000"/>
              <a:gd name="connsiteY242" fmla="*/ 3071813 h 6858000"/>
              <a:gd name="connsiteX243" fmla="*/ 2761615 w 12192000"/>
              <a:gd name="connsiteY243" fmla="*/ 3089275 h 6858000"/>
              <a:gd name="connsiteX244" fmla="*/ 2803525 w 12192000"/>
              <a:gd name="connsiteY244" fmla="*/ 3106103 h 6858000"/>
              <a:gd name="connsiteX245" fmla="*/ 2845753 w 12192000"/>
              <a:gd name="connsiteY245" fmla="*/ 3122930 h 6858000"/>
              <a:gd name="connsiteX246" fmla="*/ 2888615 w 12192000"/>
              <a:gd name="connsiteY246" fmla="*/ 3139440 h 6858000"/>
              <a:gd name="connsiteX247" fmla="*/ 2931478 w 12192000"/>
              <a:gd name="connsiteY247" fmla="*/ 3155315 h 6858000"/>
              <a:gd name="connsiteX248" fmla="*/ 2974340 w 12192000"/>
              <a:gd name="connsiteY248" fmla="*/ 3170873 h 6858000"/>
              <a:gd name="connsiteX249" fmla="*/ 3017838 w 12192000"/>
              <a:gd name="connsiteY249" fmla="*/ 3186113 h 6858000"/>
              <a:gd name="connsiteX250" fmla="*/ 3061018 w 12192000"/>
              <a:gd name="connsiteY250" fmla="*/ 3201353 h 6858000"/>
              <a:gd name="connsiteX251" fmla="*/ 3153728 w 12192000"/>
              <a:gd name="connsiteY251" fmla="*/ 3230245 h 6858000"/>
              <a:gd name="connsiteX252" fmla="*/ 3246438 w 12192000"/>
              <a:gd name="connsiteY252" fmla="*/ 3258820 h 6858000"/>
              <a:gd name="connsiteX253" fmla="*/ 3339148 w 12192000"/>
              <a:gd name="connsiteY253" fmla="*/ 3287395 h 6858000"/>
              <a:gd name="connsiteX254" fmla="*/ 3432175 w 12192000"/>
              <a:gd name="connsiteY254" fmla="*/ 3315335 h 6858000"/>
              <a:gd name="connsiteX255" fmla="*/ 3618230 w 12192000"/>
              <a:gd name="connsiteY255" fmla="*/ 3371215 h 6858000"/>
              <a:gd name="connsiteX256" fmla="*/ 3803650 w 12192000"/>
              <a:gd name="connsiteY256" fmla="*/ 3426143 h 6858000"/>
              <a:gd name="connsiteX257" fmla="*/ 3988435 w 12192000"/>
              <a:gd name="connsiteY257" fmla="*/ 3480753 h 6858000"/>
              <a:gd name="connsiteX258" fmla="*/ 4172268 w 12192000"/>
              <a:gd name="connsiteY258" fmla="*/ 3535045 h 6858000"/>
              <a:gd name="connsiteX259" fmla="*/ 4263390 w 12192000"/>
              <a:gd name="connsiteY259" fmla="*/ 3562985 h 6858000"/>
              <a:gd name="connsiteX260" fmla="*/ 4354195 w 12192000"/>
              <a:gd name="connsiteY260" fmla="*/ 3589973 h 6858000"/>
              <a:gd name="connsiteX261" fmla="*/ 4444048 w 12192000"/>
              <a:gd name="connsiteY261" fmla="*/ 3617913 h 6858000"/>
              <a:gd name="connsiteX262" fmla="*/ 4533900 w 12192000"/>
              <a:gd name="connsiteY262" fmla="*/ 3645535 h 6858000"/>
              <a:gd name="connsiteX263" fmla="*/ 4623118 w 12192000"/>
              <a:gd name="connsiteY263" fmla="*/ 3673475 h 6858000"/>
              <a:gd name="connsiteX264" fmla="*/ 4711383 w 12192000"/>
              <a:gd name="connsiteY264" fmla="*/ 3702050 h 6858000"/>
              <a:gd name="connsiteX265" fmla="*/ 4799013 w 12192000"/>
              <a:gd name="connsiteY265" fmla="*/ 3730625 h 6858000"/>
              <a:gd name="connsiteX266" fmla="*/ 4886008 w 12192000"/>
              <a:gd name="connsiteY266" fmla="*/ 3759518 h 6858000"/>
              <a:gd name="connsiteX267" fmla="*/ 4972051 w 12192000"/>
              <a:gd name="connsiteY267" fmla="*/ 3788728 h 6858000"/>
              <a:gd name="connsiteX268" fmla="*/ 5057458 w 12192000"/>
              <a:gd name="connsiteY268" fmla="*/ 3818573 h 6858000"/>
              <a:gd name="connsiteX269" fmla="*/ 5141913 w 12192000"/>
              <a:gd name="connsiteY269" fmla="*/ 3848735 h 6858000"/>
              <a:gd name="connsiteX270" fmla="*/ 5225415 w 12192000"/>
              <a:gd name="connsiteY270" fmla="*/ 3879533 h 6858000"/>
              <a:gd name="connsiteX271" fmla="*/ 5307648 w 12192000"/>
              <a:gd name="connsiteY271" fmla="*/ 3910648 h 6858000"/>
              <a:gd name="connsiteX272" fmla="*/ 5348605 w 12192000"/>
              <a:gd name="connsiteY272" fmla="*/ 3926523 h 6858000"/>
              <a:gd name="connsiteX273" fmla="*/ 5388610 w 12192000"/>
              <a:gd name="connsiteY273" fmla="*/ 3942398 h 6858000"/>
              <a:gd name="connsiteX274" fmla="*/ 5429250 w 12192000"/>
              <a:gd name="connsiteY274" fmla="*/ 3958590 h 6858000"/>
              <a:gd name="connsiteX275" fmla="*/ 5468938 w 12192000"/>
              <a:gd name="connsiteY275" fmla="*/ 3975100 h 6858000"/>
              <a:gd name="connsiteX276" fmla="*/ 5508625 w 12192000"/>
              <a:gd name="connsiteY276" fmla="*/ 3991293 h 6858000"/>
              <a:gd name="connsiteX277" fmla="*/ 5547995 w 12192000"/>
              <a:gd name="connsiteY277" fmla="*/ 4007803 h 6858000"/>
              <a:gd name="connsiteX278" fmla="*/ 5587048 w 12192000"/>
              <a:gd name="connsiteY278" fmla="*/ 4024630 h 6858000"/>
              <a:gd name="connsiteX279" fmla="*/ 5625465 w 12192000"/>
              <a:gd name="connsiteY279" fmla="*/ 4041775 h 6858000"/>
              <a:gd name="connsiteX280" fmla="*/ 5664200 w 12192000"/>
              <a:gd name="connsiteY280" fmla="*/ 4058920 h 6858000"/>
              <a:gd name="connsiteX281" fmla="*/ 5701983 w 12192000"/>
              <a:gd name="connsiteY281" fmla="*/ 4076065 h 6858000"/>
              <a:gd name="connsiteX282" fmla="*/ 5739765 w 12192000"/>
              <a:gd name="connsiteY282" fmla="*/ 4093528 h 6858000"/>
              <a:gd name="connsiteX283" fmla="*/ 5777230 w 12192000"/>
              <a:gd name="connsiteY283" fmla="*/ 4111308 h 6858000"/>
              <a:gd name="connsiteX284" fmla="*/ 5814061 w 12192000"/>
              <a:gd name="connsiteY284" fmla="*/ 4129405 h 6858000"/>
              <a:gd name="connsiteX285" fmla="*/ 5850573 w 12192000"/>
              <a:gd name="connsiteY285" fmla="*/ 4147185 h 6858000"/>
              <a:gd name="connsiteX286" fmla="*/ 5887085 w 12192000"/>
              <a:gd name="connsiteY286" fmla="*/ 4165600 h 6858000"/>
              <a:gd name="connsiteX287" fmla="*/ 5922963 w 12192000"/>
              <a:gd name="connsiteY287" fmla="*/ 4184333 h 6858000"/>
              <a:gd name="connsiteX288" fmla="*/ 5958523 w 12192000"/>
              <a:gd name="connsiteY288" fmla="*/ 4203065 h 6858000"/>
              <a:gd name="connsiteX289" fmla="*/ 5993765 w 12192000"/>
              <a:gd name="connsiteY289" fmla="*/ 4221798 h 6858000"/>
              <a:gd name="connsiteX290" fmla="*/ 6028373 w 12192000"/>
              <a:gd name="connsiteY290" fmla="*/ 4241165 h 6858000"/>
              <a:gd name="connsiteX291" fmla="*/ 6062663 w 12192000"/>
              <a:gd name="connsiteY291" fmla="*/ 4260533 h 6858000"/>
              <a:gd name="connsiteX292" fmla="*/ 6096953 w 12192000"/>
              <a:gd name="connsiteY292" fmla="*/ 4280218 h 6858000"/>
              <a:gd name="connsiteX293" fmla="*/ 6130608 w 12192000"/>
              <a:gd name="connsiteY293" fmla="*/ 4299903 h 6858000"/>
              <a:gd name="connsiteX294" fmla="*/ 6163628 w 12192000"/>
              <a:gd name="connsiteY294" fmla="*/ 4320223 h 6858000"/>
              <a:gd name="connsiteX295" fmla="*/ 6196330 w 12192000"/>
              <a:gd name="connsiteY295" fmla="*/ 4340543 h 6858000"/>
              <a:gd name="connsiteX296" fmla="*/ 6228715 w 12192000"/>
              <a:gd name="connsiteY296" fmla="*/ 4361180 h 6858000"/>
              <a:gd name="connsiteX297" fmla="*/ 6260465 w 12192000"/>
              <a:gd name="connsiteY297" fmla="*/ 4382135 h 6858000"/>
              <a:gd name="connsiteX298" fmla="*/ 6292215 w 12192000"/>
              <a:gd name="connsiteY298" fmla="*/ 4403408 h 6858000"/>
              <a:gd name="connsiteX299" fmla="*/ 6323013 w 12192000"/>
              <a:gd name="connsiteY299" fmla="*/ 4424680 h 6858000"/>
              <a:gd name="connsiteX300" fmla="*/ 6353810 w 12192000"/>
              <a:gd name="connsiteY300" fmla="*/ 4446588 h 6858000"/>
              <a:gd name="connsiteX301" fmla="*/ 6383655 w 12192000"/>
              <a:gd name="connsiteY301" fmla="*/ 4468813 h 6858000"/>
              <a:gd name="connsiteX302" fmla="*/ 6413500 w 12192000"/>
              <a:gd name="connsiteY302" fmla="*/ 4491038 h 6858000"/>
              <a:gd name="connsiteX303" fmla="*/ 6442710 w 12192000"/>
              <a:gd name="connsiteY303" fmla="*/ 4513580 h 6858000"/>
              <a:gd name="connsiteX304" fmla="*/ 6470968 w 12192000"/>
              <a:gd name="connsiteY304" fmla="*/ 4536440 h 6858000"/>
              <a:gd name="connsiteX305" fmla="*/ 6499543 w 12192000"/>
              <a:gd name="connsiteY305" fmla="*/ 4559618 h 6858000"/>
              <a:gd name="connsiteX306" fmla="*/ 6527165 w 12192000"/>
              <a:gd name="connsiteY306" fmla="*/ 4583430 h 6858000"/>
              <a:gd name="connsiteX307" fmla="*/ 6554470 w 12192000"/>
              <a:gd name="connsiteY307" fmla="*/ 4606925 h 6858000"/>
              <a:gd name="connsiteX308" fmla="*/ 6580823 w 12192000"/>
              <a:gd name="connsiteY308" fmla="*/ 4631373 h 6858000"/>
              <a:gd name="connsiteX309" fmla="*/ 6606858 w 12192000"/>
              <a:gd name="connsiteY309" fmla="*/ 4655503 h 6858000"/>
              <a:gd name="connsiteX310" fmla="*/ 6632575 w 12192000"/>
              <a:gd name="connsiteY310" fmla="*/ 4680268 h 6858000"/>
              <a:gd name="connsiteX311" fmla="*/ 6657975 w 12192000"/>
              <a:gd name="connsiteY311" fmla="*/ 4705350 h 6858000"/>
              <a:gd name="connsiteX312" fmla="*/ 6682740 w 12192000"/>
              <a:gd name="connsiteY312" fmla="*/ 4731068 h 6858000"/>
              <a:gd name="connsiteX313" fmla="*/ 6706870 w 12192000"/>
              <a:gd name="connsiteY313" fmla="*/ 4756785 h 6858000"/>
              <a:gd name="connsiteX314" fmla="*/ 6730048 w 12192000"/>
              <a:gd name="connsiteY314" fmla="*/ 4782820 h 6858000"/>
              <a:gd name="connsiteX315" fmla="*/ 6753225 w 12192000"/>
              <a:gd name="connsiteY315" fmla="*/ 4809173 h 6858000"/>
              <a:gd name="connsiteX316" fmla="*/ 6775768 w 12192000"/>
              <a:gd name="connsiteY316" fmla="*/ 4835843 h 6858000"/>
              <a:gd name="connsiteX317" fmla="*/ 6797675 w 12192000"/>
              <a:gd name="connsiteY317" fmla="*/ 4863148 h 6858000"/>
              <a:gd name="connsiteX318" fmla="*/ 6818948 w 12192000"/>
              <a:gd name="connsiteY318" fmla="*/ 4890770 h 6858000"/>
              <a:gd name="connsiteX319" fmla="*/ 6839585 w 12192000"/>
              <a:gd name="connsiteY319" fmla="*/ 4918393 h 6858000"/>
              <a:gd name="connsiteX320" fmla="*/ 6859588 w 12192000"/>
              <a:gd name="connsiteY320" fmla="*/ 4946968 h 6858000"/>
              <a:gd name="connsiteX321" fmla="*/ 6879273 w 12192000"/>
              <a:gd name="connsiteY321" fmla="*/ 4975543 h 6858000"/>
              <a:gd name="connsiteX322" fmla="*/ 6898005 w 12192000"/>
              <a:gd name="connsiteY322" fmla="*/ 5004435 h 6858000"/>
              <a:gd name="connsiteX323" fmla="*/ 6916420 w 12192000"/>
              <a:gd name="connsiteY323" fmla="*/ 5033963 h 6858000"/>
              <a:gd name="connsiteX324" fmla="*/ 6934200 w 12192000"/>
              <a:gd name="connsiteY324" fmla="*/ 5063808 h 6858000"/>
              <a:gd name="connsiteX325" fmla="*/ 6951345 w 12192000"/>
              <a:gd name="connsiteY325" fmla="*/ 5093970 h 6858000"/>
              <a:gd name="connsiteX326" fmla="*/ 6967855 w 12192000"/>
              <a:gd name="connsiteY326" fmla="*/ 5124450 h 6858000"/>
              <a:gd name="connsiteX327" fmla="*/ 6983730 w 12192000"/>
              <a:gd name="connsiteY327" fmla="*/ 5155565 h 6858000"/>
              <a:gd name="connsiteX328" fmla="*/ 6998970 w 12192000"/>
              <a:gd name="connsiteY328" fmla="*/ 5186998 h 6858000"/>
              <a:gd name="connsiteX329" fmla="*/ 7013258 w 12192000"/>
              <a:gd name="connsiteY329" fmla="*/ 5218748 h 6858000"/>
              <a:gd name="connsiteX330" fmla="*/ 7027545 w 12192000"/>
              <a:gd name="connsiteY330" fmla="*/ 5251133 h 6858000"/>
              <a:gd name="connsiteX331" fmla="*/ 7040563 w 12192000"/>
              <a:gd name="connsiteY331" fmla="*/ 5283835 h 6858000"/>
              <a:gd name="connsiteX332" fmla="*/ 7053580 w 12192000"/>
              <a:gd name="connsiteY332" fmla="*/ 5316855 h 6858000"/>
              <a:gd name="connsiteX333" fmla="*/ 7065328 w 12192000"/>
              <a:gd name="connsiteY333" fmla="*/ 5350510 h 6858000"/>
              <a:gd name="connsiteX334" fmla="*/ 7076440 w 12192000"/>
              <a:gd name="connsiteY334" fmla="*/ 5384483 h 6858000"/>
              <a:gd name="connsiteX335" fmla="*/ 7087553 w 12192000"/>
              <a:gd name="connsiteY335" fmla="*/ 5418773 h 6858000"/>
              <a:gd name="connsiteX336" fmla="*/ 7097078 w 12192000"/>
              <a:gd name="connsiteY336" fmla="*/ 5453698 h 6858000"/>
              <a:gd name="connsiteX337" fmla="*/ 7106603 w 12192000"/>
              <a:gd name="connsiteY337" fmla="*/ 5488940 h 6858000"/>
              <a:gd name="connsiteX338" fmla="*/ 7115175 w 12192000"/>
              <a:gd name="connsiteY338" fmla="*/ 5524818 h 6858000"/>
              <a:gd name="connsiteX339" fmla="*/ 7122795 w 12192000"/>
              <a:gd name="connsiteY339" fmla="*/ 5561013 h 6858000"/>
              <a:gd name="connsiteX340" fmla="*/ 7129780 w 12192000"/>
              <a:gd name="connsiteY340" fmla="*/ 5597525 h 6858000"/>
              <a:gd name="connsiteX341" fmla="*/ 7136130 w 12192000"/>
              <a:gd name="connsiteY341" fmla="*/ 5634990 h 6858000"/>
              <a:gd name="connsiteX342" fmla="*/ 7141845 w 12192000"/>
              <a:gd name="connsiteY342" fmla="*/ 5672773 h 6858000"/>
              <a:gd name="connsiteX343" fmla="*/ 7146608 w 12192000"/>
              <a:gd name="connsiteY343" fmla="*/ 5710555 h 6858000"/>
              <a:gd name="connsiteX344" fmla="*/ 7151053 w 12192000"/>
              <a:gd name="connsiteY344" fmla="*/ 5749608 h 6858000"/>
              <a:gd name="connsiteX345" fmla="*/ 7154545 w 12192000"/>
              <a:gd name="connsiteY345" fmla="*/ 5788343 h 6858000"/>
              <a:gd name="connsiteX346" fmla="*/ 7157085 w 12192000"/>
              <a:gd name="connsiteY346" fmla="*/ 5828348 h 6858000"/>
              <a:gd name="connsiteX347" fmla="*/ 7158990 w 12192000"/>
              <a:gd name="connsiteY347" fmla="*/ 5868353 h 6858000"/>
              <a:gd name="connsiteX348" fmla="*/ 7160260 w 12192000"/>
              <a:gd name="connsiteY348" fmla="*/ 5908993 h 6858000"/>
              <a:gd name="connsiteX349" fmla="*/ 7160578 w 12192000"/>
              <a:gd name="connsiteY349" fmla="*/ 5949633 h 6858000"/>
              <a:gd name="connsiteX350" fmla="*/ 7160260 w 12192000"/>
              <a:gd name="connsiteY350" fmla="*/ 5982018 h 6858000"/>
              <a:gd name="connsiteX351" fmla="*/ 7159943 w 12192000"/>
              <a:gd name="connsiteY351" fmla="*/ 6013768 h 6858000"/>
              <a:gd name="connsiteX352" fmla="*/ 7158673 w 12192000"/>
              <a:gd name="connsiteY352" fmla="*/ 6045200 h 6858000"/>
              <a:gd name="connsiteX353" fmla="*/ 7157085 w 12192000"/>
              <a:gd name="connsiteY353" fmla="*/ 6076315 h 6858000"/>
              <a:gd name="connsiteX354" fmla="*/ 7154863 w 12192000"/>
              <a:gd name="connsiteY354" fmla="*/ 6107430 h 6858000"/>
              <a:gd name="connsiteX355" fmla="*/ 7152640 w 12192000"/>
              <a:gd name="connsiteY355" fmla="*/ 6138228 h 6858000"/>
              <a:gd name="connsiteX356" fmla="*/ 7149783 w 12192000"/>
              <a:gd name="connsiteY356" fmla="*/ 6169025 h 6858000"/>
              <a:gd name="connsiteX357" fmla="*/ 7146290 w 12192000"/>
              <a:gd name="connsiteY357" fmla="*/ 6199505 h 6858000"/>
              <a:gd name="connsiteX358" fmla="*/ 7142480 w 12192000"/>
              <a:gd name="connsiteY358" fmla="*/ 6229668 h 6858000"/>
              <a:gd name="connsiteX359" fmla="*/ 7138035 w 12192000"/>
              <a:gd name="connsiteY359" fmla="*/ 6259513 h 6858000"/>
              <a:gd name="connsiteX360" fmla="*/ 7133273 w 12192000"/>
              <a:gd name="connsiteY360" fmla="*/ 6289040 h 6858000"/>
              <a:gd name="connsiteX361" fmla="*/ 7128193 w 12192000"/>
              <a:gd name="connsiteY361" fmla="*/ 6318250 h 6858000"/>
              <a:gd name="connsiteX362" fmla="*/ 7122795 w 12192000"/>
              <a:gd name="connsiteY362" fmla="*/ 6347460 h 6858000"/>
              <a:gd name="connsiteX363" fmla="*/ 7117080 w 12192000"/>
              <a:gd name="connsiteY363" fmla="*/ 6376353 h 6858000"/>
              <a:gd name="connsiteX364" fmla="*/ 7110730 w 12192000"/>
              <a:gd name="connsiteY364" fmla="*/ 6405245 h 6858000"/>
              <a:gd name="connsiteX365" fmla="*/ 7103745 w 12192000"/>
              <a:gd name="connsiteY365" fmla="*/ 6433820 h 6858000"/>
              <a:gd name="connsiteX366" fmla="*/ 7096760 w 12192000"/>
              <a:gd name="connsiteY366" fmla="*/ 6462078 h 6858000"/>
              <a:gd name="connsiteX367" fmla="*/ 7088823 w 12192000"/>
              <a:gd name="connsiteY367" fmla="*/ 6490335 h 6858000"/>
              <a:gd name="connsiteX368" fmla="*/ 7080885 w 12192000"/>
              <a:gd name="connsiteY368" fmla="*/ 6517958 h 6858000"/>
              <a:gd name="connsiteX369" fmla="*/ 7072630 w 12192000"/>
              <a:gd name="connsiteY369" fmla="*/ 6545580 h 6858000"/>
              <a:gd name="connsiteX370" fmla="*/ 7063740 w 12192000"/>
              <a:gd name="connsiteY370" fmla="*/ 6572885 h 6858000"/>
              <a:gd name="connsiteX371" fmla="*/ 7054215 w 12192000"/>
              <a:gd name="connsiteY371" fmla="*/ 6599555 h 6858000"/>
              <a:gd name="connsiteX372" fmla="*/ 7044690 w 12192000"/>
              <a:gd name="connsiteY372" fmla="*/ 6626543 h 6858000"/>
              <a:gd name="connsiteX373" fmla="*/ 7034848 w 12192000"/>
              <a:gd name="connsiteY373" fmla="*/ 6652895 h 6858000"/>
              <a:gd name="connsiteX374" fmla="*/ 7024370 w 12192000"/>
              <a:gd name="connsiteY374" fmla="*/ 6679565 h 6858000"/>
              <a:gd name="connsiteX375" fmla="*/ 7013258 w 12192000"/>
              <a:gd name="connsiteY375" fmla="*/ 6705600 h 6858000"/>
              <a:gd name="connsiteX376" fmla="*/ 7002145 w 12192000"/>
              <a:gd name="connsiteY376" fmla="*/ 6731635 h 6858000"/>
              <a:gd name="connsiteX377" fmla="*/ 6990398 w 12192000"/>
              <a:gd name="connsiteY377" fmla="*/ 6757353 h 6858000"/>
              <a:gd name="connsiteX378" fmla="*/ 6978333 w 12192000"/>
              <a:gd name="connsiteY378" fmla="*/ 6782753 h 6858000"/>
              <a:gd name="connsiteX379" fmla="*/ 6965950 w 12192000"/>
              <a:gd name="connsiteY379" fmla="*/ 6808153 h 6858000"/>
              <a:gd name="connsiteX380" fmla="*/ 6952933 w 12192000"/>
              <a:gd name="connsiteY380" fmla="*/ 6832918 h 6858000"/>
              <a:gd name="connsiteX381" fmla="*/ 6939598 w 12192000"/>
              <a:gd name="connsiteY381" fmla="*/ 6858000 h 6858000"/>
              <a:gd name="connsiteX382" fmla="*/ 3639185 w 12192000"/>
              <a:gd name="connsiteY382" fmla="*/ 6858000 h 6858000"/>
              <a:gd name="connsiteX383" fmla="*/ 3671888 w 12192000"/>
              <a:gd name="connsiteY383" fmla="*/ 6848793 h 6858000"/>
              <a:gd name="connsiteX384" fmla="*/ 3703955 w 12192000"/>
              <a:gd name="connsiteY384" fmla="*/ 6838633 h 6858000"/>
              <a:gd name="connsiteX385" fmla="*/ 3735070 w 12192000"/>
              <a:gd name="connsiteY385" fmla="*/ 6828155 h 6858000"/>
              <a:gd name="connsiteX386" fmla="*/ 3750310 w 12192000"/>
              <a:gd name="connsiteY386" fmla="*/ 6822440 h 6858000"/>
              <a:gd name="connsiteX387" fmla="*/ 3765550 w 12192000"/>
              <a:gd name="connsiteY387" fmla="*/ 6816725 h 6858000"/>
              <a:gd name="connsiteX388" fmla="*/ 3780155 w 12192000"/>
              <a:gd name="connsiteY388" fmla="*/ 6810375 h 6858000"/>
              <a:gd name="connsiteX389" fmla="*/ 3794760 w 12192000"/>
              <a:gd name="connsiteY389" fmla="*/ 6804660 h 6858000"/>
              <a:gd name="connsiteX390" fmla="*/ 3809048 w 12192000"/>
              <a:gd name="connsiteY390" fmla="*/ 6798310 h 6858000"/>
              <a:gd name="connsiteX391" fmla="*/ 3823335 w 12192000"/>
              <a:gd name="connsiteY391" fmla="*/ 6791643 h 6858000"/>
              <a:gd name="connsiteX392" fmla="*/ 3837623 w 12192000"/>
              <a:gd name="connsiteY392" fmla="*/ 6785293 h 6858000"/>
              <a:gd name="connsiteX393" fmla="*/ 3851275 w 12192000"/>
              <a:gd name="connsiteY393" fmla="*/ 6778625 h 6858000"/>
              <a:gd name="connsiteX394" fmla="*/ 3864293 w 12192000"/>
              <a:gd name="connsiteY394" fmla="*/ 6771640 h 6858000"/>
              <a:gd name="connsiteX395" fmla="*/ 3877628 w 12192000"/>
              <a:gd name="connsiteY395" fmla="*/ 6764020 h 6858000"/>
              <a:gd name="connsiteX396" fmla="*/ 3890963 w 12192000"/>
              <a:gd name="connsiteY396" fmla="*/ 6757035 h 6858000"/>
              <a:gd name="connsiteX397" fmla="*/ 3903663 w 12192000"/>
              <a:gd name="connsiteY397" fmla="*/ 6749415 h 6858000"/>
              <a:gd name="connsiteX398" fmla="*/ 3916045 w 12192000"/>
              <a:gd name="connsiteY398" fmla="*/ 6741795 h 6858000"/>
              <a:gd name="connsiteX399" fmla="*/ 3928745 w 12192000"/>
              <a:gd name="connsiteY399" fmla="*/ 6734175 h 6858000"/>
              <a:gd name="connsiteX400" fmla="*/ 3940810 w 12192000"/>
              <a:gd name="connsiteY400" fmla="*/ 6725920 h 6858000"/>
              <a:gd name="connsiteX401" fmla="*/ 3952558 w 12192000"/>
              <a:gd name="connsiteY401" fmla="*/ 6717665 h 6858000"/>
              <a:gd name="connsiteX402" fmla="*/ 3963988 w 12192000"/>
              <a:gd name="connsiteY402" fmla="*/ 6709410 h 6858000"/>
              <a:gd name="connsiteX403" fmla="*/ 3975418 w 12192000"/>
              <a:gd name="connsiteY403" fmla="*/ 6700838 h 6858000"/>
              <a:gd name="connsiteX404" fmla="*/ 3986848 w 12192000"/>
              <a:gd name="connsiteY404" fmla="*/ 6691948 h 6858000"/>
              <a:gd name="connsiteX405" fmla="*/ 3997643 w 12192000"/>
              <a:gd name="connsiteY405" fmla="*/ 6683375 h 6858000"/>
              <a:gd name="connsiteX406" fmla="*/ 4008120 w 12192000"/>
              <a:gd name="connsiteY406" fmla="*/ 6674485 h 6858000"/>
              <a:gd name="connsiteX407" fmla="*/ 4018598 w 12192000"/>
              <a:gd name="connsiteY407" fmla="*/ 6665278 h 6858000"/>
              <a:gd name="connsiteX408" fmla="*/ 4028758 w 12192000"/>
              <a:gd name="connsiteY408" fmla="*/ 6655753 h 6858000"/>
              <a:gd name="connsiteX409" fmla="*/ 4038600 w 12192000"/>
              <a:gd name="connsiteY409" fmla="*/ 6645910 h 6858000"/>
              <a:gd name="connsiteX410" fmla="*/ 4048443 w 12192000"/>
              <a:gd name="connsiteY410" fmla="*/ 6636385 h 6858000"/>
              <a:gd name="connsiteX411" fmla="*/ 4057650 w 12192000"/>
              <a:gd name="connsiteY411" fmla="*/ 6626543 h 6858000"/>
              <a:gd name="connsiteX412" fmla="*/ 4066540 w 12192000"/>
              <a:gd name="connsiteY412" fmla="*/ 6616383 h 6858000"/>
              <a:gd name="connsiteX413" fmla="*/ 4075430 w 12192000"/>
              <a:gd name="connsiteY413" fmla="*/ 6606223 h 6858000"/>
              <a:gd name="connsiteX414" fmla="*/ 4084003 w 12192000"/>
              <a:gd name="connsiteY414" fmla="*/ 6595745 h 6858000"/>
              <a:gd name="connsiteX415" fmla="*/ 4092258 w 12192000"/>
              <a:gd name="connsiteY415" fmla="*/ 6584950 h 6858000"/>
              <a:gd name="connsiteX416" fmla="*/ 4100513 w 12192000"/>
              <a:gd name="connsiteY416" fmla="*/ 6574473 h 6858000"/>
              <a:gd name="connsiteX417" fmla="*/ 4108133 w 12192000"/>
              <a:gd name="connsiteY417" fmla="*/ 6563360 h 6858000"/>
              <a:gd name="connsiteX418" fmla="*/ 4115753 w 12192000"/>
              <a:gd name="connsiteY418" fmla="*/ 6552248 h 6858000"/>
              <a:gd name="connsiteX419" fmla="*/ 4123055 w 12192000"/>
              <a:gd name="connsiteY419" fmla="*/ 6540818 h 6858000"/>
              <a:gd name="connsiteX420" fmla="*/ 4130040 w 12192000"/>
              <a:gd name="connsiteY420" fmla="*/ 6529070 h 6858000"/>
              <a:gd name="connsiteX421" fmla="*/ 4136708 w 12192000"/>
              <a:gd name="connsiteY421" fmla="*/ 6517323 h 6858000"/>
              <a:gd name="connsiteX422" fmla="*/ 4143058 w 12192000"/>
              <a:gd name="connsiteY422" fmla="*/ 6505893 h 6858000"/>
              <a:gd name="connsiteX423" fmla="*/ 4149090 w 12192000"/>
              <a:gd name="connsiteY423" fmla="*/ 6493828 h 6858000"/>
              <a:gd name="connsiteX424" fmla="*/ 4155123 w 12192000"/>
              <a:gd name="connsiteY424" fmla="*/ 6481763 h 6858000"/>
              <a:gd name="connsiteX425" fmla="*/ 4160520 w 12192000"/>
              <a:gd name="connsiteY425" fmla="*/ 6469063 h 6858000"/>
              <a:gd name="connsiteX426" fmla="*/ 4165918 w 12192000"/>
              <a:gd name="connsiteY426" fmla="*/ 6456680 h 6858000"/>
              <a:gd name="connsiteX427" fmla="*/ 4170998 w 12192000"/>
              <a:gd name="connsiteY427" fmla="*/ 6443663 h 6858000"/>
              <a:gd name="connsiteX428" fmla="*/ 4175760 w 12192000"/>
              <a:gd name="connsiteY428" fmla="*/ 6430963 h 6858000"/>
              <a:gd name="connsiteX429" fmla="*/ 4179888 w 12192000"/>
              <a:gd name="connsiteY429" fmla="*/ 6417628 h 6858000"/>
              <a:gd name="connsiteX430" fmla="*/ 4184333 w 12192000"/>
              <a:gd name="connsiteY430" fmla="*/ 6404610 h 6858000"/>
              <a:gd name="connsiteX431" fmla="*/ 4188143 w 12192000"/>
              <a:gd name="connsiteY431" fmla="*/ 6391275 h 6858000"/>
              <a:gd name="connsiteX432" fmla="*/ 4191635 w 12192000"/>
              <a:gd name="connsiteY432" fmla="*/ 6377623 h 6858000"/>
              <a:gd name="connsiteX433" fmla="*/ 4194811 w 12192000"/>
              <a:gd name="connsiteY433" fmla="*/ 6363653 h 6858000"/>
              <a:gd name="connsiteX434" fmla="*/ 4197985 w 12192000"/>
              <a:gd name="connsiteY434" fmla="*/ 6349683 h 6858000"/>
              <a:gd name="connsiteX435" fmla="*/ 4200208 w 12192000"/>
              <a:gd name="connsiteY435" fmla="*/ 6335395 h 6858000"/>
              <a:gd name="connsiteX436" fmla="*/ 4202431 w 12192000"/>
              <a:gd name="connsiteY436" fmla="*/ 6321108 h 6858000"/>
              <a:gd name="connsiteX437" fmla="*/ 4204653 w 12192000"/>
              <a:gd name="connsiteY437" fmla="*/ 6306820 h 6858000"/>
              <a:gd name="connsiteX438" fmla="*/ 4206558 w 12192000"/>
              <a:gd name="connsiteY438" fmla="*/ 6291898 h 6858000"/>
              <a:gd name="connsiteX439" fmla="*/ 4208145 w 12192000"/>
              <a:gd name="connsiteY439" fmla="*/ 6276975 h 6858000"/>
              <a:gd name="connsiteX440" fmla="*/ 4208780 w 12192000"/>
              <a:gd name="connsiteY440" fmla="*/ 6261735 h 6858000"/>
              <a:gd name="connsiteX441" fmla="*/ 4209733 w 12192000"/>
              <a:gd name="connsiteY441" fmla="*/ 6246813 h 6858000"/>
              <a:gd name="connsiteX442" fmla="*/ 4210368 w 12192000"/>
              <a:gd name="connsiteY442" fmla="*/ 6230938 h 6858000"/>
              <a:gd name="connsiteX443" fmla="*/ 4210368 w 12192000"/>
              <a:gd name="connsiteY443" fmla="*/ 6215380 h 6858000"/>
              <a:gd name="connsiteX444" fmla="*/ 4210051 w 12192000"/>
              <a:gd name="connsiteY444" fmla="*/ 6194425 h 6858000"/>
              <a:gd name="connsiteX445" fmla="*/ 4208463 w 12192000"/>
              <a:gd name="connsiteY445" fmla="*/ 6173470 h 6858000"/>
              <a:gd name="connsiteX446" fmla="*/ 4206558 w 12192000"/>
              <a:gd name="connsiteY446" fmla="*/ 6152515 h 6858000"/>
              <a:gd name="connsiteX447" fmla="*/ 4203383 w 12192000"/>
              <a:gd name="connsiteY447" fmla="*/ 6131560 h 6858000"/>
              <a:gd name="connsiteX448" fmla="*/ 4199573 w 12192000"/>
              <a:gd name="connsiteY448" fmla="*/ 6110923 h 6858000"/>
              <a:gd name="connsiteX449" fmla="*/ 4194493 w 12192000"/>
              <a:gd name="connsiteY449" fmla="*/ 6090285 h 6858000"/>
              <a:gd name="connsiteX450" fmla="*/ 4189095 w 12192000"/>
              <a:gd name="connsiteY450" fmla="*/ 6070283 h 6858000"/>
              <a:gd name="connsiteX451" fmla="*/ 4182745 w 12192000"/>
              <a:gd name="connsiteY451" fmla="*/ 6049963 h 6858000"/>
              <a:gd name="connsiteX452" fmla="*/ 4175443 w 12192000"/>
              <a:gd name="connsiteY452" fmla="*/ 6029643 h 6858000"/>
              <a:gd name="connsiteX453" fmla="*/ 4167188 w 12192000"/>
              <a:gd name="connsiteY453" fmla="*/ 6009640 h 6858000"/>
              <a:gd name="connsiteX454" fmla="*/ 4158615 w 12192000"/>
              <a:gd name="connsiteY454" fmla="*/ 5990273 h 6858000"/>
              <a:gd name="connsiteX455" fmla="*/ 4148773 w 12192000"/>
              <a:gd name="connsiteY455" fmla="*/ 5970905 h 6858000"/>
              <a:gd name="connsiteX456" fmla="*/ 4138295 w 12192000"/>
              <a:gd name="connsiteY456" fmla="*/ 5951220 h 6858000"/>
              <a:gd name="connsiteX457" fmla="*/ 4126865 w 12192000"/>
              <a:gd name="connsiteY457" fmla="*/ 5932170 h 6858000"/>
              <a:gd name="connsiteX458" fmla="*/ 4115435 w 12192000"/>
              <a:gd name="connsiteY458" fmla="*/ 5913438 h 6858000"/>
              <a:gd name="connsiteX459" fmla="*/ 4102418 w 12192000"/>
              <a:gd name="connsiteY459" fmla="*/ 5895340 h 6858000"/>
              <a:gd name="connsiteX460" fmla="*/ 4089083 w 12192000"/>
              <a:gd name="connsiteY460" fmla="*/ 5876925 h 6858000"/>
              <a:gd name="connsiteX461" fmla="*/ 4075113 w 12192000"/>
              <a:gd name="connsiteY461" fmla="*/ 5858828 h 6858000"/>
              <a:gd name="connsiteX462" fmla="*/ 4060508 w 12192000"/>
              <a:gd name="connsiteY462" fmla="*/ 5841365 h 6858000"/>
              <a:gd name="connsiteX463" fmla="*/ 4044633 w 12192000"/>
              <a:gd name="connsiteY463" fmla="*/ 5823903 h 6858000"/>
              <a:gd name="connsiteX464" fmla="*/ 4028758 w 12192000"/>
              <a:gd name="connsiteY464" fmla="*/ 5807075 h 6858000"/>
              <a:gd name="connsiteX465" fmla="*/ 4011613 w 12192000"/>
              <a:gd name="connsiteY465" fmla="*/ 5790248 h 6858000"/>
              <a:gd name="connsiteX466" fmla="*/ 3994150 w 12192000"/>
              <a:gd name="connsiteY466" fmla="*/ 5774055 h 6858000"/>
              <a:gd name="connsiteX467" fmla="*/ 3975735 w 12192000"/>
              <a:gd name="connsiteY467" fmla="*/ 5758180 h 6858000"/>
              <a:gd name="connsiteX468" fmla="*/ 3957003 w 12192000"/>
              <a:gd name="connsiteY468" fmla="*/ 5742623 h 6858000"/>
              <a:gd name="connsiteX469" fmla="*/ 3937635 w 12192000"/>
              <a:gd name="connsiteY469" fmla="*/ 5727383 h 6858000"/>
              <a:gd name="connsiteX470" fmla="*/ 3917633 w 12192000"/>
              <a:gd name="connsiteY470" fmla="*/ 5712460 h 6858000"/>
              <a:gd name="connsiteX471" fmla="*/ 3896678 w 12192000"/>
              <a:gd name="connsiteY471" fmla="*/ 5698173 h 6858000"/>
              <a:gd name="connsiteX472" fmla="*/ 3875723 w 12192000"/>
              <a:gd name="connsiteY472" fmla="*/ 5683885 h 6858000"/>
              <a:gd name="connsiteX473" fmla="*/ 3853498 w 12192000"/>
              <a:gd name="connsiteY473" fmla="*/ 5670233 h 6858000"/>
              <a:gd name="connsiteX474" fmla="*/ 3831273 w 12192000"/>
              <a:gd name="connsiteY474" fmla="*/ 5657215 h 6858000"/>
              <a:gd name="connsiteX475" fmla="*/ 3807778 w 12192000"/>
              <a:gd name="connsiteY475" fmla="*/ 5644515 h 6858000"/>
              <a:gd name="connsiteX476" fmla="*/ 3751898 w 12192000"/>
              <a:gd name="connsiteY476" fmla="*/ 5623878 h 6858000"/>
              <a:gd name="connsiteX477" fmla="*/ 3694748 w 12192000"/>
              <a:gd name="connsiteY477" fmla="*/ 5603875 h 6858000"/>
              <a:gd name="connsiteX478" fmla="*/ 3637598 w 12192000"/>
              <a:gd name="connsiteY478" fmla="*/ 5583555 h 6858000"/>
              <a:gd name="connsiteX479" fmla="*/ 3579495 w 12192000"/>
              <a:gd name="connsiteY479" fmla="*/ 5563553 h 6858000"/>
              <a:gd name="connsiteX480" fmla="*/ 3520758 w 12192000"/>
              <a:gd name="connsiteY480" fmla="*/ 5543868 h 6858000"/>
              <a:gd name="connsiteX481" fmla="*/ 3462020 w 12192000"/>
              <a:gd name="connsiteY481" fmla="*/ 5523865 h 6858000"/>
              <a:gd name="connsiteX482" fmla="*/ 3402013 w 12192000"/>
              <a:gd name="connsiteY482" fmla="*/ 5504498 h 6858000"/>
              <a:gd name="connsiteX483" fmla="*/ 3342005 w 12192000"/>
              <a:gd name="connsiteY483" fmla="*/ 5484813 h 6858000"/>
              <a:gd name="connsiteX484" fmla="*/ 3220403 w 12192000"/>
              <a:gd name="connsiteY484" fmla="*/ 5446078 h 6858000"/>
              <a:gd name="connsiteX485" fmla="*/ 3097213 w 12192000"/>
              <a:gd name="connsiteY485" fmla="*/ 5407343 h 6858000"/>
              <a:gd name="connsiteX486" fmla="*/ 2972435 w 12192000"/>
              <a:gd name="connsiteY486" fmla="*/ 5368925 h 6858000"/>
              <a:gd name="connsiteX487" fmla="*/ 2846705 w 12192000"/>
              <a:gd name="connsiteY487" fmla="*/ 5330508 h 6858000"/>
              <a:gd name="connsiteX488" fmla="*/ 2591753 w 12192000"/>
              <a:gd name="connsiteY488" fmla="*/ 5253355 h 6858000"/>
              <a:gd name="connsiteX489" fmla="*/ 2463800 w 12192000"/>
              <a:gd name="connsiteY489" fmla="*/ 5214938 h 6858000"/>
              <a:gd name="connsiteX490" fmla="*/ 2335213 w 12192000"/>
              <a:gd name="connsiteY490" fmla="*/ 5175885 h 6858000"/>
              <a:gd name="connsiteX491" fmla="*/ 2205990 w 12192000"/>
              <a:gd name="connsiteY491" fmla="*/ 5136198 h 6858000"/>
              <a:gd name="connsiteX492" fmla="*/ 2077403 w 12192000"/>
              <a:gd name="connsiteY492" fmla="*/ 5096510 h 6858000"/>
              <a:gd name="connsiteX493" fmla="*/ 1948815 w 12192000"/>
              <a:gd name="connsiteY493" fmla="*/ 5055870 h 6858000"/>
              <a:gd name="connsiteX494" fmla="*/ 1820863 w 12192000"/>
              <a:gd name="connsiteY494" fmla="*/ 5014595 h 6858000"/>
              <a:gd name="connsiteX495" fmla="*/ 1756728 w 12192000"/>
              <a:gd name="connsiteY495" fmla="*/ 4993640 h 6858000"/>
              <a:gd name="connsiteX496" fmla="*/ 1693228 w 12192000"/>
              <a:gd name="connsiteY496" fmla="*/ 4972050 h 6858000"/>
              <a:gd name="connsiteX497" fmla="*/ 1629728 w 12192000"/>
              <a:gd name="connsiteY497" fmla="*/ 4951095 h 6858000"/>
              <a:gd name="connsiteX498" fmla="*/ 1566863 w 12192000"/>
              <a:gd name="connsiteY498" fmla="*/ 4929188 h 6858000"/>
              <a:gd name="connsiteX499" fmla="*/ 1503998 w 12192000"/>
              <a:gd name="connsiteY499" fmla="*/ 4907598 h 6858000"/>
              <a:gd name="connsiteX500" fmla="*/ 1441133 w 12192000"/>
              <a:gd name="connsiteY500" fmla="*/ 4885373 h 6858000"/>
              <a:gd name="connsiteX501" fmla="*/ 1378903 w 12192000"/>
              <a:gd name="connsiteY501" fmla="*/ 4863148 h 6858000"/>
              <a:gd name="connsiteX502" fmla="*/ 1316990 w 12192000"/>
              <a:gd name="connsiteY502" fmla="*/ 4839970 h 6858000"/>
              <a:gd name="connsiteX503" fmla="*/ 1255395 w 12192000"/>
              <a:gd name="connsiteY503" fmla="*/ 4817110 h 6858000"/>
              <a:gd name="connsiteX504" fmla="*/ 1194118 w 12192000"/>
              <a:gd name="connsiteY504" fmla="*/ 4794250 h 6858000"/>
              <a:gd name="connsiteX505" fmla="*/ 1133475 w 12192000"/>
              <a:gd name="connsiteY505" fmla="*/ 4770438 h 6858000"/>
              <a:gd name="connsiteX506" fmla="*/ 1073150 w 12192000"/>
              <a:gd name="connsiteY506" fmla="*/ 4746308 h 6858000"/>
              <a:gd name="connsiteX507" fmla="*/ 1013460 w 12192000"/>
              <a:gd name="connsiteY507" fmla="*/ 4721860 h 6858000"/>
              <a:gd name="connsiteX508" fmla="*/ 953770 w 12192000"/>
              <a:gd name="connsiteY508" fmla="*/ 4697413 h 6858000"/>
              <a:gd name="connsiteX509" fmla="*/ 895033 w 12192000"/>
              <a:gd name="connsiteY509" fmla="*/ 4672648 h 6858000"/>
              <a:gd name="connsiteX510" fmla="*/ 836930 w 12192000"/>
              <a:gd name="connsiteY510" fmla="*/ 4646930 h 6858000"/>
              <a:gd name="connsiteX511" fmla="*/ 778828 w 12192000"/>
              <a:gd name="connsiteY511" fmla="*/ 4621213 h 6858000"/>
              <a:gd name="connsiteX512" fmla="*/ 721995 w 12192000"/>
              <a:gd name="connsiteY512" fmla="*/ 4594860 h 6858000"/>
              <a:gd name="connsiteX513" fmla="*/ 665480 w 12192000"/>
              <a:gd name="connsiteY513" fmla="*/ 4568508 h 6858000"/>
              <a:gd name="connsiteX514" fmla="*/ 609918 w 12192000"/>
              <a:gd name="connsiteY514" fmla="*/ 4541203 h 6858000"/>
              <a:gd name="connsiteX515" fmla="*/ 554355 w 12192000"/>
              <a:gd name="connsiteY515" fmla="*/ 4513898 h 6858000"/>
              <a:gd name="connsiteX516" fmla="*/ 499745 w 12192000"/>
              <a:gd name="connsiteY516" fmla="*/ 4485958 h 6858000"/>
              <a:gd name="connsiteX517" fmla="*/ 446088 w 12192000"/>
              <a:gd name="connsiteY517" fmla="*/ 4457383 h 6858000"/>
              <a:gd name="connsiteX518" fmla="*/ 393383 w 12192000"/>
              <a:gd name="connsiteY518" fmla="*/ 4428490 h 6858000"/>
              <a:gd name="connsiteX519" fmla="*/ 341313 w 12192000"/>
              <a:gd name="connsiteY519" fmla="*/ 4398963 h 6858000"/>
              <a:gd name="connsiteX520" fmla="*/ 289878 w 12192000"/>
              <a:gd name="connsiteY520" fmla="*/ 4369435 h 6858000"/>
              <a:gd name="connsiteX521" fmla="*/ 239078 w 12192000"/>
              <a:gd name="connsiteY521" fmla="*/ 4338955 h 6858000"/>
              <a:gd name="connsiteX522" fmla="*/ 189865 w 12192000"/>
              <a:gd name="connsiteY522" fmla="*/ 4307840 h 6858000"/>
              <a:gd name="connsiteX523" fmla="*/ 165100 w 12192000"/>
              <a:gd name="connsiteY523" fmla="*/ 4292283 h 6858000"/>
              <a:gd name="connsiteX524" fmla="*/ 140653 w 12192000"/>
              <a:gd name="connsiteY524" fmla="*/ 4276725 h 6858000"/>
              <a:gd name="connsiteX525" fmla="*/ 116840 w 12192000"/>
              <a:gd name="connsiteY525" fmla="*/ 4260533 h 6858000"/>
              <a:gd name="connsiteX526" fmla="*/ 92710 w 12192000"/>
              <a:gd name="connsiteY526" fmla="*/ 4244658 h 6858000"/>
              <a:gd name="connsiteX527" fmla="*/ 69215 w 12192000"/>
              <a:gd name="connsiteY527" fmla="*/ 4228465 h 6858000"/>
              <a:gd name="connsiteX528" fmla="*/ 46038 w 12192000"/>
              <a:gd name="connsiteY528" fmla="*/ 4211955 h 6858000"/>
              <a:gd name="connsiteX529" fmla="*/ 22860 w 12192000"/>
              <a:gd name="connsiteY529" fmla="*/ 4195763 h 6858000"/>
              <a:gd name="connsiteX530" fmla="*/ 0 w 12192000"/>
              <a:gd name="connsiteY530" fmla="*/ 417893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</a:cxnLst>
            <a:rect l="l" t="t" r="r" b="b"/>
            <a:pathLst>
              <a:path w="12192000" h="6858000">
                <a:moveTo>
                  <a:pt x="0" y="5803900"/>
                </a:moveTo>
                <a:lnTo>
                  <a:pt x="2026120" y="5803900"/>
                </a:lnTo>
                <a:lnTo>
                  <a:pt x="2024533" y="5823585"/>
                </a:lnTo>
                <a:lnTo>
                  <a:pt x="2023580" y="5843270"/>
                </a:lnTo>
                <a:lnTo>
                  <a:pt x="2022945" y="5862955"/>
                </a:lnTo>
                <a:lnTo>
                  <a:pt x="2021993" y="5882640"/>
                </a:lnTo>
                <a:lnTo>
                  <a:pt x="2021676" y="5902643"/>
                </a:lnTo>
                <a:lnTo>
                  <a:pt x="2021676" y="5922328"/>
                </a:lnTo>
                <a:lnTo>
                  <a:pt x="2021993" y="5942648"/>
                </a:lnTo>
                <a:lnTo>
                  <a:pt x="2022628" y="5962650"/>
                </a:lnTo>
                <a:lnTo>
                  <a:pt x="2023263" y="5982335"/>
                </a:lnTo>
                <a:lnTo>
                  <a:pt x="2024533" y="6002338"/>
                </a:lnTo>
                <a:lnTo>
                  <a:pt x="2025485" y="6022658"/>
                </a:lnTo>
                <a:lnTo>
                  <a:pt x="2027072" y="6042343"/>
                </a:lnTo>
                <a:lnTo>
                  <a:pt x="2028977" y="6062345"/>
                </a:lnTo>
                <a:lnTo>
                  <a:pt x="2031516" y="6082348"/>
                </a:lnTo>
                <a:lnTo>
                  <a:pt x="2034055" y="6102033"/>
                </a:lnTo>
                <a:lnTo>
                  <a:pt x="2036912" y="6122035"/>
                </a:lnTo>
                <a:lnTo>
                  <a:pt x="2040404" y="6141720"/>
                </a:lnTo>
                <a:lnTo>
                  <a:pt x="2043895" y="6161405"/>
                </a:lnTo>
                <a:lnTo>
                  <a:pt x="2047705" y="6181090"/>
                </a:lnTo>
                <a:lnTo>
                  <a:pt x="2052148" y="6200775"/>
                </a:lnTo>
                <a:lnTo>
                  <a:pt x="2056910" y="6220143"/>
                </a:lnTo>
                <a:lnTo>
                  <a:pt x="2061354" y="6239193"/>
                </a:lnTo>
                <a:lnTo>
                  <a:pt x="2066750" y="6258878"/>
                </a:lnTo>
                <a:lnTo>
                  <a:pt x="2072781" y="6277928"/>
                </a:lnTo>
                <a:lnTo>
                  <a:pt x="2078495" y="6296978"/>
                </a:lnTo>
                <a:lnTo>
                  <a:pt x="2085161" y="6315710"/>
                </a:lnTo>
                <a:lnTo>
                  <a:pt x="2091827" y="6334443"/>
                </a:lnTo>
                <a:lnTo>
                  <a:pt x="2099127" y="6353175"/>
                </a:lnTo>
                <a:lnTo>
                  <a:pt x="2106746" y="6371590"/>
                </a:lnTo>
                <a:lnTo>
                  <a:pt x="2114681" y="6390005"/>
                </a:lnTo>
                <a:lnTo>
                  <a:pt x="2122934" y="6408103"/>
                </a:lnTo>
                <a:lnTo>
                  <a:pt x="2131822" y="6425883"/>
                </a:lnTo>
                <a:lnTo>
                  <a:pt x="2141027" y="6443663"/>
                </a:lnTo>
                <a:lnTo>
                  <a:pt x="2150550" y="6461443"/>
                </a:lnTo>
                <a:lnTo>
                  <a:pt x="2160708" y="6478905"/>
                </a:lnTo>
                <a:lnTo>
                  <a:pt x="2171183" y="6496050"/>
                </a:lnTo>
                <a:lnTo>
                  <a:pt x="2182293" y="6512878"/>
                </a:lnTo>
                <a:lnTo>
                  <a:pt x="2193403" y="6529388"/>
                </a:lnTo>
                <a:lnTo>
                  <a:pt x="2205465" y="6545898"/>
                </a:lnTo>
                <a:lnTo>
                  <a:pt x="2217527" y="6562408"/>
                </a:lnTo>
                <a:lnTo>
                  <a:pt x="2230541" y="6578283"/>
                </a:lnTo>
                <a:lnTo>
                  <a:pt x="2243873" y="6594158"/>
                </a:lnTo>
                <a:lnTo>
                  <a:pt x="2257522" y="6609398"/>
                </a:lnTo>
                <a:lnTo>
                  <a:pt x="2271806" y="6624638"/>
                </a:lnTo>
                <a:lnTo>
                  <a:pt x="2286090" y="6639560"/>
                </a:lnTo>
                <a:lnTo>
                  <a:pt x="2301327" y="6654165"/>
                </a:lnTo>
                <a:lnTo>
                  <a:pt x="2316881" y="6668770"/>
                </a:lnTo>
                <a:lnTo>
                  <a:pt x="2333387" y="6682740"/>
                </a:lnTo>
                <a:lnTo>
                  <a:pt x="2349575" y="6696393"/>
                </a:lnTo>
                <a:lnTo>
                  <a:pt x="2366716" y="6709410"/>
                </a:lnTo>
                <a:lnTo>
                  <a:pt x="2384809" y="6722745"/>
                </a:lnTo>
                <a:lnTo>
                  <a:pt x="2402585" y="6735128"/>
                </a:lnTo>
                <a:lnTo>
                  <a:pt x="2421313" y="6747828"/>
                </a:lnTo>
                <a:lnTo>
                  <a:pt x="2440993" y="6759893"/>
                </a:lnTo>
                <a:lnTo>
                  <a:pt x="2460674" y="6771005"/>
                </a:lnTo>
                <a:lnTo>
                  <a:pt x="2480989" y="6782435"/>
                </a:lnTo>
                <a:lnTo>
                  <a:pt x="2501622" y="6793230"/>
                </a:lnTo>
                <a:lnTo>
                  <a:pt x="2523206" y="6803708"/>
                </a:lnTo>
                <a:lnTo>
                  <a:pt x="2545109" y="6813868"/>
                </a:lnTo>
                <a:lnTo>
                  <a:pt x="2567963" y="6823710"/>
                </a:lnTo>
                <a:lnTo>
                  <a:pt x="2590818" y="6832918"/>
                </a:lnTo>
                <a:lnTo>
                  <a:pt x="2614625" y="6841490"/>
                </a:lnTo>
                <a:lnTo>
                  <a:pt x="2638749" y="6850063"/>
                </a:lnTo>
                <a:lnTo>
                  <a:pt x="2663825" y="6858000"/>
                </a:lnTo>
                <a:lnTo>
                  <a:pt x="0" y="6858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2842895"/>
                </a:lnTo>
                <a:lnTo>
                  <a:pt x="4153218" y="2842895"/>
                </a:lnTo>
                <a:lnTo>
                  <a:pt x="4146233" y="2795270"/>
                </a:lnTo>
                <a:lnTo>
                  <a:pt x="4139565" y="2747963"/>
                </a:lnTo>
                <a:lnTo>
                  <a:pt x="4127500" y="2653665"/>
                </a:lnTo>
                <a:lnTo>
                  <a:pt x="4121150" y="2606993"/>
                </a:lnTo>
                <a:lnTo>
                  <a:pt x="4114483" y="2560955"/>
                </a:lnTo>
                <a:lnTo>
                  <a:pt x="4107180" y="2515235"/>
                </a:lnTo>
                <a:lnTo>
                  <a:pt x="4103370" y="2492375"/>
                </a:lnTo>
                <a:lnTo>
                  <a:pt x="4099243" y="2469833"/>
                </a:lnTo>
                <a:lnTo>
                  <a:pt x="4095115" y="2447608"/>
                </a:lnTo>
                <a:lnTo>
                  <a:pt x="4090353" y="2425383"/>
                </a:lnTo>
                <a:lnTo>
                  <a:pt x="4085273" y="2403793"/>
                </a:lnTo>
                <a:lnTo>
                  <a:pt x="4080193" y="2381885"/>
                </a:lnTo>
                <a:lnTo>
                  <a:pt x="4074795" y="2360295"/>
                </a:lnTo>
                <a:lnTo>
                  <a:pt x="4068445" y="2339023"/>
                </a:lnTo>
                <a:lnTo>
                  <a:pt x="4062413" y="2318385"/>
                </a:lnTo>
                <a:lnTo>
                  <a:pt x="4055745" y="2297430"/>
                </a:lnTo>
                <a:lnTo>
                  <a:pt x="4048443" y="2277110"/>
                </a:lnTo>
                <a:lnTo>
                  <a:pt x="4040505" y="2256790"/>
                </a:lnTo>
                <a:lnTo>
                  <a:pt x="4032250" y="2236788"/>
                </a:lnTo>
                <a:lnTo>
                  <a:pt x="4023678" y="2217420"/>
                </a:lnTo>
                <a:lnTo>
                  <a:pt x="4014470" y="2198053"/>
                </a:lnTo>
                <a:lnTo>
                  <a:pt x="4004628" y="2179003"/>
                </a:lnTo>
                <a:lnTo>
                  <a:pt x="3994150" y="2160588"/>
                </a:lnTo>
                <a:lnTo>
                  <a:pt x="3982720" y="2142173"/>
                </a:lnTo>
                <a:lnTo>
                  <a:pt x="3971290" y="2124393"/>
                </a:lnTo>
                <a:lnTo>
                  <a:pt x="3958590" y="2106613"/>
                </a:lnTo>
                <a:lnTo>
                  <a:pt x="3945573" y="2089468"/>
                </a:lnTo>
                <a:lnTo>
                  <a:pt x="3931285" y="2073275"/>
                </a:lnTo>
                <a:lnTo>
                  <a:pt x="3916998" y="2056765"/>
                </a:lnTo>
                <a:lnTo>
                  <a:pt x="3901440" y="2040890"/>
                </a:lnTo>
                <a:lnTo>
                  <a:pt x="3884930" y="2025650"/>
                </a:lnTo>
                <a:lnTo>
                  <a:pt x="3867785" y="2010410"/>
                </a:lnTo>
                <a:lnTo>
                  <a:pt x="3850005" y="1996123"/>
                </a:lnTo>
                <a:lnTo>
                  <a:pt x="3831273" y="1982153"/>
                </a:lnTo>
                <a:lnTo>
                  <a:pt x="3821113" y="1975485"/>
                </a:lnTo>
                <a:lnTo>
                  <a:pt x="3811270" y="1968818"/>
                </a:lnTo>
                <a:lnTo>
                  <a:pt x="3800793" y="1962150"/>
                </a:lnTo>
                <a:lnTo>
                  <a:pt x="3790633" y="1955483"/>
                </a:lnTo>
                <a:lnTo>
                  <a:pt x="3779838" y="1949450"/>
                </a:lnTo>
                <a:lnTo>
                  <a:pt x="3769043" y="1943100"/>
                </a:lnTo>
                <a:lnTo>
                  <a:pt x="3757613" y="1937385"/>
                </a:lnTo>
                <a:lnTo>
                  <a:pt x="3746183" y="1931353"/>
                </a:lnTo>
                <a:lnTo>
                  <a:pt x="3734118" y="1925638"/>
                </a:lnTo>
                <a:lnTo>
                  <a:pt x="3722688" y="1919605"/>
                </a:lnTo>
                <a:lnTo>
                  <a:pt x="3709988" y="1914208"/>
                </a:lnTo>
                <a:lnTo>
                  <a:pt x="3697605" y="1908810"/>
                </a:lnTo>
                <a:lnTo>
                  <a:pt x="3684905" y="1903730"/>
                </a:lnTo>
                <a:lnTo>
                  <a:pt x="3671888" y="1898650"/>
                </a:lnTo>
                <a:lnTo>
                  <a:pt x="3644583" y="1888808"/>
                </a:lnTo>
                <a:lnTo>
                  <a:pt x="3616643" y="1879918"/>
                </a:lnTo>
                <a:lnTo>
                  <a:pt x="3587433" y="1871345"/>
                </a:lnTo>
                <a:lnTo>
                  <a:pt x="3556953" y="1863090"/>
                </a:lnTo>
                <a:lnTo>
                  <a:pt x="3525520" y="1856105"/>
                </a:lnTo>
                <a:lnTo>
                  <a:pt x="3492818" y="1849755"/>
                </a:lnTo>
                <a:lnTo>
                  <a:pt x="3458528" y="1843405"/>
                </a:lnTo>
                <a:lnTo>
                  <a:pt x="3423285" y="1838008"/>
                </a:lnTo>
                <a:lnTo>
                  <a:pt x="3386773" y="1833245"/>
                </a:lnTo>
                <a:lnTo>
                  <a:pt x="3348355" y="1829435"/>
                </a:lnTo>
                <a:lnTo>
                  <a:pt x="3309303" y="1826260"/>
                </a:lnTo>
                <a:lnTo>
                  <a:pt x="3268345" y="1823403"/>
                </a:lnTo>
                <a:lnTo>
                  <a:pt x="3226118" y="1821498"/>
                </a:lnTo>
                <a:lnTo>
                  <a:pt x="3182620" y="1820228"/>
                </a:lnTo>
                <a:lnTo>
                  <a:pt x="3137853" y="1820228"/>
                </a:lnTo>
                <a:lnTo>
                  <a:pt x="3109913" y="1820228"/>
                </a:lnTo>
                <a:lnTo>
                  <a:pt x="3082290" y="1820863"/>
                </a:lnTo>
                <a:lnTo>
                  <a:pt x="3054985" y="1821498"/>
                </a:lnTo>
                <a:lnTo>
                  <a:pt x="3028315" y="1822450"/>
                </a:lnTo>
                <a:lnTo>
                  <a:pt x="3001645" y="1823403"/>
                </a:lnTo>
                <a:lnTo>
                  <a:pt x="2975293" y="1824990"/>
                </a:lnTo>
                <a:lnTo>
                  <a:pt x="2949258" y="1826895"/>
                </a:lnTo>
                <a:lnTo>
                  <a:pt x="2923540" y="1828800"/>
                </a:lnTo>
                <a:lnTo>
                  <a:pt x="2898140" y="1831340"/>
                </a:lnTo>
                <a:lnTo>
                  <a:pt x="2872740" y="1833880"/>
                </a:lnTo>
                <a:lnTo>
                  <a:pt x="2847975" y="1837055"/>
                </a:lnTo>
                <a:lnTo>
                  <a:pt x="2823210" y="1840230"/>
                </a:lnTo>
                <a:lnTo>
                  <a:pt x="2799080" y="1843723"/>
                </a:lnTo>
                <a:lnTo>
                  <a:pt x="2775268" y="1847533"/>
                </a:lnTo>
                <a:lnTo>
                  <a:pt x="2751455" y="1851660"/>
                </a:lnTo>
                <a:lnTo>
                  <a:pt x="2728278" y="1856105"/>
                </a:lnTo>
                <a:lnTo>
                  <a:pt x="2705735" y="1860868"/>
                </a:lnTo>
                <a:lnTo>
                  <a:pt x="2682875" y="1865948"/>
                </a:lnTo>
                <a:lnTo>
                  <a:pt x="2660650" y="1871028"/>
                </a:lnTo>
                <a:lnTo>
                  <a:pt x="2639060" y="1876425"/>
                </a:lnTo>
                <a:lnTo>
                  <a:pt x="2617470" y="1882775"/>
                </a:lnTo>
                <a:lnTo>
                  <a:pt x="2596515" y="1888808"/>
                </a:lnTo>
                <a:lnTo>
                  <a:pt x="2575560" y="1895158"/>
                </a:lnTo>
                <a:lnTo>
                  <a:pt x="2555240" y="1902143"/>
                </a:lnTo>
                <a:lnTo>
                  <a:pt x="2535238" y="1909128"/>
                </a:lnTo>
                <a:lnTo>
                  <a:pt x="2515870" y="1916748"/>
                </a:lnTo>
                <a:lnTo>
                  <a:pt x="2496820" y="1924368"/>
                </a:lnTo>
                <a:lnTo>
                  <a:pt x="2478088" y="1932623"/>
                </a:lnTo>
                <a:lnTo>
                  <a:pt x="2459673" y="1940878"/>
                </a:lnTo>
                <a:lnTo>
                  <a:pt x="2441893" y="1949768"/>
                </a:lnTo>
                <a:lnTo>
                  <a:pt x="2424430" y="1958658"/>
                </a:lnTo>
                <a:lnTo>
                  <a:pt x="2407285" y="1968183"/>
                </a:lnTo>
                <a:lnTo>
                  <a:pt x="2390458" y="1977390"/>
                </a:lnTo>
                <a:lnTo>
                  <a:pt x="2374265" y="1987550"/>
                </a:lnTo>
                <a:lnTo>
                  <a:pt x="2358708" y="1997710"/>
                </a:lnTo>
                <a:lnTo>
                  <a:pt x="2343150" y="2008505"/>
                </a:lnTo>
                <a:lnTo>
                  <a:pt x="2328545" y="2019618"/>
                </a:lnTo>
                <a:lnTo>
                  <a:pt x="2313940" y="2030730"/>
                </a:lnTo>
                <a:lnTo>
                  <a:pt x="2300288" y="2042478"/>
                </a:lnTo>
                <a:lnTo>
                  <a:pt x="2286635" y="2054225"/>
                </a:lnTo>
                <a:lnTo>
                  <a:pt x="2273935" y="2066608"/>
                </a:lnTo>
                <a:lnTo>
                  <a:pt x="2261553" y="2078990"/>
                </a:lnTo>
                <a:lnTo>
                  <a:pt x="2249805" y="2092008"/>
                </a:lnTo>
                <a:lnTo>
                  <a:pt x="2238058" y="2105343"/>
                </a:lnTo>
                <a:lnTo>
                  <a:pt x="2227263" y="2118995"/>
                </a:lnTo>
                <a:lnTo>
                  <a:pt x="2216468" y="2132965"/>
                </a:lnTo>
                <a:lnTo>
                  <a:pt x="2206943" y="2147253"/>
                </a:lnTo>
                <a:lnTo>
                  <a:pt x="2197418" y="2162175"/>
                </a:lnTo>
                <a:lnTo>
                  <a:pt x="2188528" y="2176780"/>
                </a:lnTo>
                <a:lnTo>
                  <a:pt x="2179955" y="2192020"/>
                </a:lnTo>
                <a:lnTo>
                  <a:pt x="2172335" y="2208213"/>
                </a:lnTo>
                <a:lnTo>
                  <a:pt x="2165033" y="2224088"/>
                </a:lnTo>
                <a:lnTo>
                  <a:pt x="2158048" y="2240280"/>
                </a:lnTo>
                <a:lnTo>
                  <a:pt x="2152333" y="2257108"/>
                </a:lnTo>
                <a:lnTo>
                  <a:pt x="2146618" y="2274253"/>
                </a:lnTo>
                <a:lnTo>
                  <a:pt x="2141538" y="2291715"/>
                </a:lnTo>
                <a:lnTo>
                  <a:pt x="2137093" y="2309495"/>
                </a:lnTo>
                <a:lnTo>
                  <a:pt x="2133283" y="2327593"/>
                </a:lnTo>
                <a:lnTo>
                  <a:pt x="2129790" y="2346008"/>
                </a:lnTo>
                <a:lnTo>
                  <a:pt x="2126933" y="2365058"/>
                </a:lnTo>
                <a:lnTo>
                  <a:pt x="2125028" y="2384108"/>
                </a:lnTo>
                <a:lnTo>
                  <a:pt x="2123440" y="2404110"/>
                </a:lnTo>
                <a:lnTo>
                  <a:pt x="2122805" y="2423795"/>
                </a:lnTo>
                <a:lnTo>
                  <a:pt x="2122488" y="2444115"/>
                </a:lnTo>
                <a:lnTo>
                  <a:pt x="2122805" y="2462848"/>
                </a:lnTo>
                <a:lnTo>
                  <a:pt x="2123440" y="2481263"/>
                </a:lnTo>
                <a:lnTo>
                  <a:pt x="2125345" y="2499043"/>
                </a:lnTo>
                <a:lnTo>
                  <a:pt x="2127885" y="2516823"/>
                </a:lnTo>
                <a:lnTo>
                  <a:pt x="2131060" y="2534285"/>
                </a:lnTo>
                <a:lnTo>
                  <a:pt x="2134553" y="2551430"/>
                </a:lnTo>
                <a:lnTo>
                  <a:pt x="2138680" y="2567940"/>
                </a:lnTo>
                <a:lnTo>
                  <a:pt x="2143760" y="2584768"/>
                </a:lnTo>
                <a:lnTo>
                  <a:pt x="2149158" y="2600960"/>
                </a:lnTo>
                <a:lnTo>
                  <a:pt x="2155508" y="2617153"/>
                </a:lnTo>
                <a:lnTo>
                  <a:pt x="2162175" y="2632710"/>
                </a:lnTo>
                <a:lnTo>
                  <a:pt x="2169478" y="2648268"/>
                </a:lnTo>
                <a:lnTo>
                  <a:pt x="2177415" y="2663508"/>
                </a:lnTo>
                <a:lnTo>
                  <a:pt x="2185988" y="2678748"/>
                </a:lnTo>
                <a:lnTo>
                  <a:pt x="2194878" y="2693670"/>
                </a:lnTo>
                <a:lnTo>
                  <a:pt x="2204085" y="2708275"/>
                </a:lnTo>
                <a:lnTo>
                  <a:pt x="2214245" y="2722245"/>
                </a:lnTo>
                <a:lnTo>
                  <a:pt x="2224723" y="2736850"/>
                </a:lnTo>
                <a:lnTo>
                  <a:pt x="2235835" y="2750503"/>
                </a:lnTo>
                <a:lnTo>
                  <a:pt x="2247265" y="2764473"/>
                </a:lnTo>
                <a:lnTo>
                  <a:pt x="2259330" y="2777808"/>
                </a:lnTo>
                <a:lnTo>
                  <a:pt x="2272030" y="2790825"/>
                </a:lnTo>
                <a:lnTo>
                  <a:pt x="2284730" y="2803843"/>
                </a:lnTo>
                <a:lnTo>
                  <a:pt x="2298065" y="2816543"/>
                </a:lnTo>
                <a:lnTo>
                  <a:pt x="2311718" y="2829560"/>
                </a:lnTo>
                <a:lnTo>
                  <a:pt x="2326005" y="2841943"/>
                </a:lnTo>
                <a:lnTo>
                  <a:pt x="2340610" y="2854008"/>
                </a:lnTo>
                <a:lnTo>
                  <a:pt x="2355215" y="2866073"/>
                </a:lnTo>
                <a:lnTo>
                  <a:pt x="2370773" y="2877820"/>
                </a:lnTo>
                <a:lnTo>
                  <a:pt x="2386648" y="2889568"/>
                </a:lnTo>
                <a:lnTo>
                  <a:pt x="2402840" y="2901315"/>
                </a:lnTo>
                <a:lnTo>
                  <a:pt x="2419350" y="2912428"/>
                </a:lnTo>
                <a:lnTo>
                  <a:pt x="2435860" y="2923540"/>
                </a:lnTo>
                <a:lnTo>
                  <a:pt x="2453005" y="2934335"/>
                </a:lnTo>
                <a:lnTo>
                  <a:pt x="2470150" y="2945130"/>
                </a:lnTo>
                <a:lnTo>
                  <a:pt x="2488248" y="2955925"/>
                </a:lnTo>
                <a:lnTo>
                  <a:pt x="2506028" y="2966403"/>
                </a:lnTo>
                <a:lnTo>
                  <a:pt x="2524443" y="2976563"/>
                </a:lnTo>
                <a:lnTo>
                  <a:pt x="2543175" y="2986723"/>
                </a:lnTo>
                <a:lnTo>
                  <a:pt x="2561908" y="2996565"/>
                </a:lnTo>
                <a:lnTo>
                  <a:pt x="2580958" y="3006408"/>
                </a:lnTo>
                <a:lnTo>
                  <a:pt x="2600325" y="3016250"/>
                </a:lnTo>
                <a:lnTo>
                  <a:pt x="2639378" y="3035300"/>
                </a:lnTo>
                <a:lnTo>
                  <a:pt x="2679383" y="3053715"/>
                </a:lnTo>
                <a:lnTo>
                  <a:pt x="2720340" y="3071813"/>
                </a:lnTo>
                <a:lnTo>
                  <a:pt x="2761615" y="3089275"/>
                </a:lnTo>
                <a:lnTo>
                  <a:pt x="2803525" y="3106103"/>
                </a:lnTo>
                <a:lnTo>
                  <a:pt x="2845753" y="3122930"/>
                </a:lnTo>
                <a:lnTo>
                  <a:pt x="2888615" y="3139440"/>
                </a:lnTo>
                <a:lnTo>
                  <a:pt x="2931478" y="3155315"/>
                </a:lnTo>
                <a:lnTo>
                  <a:pt x="2974340" y="3170873"/>
                </a:lnTo>
                <a:lnTo>
                  <a:pt x="3017838" y="3186113"/>
                </a:lnTo>
                <a:lnTo>
                  <a:pt x="3061018" y="3201353"/>
                </a:lnTo>
                <a:lnTo>
                  <a:pt x="3153728" y="3230245"/>
                </a:lnTo>
                <a:lnTo>
                  <a:pt x="3246438" y="3258820"/>
                </a:lnTo>
                <a:lnTo>
                  <a:pt x="3339148" y="3287395"/>
                </a:lnTo>
                <a:lnTo>
                  <a:pt x="3432175" y="3315335"/>
                </a:lnTo>
                <a:lnTo>
                  <a:pt x="3618230" y="3371215"/>
                </a:lnTo>
                <a:lnTo>
                  <a:pt x="3803650" y="3426143"/>
                </a:lnTo>
                <a:lnTo>
                  <a:pt x="3988435" y="3480753"/>
                </a:lnTo>
                <a:lnTo>
                  <a:pt x="4172268" y="3535045"/>
                </a:lnTo>
                <a:lnTo>
                  <a:pt x="4263390" y="3562985"/>
                </a:lnTo>
                <a:lnTo>
                  <a:pt x="4354195" y="3589973"/>
                </a:lnTo>
                <a:lnTo>
                  <a:pt x="4444048" y="3617913"/>
                </a:lnTo>
                <a:lnTo>
                  <a:pt x="4533900" y="3645535"/>
                </a:lnTo>
                <a:lnTo>
                  <a:pt x="4623118" y="3673475"/>
                </a:lnTo>
                <a:lnTo>
                  <a:pt x="4711383" y="3702050"/>
                </a:lnTo>
                <a:lnTo>
                  <a:pt x="4799013" y="3730625"/>
                </a:lnTo>
                <a:lnTo>
                  <a:pt x="4886008" y="3759518"/>
                </a:lnTo>
                <a:lnTo>
                  <a:pt x="4972051" y="3788728"/>
                </a:lnTo>
                <a:lnTo>
                  <a:pt x="5057458" y="3818573"/>
                </a:lnTo>
                <a:lnTo>
                  <a:pt x="5141913" y="3848735"/>
                </a:lnTo>
                <a:lnTo>
                  <a:pt x="5225415" y="3879533"/>
                </a:lnTo>
                <a:lnTo>
                  <a:pt x="5307648" y="3910648"/>
                </a:lnTo>
                <a:lnTo>
                  <a:pt x="5348605" y="3926523"/>
                </a:lnTo>
                <a:lnTo>
                  <a:pt x="5388610" y="3942398"/>
                </a:lnTo>
                <a:lnTo>
                  <a:pt x="5429250" y="3958590"/>
                </a:lnTo>
                <a:lnTo>
                  <a:pt x="5468938" y="3975100"/>
                </a:lnTo>
                <a:lnTo>
                  <a:pt x="5508625" y="3991293"/>
                </a:lnTo>
                <a:lnTo>
                  <a:pt x="5547995" y="4007803"/>
                </a:lnTo>
                <a:lnTo>
                  <a:pt x="5587048" y="4024630"/>
                </a:lnTo>
                <a:lnTo>
                  <a:pt x="5625465" y="4041775"/>
                </a:lnTo>
                <a:lnTo>
                  <a:pt x="5664200" y="4058920"/>
                </a:lnTo>
                <a:lnTo>
                  <a:pt x="5701983" y="4076065"/>
                </a:lnTo>
                <a:lnTo>
                  <a:pt x="5739765" y="4093528"/>
                </a:lnTo>
                <a:lnTo>
                  <a:pt x="5777230" y="4111308"/>
                </a:lnTo>
                <a:lnTo>
                  <a:pt x="5814061" y="4129405"/>
                </a:lnTo>
                <a:lnTo>
                  <a:pt x="5850573" y="4147185"/>
                </a:lnTo>
                <a:lnTo>
                  <a:pt x="5887085" y="4165600"/>
                </a:lnTo>
                <a:lnTo>
                  <a:pt x="5922963" y="4184333"/>
                </a:lnTo>
                <a:lnTo>
                  <a:pt x="5958523" y="4203065"/>
                </a:lnTo>
                <a:lnTo>
                  <a:pt x="5993765" y="4221798"/>
                </a:lnTo>
                <a:lnTo>
                  <a:pt x="6028373" y="4241165"/>
                </a:lnTo>
                <a:lnTo>
                  <a:pt x="6062663" y="4260533"/>
                </a:lnTo>
                <a:lnTo>
                  <a:pt x="6096953" y="4280218"/>
                </a:lnTo>
                <a:lnTo>
                  <a:pt x="6130608" y="4299903"/>
                </a:lnTo>
                <a:lnTo>
                  <a:pt x="6163628" y="4320223"/>
                </a:lnTo>
                <a:lnTo>
                  <a:pt x="6196330" y="4340543"/>
                </a:lnTo>
                <a:lnTo>
                  <a:pt x="6228715" y="4361180"/>
                </a:lnTo>
                <a:lnTo>
                  <a:pt x="6260465" y="4382135"/>
                </a:lnTo>
                <a:lnTo>
                  <a:pt x="6292215" y="4403408"/>
                </a:lnTo>
                <a:lnTo>
                  <a:pt x="6323013" y="4424680"/>
                </a:lnTo>
                <a:lnTo>
                  <a:pt x="6353810" y="4446588"/>
                </a:lnTo>
                <a:lnTo>
                  <a:pt x="6383655" y="4468813"/>
                </a:lnTo>
                <a:lnTo>
                  <a:pt x="6413500" y="4491038"/>
                </a:lnTo>
                <a:lnTo>
                  <a:pt x="6442710" y="4513580"/>
                </a:lnTo>
                <a:lnTo>
                  <a:pt x="6470968" y="4536440"/>
                </a:lnTo>
                <a:lnTo>
                  <a:pt x="6499543" y="4559618"/>
                </a:lnTo>
                <a:lnTo>
                  <a:pt x="6527165" y="4583430"/>
                </a:lnTo>
                <a:lnTo>
                  <a:pt x="6554470" y="4606925"/>
                </a:lnTo>
                <a:lnTo>
                  <a:pt x="6580823" y="4631373"/>
                </a:lnTo>
                <a:lnTo>
                  <a:pt x="6606858" y="4655503"/>
                </a:lnTo>
                <a:lnTo>
                  <a:pt x="6632575" y="4680268"/>
                </a:lnTo>
                <a:lnTo>
                  <a:pt x="6657975" y="4705350"/>
                </a:lnTo>
                <a:lnTo>
                  <a:pt x="6682740" y="4731068"/>
                </a:lnTo>
                <a:lnTo>
                  <a:pt x="6706870" y="4756785"/>
                </a:lnTo>
                <a:lnTo>
                  <a:pt x="6730048" y="4782820"/>
                </a:lnTo>
                <a:lnTo>
                  <a:pt x="6753225" y="4809173"/>
                </a:lnTo>
                <a:lnTo>
                  <a:pt x="6775768" y="4835843"/>
                </a:lnTo>
                <a:lnTo>
                  <a:pt x="6797675" y="4863148"/>
                </a:lnTo>
                <a:lnTo>
                  <a:pt x="6818948" y="4890770"/>
                </a:lnTo>
                <a:lnTo>
                  <a:pt x="6839585" y="4918393"/>
                </a:lnTo>
                <a:lnTo>
                  <a:pt x="6859588" y="4946968"/>
                </a:lnTo>
                <a:lnTo>
                  <a:pt x="6879273" y="4975543"/>
                </a:lnTo>
                <a:lnTo>
                  <a:pt x="6898005" y="5004435"/>
                </a:lnTo>
                <a:lnTo>
                  <a:pt x="6916420" y="5033963"/>
                </a:lnTo>
                <a:lnTo>
                  <a:pt x="6934200" y="5063808"/>
                </a:lnTo>
                <a:lnTo>
                  <a:pt x="6951345" y="5093970"/>
                </a:lnTo>
                <a:lnTo>
                  <a:pt x="6967855" y="5124450"/>
                </a:lnTo>
                <a:lnTo>
                  <a:pt x="6983730" y="5155565"/>
                </a:lnTo>
                <a:lnTo>
                  <a:pt x="6998970" y="5186998"/>
                </a:lnTo>
                <a:lnTo>
                  <a:pt x="7013258" y="5218748"/>
                </a:lnTo>
                <a:lnTo>
                  <a:pt x="7027545" y="5251133"/>
                </a:lnTo>
                <a:lnTo>
                  <a:pt x="7040563" y="5283835"/>
                </a:lnTo>
                <a:lnTo>
                  <a:pt x="7053580" y="5316855"/>
                </a:lnTo>
                <a:lnTo>
                  <a:pt x="7065328" y="5350510"/>
                </a:lnTo>
                <a:lnTo>
                  <a:pt x="7076440" y="5384483"/>
                </a:lnTo>
                <a:lnTo>
                  <a:pt x="7087553" y="5418773"/>
                </a:lnTo>
                <a:lnTo>
                  <a:pt x="7097078" y="5453698"/>
                </a:lnTo>
                <a:lnTo>
                  <a:pt x="7106603" y="5488940"/>
                </a:lnTo>
                <a:lnTo>
                  <a:pt x="7115175" y="5524818"/>
                </a:lnTo>
                <a:lnTo>
                  <a:pt x="7122795" y="5561013"/>
                </a:lnTo>
                <a:lnTo>
                  <a:pt x="7129780" y="5597525"/>
                </a:lnTo>
                <a:lnTo>
                  <a:pt x="7136130" y="5634990"/>
                </a:lnTo>
                <a:lnTo>
                  <a:pt x="7141845" y="5672773"/>
                </a:lnTo>
                <a:lnTo>
                  <a:pt x="7146608" y="5710555"/>
                </a:lnTo>
                <a:lnTo>
                  <a:pt x="7151053" y="5749608"/>
                </a:lnTo>
                <a:lnTo>
                  <a:pt x="7154545" y="5788343"/>
                </a:lnTo>
                <a:lnTo>
                  <a:pt x="7157085" y="5828348"/>
                </a:lnTo>
                <a:lnTo>
                  <a:pt x="7158990" y="5868353"/>
                </a:lnTo>
                <a:lnTo>
                  <a:pt x="7160260" y="5908993"/>
                </a:lnTo>
                <a:lnTo>
                  <a:pt x="7160578" y="5949633"/>
                </a:lnTo>
                <a:lnTo>
                  <a:pt x="7160260" y="5982018"/>
                </a:lnTo>
                <a:lnTo>
                  <a:pt x="7159943" y="6013768"/>
                </a:lnTo>
                <a:lnTo>
                  <a:pt x="7158673" y="6045200"/>
                </a:lnTo>
                <a:lnTo>
                  <a:pt x="7157085" y="6076315"/>
                </a:lnTo>
                <a:lnTo>
                  <a:pt x="7154863" y="6107430"/>
                </a:lnTo>
                <a:lnTo>
                  <a:pt x="7152640" y="6138228"/>
                </a:lnTo>
                <a:lnTo>
                  <a:pt x="7149783" y="6169025"/>
                </a:lnTo>
                <a:lnTo>
                  <a:pt x="7146290" y="6199505"/>
                </a:lnTo>
                <a:lnTo>
                  <a:pt x="7142480" y="6229668"/>
                </a:lnTo>
                <a:lnTo>
                  <a:pt x="7138035" y="6259513"/>
                </a:lnTo>
                <a:lnTo>
                  <a:pt x="7133273" y="6289040"/>
                </a:lnTo>
                <a:lnTo>
                  <a:pt x="7128193" y="6318250"/>
                </a:lnTo>
                <a:lnTo>
                  <a:pt x="7122795" y="6347460"/>
                </a:lnTo>
                <a:lnTo>
                  <a:pt x="7117080" y="6376353"/>
                </a:lnTo>
                <a:lnTo>
                  <a:pt x="7110730" y="6405245"/>
                </a:lnTo>
                <a:lnTo>
                  <a:pt x="7103745" y="6433820"/>
                </a:lnTo>
                <a:lnTo>
                  <a:pt x="7096760" y="6462078"/>
                </a:lnTo>
                <a:lnTo>
                  <a:pt x="7088823" y="6490335"/>
                </a:lnTo>
                <a:lnTo>
                  <a:pt x="7080885" y="6517958"/>
                </a:lnTo>
                <a:lnTo>
                  <a:pt x="7072630" y="6545580"/>
                </a:lnTo>
                <a:lnTo>
                  <a:pt x="7063740" y="6572885"/>
                </a:lnTo>
                <a:lnTo>
                  <a:pt x="7054215" y="6599555"/>
                </a:lnTo>
                <a:lnTo>
                  <a:pt x="7044690" y="6626543"/>
                </a:lnTo>
                <a:lnTo>
                  <a:pt x="7034848" y="6652895"/>
                </a:lnTo>
                <a:lnTo>
                  <a:pt x="7024370" y="6679565"/>
                </a:lnTo>
                <a:lnTo>
                  <a:pt x="7013258" y="6705600"/>
                </a:lnTo>
                <a:lnTo>
                  <a:pt x="7002145" y="6731635"/>
                </a:lnTo>
                <a:lnTo>
                  <a:pt x="6990398" y="6757353"/>
                </a:lnTo>
                <a:lnTo>
                  <a:pt x="6978333" y="6782753"/>
                </a:lnTo>
                <a:lnTo>
                  <a:pt x="6965950" y="6808153"/>
                </a:lnTo>
                <a:lnTo>
                  <a:pt x="6952933" y="6832918"/>
                </a:lnTo>
                <a:lnTo>
                  <a:pt x="6939598" y="6858000"/>
                </a:lnTo>
                <a:lnTo>
                  <a:pt x="3639185" y="6858000"/>
                </a:lnTo>
                <a:lnTo>
                  <a:pt x="3671888" y="6848793"/>
                </a:lnTo>
                <a:lnTo>
                  <a:pt x="3703955" y="6838633"/>
                </a:lnTo>
                <a:lnTo>
                  <a:pt x="3735070" y="6828155"/>
                </a:lnTo>
                <a:lnTo>
                  <a:pt x="3750310" y="6822440"/>
                </a:lnTo>
                <a:lnTo>
                  <a:pt x="3765550" y="6816725"/>
                </a:lnTo>
                <a:lnTo>
                  <a:pt x="3780155" y="6810375"/>
                </a:lnTo>
                <a:lnTo>
                  <a:pt x="3794760" y="6804660"/>
                </a:lnTo>
                <a:lnTo>
                  <a:pt x="3809048" y="6798310"/>
                </a:lnTo>
                <a:lnTo>
                  <a:pt x="3823335" y="6791643"/>
                </a:lnTo>
                <a:lnTo>
                  <a:pt x="3837623" y="6785293"/>
                </a:lnTo>
                <a:lnTo>
                  <a:pt x="3851275" y="6778625"/>
                </a:lnTo>
                <a:lnTo>
                  <a:pt x="3864293" y="6771640"/>
                </a:lnTo>
                <a:lnTo>
                  <a:pt x="3877628" y="6764020"/>
                </a:lnTo>
                <a:lnTo>
                  <a:pt x="3890963" y="6757035"/>
                </a:lnTo>
                <a:lnTo>
                  <a:pt x="3903663" y="6749415"/>
                </a:lnTo>
                <a:lnTo>
                  <a:pt x="3916045" y="6741795"/>
                </a:lnTo>
                <a:lnTo>
                  <a:pt x="3928745" y="6734175"/>
                </a:lnTo>
                <a:lnTo>
                  <a:pt x="3940810" y="6725920"/>
                </a:lnTo>
                <a:lnTo>
                  <a:pt x="3952558" y="6717665"/>
                </a:lnTo>
                <a:lnTo>
                  <a:pt x="3963988" y="6709410"/>
                </a:lnTo>
                <a:lnTo>
                  <a:pt x="3975418" y="6700838"/>
                </a:lnTo>
                <a:lnTo>
                  <a:pt x="3986848" y="6691948"/>
                </a:lnTo>
                <a:lnTo>
                  <a:pt x="3997643" y="6683375"/>
                </a:lnTo>
                <a:lnTo>
                  <a:pt x="4008120" y="6674485"/>
                </a:lnTo>
                <a:lnTo>
                  <a:pt x="4018598" y="6665278"/>
                </a:lnTo>
                <a:lnTo>
                  <a:pt x="4028758" y="6655753"/>
                </a:lnTo>
                <a:lnTo>
                  <a:pt x="4038600" y="6645910"/>
                </a:lnTo>
                <a:lnTo>
                  <a:pt x="4048443" y="6636385"/>
                </a:lnTo>
                <a:lnTo>
                  <a:pt x="4057650" y="6626543"/>
                </a:lnTo>
                <a:lnTo>
                  <a:pt x="4066540" y="6616383"/>
                </a:lnTo>
                <a:lnTo>
                  <a:pt x="4075430" y="6606223"/>
                </a:lnTo>
                <a:lnTo>
                  <a:pt x="4084003" y="6595745"/>
                </a:lnTo>
                <a:lnTo>
                  <a:pt x="4092258" y="6584950"/>
                </a:lnTo>
                <a:lnTo>
                  <a:pt x="4100513" y="6574473"/>
                </a:lnTo>
                <a:lnTo>
                  <a:pt x="4108133" y="6563360"/>
                </a:lnTo>
                <a:lnTo>
                  <a:pt x="4115753" y="6552248"/>
                </a:lnTo>
                <a:lnTo>
                  <a:pt x="4123055" y="6540818"/>
                </a:lnTo>
                <a:lnTo>
                  <a:pt x="4130040" y="6529070"/>
                </a:lnTo>
                <a:lnTo>
                  <a:pt x="4136708" y="6517323"/>
                </a:lnTo>
                <a:lnTo>
                  <a:pt x="4143058" y="6505893"/>
                </a:lnTo>
                <a:lnTo>
                  <a:pt x="4149090" y="6493828"/>
                </a:lnTo>
                <a:lnTo>
                  <a:pt x="4155123" y="6481763"/>
                </a:lnTo>
                <a:lnTo>
                  <a:pt x="4160520" y="6469063"/>
                </a:lnTo>
                <a:lnTo>
                  <a:pt x="4165918" y="6456680"/>
                </a:lnTo>
                <a:lnTo>
                  <a:pt x="4170998" y="6443663"/>
                </a:lnTo>
                <a:lnTo>
                  <a:pt x="4175760" y="6430963"/>
                </a:lnTo>
                <a:lnTo>
                  <a:pt x="4179888" y="6417628"/>
                </a:lnTo>
                <a:lnTo>
                  <a:pt x="4184333" y="6404610"/>
                </a:lnTo>
                <a:lnTo>
                  <a:pt x="4188143" y="6391275"/>
                </a:lnTo>
                <a:lnTo>
                  <a:pt x="4191635" y="6377623"/>
                </a:lnTo>
                <a:lnTo>
                  <a:pt x="4194811" y="6363653"/>
                </a:lnTo>
                <a:lnTo>
                  <a:pt x="4197985" y="6349683"/>
                </a:lnTo>
                <a:lnTo>
                  <a:pt x="4200208" y="6335395"/>
                </a:lnTo>
                <a:lnTo>
                  <a:pt x="4202431" y="6321108"/>
                </a:lnTo>
                <a:lnTo>
                  <a:pt x="4204653" y="6306820"/>
                </a:lnTo>
                <a:lnTo>
                  <a:pt x="4206558" y="6291898"/>
                </a:lnTo>
                <a:lnTo>
                  <a:pt x="4208145" y="6276975"/>
                </a:lnTo>
                <a:lnTo>
                  <a:pt x="4208780" y="6261735"/>
                </a:lnTo>
                <a:lnTo>
                  <a:pt x="4209733" y="6246813"/>
                </a:lnTo>
                <a:lnTo>
                  <a:pt x="4210368" y="6230938"/>
                </a:lnTo>
                <a:lnTo>
                  <a:pt x="4210368" y="6215380"/>
                </a:lnTo>
                <a:lnTo>
                  <a:pt x="4210051" y="6194425"/>
                </a:lnTo>
                <a:lnTo>
                  <a:pt x="4208463" y="6173470"/>
                </a:lnTo>
                <a:lnTo>
                  <a:pt x="4206558" y="6152515"/>
                </a:lnTo>
                <a:lnTo>
                  <a:pt x="4203383" y="6131560"/>
                </a:lnTo>
                <a:lnTo>
                  <a:pt x="4199573" y="6110923"/>
                </a:lnTo>
                <a:lnTo>
                  <a:pt x="4194493" y="6090285"/>
                </a:lnTo>
                <a:lnTo>
                  <a:pt x="4189095" y="6070283"/>
                </a:lnTo>
                <a:lnTo>
                  <a:pt x="4182745" y="6049963"/>
                </a:lnTo>
                <a:lnTo>
                  <a:pt x="4175443" y="6029643"/>
                </a:lnTo>
                <a:lnTo>
                  <a:pt x="4167188" y="6009640"/>
                </a:lnTo>
                <a:lnTo>
                  <a:pt x="4158615" y="5990273"/>
                </a:lnTo>
                <a:lnTo>
                  <a:pt x="4148773" y="5970905"/>
                </a:lnTo>
                <a:lnTo>
                  <a:pt x="4138295" y="5951220"/>
                </a:lnTo>
                <a:lnTo>
                  <a:pt x="4126865" y="5932170"/>
                </a:lnTo>
                <a:lnTo>
                  <a:pt x="4115435" y="5913438"/>
                </a:lnTo>
                <a:lnTo>
                  <a:pt x="4102418" y="5895340"/>
                </a:lnTo>
                <a:lnTo>
                  <a:pt x="4089083" y="5876925"/>
                </a:lnTo>
                <a:lnTo>
                  <a:pt x="4075113" y="5858828"/>
                </a:lnTo>
                <a:lnTo>
                  <a:pt x="4060508" y="5841365"/>
                </a:lnTo>
                <a:lnTo>
                  <a:pt x="4044633" y="5823903"/>
                </a:lnTo>
                <a:lnTo>
                  <a:pt x="4028758" y="5807075"/>
                </a:lnTo>
                <a:lnTo>
                  <a:pt x="4011613" y="5790248"/>
                </a:lnTo>
                <a:lnTo>
                  <a:pt x="3994150" y="5774055"/>
                </a:lnTo>
                <a:lnTo>
                  <a:pt x="3975735" y="5758180"/>
                </a:lnTo>
                <a:lnTo>
                  <a:pt x="3957003" y="5742623"/>
                </a:lnTo>
                <a:lnTo>
                  <a:pt x="3937635" y="5727383"/>
                </a:lnTo>
                <a:lnTo>
                  <a:pt x="3917633" y="5712460"/>
                </a:lnTo>
                <a:lnTo>
                  <a:pt x="3896678" y="5698173"/>
                </a:lnTo>
                <a:lnTo>
                  <a:pt x="3875723" y="5683885"/>
                </a:lnTo>
                <a:lnTo>
                  <a:pt x="3853498" y="5670233"/>
                </a:lnTo>
                <a:lnTo>
                  <a:pt x="3831273" y="5657215"/>
                </a:lnTo>
                <a:lnTo>
                  <a:pt x="3807778" y="5644515"/>
                </a:lnTo>
                <a:lnTo>
                  <a:pt x="3751898" y="5623878"/>
                </a:lnTo>
                <a:lnTo>
                  <a:pt x="3694748" y="5603875"/>
                </a:lnTo>
                <a:lnTo>
                  <a:pt x="3637598" y="5583555"/>
                </a:lnTo>
                <a:lnTo>
                  <a:pt x="3579495" y="5563553"/>
                </a:lnTo>
                <a:lnTo>
                  <a:pt x="3520758" y="5543868"/>
                </a:lnTo>
                <a:lnTo>
                  <a:pt x="3462020" y="5523865"/>
                </a:lnTo>
                <a:lnTo>
                  <a:pt x="3402013" y="5504498"/>
                </a:lnTo>
                <a:lnTo>
                  <a:pt x="3342005" y="5484813"/>
                </a:lnTo>
                <a:lnTo>
                  <a:pt x="3220403" y="5446078"/>
                </a:lnTo>
                <a:lnTo>
                  <a:pt x="3097213" y="5407343"/>
                </a:lnTo>
                <a:lnTo>
                  <a:pt x="2972435" y="5368925"/>
                </a:lnTo>
                <a:lnTo>
                  <a:pt x="2846705" y="5330508"/>
                </a:lnTo>
                <a:lnTo>
                  <a:pt x="2591753" y="5253355"/>
                </a:lnTo>
                <a:lnTo>
                  <a:pt x="2463800" y="5214938"/>
                </a:lnTo>
                <a:lnTo>
                  <a:pt x="2335213" y="5175885"/>
                </a:lnTo>
                <a:lnTo>
                  <a:pt x="2205990" y="5136198"/>
                </a:lnTo>
                <a:lnTo>
                  <a:pt x="2077403" y="5096510"/>
                </a:lnTo>
                <a:lnTo>
                  <a:pt x="1948815" y="5055870"/>
                </a:lnTo>
                <a:lnTo>
                  <a:pt x="1820863" y="5014595"/>
                </a:lnTo>
                <a:lnTo>
                  <a:pt x="1756728" y="4993640"/>
                </a:lnTo>
                <a:lnTo>
                  <a:pt x="1693228" y="4972050"/>
                </a:lnTo>
                <a:lnTo>
                  <a:pt x="1629728" y="4951095"/>
                </a:lnTo>
                <a:lnTo>
                  <a:pt x="1566863" y="4929188"/>
                </a:lnTo>
                <a:lnTo>
                  <a:pt x="1503998" y="4907598"/>
                </a:lnTo>
                <a:lnTo>
                  <a:pt x="1441133" y="4885373"/>
                </a:lnTo>
                <a:lnTo>
                  <a:pt x="1378903" y="4863148"/>
                </a:lnTo>
                <a:lnTo>
                  <a:pt x="1316990" y="4839970"/>
                </a:lnTo>
                <a:lnTo>
                  <a:pt x="1255395" y="4817110"/>
                </a:lnTo>
                <a:lnTo>
                  <a:pt x="1194118" y="4794250"/>
                </a:lnTo>
                <a:lnTo>
                  <a:pt x="1133475" y="4770438"/>
                </a:lnTo>
                <a:lnTo>
                  <a:pt x="1073150" y="4746308"/>
                </a:lnTo>
                <a:lnTo>
                  <a:pt x="1013460" y="4721860"/>
                </a:lnTo>
                <a:lnTo>
                  <a:pt x="953770" y="4697413"/>
                </a:lnTo>
                <a:lnTo>
                  <a:pt x="895033" y="4672648"/>
                </a:lnTo>
                <a:lnTo>
                  <a:pt x="836930" y="4646930"/>
                </a:lnTo>
                <a:lnTo>
                  <a:pt x="778828" y="4621213"/>
                </a:lnTo>
                <a:lnTo>
                  <a:pt x="721995" y="4594860"/>
                </a:lnTo>
                <a:lnTo>
                  <a:pt x="665480" y="4568508"/>
                </a:lnTo>
                <a:lnTo>
                  <a:pt x="609918" y="4541203"/>
                </a:lnTo>
                <a:lnTo>
                  <a:pt x="554355" y="4513898"/>
                </a:lnTo>
                <a:lnTo>
                  <a:pt x="499745" y="4485958"/>
                </a:lnTo>
                <a:lnTo>
                  <a:pt x="446088" y="4457383"/>
                </a:lnTo>
                <a:lnTo>
                  <a:pt x="393383" y="4428490"/>
                </a:lnTo>
                <a:lnTo>
                  <a:pt x="341313" y="4398963"/>
                </a:lnTo>
                <a:lnTo>
                  <a:pt x="289878" y="4369435"/>
                </a:lnTo>
                <a:lnTo>
                  <a:pt x="239078" y="4338955"/>
                </a:lnTo>
                <a:lnTo>
                  <a:pt x="189865" y="4307840"/>
                </a:lnTo>
                <a:lnTo>
                  <a:pt x="165100" y="4292283"/>
                </a:lnTo>
                <a:lnTo>
                  <a:pt x="140653" y="4276725"/>
                </a:lnTo>
                <a:lnTo>
                  <a:pt x="116840" y="4260533"/>
                </a:lnTo>
                <a:lnTo>
                  <a:pt x="92710" y="4244658"/>
                </a:lnTo>
                <a:lnTo>
                  <a:pt x="69215" y="4228465"/>
                </a:lnTo>
                <a:lnTo>
                  <a:pt x="46038" y="4211955"/>
                </a:lnTo>
                <a:lnTo>
                  <a:pt x="22860" y="4195763"/>
                </a:lnTo>
                <a:lnTo>
                  <a:pt x="0" y="4178935"/>
                </a:lnTo>
                <a:close/>
              </a:path>
            </a:pathLst>
          </a:cu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4513" t="-414" r="-8433" b="-9684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-29028" y="6564832"/>
            <a:ext cx="12221028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700" dirty="0">
                <a:solidFill>
                  <a:schemeClr val="bg1">
                    <a:lumMod val="65000"/>
                  </a:schemeClr>
                </a:solidFill>
              </a:rPr>
              <a:t>Ce document est la propriété du groupe STUDIA. Il ne peut être utilisé, reproduit, modifié et communiqué sans autorisation préalable.</a:t>
            </a:r>
          </a:p>
        </p:txBody>
      </p:sp>
    </p:spTree>
    <p:extLst>
      <p:ext uri="{BB962C8B-B14F-4D97-AF65-F5344CB8AC3E}">
        <p14:creationId xmlns:p14="http://schemas.microsoft.com/office/powerpoint/2010/main" val="368145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88238" cy="6855884"/>
          </a:xfrm>
          <a:prstGeom prst="rect">
            <a:avLst/>
          </a:prstGeom>
        </p:spPr>
      </p:pic>
      <p:sp>
        <p:nvSpPr>
          <p:cNvPr id="9" name="Shape 10"/>
          <p:cNvSpPr/>
          <p:nvPr userDrawn="1"/>
        </p:nvSpPr>
        <p:spPr>
          <a:xfrm>
            <a:off x="-23913" y="-1"/>
            <a:ext cx="12214033" cy="6858001"/>
          </a:xfrm>
          <a:custGeom>
            <a:avLst/>
            <a:gdLst/>
            <a:ahLst/>
            <a:cxnLst/>
            <a:rect l="0" t="0" r="0" b="0"/>
            <a:pathLst>
              <a:path w="283042" h="206400" extrusionOk="0">
                <a:moveTo>
                  <a:pt x="83248" y="0"/>
                </a:moveTo>
                <a:lnTo>
                  <a:pt x="0" y="0"/>
                </a:lnTo>
                <a:lnTo>
                  <a:pt x="0" y="206400"/>
                </a:lnTo>
                <a:lnTo>
                  <a:pt x="283042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88900" y="3412065"/>
            <a:ext cx="7624233" cy="1955800"/>
          </a:xfrm>
        </p:spPr>
        <p:txBody>
          <a:bodyPr anchor="ctr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7938" y="6362701"/>
            <a:ext cx="1532467" cy="422449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-23912" y="6564832"/>
            <a:ext cx="12215912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700" dirty="0">
                <a:solidFill>
                  <a:schemeClr val="bg1">
                    <a:lumMod val="65000"/>
                  </a:schemeClr>
                </a:solidFill>
              </a:rPr>
              <a:t>Ce document est la propriété du groupe STUDIA. Il ne peut être utilisé, reproduit, modifié et communiqué sans autorisation préalable.</a:t>
            </a:r>
          </a:p>
        </p:txBody>
      </p:sp>
    </p:spTree>
    <p:extLst>
      <p:ext uri="{BB962C8B-B14F-4D97-AF65-F5344CB8AC3E}">
        <p14:creationId xmlns:p14="http://schemas.microsoft.com/office/powerpoint/2010/main" val="349297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359400" y="1100666"/>
            <a:ext cx="6645731" cy="5500159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0"/>
            <a:endParaRPr lang="fr-FR" dirty="0"/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1976099" cy="698499"/>
          </a:xfrm>
        </p:spPr>
        <p:txBody>
          <a:bodyPr anchor="b">
            <a:normAutofit/>
          </a:bodyPr>
          <a:lstStyle>
            <a:lvl1pPr algn="r">
              <a:defRPr sz="2800">
                <a:solidFill>
                  <a:srgbClr val="00374F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SOMMAIRE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801300" y="770457"/>
            <a:ext cx="2124000" cy="72008"/>
          </a:xfrm>
          <a:prstGeom prst="rect">
            <a:avLst/>
          </a:prstGeom>
          <a:solidFill>
            <a:srgbClr val="28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79" t="-422" r="10766" b="422"/>
          <a:stretch/>
        </p:blipFill>
        <p:spPr>
          <a:xfrm>
            <a:off x="0" y="835432"/>
            <a:ext cx="5130800" cy="60198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8133" y="3096965"/>
            <a:ext cx="1573867" cy="1573867"/>
          </a:xfrm>
          <a:prstGeom prst="rect">
            <a:avLst/>
          </a:prstGeom>
        </p:spPr>
      </p:pic>
      <p:cxnSp>
        <p:nvCxnSpPr>
          <p:cNvPr id="17" name="Connecteur droit 16"/>
          <p:cNvCxnSpPr/>
          <p:nvPr userDrawn="1"/>
        </p:nvCxnSpPr>
        <p:spPr>
          <a:xfrm>
            <a:off x="4910667" y="842465"/>
            <a:ext cx="23589" cy="608749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404" y="6297140"/>
            <a:ext cx="1507726" cy="409307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7095066" y="4114800"/>
            <a:ext cx="3982935" cy="423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 userDrawn="1"/>
        </p:nvSpPr>
        <p:spPr>
          <a:xfrm>
            <a:off x="4550201" y="6564832"/>
            <a:ext cx="6527799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700" dirty="0">
                <a:solidFill>
                  <a:schemeClr val="bg1">
                    <a:lumMod val="65000"/>
                  </a:schemeClr>
                </a:solidFill>
              </a:rPr>
              <a:t>Ce document est la propriété du groupe STUDIA. Il ne peut être utilisé, reproduit, modifié et communiqué sans autorisation préalable.</a:t>
            </a:r>
          </a:p>
        </p:txBody>
      </p:sp>
    </p:spTree>
    <p:extLst>
      <p:ext uri="{BB962C8B-B14F-4D97-AF65-F5344CB8AC3E}">
        <p14:creationId xmlns:p14="http://schemas.microsoft.com/office/powerpoint/2010/main" val="409018930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351" t="-184" r="37029" b="184"/>
          <a:stretch/>
        </p:blipFill>
        <p:spPr>
          <a:xfrm>
            <a:off x="-25400" y="-35980"/>
            <a:ext cx="2119260" cy="6893979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22971" y="1219200"/>
            <a:ext cx="9682160" cy="5381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2322970" y="1"/>
            <a:ext cx="9653129" cy="698499"/>
          </a:xfrm>
        </p:spPr>
        <p:txBody>
          <a:bodyPr anchor="b">
            <a:normAutofit/>
          </a:bodyPr>
          <a:lstStyle>
            <a:lvl1pPr algn="r">
              <a:defRPr sz="2800">
                <a:solidFill>
                  <a:srgbClr val="00374F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25400" y="-35981"/>
            <a:ext cx="2119260" cy="6893980"/>
          </a:xfrm>
          <a:prstGeom prst="rect">
            <a:avLst/>
          </a:prstGeom>
          <a:solidFill>
            <a:srgbClr val="00374F">
              <a:alpha val="34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 userDrawn="1"/>
        </p:nvCxnSpPr>
        <p:spPr>
          <a:xfrm flipH="1">
            <a:off x="1953989" y="-71957"/>
            <a:ext cx="14514" cy="692995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374" y="3015574"/>
            <a:ext cx="868767" cy="868767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9801300" y="770457"/>
            <a:ext cx="2124000" cy="72008"/>
          </a:xfrm>
          <a:prstGeom prst="rect">
            <a:avLst/>
          </a:prstGeom>
          <a:solidFill>
            <a:srgbClr val="28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404" y="6297140"/>
            <a:ext cx="1507726" cy="40930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-29028" y="6564832"/>
            <a:ext cx="12221028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700" dirty="0">
                <a:solidFill>
                  <a:schemeClr val="bg1">
                    <a:lumMod val="65000"/>
                  </a:schemeClr>
                </a:solidFill>
              </a:rPr>
              <a:t>Ce document est la propriété du groupe STUDIA. Il ne peut être utilisé, reproduit, modifié et communiqué sans autorisation préalable.</a:t>
            </a:r>
          </a:p>
        </p:txBody>
      </p:sp>
    </p:spTree>
    <p:extLst>
      <p:ext uri="{BB962C8B-B14F-4D97-AF65-F5344CB8AC3E}">
        <p14:creationId xmlns:p14="http://schemas.microsoft.com/office/powerpoint/2010/main" val="19072620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93900" y="1219200"/>
            <a:ext cx="10011231" cy="5381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1993900" y="1"/>
            <a:ext cx="9982200" cy="698499"/>
          </a:xfrm>
        </p:spPr>
        <p:txBody>
          <a:bodyPr anchor="b">
            <a:normAutofit/>
          </a:bodyPr>
          <a:lstStyle>
            <a:lvl1pPr algn="r">
              <a:defRPr sz="2800">
                <a:solidFill>
                  <a:srgbClr val="00374F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445" r="44921"/>
          <a:stretch/>
        </p:blipFill>
        <p:spPr>
          <a:xfrm>
            <a:off x="-29029" y="0"/>
            <a:ext cx="1857829" cy="6858000"/>
          </a:xfrm>
          <a:prstGeom prst="rect">
            <a:avLst/>
          </a:prstGeom>
        </p:spPr>
      </p:pic>
      <p:cxnSp>
        <p:nvCxnSpPr>
          <p:cNvPr id="7" name="Connecteur droit 6"/>
          <p:cNvCxnSpPr/>
          <p:nvPr userDrawn="1"/>
        </p:nvCxnSpPr>
        <p:spPr>
          <a:xfrm flipH="1">
            <a:off x="1611089" y="-71957"/>
            <a:ext cx="14514" cy="692995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051" y="264116"/>
            <a:ext cx="868767" cy="86876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9801300" y="770457"/>
            <a:ext cx="2124000" cy="72008"/>
          </a:xfrm>
          <a:prstGeom prst="rect">
            <a:avLst/>
          </a:prstGeom>
          <a:solidFill>
            <a:srgbClr val="28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404" y="6297140"/>
            <a:ext cx="1507726" cy="409307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-29028" y="6564832"/>
            <a:ext cx="12221028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700" dirty="0">
                <a:solidFill>
                  <a:schemeClr val="bg1">
                    <a:lumMod val="65000"/>
                  </a:schemeClr>
                </a:solidFill>
              </a:rPr>
              <a:t>Ce document est la propriété du groupe STUDIA. Il ne peut être utilisé, reproduit, modifié et communiqué sans autorisation préalable.</a:t>
            </a:r>
          </a:p>
        </p:txBody>
      </p:sp>
    </p:spTree>
    <p:extLst>
      <p:ext uri="{BB962C8B-B14F-4D97-AF65-F5344CB8AC3E}">
        <p14:creationId xmlns:p14="http://schemas.microsoft.com/office/powerpoint/2010/main" val="1865869901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22971" y="1219200"/>
            <a:ext cx="9682160" cy="5381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25400" y="-35981"/>
            <a:ext cx="1854200" cy="6893980"/>
          </a:xfrm>
          <a:prstGeom prst="rect">
            <a:avLst/>
          </a:prstGeom>
          <a:solidFill>
            <a:srgbClr val="0037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1611089" y="-71957"/>
            <a:ext cx="14514" cy="692995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051" y="264116"/>
            <a:ext cx="868767" cy="86876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9801300" y="770457"/>
            <a:ext cx="2124000" cy="72008"/>
          </a:xfrm>
          <a:prstGeom prst="rect">
            <a:avLst/>
          </a:prstGeom>
          <a:solidFill>
            <a:srgbClr val="28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1993900" y="1"/>
            <a:ext cx="9982200" cy="698499"/>
          </a:xfrm>
        </p:spPr>
        <p:txBody>
          <a:bodyPr anchor="b">
            <a:normAutofit/>
          </a:bodyPr>
          <a:lstStyle>
            <a:lvl1pPr algn="r">
              <a:defRPr sz="2800">
                <a:solidFill>
                  <a:srgbClr val="00374F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404" y="6297140"/>
            <a:ext cx="1507726" cy="409307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-29028" y="6564832"/>
            <a:ext cx="12221028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700" dirty="0">
                <a:solidFill>
                  <a:schemeClr val="bg1">
                    <a:lumMod val="65000"/>
                  </a:schemeClr>
                </a:solidFill>
              </a:rPr>
              <a:t>Ce document est la propriété du groupe STUDIA. Il ne peut être utilisé, reproduit, modifié et communiqué sans autorisation préalable.</a:t>
            </a:r>
          </a:p>
        </p:txBody>
      </p:sp>
    </p:spTree>
    <p:extLst>
      <p:ext uri="{BB962C8B-B14F-4D97-AF65-F5344CB8AC3E}">
        <p14:creationId xmlns:p14="http://schemas.microsoft.com/office/powerpoint/2010/main" val="276909968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 flipH="1">
            <a:off x="3606799" y="1166923"/>
            <a:ext cx="8398328" cy="12460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algn="r">
              <a:defRPr sz="1600"/>
            </a:lvl2pPr>
            <a:lvl3pPr algn="r">
              <a:defRPr sz="1400"/>
            </a:lvl3pPr>
            <a:lvl4pPr algn="r">
              <a:defRPr sz="1200"/>
            </a:lvl4pPr>
            <a:lvl5pPr algn="r"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9" name="Triangle rectangle 8"/>
          <p:cNvSpPr/>
          <p:nvPr userDrawn="1"/>
        </p:nvSpPr>
        <p:spPr>
          <a:xfrm rot="10800000" flipH="1" flipV="1">
            <a:off x="-114300" y="-111194"/>
            <a:ext cx="9440056" cy="7007364"/>
          </a:xfrm>
          <a:prstGeom prst="rtTriangle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16951" t="1086" r="-404" b="-888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riangle rectangle 11"/>
          <p:cNvSpPr/>
          <p:nvPr userDrawn="1"/>
        </p:nvSpPr>
        <p:spPr>
          <a:xfrm rot="10800000" flipH="1" flipV="1">
            <a:off x="-114300" y="-111193"/>
            <a:ext cx="9440056" cy="7007364"/>
          </a:xfrm>
          <a:prstGeom prst="rtTriangl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 rot="18420000" flipH="1">
            <a:off x="4660154" y="-2568566"/>
            <a:ext cx="45719" cy="12376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1485900" y="1"/>
            <a:ext cx="10490199" cy="698499"/>
          </a:xfrm>
        </p:spPr>
        <p:txBody>
          <a:bodyPr anchor="b">
            <a:normAutofit/>
          </a:bodyPr>
          <a:lstStyle>
            <a:lvl1pPr algn="r">
              <a:defRPr sz="2800">
                <a:solidFill>
                  <a:srgbClr val="00374F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idx="10"/>
          </p:nvPr>
        </p:nvSpPr>
        <p:spPr>
          <a:xfrm flipH="1">
            <a:off x="5308599" y="2633028"/>
            <a:ext cx="6738583" cy="12460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algn="r">
              <a:defRPr sz="1600"/>
            </a:lvl2pPr>
            <a:lvl3pPr algn="r">
              <a:defRPr sz="1400"/>
            </a:lvl3pPr>
            <a:lvl4pPr algn="r">
              <a:defRPr sz="1200"/>
            </a:lvl4pPr>
            <a:lvl5pPr algn="r"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idx="11"/>
          </p:nvPr>
        </p:nvSpPr>
        <p:spPr>
          <a:xfrm flipH="1">
            <a:off x="7721599" y="4369455"/>
            <a:ext cx="4325581" cy="12460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algn="r">
              <a:defRPr sz="1600"/>
            </a:lvl2pPr>
            <a:lvl3pPr algn="r">
              <a:defRPr sz="1400"/>
            </a:lvl3pPr>
            <a:lvl4pPr algn="r">
              <a:defRPr sz="1200"/>
            </a:lvl4pPr>
            <a:lvl5pPr algn="r"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9801300" y="770457"/>
            <a:ext cx="2124000" cy="72008"/>
          </a:xfrm>
          <a:prstGeom prst="rect">
            <a:avLst/>
          </a:prstGeom>
          <a:solidFill>
            <a:srgbClr val="28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404" y="6297140"/>
            <a:ext cx="1507726" cy="409307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-107478" y="6564832"/>
            <a:ext cx="12299478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700" dirty="0">
                <a:solidFill>
                  <a:schemeClr val="bg1">
                    <a:lumMod val="65000"/>
                  </a:schemeClr>
                </a:solidFill>
              </a:rPr>
              <a:t>Ce document est la propriété du groupe STUDIA. Il ne peut être utilisé, reproduit, modifié et communiqué sans autorisation préalable.</a:t>
            </a:r>
          </a:p>
        </p:txBody>
      </p:sp>
    </p:spTree>
    <p:extLst>
      <p:ext uri="{BB962C8B-B14F-4D97-AF65-F5344CB8AC3E}">
        <p14:creationId xmlns:p14="http://schemas.microsoft.com/office/powerpoint/2010/main" val="251224421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201" y="5537574"/>
            <a:ext cx="1776641" cy="1776641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04155" y="1295400"/>
            <a:ext cx="10198944" cy="52927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Titre 1"/>
          <p:cNvSpPr>
            <a:spLocks noGrp="1"/>
          </p:cNvSpPr>
          <p:nvPr>
            <p:ph type="title" hasCustomPrompt="1"/>
          </p:nvPr>
        </p:nvSpPr>
        <p:spPr>
          <a:xfrm>
            <a:off x="292100" y="1"/>
            <a:ext cx="11684000" cy="698499"/>
          </a:xfrm>
        </p:spPr>
        <p:txBody>
          <a:bodyPr anchor="b">
            <a:normAutofit/>
          </a:bodyPr>
          <a:lstStyle>
            <a:lvl1pPr algn="r">
              <a:defRPr sz="2800">
                <a:solidFill>
                  <a:srgbClr val="00374F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801300" y="770457"/>
            <a:ext cx="2124000" cy="72008"/>
          </a:xfrm>
          <a:prstGeom prst="rect">
            <a:avLst/>
          </a:prstGeom>
          <a:solidFill>
            <a:srgbClr val="28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0" y="6564832"/>
            <a:ext cx="12191999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700" dirty="0">
                <a:solidFill>
                  <a:schemeClr val="bg1">
                    <a:lumMod val="65000"/>
                  </a:schemeClr>
                </a:solidFill>
              </a:rPr>
              <a:t>Ce document est la propriété du groupe STUDIA. Il ne peut être utilisé, reproduit, modifié et communiqué sans autorisation préalable.</a:t>
            </a:r>
          </a:p>
        </p:txBody>
      </p:sp>
    </p:spTree>
    <p:extLst>
      <p:ext uri="{BB962C8B-B14F-4D97-AF65-F5344CB8AC3E}">
        <p14:creationId xmlns:p14="http://schemas.microsoft.com/office/powerpoint/2010/main" val="129473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D0F74-AB93-4C6F-9565-DBB48293192D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53EA2-429A-41DD-97A9-29206F7FAE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32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49" r:id="rId2"/>
    <p:sldLayoutId id="2147483670" r:id="rId3"/>
    <p:sldLayoutId id="2147483671" r:id="rId4"/>
    <p:sldLayoutId id="2147483666" r:id="rId5"/>
    <p:sldLayoutId id="2147483665" r:id="rId6"/>
    <p:sldLayoutId id="2147483668" r:id="rId7"/>
    <p:sldLayoutId id="2147483667" r:id="rId8"/>
    <p:sldLayoutId id="2147483661" r:id="rId9"/>
    <p:sldLayoutId id="2147483663" r:id="rId10"/>
    <p:sldLayoutId id="2147483672" r:id="rId11"/>
    <p:sldLayoutId id="2147483650" r:id="rId12"/>
    <p:sldLayoutId id="2147483662" r:id="rId13"/>
    <p:sldLayoutId id="2147483654" r:id="rId14"/>
    <p:sldLayoutId id="2147483664" r:id="rId15"/>
    <p:sldLayoutId id="214748366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ro.telino.net/login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CC8EE5D-6ABB-4051-9EB7-E8269E69948B}"/>
              </a:ext>
            </a:extLst>
          </p:cNvPr>
          <p:cNvSpPr txBox="1"/>
          <p:nvPr/>
        </p:nvSpPr>
        <p:spPr>
          <a:xfrm>
            <a:off x="7483460" y="4655573"/>
            <a:ext cx="47085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BB1B9"/>
                </a:solidFill>
              </a:rPr>
              <a:t>Démonstration sprint #6</a:t>
            </a:r>
          </a:p>
          <a:p>
            <a:pPr algn="ctr"/>
            <a:r>
              <a:rPr lang="fr-FR" b="1" dirty="0">
                <a:solidFill>
                  <a:srgbClr val="0BB1B9"/>
                </a:solidFill>
              </a:rPr>
              <a:t>-</a:t>
            </a:r>
          </a:p>
          <a:p>
            <a:pPr algn="ctr"/>
            <a:r>
              <a:rPr lang="fr-FR" b="1" dirty="0">
                <a:solidFill>
                  <a:srgbClr val="0BB1B9"/>
                </a:solidFill>
              </a:rPr>
              <a:t>Sprint planning sprint #7</a:t>
            </a:r>
          </a:p>
          <a:p>
            <a:pPr algn="ctr"/>
            <a:endParaRPr lang="fr-FR" b="1" dirty="0">
              <a:solidFill>
                <a:srgbClr val="00374F"/>
              </a:solidFill>
            </a:endParaRPr>
          </a:p>
          <a:p>
            <a:pPr algn="ctr"/>
            <a:r>
              <a:rPr lang="fr-FR" b="1" i="1" dirty="0">
                <a:solidFill>
                  <a:srgbClr val="00374F"/>
                </a:solidFill>
              </a:rPr>
              <a:t>Lundi 14 Septembre 2020</a:t>
            </a:r>
            <a:endParaRPr lang="en-US" b="1" i="1" dirty="0">
              <a:solidFill>
                <a:srgbClr val="00374F"/>
              </a:solidFill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C2EDB9ED-1B5F-4D7C-B284-401383650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0630" y="3889426"/>
            <a:ext cx="4708537" cy="556102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2000" dirty="0">
                <a:solidFill>
                  <a:srgbClr val="00364F"/>
                </a:solidFill>
              </a:rPr>
              <a:t>MISE EN PLACE D’UNE SOLUTION MRO</a:t>
            </a:r>
            <a:endParaRPr lang="fr-FR" sz="1200" dirty="0">
              <a:solidFill>
                <a:srgbClr val="00364F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5D7D879-E591-4E96-8A99-8B09F7A07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285" y="2940328"/>
            <a:ext cx="4316287" cy="89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381C166-BC15-4A6E-A70B-F047032A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683" y="87087"/>
            <a:ext cx="10962794" cy="698499"/>
          </a:xfrm>
        </p:spPr>
        <p:txBody>
          <a:bodyPr>
            <a:normAutofit/>
          </a:bodyPr>
          <a:lstStyle/>
          <a:p>
            <a:pPr lvl="0"/>
            <a:r>
              <a:rPr lang="fr-FR" sz="2400" dirty="0"/>
              <a:t>ENGAGEMENT - SPRINT #06 – TICKETS RECETTES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ADEBB25-E9A6-450E-B39E-11BD491C5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732442"/>
              </p:ext>
            </p:extLst>
          </p:nvPr>
        </p:nvGraphicFramePr>
        <p:xfrm>
          <a:off x="2323749" y="1050983"/>
          <a:ext cx="9622173" cy="290348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855679">
                  <a:extLst>
                    <a:ext uri="{9D8B030D-6E8A-4147-A177-3AD203B41FA5}">
                      <a16:colId xmlns:a16="http://schemas.microsoft.com/office/drawing/2014/main" val="1013858318"/>
                    </a:ext>
                  </a:extLst>
                </a:gridCol>
                <a:gridCol w="3808601">
                  <a:extLst>
                    <a:ext uri="{9D8B030D-6E8A-4147-A177-3AD203B41FA5}">
                      <a16:colId xmlns:a16="http://schemas.microsoft.com/office/drawing/2014/main" val="2763916548"/>
                    </a:ext>
                  </a:extLst>
                </a:gridCol>
                <a:gridCol w="1501630">
                  <a:extLst>
                    <a:ext uri="{9D8B030D-6E8A-4147-A177-3AD203B41FA5}">
                      <a16:colId xmlns:a16="http://schemas.microsoft.com/office/drawing/2014/main" val="26672714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4173610850"/>
                    </a:ext>
                  </a:extLst>
                </a:gridCol>
                <a:gridCol w="662730">
                  <a:extLst>
                    <a:ext uri="{9D8B030D-6E8A-4147-A177-3AD203B41FA5}">
                      <a16:colId xmlns:a16="http://schemas.microsoft.com/office/drawing/2014/main" val="3506366837"/>
                    </a:ext>
                  </a:extLst>
                </a:gridCol>
                <a:gridCol w="1979801">
                  <a:extLst>
                    <a:ext uri="{9D8B030D-6E8A-4147-A177-3AD203B41FA5}">
                      <a16:colId xmlns:a16="http://schemas.microsoft.com/office/drawing/2014/main" val="2040767774"/>
                    </a:ext>
                  </a:extLst>
                </a:gridCol>
              </a:tblGrid>
              <a:tr h="287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US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EPIC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STORY POINT</a:t>
                      </a:r>
                      <a:endParaRPr lang="fr-FR" sz="1000" b="1" i="0" u="none" strike="noStrike" dirty="0">
                        <a:solidFill>
                          <a:srgbClr val="28AAAD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STATUT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COMMENTAIRE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30046"/>
                  </a:ext>
                </a:extLst>
              </a:tr>
              <a:tr h="289013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MRO-755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Recherche CMM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Recette SP#04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 dirty="0">
                          <a:solidFill>
                            <a:srgbClr val="00ADB5"/>
                          </a:solidFill>
                          <a:effectLst/>
                          <a:latin typeface="+mn-lt"/>
                        </a:rPr>
                        <a:t>Terminé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360819"/>
                  </a:ext>
                </a:extLst>
              </a:tr>
              <a:tr h="289013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MRO-754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Espace Administrateur - Accès "Accueil"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Recette SP#04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1" i="0" u="none" strike="noStrike" dirty="0">
                          <a:solidFill>
                            <a:srgbClr val="00ADB5"/>
                          </a:solidFill>
                          <a:effectLst/>
                          <a:latin typeface="+mn-lt"/>
                        </a:rPr>
                        <a:t>Terminé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251968"/>
                  </a:ext>
                </a:extLst>
              </a:tr>
              <a:tr h="289013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MRO-748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Modifier photo (bandeau)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1" i="0" u="none" strike="noStrike" dirty="0">
                          <a:solidFill>
                            <a:srgbClr val="00ADB5"/>
                          </a:solidFill>
                          <a:effectLst/>
                          <a:latin typeface="+mn-lt"/>
                        </a:rPr>
                        <a:t>Terminé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085123"/>
                  </a:ext>
                </a:extLst>
              </a:tr>
              <a:tr h="304120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MRO-729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Détail Figures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1" i="0" u="none" strike="noStrike" dirty="0">
                          <a:solidFill>
                            <a:srgbClr val="00ADB5"/>
                          </a:solidFill>
                          <a:effectLst/>
                          <a:latin typeface="+mn-lt"/>
                        </a:rPr>
                        <a:t>Terminé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860658"/>
                  </a:ext>
                </a:extLst>
              </a:tr>
              <a:tr h="289013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MRO-728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Liste des figures - affichage tableau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1" i="0" u="none" strike="noStrike" dirty="0">
                          <a:solidFill>
                            <a:srgbClr val="00ADB5"/>
                          </a:solidFill>
                          <a:effectLst/>
                          <a:latin typeface="+mn-lt"/>
                        </a:rPr>
                        <a:t>Terminé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33025"/>
                  </a:ext>
                </a:extLst>
              </a:tr>
              <a:tr h="289013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MRO-727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Ajouter une figure - Défaut d'affichage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1" i="0" u="none" strike="noStrike" dirty="0">
                          <a:solidFill>
                            <a:srgbClr val="00ADB5"/>
                          </a:solidFill>
                          <a:effectLst/>
                          <a:latin typeface="+mn-lt"/>
                        </a:rPr>
                        <a:t>Terminé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767846"/>
                  </a:ext>
                </a:extLst>
              </a:tr>
              <a:tr h="289013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MRO-582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Défaut d'affichage - Barre de navigation sur IE11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Recette SP#03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1" i="0" u="none" strike="noStrike" dirty="0">
                          <a:solidFill>
                            <a:srgbClr val="00ADB5"/>
                          </a:solidFill>
                          <a:effectLst/>
                          <a:latin typeface="+mn-lt"/>
                        </a:rPr>
                        <a:t>Terminé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628904"/>
                  </a:ext>
                </a:extLst>
              </a:tr>
              <a:tr h="289013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MRO-559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Défaut d'affichage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Recette SP#02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1" i="0" u="none" strike="noStrike" dirty="0">
                          <a:solidFill>
                            <a:srgbClr val="00ADB5"/>
                          </a:solidFill>
                          <a:effectLst/>
                          <a:latin typeface="+mn-lt"/>
                        </a:rPr>
                        <a:t>Terminé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492424"/>
                  </a:ext>
                </a:extLst>
              </a:tr>
              <a:tr h="289013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MRO-445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Formulaire ajouter/modifier un utilisateur - Correction des erreurs dans la console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Recette SP#01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1" i="0" u="none" strike="noStrike" dirty="0">
                          <a:solidFill>
                            <a:srgbClr val="00ADB5"/>
                          </a:solidFill>
                          <a:effectLst/>
                          <a:latin typeface="+mn-lt"/>
                        </a:rPr>
                        <a:t>Terminé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207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61267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381C166-BC15-4A6E-A70B-F047032A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683" y="87087"/>
            <a:ext cx="10962794" cy="698499"/>
          </a:xfrm>
        </p:spPr>
        <p:txBody>
          <a:bodyPr>
            <a:normAutofit/>
          </a:bodyPr>
          <a:lstStyle/>
          <a:p>
            <a:pPr lvl="0"/>
            <a:r>
              <a:rPr lang="fr-FR" sz="2400" dirty="0"/>
              <a:t>ENGAGEMENT - SPRINT #06 – TICKETS FONCTIONNELS BONUS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ADEBB25-E9A6-450E-B39E-11BD491C5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349959"/>
              </p:ext>
            </p:extLst>
          </p:nvPr>
        </p:nvGraphicFramePr>
        <p:xfrm>
          <a:off x="2340527" y="977298"/>
          <a:ext cx="9622173" cy="2727348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855679">
                  <a:extLst>
                    <a:ext uri="{9D8B030D-6E8A-4147-A177-3AD203B41FA5}">
                      <a16:colId xmlns:a16="http://schemas.microsoft.com/office/drawing/2014/main" val="1013858318"/>
                    </a:ext>
                  </a:extLst>
                </a:gridCol>
                <a:gridCol w="3238789">
                  <a:extLst>
                    <a:ext uri="{9D8B030D-6E8A-4147-A177-3AD203B41FA5}">
                      <a16:colId xmlns:a16="http://schemas.microsoft.com/office/drawing/2014/main" val="2763916548"/>
                    </a:ext>
                  </a:extLst>
                </a:gridCol>
                <a:gridCol w="2071442">
                  <a:extLst>
                    <a:ext uri="{9D8B030D-6E8A-4147-A177-3AD203B41FA5}">
                      <a16:colId xmlns:a16="http://schemas.microsoft.com/office/drawing/2014/main" val="26672714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4173610850"/>
                    </a:ext>
                  </a:extLst>
                </a:gridCol>
                <a:gridCol w="662730">
                  <a:extLst>
                    <a:ext uri="{9D8B030D-6E8A-4147-A177-3AD203B41FA5}">
                      <a16:colId xmlns:a16="http://schemas.microsoft.com/office/drawing/2014/main" val="3506366837"/>
                    </a:ext>
                  </a:extLst>
                </a:gridCol>
                <a:gridCol w="1979801">
                  <a:extLst>
                    <a:ext uri="{9D8B030D-6E8A-4147-A177-3AD203B41FA5}">
                      <a16:colId xmlns:a16="http://schemas.microsoft.com/office/drawing/2014/main" val="2040767774"/>
                    </a:ext>
                  </a:extLst>
                </a:gridCol>
              </a:tblGrid>
              <a:tr h="21303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US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EPIC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STORY POINT</a:t>
                      </a:r>
                      <a:endParaRPr lang="fr-FR" sz="1000" b="1" i="0" u="none" strike="noStrike" dirty="0">
                        <a:solidFill>
                          <a:srgbClr val="28AAAD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STATUT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COMMENTAIRE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30046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MRO-211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Consulter un amendement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BACKOFFICE - AMENDEMENTS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En cours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Raf : 0,5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360819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MRO-67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Modifier un amendement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BACKOFFICE - AMENDEMENTS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En cours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Raf : 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251968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MRO-472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Ajouter une nomenclature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BACKOFFICE - CMM DETAIL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En cours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Raf: 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085123"/>
                  </a:ext>
                </a:extLst>
              </a:tr>
              <a:tr h="22554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MRO-473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Modifier une nomenclature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BACKOFFICE - CMM DETAIL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En cours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Raf: 0,5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860658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MRO-533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Modifier un Hotspot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BACKOFFICE - CMM DETAIL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 faire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33025"/>
                  </a:ext>
                </a:extLst>
              </a:tr>
              <a:tr h="24265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MRO-655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Liste des variantes - Intégrer la référence du SB pour les variantes générées par un SB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BACKOFFICE - CMM DETAIL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dirty="0">
                          <a:solidFill>
                            <a:srgbClr val="00ADB5"/>
                          </a:solidFill>
                          <a:effectLst/>
                          <a:latin typeface="+mn-lt"/>
                        </a:rPr>
                        <a:t>Terminé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 fontAlgn="b">
                        <a:buFont typeface="Wingdings" panose="05000000000000000000" pitchFamily="2" charset="2"/>
                        <a:buChar char="§"/>
                      </a:pP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717433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MRO-688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Ajouter une figure - intégrer un pictogramme visuel indiquant une erreur sur le formulaire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BACKOFFICE - CMM DETAIL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 faire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767846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MRO-215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Consulter le détail d'un kit standard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BACKOFFICE - KIT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En cours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Raf : 0,5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472512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MRO-219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Consulter le détail d'un SB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BACKOFFICE - SB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En cours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Raf : 0,25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190195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MRO-627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Pour un compte opérateur, rendre l'email facultatif si un responsable hiérarchique est affecté à ce compte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BACKOFFICE - UTILISATEUR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A faire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737303"/>
                  </a:ext>
                </a:extLst>
              </a:tr>
              <a:tr h="242651"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b="0" i="0" u="none" strike="noStrike" dirty="0">
                        <a:solidFill>
                          <a:srgbClr val="00ADB5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375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66434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381C166-BC15-4A6E-A70B-F047032A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683" y="87087"/>
            <a:ext cx="10962794" cy="698499"/>
          </a:xfrm>
        </p:spPr>
        <p:txBody>
          <a:bodyPr>
            <a:normAutofit/>
          </a:bodyPr>
          <a:lstStyle/>
          <a:p>
            <a:pPr lvl="0"/>
            <a:r>
              <a:rPr lang="fr-FR" sz="2400" dirty="0"/>
              <a:t>BILAN ENGAGEMENT – SPRINT #05 (Capacité théorique 46,5)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5871BB9-B821-4254-9552-F220FFCFE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712070"/>
              </p:ext>
            </p:extLst>
          </p:nvPr>
        </p:nvGraphicFramePr>
        <p:xfrm>
          <a:off x="2284637" y="1268743"/>
          <a:ext cx="4208442" cy="3668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312">
                  <a:extLst>
                    <a:ext uri="{9D8B030D-6E8A-4147-A177-3AD203B41FA5}">
                      <a16:colId xmlns:a16="http://schemas.microsoft.com/office/drawing/2014/main" val="590017342"/>
                    </a:ext>
                  </a:extLst>
                </a:gridCol>
                <a:gridCol w="1577130">
                  <a:extLst>
                    <a:ext uri="{9D8B030D-6E8A-4147-A177-3AD203B41FA5}">
                      <a16:colId xmlns:a16="http://schemas.microsoft.com/office/drawing/2014/main" val="3776683233"/>
                    </a:ext>
                  </a:extLst>
                </a:gridCol>
              </a:tblGrid>
              <a:tr h="524086"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latin typeface="Franklin Gothic Book" panose="020B0503020102020204" pitchFamily="34" charset="0"/>
                        </a:rPr>
                        <a:t>TYPE</a:t>
                      </a:r>
                    </a:p>
                  </a:txBody>
                  <a:tcPr anchor="ctr">
                    <a:solidFill>
                      <a:srgbClr val="0037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latin typeface="Franklin Gothic Book" panose="020B0503020102020204" pitchFamily="34" charset="0"/>
                        </a:rPr>
                        <a:t>POINTS</a:t>
                      </a:r>
                      <a:r>
                        <a:rPr lang="fr-FR" sz="1400" b="0" baseline="0" dirty="0">
                          <a:latin typeface="Franklin Gothic Book" panose="020B0503020102020204" pitchFamily="34" charset="0"/>
                        </a:rPr>
                        <a:t> REALISES</a:t>
                      </a:r>
                      <a:endParaRPr lang="fr-FR" sz="1400" b="0" dirty="0"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solidFill>
                      <a:srgbClr val="0037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312320"/>
                  </a:ext>
                </a:extLst>
              </a:tr>
              <a:tr h="524086">
                <a:tc>
                  <a:txBody>
                    <a:bodyPr/>
                    <a:lstStyle/>
                    <a:p>
                      <a:pPr algn="l"/>
                      <a:r>
                        <a:rPr lang="fr-FR" sz="1400" b="0" dirty="0">
                          <a:latin typeface="Franklin Gothic Book" panose="020B0503020102020204" pitchFamily="34" charset="0"/>
                        </a:rPr>
                        <a:t>Engagement - Fonctionnalité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latin typeface="Franklin Gothic Book" panose="020B0503020102020204" pitchFamily="34" charset="0"/>
                        </a:rPr>
                        <a:t>11,25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79884"/>
                  </a:ext>
                </a:extLst>
              </a:tr>
              <a:tr h="524086">
                <a:tc>
                  <a:txBody>
                    <a:bodyPr/>
                    <a:lstStyle/>
                    <a:p>
                      <a:pPr algn="l"/>
                      <a:r>
                        <a:rPr lang="fr-FR" sz="1400" b="0" dirty="0">
                          <a:latin typeface="Franklin Gothic Book" panose="020B0503020102020204" pitchFamily="34" charset="0"/>
                        </a:rPr>
                        <a:t>Engagement - En cours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latin typeface="Franklin Gothic Book" panose="020B0503020102020204" pitchFamily="34" charset="0"/>
                        </a:rPr>
                        <a:t>10,5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22939"/>
                  </a:ext>
                </a:extLst>
              </a:tr>
              <a:tr h="524086">
                <a:tc>
                  <a:txBody>
                    <a:bodyPr/>
                    <a:lstStyle/>
                    <a:p>
                      <a:pPr algn="l"/>
                      <a:r>
                        <a:rPr lang="fr-FR" sz="1400" b="0" dirty="0">
                          <a:latin typeface="Franklin Gothic Book" panose="020B0503020102020204" pitchFamily="34" charset="0"/>
                        </a:rPr>
                        <a:t>Ticket recette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latin typeface="Franklin Gothic Book" panose="020B0503020102020204" pitchFamily="34" charset="0"/>
                        </a:rPr>
                        <a:t>3,5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679862"/>
                  </a:ext>
                </a:extLst>
              </a:tr>
              <a:tr h="524086">
                <a:tc>
                  <a:txBody>
                    <a:bodyPr/>
                    <a:lstStyle/>
                    <a:p>
                      <a:pPr algn="l"/>
                      <a:r>
                        <a:rPr lang="fr-FR" sz="1400" b="0" dirty="0">
                          <a:latin typeface="Franklin Gothic Book" panose="020B0503020102020204" pitchFamily="34" charset="0"/>
                        </a:rPr>
                        <a:t>Bonus – Réalisé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latin typeface="Franklin Gothic Book" panose="020B0503020102020204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317902"/>
                  </a:ext>
                </a:extLst>
              </a:tr>
              <a:tr h="524086">
                <a:tc>
                  <a:txBody>
                    <a:bodyPr/>
                    <a:lstStyle/>
                    <a:p>
                      <a:pPr algn="l"/>
                      <a:r>
                        <a:rPr lang="fr-FR" sz="1400" b="0" dirty="0">
                          <a:latin typeface="Franklin Gothic Book" panose="020B0503020102020204" pitchFamily="34" charset="0"/>
                        </a:rPr>
                        <a:t>Bonus – En cours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latin typeface="Franklin Gothic Book" panose="020B0503020102020204" pitchFamily="34" charset="0"/>
                        </a:rPr>
                        <a:t>4,25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595063"/>
                  </a:ext>
                </a:extLst>
              </a:tr>
              <a:tr h="524086">
                <a:tc>
                  <a:txBody>
                    <a:bodyPr/>
                    <a:lstStyle/>
                    <a:p>
                      <a:pPr algn="l"/>
                      <a:r>
                        <a:rPr lang="fr-FR" sz="1400" b="0" dirty="0">
                          <a:latin typeface="Franklin Gothic Book" panose="020B0503020102020204" pitchFamily="34" charset="0"/>
                        </a:rPr>
                        <a:t>Non prévu - Fonctionnalité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82493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EC2C93B-0A49-40E6-97B3-42E037F6F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259242"/>
              </p:ext>
            </p:extLst>
          </p:nvPr>
        </p:nvGraphicFramePr>
        <p:xfrm>
          <a:off x="2284637" y="5052499"/>
          <a:ext cx="4208442" cy="368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6480">
                  <a:extLst>
                    <a:ext uri="{9D8B030D-6E8A-4147-A177-3AD203B41FA5}">
                      <a16:colId xmlns:a16="http://schemas.microsoft.com/office/drawing/2014/main" val="590017342"/>
                    </a:ext>
                  </a:extLst>
                </a:gridCol>
                <a:gridCol w="1551962">
                  <a:extLst>
                    <a:ext uri="{9D8B030D-6E8A-4147-A177-3AD203B41FA5}">
                      <a16:colId xmlns:a16="http://schemas.microsoft.com/office/drawing/2014/main" val="3776683233"/>
                    </a:ext>
                  </a:extLst>
                </a:gridCol>
              </a:tblGrid>
              <a:tr h="368003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Franklin Gothic Book" panose="020B0503020102020204" pitchFamily="34" charset="0"/>
                        </a:rPr>
                        <a:t>TOTAL</a:t>
                      </a:r>
                    </a:p>
                  </a:txBody>
                  <a:tcPr anchor="ctr">
                    <a:solidFill>
                      <a:srgbClr val="0037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Franklin Gothic Book" panose="020B0503020102020204" pitchFamily="34" charset="0"/>
                        </a:rPr>
                        <a:t>31,5</a:t>
                      </a:r>
                    </a:p>
                  </a:txBody>
                  <a:tcPr anchor="ctr">
                    <a:solidFill>
                      <a:srgbClr val="0037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79884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C35C03F0-0302-4391-A097-1554BC13C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39468"/>
              </p:ext>
            </p:extLst>
          </p:nvPr>
        </p:nvGraphicFramePr>
        <p:xfrm>
          <a:off x="6777960" y="1268743"/>
          <a:ext cx="507918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1383">
                  <a:extLst>
                    <a:ext uri="{9D8B030D-6E8A-4147-A177-3AD203B41FA5}">
                      <a16:colId xmlns:a16="http://schemas.microsoft.com/office/drawing/2014/main" val="2762380934"/>
                    </a:ext>
                  </a:extLst>
                </a:gridCol>
                <a:gridCol w="1907797">
                  <a:extLst>
                    <a:ext uri="{9D8B030D-6E8A-4147-A177-3AD203B41FA5}">
                      <a16:colId xmlns:a16="http://schemas.microsoft.com/office/drawing/2014/main" val="552314559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fr-FR" sz="1400" dirty="0">
                          <a:solidFill>
                            <a:srgbClr val="134F7B"/>
                          </a:solidFill>
                        </a:rPr>
                        <a:t>Facteur de focalisation prévu </a:t>
                      </a:r>
                      <a:endParaRPr lang="fr-FR" sz="1400" b="0" dirty="0">
                        <a:solidFill>
                          <a:srgbClr val="134F7B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34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493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0,8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34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493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305169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fr-FR" sz="1400" dirty="0">
                          <a:solidFill>
                            <a:srgbClr val="134F7B"/>
                          </a:solidFill>
                        </a:rPr>
                        <a:t>Facteur de focalisation constaté </a:t>
                      </a:r>
                      <a:endParaRPr lang="fr-FR" sz="1400" b="0" dirty="0">
                        <a:solidFill>
                          <a:srgbClr val="134F7B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9493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4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FF0000"/>
                          </a:solidFill>
                        </a:rPr>
                        <a:t>0,54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9493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4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764397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894B7F01-A7B3-4F36-81C4-130211489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057398"/>
              </p:ext>
            </p:extLst>
          </p:nvPr>
        </p:nvGraphicFramePr>
        <p:xfrm>
          <a:off x="6777960" y="2478834"/>
          <a:ext cx="5079178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0806">
                  <a:extLst>
                    <a:ext uri="{9D8B030D-6E8A-4147-A177-3AD203B41FA5}">
                      <a16:colId xmlns:a16="http://schemas.microsoft.com/office/drawing/2014/main" val="2762380934"/>
                    </a:ext>
                  </a:extLst>
                </a:gridCol>
                <a:gridCol w="2138372">
                  <a:extLst>
                    <a:ext uri="{9D8B030D-6E8A-4147-A177-3AD203B41FA5}">
                      <a16:colId xmlns:a16="http://schemas.microsoft.com/office/drawing/2014/main" val="552314559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fr-FR" sz="1400" dirty="0">
                          <a:solidFill>
                            <a:srgbClr val="134F7B"/>
                          </a:solidFill>
                        </a:rPr>
                        <a:t>US Réalisées</a:t>
                      </a:r>
                      <a:endParaRPr lang="fr-FR" sz="1400" b="0" dirty="0">
                        <a:solidFill>
                          <a:srgbClr val="134F7B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34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493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 / 11</a:t>
                      </a:r>
                    </a:p>
                    <a:p>
                      <a:pPr algn="ctr"/>
                      <a:r>
                        <a:rPr lang="fr-FR" sz="1100" b="0" i="1" dirty="0">
                          <a:solidFill>
                            <a:srgbClr val="7C7E80"/>
                          </a:solidFill>
                        </a:rPr>
                        <a:t>(Total US : 31,75 story point)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34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493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305169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rgbClr val="134F7B"/>
                          </a:solidFill>
                        </a:rPr>
                        <a:t>US En cours</a:t>
                      </a:r>
                      <a:endParaRPr lang="fr-FR" sz="1400" b="0" dirty="0">
                        <a:solidFill>
                          <a:srgbClr val="134F7B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9493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493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3 / 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9493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493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233592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>
                          <a:solidFill>
                            <a:srgbClr val="134F7B"/>
                          </a:solidFill>
                        </a:rPr>
                        <a:t>US non prévues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9493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493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100" b="0" i="1" dirty="0">
                        <a:solidFill>
                          <a:srgbClr val="7C7E8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9493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493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022016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>
                          <a:solidFill>
                            <a:srgbClr val="134F7B"/>
                          </a:solidFill>
                        </a:rPr>
                        <a:t>US Bonus réalisées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9493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493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dirty="0">
                          <a:solidFill>
                            <a:schemeClr val="tx1"/>
                          </a:solidFill>
                        </a:rPr>
                        <a:t>1 / 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9493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493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3651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>
                          <a:solidFill>
                            <a:srgbClr val="134F7B"/>
                          </a:solidFill>
                        </a:rPr>
                        <a:t>US Bonus en cours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9493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493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dirty="0">
                          <a:solidFill>
                            <a:schemeClr val="tx1"/>
                          </a:solidFill>
                        </a:rPr>
                        <a:t>6 /10</a:t>
                      </a:r>
                      <a:endParaRPr lang="fr-FR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9493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493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269975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fr-FR" sz="1400" dirty="0">
                          <a:solidFill>
                            <a:srgbClr val="134F7B"/>
                          </a:solidFill>
                        </a:rPr>
                        <a:t>Ticket recette finalisé</a:t>
                      </a:r>
                      <a:endParaRPr lang="fr-FR" sz="1400" b="0" dirty="0">
                        <a:solidFill>
                          <a:srgbClr val="134F7B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9493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4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9 / 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1" dirty="0">
                          <a:solidFill>
                            <a:srgbClr val="7C7E80"/>
                          </a:solidFill>
                        </a:rPr>
                        <a:t>(Total US : 3,5 story point)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9493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4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764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64579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381C166-BC15-4A6E-A70B-F047032A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683" y="87087"/>
            <a:ext cx="10962794" cy="698499"/>
          </a:xfrm>
        </p:spPr>
        <p:txBody>
          <a:bodyPr>
            <a:normAutofit/>
          </a:bodyPr>
          <a:lstStyle/>
          <a:p>
            <a:pPr lvl="0"/>
            <a:r>
              <a:rPr lang="fr-FR" sz="2400" dirty="0"/>
              <a:t>SPRINT #06 – CHARGE NON PREVU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5189DE0-252F-49D9-9CDC-8AF70609DC4E}"/>
              </a:ext>
            </a:extLst>
          </p:cNvPr>
          <p:cNvSpPr txBox="1"/>
          <p:nvPr/>
        </p:nvSpPr>
        <p:spPr>
          <a:xfrm>
            <a:off x="2342814" y="1098288"/>
            <a:ext cx="957794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00374F"/>
                </a:solidFill>
                <a:sym typeface="Wingdings" panose="05000000000000000000" pitchFamily="2" charset="2"/>
              </a:rPr>
              <a:t>Conception espace opérateur</a:t>
            </a:r>
          </a:p>
          <a:p>
            <a:r>
              <a:rPr lang="fr-FR" sz="1400" dirty="0">
                <a:solidFill>
                  <a:srgbClr val="00374F"/>
                </a:solidFill>
                <a:sym typeface="Wingdings" panose="05000000000000000000" pitchFamily="2" charset="2"/>
              </a:rPr>
              <a:t> </a:t>
            </a:r>
            <a:r>
              <a:rPr lang="fr-FR" sz="1400" i="1" dirty="0">
                <a:solidFill>
                  <a:srgbClr val="00ADB5"/>
                </a:solidFill>
                <a:sym typeface="Wingdings" panose="05000000000000000000" pitchFamily="2" charset="2"/>
              </a:rPr>
              <a:t> Estimé à 1,5 jours</a:t>
            </a:r>
          </a:p>
          <a:p>
            <a:endParaRPr lang="fr-FR" sz="1400" dirty="0">
              <a:solidFill>
                <a:srgbClr val="00374F"/>
              </a:solidFill>
              <a:sym typeface="Wingdings" panose="05000000000000000000" pitchFamily="2" charset="2"/>
            </a:endParaRPr>
          </a:p>
          <a:p>
            <a:r>
              <a:rPr lang="fr-FR" sz="1400" dirty="0">
                <a:solidFill>
                  <a:srgbClr val="00374F"/>
                </a:solidFill>
                <a:sym typeface="Wingdings" panose="05000000000000000000" pitchFamily="2" charset="2"/>
              </a:rPr>
              <a:t>Production proposition maquettes espace opérateur</a:t>
            </a:r>
          </a:p>
          <a:p>
            <a:r>
              <a:rPr lang="fr-FR" sz="1400" i="1" dirty="0">
                <a:solidFill>
                  <a:srgbClr val="00ADB5"/>
                </a:solidFill>
                <a:sym typeface="Wingdings" panose="05000000000000000000" pitchFamily="2" charset="2"/>
              </a:rPr>
              <a:t> Estimé à 6 jours</a:t>
            </a:r>
          </a:p>
          <a:p>
            <a:endParaRPr lang="fr-FR" sz="1400" dirty="0">
              <a:solidFill>
                <a:srgbClr val="00374F"/>
              </a:solidFill>
              <a:sym typeface="Wingdings" panose="05000000000000000000" pitchFamily="2" charset="2"/>
            </a:endParaRPr>
          </a:p>
          <a:p>
            <a:r>
              <a:rPr lang="fr-FR" sz="1400" dirty="0">
                <a:solidFill>
                  <a:srgbClr val="00374F"/>
                </a:solidFill>
                <a:sym typeface="Wingdings" panose="05000000000000000000" pitchFamily="2" charset="2"/>
              </a:rPr>
              <a:t>Prise en considération retour des ateliers fonctionnels sur les SB et Amendements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srgbClr val="00374F"/>
                </a:solidFill>
                <a:sym typeface="Wingdings" panose="05000000000000000000" pitchFamily="2" charset="2"/>
              </a:rPr>
              <a:t>Evolution de la conception solution suite intégration de nouvelles règles métiers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srgbClr val="00374F"/>
                </a:solidFill>
                <a:sym typeface="Wingdings" panose="05000000000000000000" pitchFamily="2" charset="2"/>
              </a:rPr>
              <a:t>Intégration de nouvelles données métiers (ex : PN fictifs)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srgbClr val="00374F"/>
                </a:solidFill>
                <a:sym typeface="Wingdings" panose="05000000000000000000" pitchFamily="2" charset="2"/>
              </a:rPr>
              <a:t>Evolution importante sur certains modules déjà livrés 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srgbClr val="00374F"/>
                </a:solidFill>
                <a:sym typeface="Wingdings" panose="05000000000000000000" pitchFamily="2" charset="2"/>
              </a:rPr>
              <a:t>Import de nomenclature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srgbClr val="00374F"/>
                </a:solidFill>
                <a:sym typeface="Wingdings" panose="05000000000000000000" pitchFamily="2" charset="2"/>
              </a:rPr>
              <a:t>Gestion des nomenclatures (Ajout, modification, utilisation)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srgbClr val="00374F"/>
                </a:solidFill>
                <a:sym typeface="Wingdings" panose="05000000000000000000" pitchFamily="2" charset="2"/>
              </a:rPr>
              <a:t>Gestion des figures (Ajout, modification, utilisation)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i="1" dirty="0">
                <a:solidFill>
                  <a:srgbClr val="00ADB5"/>
                </a:solidFill>
                <a:sym typeface="Wingdings" panose="05000000000000000000" pitchFamily="2" charset="2"/>
              </a:rPr>
              <a:t>Estimation initiale : 6 jours.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i="1" dirty="0">
                <a:solidFill>
                  <a:srgbClr val="00ADB5"/>
                </a:solidFill>
                <a:sym typeface="Wingdings" panose="05000000000000000000" pitchFamily="2" charset="2"/>
              </a:rPr>
              <a:t>Estimation revue suite différents ateliers : 17 jours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1400" i="1" dirty="0">
              <a:solidFill>
                <a:srgbClr val="00ADB5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1400" i="1" dirty="0">
              <a:solidFill>
                <a:srgbClr val="00ADB5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1400" i="1" dirty="0">
              <a:solidFill>
                <a:srgbClr val="00ADB5"/>
              </a:solidFill>
              <a:sym typeface="Wingdings" panose="05000000000000000000" pitchFamily="2" charset="2"/>
            </a:endParaRPr>
          </a:p>
          <a:p>
            <a:r>
              <a:rPr lang="fr-FR" sz="1400" dirty="0">
                <a:solidFill>
                  <a:srgbClr val="00374F"/>
                </a:solidFill>
                <a:sym typeface="Wingdings" panose="05000000000000000000" pitchFamily="2" charset="2"/>
              </a:rPr>
              <a:t>Si intégration de ces métriques dans la réalisation 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srgbClr val="00374F"/>
                </a:solidFill>
                <a:sym typeface="Wingdings" panose="05000000000000000000" pitchFamily="2" charset="2"/>
              </a:rPr>
              <a:t>Total réalisé : </a:t>
            </a:r>
            <a:r>
              <a:rPr lang="fr-FR" sz="1400" b="1" dirty="0">
                <a:solidFill>
                  <a:srgbClr val="00374F"/>
                </a:solidFill>
                <a:sym typeface="Wingdings" panose="05000000000000000000" pitchFamily="2" charset="2"/>
              </a:rPr>
              <a:t>50</a:t>
            </a:r>
            <a:r>
              <a:rPr lang="fr-FR" sz="1400" dirty="0">
                <a:solidFill>
                  <a:srgbClr val="00374F"/>
                </a:solidFill>
                <a:sym typeface="Wingdings" panose="05000000000000000000" pitchFamily="2" charset="2"/>
              </a:rPr>
              <a:t> </a:t>
            </a:r>
            <a:r>
              <a:rPr lang="fr-FR" sz="1400" i="1" dirty="0">
                <a:solidFill>
                  <a:srgbClr val="00374F"/>
                </a:solidFill>
                <a:sym typeface="Wingdings" panose="05000000000000000000" pitchFamily="2" charset="2"/>
              </a:rPr>
              <a:t>(au lieu de 31,5)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srgbClr val="00374F"/>
                </a:solidFill>
                <a:sym typeface="Wingdings" panose="05000000000000000000" pitchFamily="2" charset="2"/>
              </a:rPr>
              <a:t>Focalisation : </a:t>
            </a:r>
            <a:r>
              <a:rPr lang="fr-FR" sz="1400" b="1" dirty="0">
                <a:solidFill>
                  <a:srgbClr val="00374F"/>
                </a:solidFill>
                <a:sym typeface="Wingdings" panose="05000000000000000000" pitchFamily="2" charset="2"/>
              </a:rPr>
              <a:t>0,86</a:t>
            </a:r>
            <a:r>
              <a:rPr lang="fr-FR" sz="1400" dirty="0">
                <a:solidFill>
                  <a:srgbClr val="00374F"/>
                </a:solidFill>
                <a:sym typeface="Wingdings" panose="05000000000000000000" pitchFamily="2" charset="2"/>
              </a:rPr>
              <a:t> </a:t>
            </a:r>
            <a:r>
              <a:rPr lang="fr-FR" sz="1400" i="1" dirty="0">
                <a:solidFill>
                  <a:srgbClr val="00374F"/>
                </a:solidFill>
                <a:sym typeface="Wingdings" panose="05000000000000000000" pitchFamily="2" charset="2"/>
              </a:rPr>
              <a:t>(au lieu de 0,54)</a:t>
            </a:r>
          </a:p>
        </p:txBody>
      </p:sp>
    </p:spTree>
    <p:extLst>
      <p:ext uri="{BB962C8B-B14F-4D97-AF65-F5344CB8AC3E}">
        <p14:creationId xmlns:p14="http://schemas.microsoft.com/office/powerpoint/2010/main" val="368237426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381C166-BC15-4A6E-A70B-F047032A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683" y="87087"/>
            <a:ext cx="10962794" cy="698499"/>
          </a:xfrm>
        </p:spPr>
        <p:txBody>
          <a:bodyPr>
            <a:normAutofit/>
          </a:bodyPr>
          <a:lstStyle/>
          <a:p>
            <a:pPr lvl="0"/>
            <a:r>
              <a:rPr lang="fr-FR" sz="2400" dirty="0"/>
              <a:t>VELOCITE ET CAPACITE PREVISIONNELLE PROJET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ADEBB25-E9A6-450E-B39E-11BD491C5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837582"/>
              </p:ext>
            </p:extLst>
          </p:nvPr>
        </p:nvGraphicFramePr>
        <p:xfrm>
          <a:off x="2291477" y="998291"/>
          <a:ext cx="9647339" cy="5201172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619503">
                  <a:extLst>
                    <a:ext uri="{9D8B030D-6E8A-4147-A177-3AD203B41FA5}">
                      <a16:colId xmlns:a16="http://schemas.microsoft.com/office/drawing/2014/main" val="1013858318"/>
                    </a:ext>
                  </a:extLst>
                </a:gridCol>
                <a:gridCol w="1325460">
                  <a:extLst>
                    <a:ext uri="{9D8B030D-6E8A-4147-A177-3AD203B41FA5}">
                      <a16:colId xmlns:a16="http://schemas.microsoft.com/office/drawing/2014/main" val="2763916548"/>
                    </a:ext>
                  </a:extLst>
                </a:gridCol>
                <a:gridCol w="1065402">
                  <a:extLst>
                    <a:ext uri="{9D8B030D-6E8A-4147-A177-3AD203B41FA5}">
                      <a16:colId xmlns:a16="http://schemas.microsoft.com/office/drawing/2014/main" val="4055316914"/>
                    </a:ext>
                  </a:extLst>
                </a:gridCol>
                <a:gridCol w="1621937">
                  <a:extLst>
                    <a:ext uri="{9D8B030D-6E8A-4147-A177-3AD203B41FA5}">
                      <a16:colId xmlns:a16="http://schemas.microsoft.com/office/drawing/2014/main" val="493623161"/>
                    </a:ext>
                  </a:extLst>
                </a:gridCol>
                <a:gridCol w="1046523">
                  <a:extLst>
                    <a:ext uri="{9D8B030D-6E8A-4147-A177-3AD203B41FA5}">
                      <a16:colId xmlns:a16="http://schemas.microsoft.com/office/drawing/2014/main" val="2086675597"/>
                    </a:ext>
                  </a:extLst>
                </a:gridCol>
                <a:gridCol w="1108692">
                  <a:extLst>
                    <a:ext uri="{9D8B030D-6E8A-4147-A177-3AD203B41FA5}">
                      <a16:colId xmlns:a16="http://schemas.microsoft.com/office/drawing/2014/main" val="26672714"/>
                    </a:ext>
                  </a:extLst>
                </a:gridCol>
                <a:gridCol w="845182">
                  <a:extLst>
                    <a:ext uri="{9D8B030D-6E8A-4147-A177-3AD203B41FA5}">
                      <a16:colId xmlns:a16="http://schemas.microsoft.com/office/drawing/2014/main" val="4173610850"/>
                    </a:ext>
                  </a:extLst>
                </a:gridCol>
                <a:gridCol w="1061366">
                  <a:extLst>
                    <a:ext uri="{9D8B030D-6E8A-4147-A177-3AD203B41FA5}">
                      <a16:colId xmlns:a16="http://schemas.microsoft.com/office/drawing/2014/main" val="2652789464"/>
                    </a:ext>
                  </a:extLst>
                </a:gridCol>
                <a:gridCol w="953274">
                  <a:extLst>
                    <a:ext uri="{9D8B030D-6E8A-4147-A177-3AD203B41FA5}">
                      <a16:colId xmlns:a16="http://schemas.microsoft.com/office/drawing/2014/main" val="1650186783"/>
                    </a:ext>
                  </a:extLst>
                </a:gridCol>
              </a:tblGrid>
              <a:tr h="47236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NUMERO SPRINT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DATE DEBUT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DATE FIN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NOMBRE JOUR DISPONIBLE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NOMBRE DEVELOPPEUR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FACTEUR FOCALISATION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CAPACITE PRODUCTION</a:t>
                      </a:r>
                      <a:endParaRPr lang="fr-FR" sz="1000" b="1" i="0" u="none" strike="noStrike" dirty="0">
                        <a:solidFill>
                          <a:srgbClr val="28AAAD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VELOCITE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CAPACITE CONSTATE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30046"/>
                  </a:ext>
                </a:extLst>
              </a:tr>
              <a:tr h="53156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Lun. 20/04/2020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1" u="none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Lun. 11/05/2020 </a:t>
                      </a:r>
                    </a:p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Lun. 18/05/2020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13 (</a:t>
                      </a:r>
                      <a:r>
                        <a:rPr lang="fr-FR" sz="1000" b="0" i="1" u="none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01/05 et 08/05 fériés)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18 (</a:t>
                      </a:r>
                      <a:r>
                        <a:rPr lang="fr-FR" sz="1000" b="0" i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01/05 et 08/05 fériés)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sng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  <a:p>
                      <a:pPr algn="ctr" fontAlgn="b"/>
                      <a:r>
                        <a:rPr lang="fr-FR" sz="1000" b="0" i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(1</a:t>
                      </a:r>
                      <a:r>
                        <a:rPr lang="fr-FR" sz="1000" b="0" i="1" u="none" strike="noStrike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er</a:t>
                      </a:r>
                      <a:r>
                        <a:rPr lang="fr-FR" sz="1000" b="0" i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semaine sans développement)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fr-FR" sz="1000" b="0" i="1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26,45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360819"/>
                  </a:ext>
                </a:extLst>
              </a:tr>
              <a:tr h="4723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1bis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Mar. 19/05/2020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Mer. 27/05/2020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4 (21/05 fériés)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fr-FR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fr-FR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945912"/>
                  </a:ext>
                </a:extLst>
              </a:tr>
              <a:tr h="4723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Mar. 02/06/2020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Lun. 08/06/2020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0,8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0,80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11,25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627079"/>
                  </a:ext>
                </a:extLst>
              </a:tr>
              <a:tr h="47236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0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0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Mar. 09/06/2020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0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Lun. 29/06/2020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0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0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0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0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0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1,02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0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30,85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939909"/>
                  </a:ext>
                </a:extLst>
              </a:tr>
              <a:tr h="4723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Mar. 30/06/2020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Lun. 20/07/2020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0,8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22,5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1,26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35,35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654901"/>
                  </a:ext>
                </a:extLst>
              </a:tr>
              <a:tr h="4723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Mar. 21/07/2020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Lun. 04/08/2020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0,8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17,5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0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0,87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15,45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454058"/>
                  </a:ext>
                </a:extLst>
              </a:tr>
              <a:tr h="47236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 dirty="0">
                          <a:solidFill>
                            <a:srgbClr val="00ADB5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 dirty="0">
                          <a:solidFill>
                            <a:srgbClr val="00ADB5"/>
                          </a:solidFill>
                          <a:effectLst/>
                          <a:latin typeface="+mn-lt"/>
                        </a:rPr>
                        <a:t>69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 dirty="0">
                          <a:solidFill>
                            <a:srgbClr val="00ADB5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 dirty="0">
                          <a:solidFill>
                            <a:srgbClr val="00ADB5"/>
                          </a:solidFill>
                          <a:effectLst/>
                          <a:latin typeface="+mn-lt"/>
                        </a:rPr>
                        <a:t>0,87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 dirty="0">
                          <a:solidFill>
                            <a:srgbClr val="00ADB5"/>
                          </a:solidFill>
                          <a:effectLst/>
                          <a:latin typeface="+mn-lt"/>
                        </a:rPr>
                        <a:t>119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 dirty="0">
                          <a:solidFill>
                            <a:srgbClr val="00ADB5"/>
                          </a:solidFill>
                          <a:effectLst/>
                          <a:latin typeface="+mn-lt"/>
                        </a:rPr>
                        <a:t>0,99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 dirty="0">
                          <a:solidFill>
                            <a:srgbClr val="00ADB5"/>
                          </a:solidFill>
                          <a:effectLst/>
                          <a:latin typeface="+mn-lt"/>
                        </a:rPr>
                        <a:t>119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814601"/>
                  </a:ext>
                </a:extLst>
              </a:tr>
              <a:tr h="4723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Mer. 05/08/2020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Lun. 31/08/2020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30,5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0,54*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31,5*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356416"/>
                  </a:ext>
                </a:extLst>
              </a:tr>
              <a:tr h="4723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6bis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Lun. 31/08/2020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Lun. 14/08/2020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522957"/>
                  </a:ext>
                </a:extLst>
              </a:tr>
              <a:tr h="418331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 dirty="0">
                          <a:solidFill>
                            <a:srgbClr val="00ADB5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 dirty="0">
                          <a:solidFill>
                            <a:srgbClr val="00ADB5"/>
                          </a:solidFill>
                          <a:effectLst/>
                          <a:latin typeface="+mn-lt"/>
                        </a:rPr>
                        <a:t>89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 dirty="0">
                          <a:solidFill>
                            <a:srgbClr val="00ADB5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 dirty="0">
                          <a:solidFill>
                            <a:srgbClr val="00ADB5"/>
                          </a:solidFill>
                          <a:effectLst/>
                          <a:latin typeface="+mn-lt"/>
                        </a:rPr>
                        <a:t>0,85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 dirty="0">
                          <a:solidFill>
                            <a:srgbClr val="00ADB5"/>
                          </a:solidFill>
                          <a:effectLst/>
                          <a:latin typeface="+mn-lt"/>
                        </a:rPr>
                        <a:t>165,5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 dirty="0">
                          <a:solidFill>
                            <a:srgbClr val="00ADB5"/>
                          </a:solidFill>
                          <a:effectLst/>
                          <a:latin typeface="+mn-lt"/>
                        </a:rPr>
                        <a:t>0,92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 dirty="0">
                          <a:solidFill>
                            <a:srgbClr val="00ADB5"/>
                          </a:solidFill>
                          <a:effectLst/>
                          <a:latin typeface="+mn-lt"/>
                        </a:rPr>
                        <a:t>150,85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AD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87168"/>
                  </a:ext>
                </a:extLst>
              </a:tr>
            </a:tbl>
          </a:graphicData>
        </a:graphic>
      </p:graphicFrame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D3EBFEE-C99A-422B-A710-4C9B2A933F62}"/>
              </a:ext>
            </a:extLst>
          </p:cNvPr>
          <p:cNvCxnSpPr>
            <a:cxnSpLocks/>
          </p:cNvCxnSpPr>
          <p:nvPr/>
        </p:nvCxnSpPr>
        <p:spPr>
          <a:xfrm flipV="1">
            <a:off x="11699087" y="4075874"/>
            <a:ext cx="0" cy="1127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8794FE1-5E68-4FD3-A9CF-B1832DC515DF}"/>
              </a:ext>
            </a:extLst>
          </p:cNvPr>
          <p:cNvCxnSpPr>
            <a:cxnSpLocks/>
          </p:cNvCxnSpPr>
          <p:nvPr/>
        </p:nvCxnSpPr>
        <p:spPr>
          <a:xfrm flipV="1">
            <a:off x="10666768" y="4078647"/>
            <a:ext cx="0" cy="1127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22421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381C166-BC15-4A6E-A70B-F047032A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683" y="87087"/>
            <a:ext cx="10962794" cy="698499"/>
          </a:xfrm>
        </p:spPr>
        <p:txBody>
          <a:bodyPr>
            <a:normAutofit/>
          </a:bodyPr>
          <a:lstStyle/>
          <a:p>
            <a:pPr lvl="0"/>
            <a:r>
              <a:rPr lang="fr-FR" sz="2400" dirty="0"/>
              <a:t>DEMONSTRATION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B472EA3-B49A-4E3D-8CE1-7BE060DCAC90}"/>
              </a:ext>
            </a:extLst>
          </p:cNvPr>
          <p:cNvSpPr txBox="1"/>
          <p:nvPr/>
        </p:nvSpPr>
        <p:spPr>
          <a:xfrm>
            <a:off x="2300869" y="2964451"/>
            <a:ext cx="9577942" cy="13542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srgbClr val="00374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https://dev.mro.telino.net/login</a:t>
            </a:r>
            <a:endParaRPr lang="fr-FR" dirty="0">
              <a:solidFill>
                <a:srgbClr val="00374F"/>
              </a:solidFill>
            </a:endParaRPr>
          </a:p>
          <a:p>
            <a:pPr algn="ctr"/>
            <a:endParaRPr lang="fr-FR" sz="1600" dirty="0">
              <a:solidFill>
                <a:srgbClr val="00374F"/>
              </a:solidFill>
              <a:sym typeface="Wingdings" panose="05000000000000000000" pitchFamily="2" charset="2"/>
            </a:endParaRPr>
          </a:p>
          <a:p>
            <a:pPr algn="ctr"/>
            <a:r>
              <a:rPr lang="fr-FR" sz="1600" i="1" dirty="0">
                <a:solidFill>
                  <a:srgbClr val="00ADB5"/>
                </a:solidFill>
                <a:sym typeface="Wingdings" panose="05000000000000000000" pitchFamily="2" charset="2"/>
              </a:rPr>
              <a:t>La mise à jour de la plateforme sera réalisée entre le 06/08/2020</a:t>
            </a:r>
            <a:endParaRPr lang="fr-FR" sz="1600" dirty="0">
              <a:solidFill>
                <a:srgbClr val="00374F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1600" dirty="0">
              <a:solidFill>
                <a:srgbClr val="00374F"/>
              </a:solidFill>
              <a:sym typeface="Wingdings" panose="05000000000000000000" pitchFamily="2" charset="2"/>
            </a:endParaRPr>
          </a:p>
          <a:p>
            <a:endParaRPr lang="fr-FR" sz="1600" dirty="0">
              <a:solidFill>
                <a:srgbClr val="0037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54539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39" y="3266922"/>
            <a:ext cx="11290522" cy="2760251"/>
          </a:xfrm>
        </p:spPr>
        <p:txBody>
          <a:bodyPr>
            <a:normAutofit fontScale="90000"/>
          </a:bodyPr>
          <a:lstStyle/>
          <a:p>
            <a:r>
              <a:rPr lang="fr-FR" dirty="0"/>
              <a:t>SPRINT PLANNING SPRINT #07</a:t>
            </a:r>
            <a:br>
              <a:rPr lang="fr-FR" sz="3100" dirty="0"/>
            </a:br>
            <a:br>
              <a:rPr lang="fr-FR" sz="3100" dirty="0"/>
            </a:br>
            <a:br>
              <a:rPr lang="fr-FR" sz="4000" dirty="0"/>
            </a:br>
            <a:r>
              <a:rPr lang="fr-FR" sz="2700" dirty="0"/>
              <a:t>Collins Aerospace</a:t>
            </a:r>
            <a:br>
              <a:rPr lang="fr-FR" sz="2700" dirty="0"/>
            </a:br>
            <a:r>
              <a:rPr lang="fr-FR" sz="2700" dirty="0"/>
              <a:t>Mise en place d’une solution MRO</a:t>
            </a:r>
            <a:br>
              <a:rPr lang="fr-FR" sz="2700" dirty="0"/>
            </a:br>
            <a:br>
              <a:rPr lang="fr-FR" sz="2700" dirty="0"/>
            </a:br>
            <a:r>
              <a:rPr lang="fr-FR" sz="2700" dirty="0"/>
              <a:t>Lundi 14 Septembre 2020</a:t>
            </a:r>
            <a:endParaRPr lang="fr-FR" sz="3100" dirty="0"/>
          </a:p>
        </p:txBody>
      </p:sp>
    </p:spTree>
    <p:extLst>
      <p:ext uri="{BB962C8B-B14F-4D97-AF65-F5344CB8AC3E}">
        <p14:creationId xmlns:p14="http://schemas.microsoft.com/office/powerpoint/2010/main" val="6847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381C166-BC15-4A6E-A70B-F047032A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683" y="87087"/>
            <a:ext cx="10962794" cy="698499"/>
          </a:xfrm>
        </p:spPr>
        <p:txBody>
          <a:bodyPr>
            <a:normAutofit/>
          </a:bodyPr>
          <a:lstStyle/>
          <a:p>
            <a:pPr lvl="0"/>
            <a:r>
              <a:rPr lang="fr-FR" sz="2400" dirty="0"/>
              <a:t>PROPOSITION ORGANISATION SPRINT #07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B472EA3-B49A-4E3D-8CE1-7BE060DCAC90}"/>
              </a:ext>
            </a:extLst>
          </p:cNvPr>
          <p:cNvSpPr txBox="1"/>
          <p:nvPr/>
        </p:nvSpPr>
        <p:spPr>
          <a:xfrm>
            <a:off x="2342814" y="1292317"/>
            <a:ext cx="95779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600" dirty="0">
              <a:solidFill>
                <a:srgbClr val="00374F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600" dirty="0">
              <a:solidFill>
                <a:srgbClr val="00374F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1600" dirty="0">
              <a:sym typeface="Wingdings" panose="05000000000000000000" pitchFamily="2" charset="2"/>
            </a:endParaRPr>
          </a:p>
          <a:p>
            <a:endParaRPr lang="fr-FR" sz="1600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BCB4387-9C73-4E16-A901-3EA995938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147241"/>
              </p:ext>
            </p:extLst>
          </p:nvPr>
        </p:nvGraphicFramePr>
        <p:xfrm>
          <a:off x="2340528" y="1265223"/>
          <a:ext cx="9647338" cy="160388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059749">
                  <a:extLst>
                    <a:ext uri="{9D8B030D-6E8A-4147-A177-3AD203B41FA5}">
                      <a16:colId xmlns:a16="http://schemas.microsoft.com/office/drawing/2014/main" val="1013858318"/>
                    </a:ext>
                  </a:extLst>
                </a:gridCol>
                <a:gridCol w="1696633">
                  <a:extLst>
                    <a:ext uri="{9D8B030D-6E8A-4147-A177-3AD203B41FA5}">
                      <a16:colId xmlns:a16="http://schemas.microsoft.com/office/drawing/2014/main" val="2763916548"/>
                    </a:ext>
                  </a:extLst>
                </a:gridCol>
                <a:gridCol w="1378191">
                  <a:extLst>
                    <a:ext uri="{9D8B030D-6E8A-4147-A177-3AD203B41FA5}">
                      <a16:colId xmlns:a16="http://schemas.microsoft.com/office/drawing/2014/main" val="4055316914"/>
                    </a:ext>
                  </a:extLst>
                </a:gridCol>
                <a:gridCol w="1638659">
                  <a:extLst>
                    <a:ext uri="{9D8B030D-6E8A-4147-A177-3AD203B41FA5}">
                      <a16:colId xmlns:a16="http://schemas.microsoft.com/office/drawing/2014/main" val="493623161"/>
                    </a:ext>
                  </a:extLst>
                </a:gridCol>
                <a:gridCol w="1304281">
                  <a:extLst>
                    <a:ext uri="{9D8B030D-6E8A-4147-A177-3AD203B41FA5}">
                      <a16:colId xmlns:a16="http://schemas.microsoft.com/office/drawing/2014/main" val="2086675597"/>
                    </a:ext>
                  </a:extLst>
                </a:gridCol>
                <a:gridCol w="1381761">
                  <a:extLst>
                    <a:ext uri="{9D8B030D-6E8A-4147-A177-3AD203B41FA5}">
                      <a16:colId xmlns:a16="http://schemas.microsoft.com/office/drawing/2014/main" val="26672714"/>
                    </a:ext>
                  </a:extLst>
                </a:gridCol>
                <a:gridCol w="1188064">
                  <a:extLst>
                    <a:ext uri="{9D8B030D-6E8A-4147-A177-3AD203B41FA5}">
                      <a16:colId xmlns:a16="http://schemas.microsoft.com/office/drawing/2014/main" val="4173610850"/>
                    </a:ext>
                  </a:extLst>
                </a:gridCol>
              </a:tblGrid>
              <a:tr h="85058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NUMERO SPRINT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DATE DEBUT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DATE FIN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NOMBRE JOUR DISPONIBLE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NOMBRE DEVELOPPEUR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FACTEUR FOCALISATION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CAPACITE PRODUCTION</a:t>
                      </a:r>
                      <a:endParaRPr lang="fr-FR" sz="1200" b="1" i="0" u="none" strike="noStrike" dirty="0">
                        <a:solidFill>
                          <a:srgbClr val="28AAAD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30046"/>
                  </a:ext>
                </a:extLst>
              </a:tr>
              <a:tr h="75329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Mar. 15/09/2020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Lun. 05/10/2020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87168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36EE19E1-404B-48A6-9795-B841018D3B09}"/>
              </a:ext>
            </a:extLst>
          </p:cNvPr>
          <p:cNvSpPr txBox="1"/>
          <p:nvPr/>
        </p:nvSpPr>
        <p:spPr>
          <a:xfrm>
            <a:off x="2340528" y="3401736"/>
            <a:ext cx="95779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374F"/>
                </a:solidFill>
                <a:sym typeface="Wingdings" panose="05000000000000000000" pitchFamily="2" charset="2"/>
              </a:rPr>
              <a:t>OBJECTIFS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rgbClr val="00374F"/>
                </a:solidFill>
                <a:sym typeface="Wingdings" panose="05000000000000000000" pitchFamily="2" charset="2"/>
              </a:rPr>
              <a:t>Espace Administrateur - Mise en place de la gestion des hotspots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rgbClr val="00374F"/>
                </a:solidFill>
                <a:sym typeface="Wingdings" panose="05000000000000000000" pitchFamily="2" charset="2"/>
              </a:rPr>
              <a:t>Ajouter / Modifier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rgbClr val="00374F"/>
                </a:solidFill>
                <a:sym typeface="Wingdings" panose="05000000000000000000" pitchFamily="2" charset="2"/>
              </a:rPr>
              <a:t>Supprimer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rgbClr val="00374F"/>
                </a:solidFill>
                <a:sym typeface="Wingdings" panose="05000000000000000000" pitchFamily="2" charset="2"/>
              </a:rPr>
              <a:t>Consulter la liste des hotspots d’une figure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rgbClr val="00374F"/>
                </a:solidFill>
                <a:sym typeface="Wingdings" panose="05000000000000000000" pitchFamily="2" charset="2"/>
              </a:rPr>
              <a:t>Espace Administrateur – Finalisation gestion SB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rgbClr val="00374F"/>
                </a:solidFill>
                <a:sym typeface="Wingdings" panose="05000000000000000000" pitchFamily="2" charset="2"/>
              </a:rPr>
              <a:t>Espace Administrateur – Finalisation gestion Amendement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rgbClr val="00374F"/>
                </a:solidFill>
                <a:sym typeface="Wingdings" panose="05000000000000000000" pitchFamily="2" charset="2"/>
              </a:rPr>
              <a:t>Espace opérateur – Intégration recherche de pièces</a:t>
            </a:r>
          </a:p>
          <a:p>
            <a:endParaRPr lang="fr-FR" sz="1600" dirty="0">
              <a:solidFill>
                <a:srgbClr val="00374F"/>
              </a:solidFill>
              <a:sym typeface="Wingdings" panose="05000000000000000000" pitchFamily="2" charset="2"/>
            </a:endParaRPr>
          </a:p>
          <a:p>
            <a:r>
              <a:rPr lang="fr-FR" sz="1600" dirty="0">
                <a:solidFill>
                  <a:srgbClr val="00374F"/>
                </a:solidFill>
                <a:sym typeface="Wingdings" panose="05000000000000000000" pitchFamily="2" charset="2"/>
              </a:rPr>
              <a:t>Ensemble des éléments intégrés dans le sprint </a:t>
            </a:r>
            <a:r>
              <a:rPr lang="fr-FR" sz="1600" b="1" dirty="0">
                <a:solidFill>
                  <a:srgbClr val="00374F"/>
                </a:solidFill>
                <a:sym typeface="Wingdings" panose="05000000000000000000" pitchFamily="2" charset="2"/>
              </a:rPr>
              <a:t>MRO – Sprint #07 </a:t>
            </a:r>
            <a:r>
              <a:rPr lang="fr-FR" sz="1600" dirty="0">
                <a:solidFill>
                  <a:srgbClr val="00374F"/>
                </a:solidFill>
                <a:sym typeface="Wingdings" panose="05000000000000000000" pitchFamily="2" charset="2"/>
              </a:rPr>
              <a:t>du JIRA du projet</a:t>
            </a:r>
          </a:p>
          <a:p>
            <a:endParaRPr lang="fr-FR" b="1" dirty="0">
              <a:solidFill>
                <a:srgbClr val="00374F"/>
              </a:solidFill>
              <a:sym typeface="Wingdings" panose="05000000000000000000" pitchFamily="2" charset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4067A36-46E4-4161-8567-6D877348FDB8}"/>
              </a:ext>
            </a:extLst>
          </p:cNvPr>
          <p:cNvSpPr txBox="1"/>
          <p:nvPr/>
        </p:nvSpPr>
        <p:spPr>
          <a:xfrm>
            <a:off x="2340528" y="874712"/>
            <a:ext cx="957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374F"/>
                </a:solidFill>
                <a:sym typeface="Wingdings" panose="05000000000000000000" pitchFamily="2" charset="2"/>
              </a:rPr>
              <a:t>CAPACITE PREVISIONNELLE DE PRODUCTION</a:t>
            </a:r>
          </a:p>
        </p:txBody>
      </p:sp>
    </p:spTree>
    <p:extLst>
      <p:ext uri="{BB962C8B-B14F-4D97-AF65-F5344CB8AC3E}">
        <p14:creationId xmlns:p14="http://schemas.microsoft.com/office/powerpoint/2010/main" val="26692009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381C166-BC15-4A6E-A70B-F047032A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683" y="87087"/>
            <a:ext cx="10962794" cy="698499"/>
          </a:xfrm>
        </p:spPr>
        <p:txBody>
          <a:bodyPr>
            <a:normAutofit/>
          </a:bodyPr>
          <a:lstStyle/>
          <a:p>
            <a:pPr lvl="0"/>
            <a:r>
              <a:rPr lang="fr-FR" sz="2400" dirty="0"/>
              <a:t>RESTE A FAIRE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B472EA3-B49A-4E3D-8CE1-7BE060DCAC90}"/>
              </a:ext>
            </a:extLst>
          </p:cNvPr>
          <p:cNvSpPr txBox="1"/>
          <p:nvPr/>
        </p:nvSpPr>
        <p:spPr>
          <a:xfrm>
            <a:off x="2342814" y="1292317"/>
            <a:ext cx="95779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600" dirty="0">
              <a:solidFill>
                <a:srgbClr val="00374F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600" dirty="0">
              <a:solidFill>
                <a:srgbClr val="00374F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1600" dirty="0">
              <a:sym typeface="Wingdings" panose="05000000000000000000" pitchFamily="2" charset="2"/>
            </a:endParaRPr>
          </a:p>
          <a:p>
            <a:endParaRPr lang="fr-FR" sz="1600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BCB4387-9C73-4E16-A901-3EA995938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860846"/>
              </p:ext>
            </p:extLst>
          </p:nvPr>
        </p:nvGraphicFramePr>
        <p:xfrm>
          <a:off x="2340528" y="1265223"/>
          <a:ext cx="9577942" cy="461704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3682441">
                  <a:extLst>
                    <a:ext uri="{9D8B030D-6E8A-4147-A177-3AD203B41FA5}">
                      <a16:colId xmlns:a16="http://schemas.microsoft.com/office/drawing/2014/main" val="1013858318"/>
                    </a:ext>
                  </a:extLst>
                </a:gridCol>
                <a:gridCol w="5895501">
                  <a:extLst>
                    <a:ext uri="{9D8B030D-6E8A-4147-A177-3AD203B41FA5}">
                      <a16:colId xmlns:a16="http://schemas.microsoft.com/office/drawing/2014/main" val="2763916548"/>
                    </a:ext>
                  </a:extLst>
                </a:gridCol>
              </a:tblGrid>
              <a:tr h="85058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FONCTIONNALITE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STORY POINT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30046"/>
                  </a:ext>
                </a:extLst>
              </a:tr>
              <a:tr h="75329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Reste à faire sprint #6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16,75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87168"/>
                  </a:ext>
                </a:extLst>
              </a:tr>
              <a:tr h="75329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Espace administration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17,25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608920"/>
                  </a:ext>
                </a:extLst>
              </a:tr>
              <a:tr h="75329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Espace operateur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42,25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802448"/>
                  </a:ext>
                </a:extLst>
              </a:tr>
              <a:tr h="75329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Documentation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247869"/>
                  </a:ext>
                </a:extLst>
              </a:tr>
              <a:tr h="75329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dirty="0">
                          <a:solidFill>
                            <a:srgbClr val="00ADB5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rgbClr val="00ADB5"/>
                          </a:solidFill>
                          <a:effectLst/>
                          <a:latin typeface="+mn-lt"/>
                        </a:rPr>
                        <a:t>82,25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171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03196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39" y="3266922"/>
            <a:ext cx="11290522" cy="2760251"/>
          </a:xfrm>
        </p:spPr>
        <p:txBody>
          <a:bodyPr>
            <a:normAutofit fontScale="90000"/>
          </a:bodyPr>
          <a:lstStyle/>
          <a:p>
            <a:r>
              <a:rPr lang="fr-FR" sz="4400" dirty="0"/>
              <a:t>DES QUESTIONS ?</a:t>
            </a:r>
            <a:br>
              <a:rPr lang="fr-FR" sz="3100" dirty="0"/>
            </a:br>
            <a:br>
              <a:rPr lang="fr-FR" sz="3100" dirty="0"/>
            </a:br>
            <a:br>
              <a:rPr lang="fr-FR" sz="4000" dirty="0"/>
            </a:br>
            <a:r>
              <a:rPr lang="fr-FR" sz="2700" dirty="0"/>
              <a:t>Collins Aerospace</a:t>
            </a:r>
            <a:br>
              <a:rPr lang="fr-FR" sz="2700" dirty="0"/>
            </a:br>
            <a:r>
              <a:rPr lang="fr-FR" sz="2700" dirty="0"/>
              <a:t>Mise en place d’une solution MRO</a:t>
            </a:r>
            <a:br>
              <a:rPr lang="fr-FR" sz="2700" dirty="0"/>
            </a:br>
            <a:br>
              <a:rPr lang="fr-FR" sz="2700" dirty="0"/>
            </a:br>
            <a:r>
              <a:rPr lang="fr-FR" sz="2700" dirty="0"/>
              <a:t>Lundi 14 Septembre 2020</a:t>
            </a:r>
            <a:endParaRPr lang="fr-FR" sz="3100" dirty="0"/>
          </a:p>
        </p:txBody>
      </p:sp>
    </p:spTree>
    <p:extLst>
      <p:ext uri="{BB962C8B-B14F-4D97-AF65-F5344CB8AC3E}">
        <p14:creationId xmlns:p14="http://schemas.microsoft.com/office/powerpoint/2010/main" val="212150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835E5D3-7881-4B9E-9F09-98C97D262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979A45D-3143-4F7B-8398-4D1E19D0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AGENDA DU JOUR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BF6F0C5-8000-4C9D-A902-6A2AA820F736}"/>
              </a:ext>
            </a:extLst>
          </p:cNvPr>
          <p:cNvSpPr txBox="1"/>
          <p:nvPr/>
        </p:nvSpPr>
        <p:spPr>
          <a:xfrm>
            <a:off x="2342814" y="1292317"/>
            <a:ext cx="95779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374F"/>
                </a:solidFill>
                <a:sym typeface="Wingdings" panose="05000000000000000000" pitchFamily="2" charset="2"/>
              </a:rPr>
              <a:t>14h00 - 16h00</a:t>
            </a:r>
          </a:p>
          <a:p>
            <a:r>
              <a:rPr lang="fr-FR" sz="1600" dirty="0">
                <a:solidFill>
                  <a:srgbClr val="00374F"/>
                </a:solidFill>
                <a:sym typeface="Wingdings" panose="05000000000000000000" pitchFamily="2" charset="2"/>
              </a:rPr>
              <a:t>Démonstration des développements du sprint #06</a:t>
            </a:r>
          </a:p>
          <a:p>
            <a:endParaRPr lang="fr-FR" sz="1600" b="1" dirty="0">
              <a:solidFill>
                <a:srgbClr val="00374F"/>
              </a:solidFill>
              <a:sym typeface="Wingdings" panose="05000000000000000000" pitchFamily="2" charset="2"/>
            </a:endParaRPr>
          </a:p>
          <a:p>
            <a:r>
              <a:rPr lang="fr-FR" sz="1600" b="1" dirty="0">
                <a:solidFill>
                  <a:srgbClr val="00374F"/>
                </a:solidFill>
                <a:sym typeface="Wingdings" panose="05000000000000000000" pitchFamily="2" charset="2"/>
              </a:rPr>
              <a:t>16h00 - 16h30</a:t>
            </a:r>
          </a:p>
          <a:p>
            <a:r>
              <a:rPr lang="fr-FR" sz="1600" dirty="0">
                <a:solidFill>
                  <a:srgbClr val="00374F"/>
                </a:solidFill>
                <a:sym typeface="Wingdings" panose="05000000000000000000" pitchFamily="2" charset="2"/>
              </a:rPr>
              <a:t>Sprint planning sprint #07</a:t>
            </a:r>
          </a:p>
          <a:p>
            <a:endParaRPr lang="fr-FR" sz="1600" b="1" dirty="0">
              <a:solidFill>
                <a:srgbClr val="00374F"/>
              </a:solidFill>
              <a:sym typeface="Wingdings" panose="05000000000000000000" pitchFamily="2" charset="2"/>
            </a:endParaRPr>
          </a:p>
          <a:p>
            <a:r>
              <a:rPr lang="fr-FR" sz="1600" b="1" dirty="0">
                <a:solidFill>
                  <a:srgbClr val="00374F"/>
                </a:solidFill>
                <a:sym typeface="Wingdings" panose="05000000000000000000" pitchFamily="2" charset="2"/>
              </a:rPr>
              <a:t>16h30 – 16h30</a:t>
            </a:r>
          </a:p>
          <a:p>
            <a:r>
              <a:rPr lang="fr-FR" sz="1600" dirty="0">
                <a:solidFill>
                  <a:srgbClr val="00374F"/>
                </a:solidFill>
                <a:sym typeface="Wingdings" panose="05000000000000000000" pitchFamily="2" charset="2"/>
              </a:rPr>
              <a:t>Questions/Réponses</a:t>
            </a:r>
          </a:p>
          <a:p>
            <a:endParaRPr lang="fr-FR" sz="1600" dirty="0">
              <a:solidFill>
                <a:srgbClr val="00374F"/>
              </a:solidFill>
              <a:sym typeface="Wingdings" panose="05000000000000000000" pitchFamily="2" charset="2"/>
            </a:endParaRPr>
          </a:p>
          <a:p>
            <a:pPr lvl="1"/>
            <a:endParaRPr lang="fr-FR" sz="1600" dirty="0">
              <a:solidFill>
                <a:srgbClr val="00374F"/>
              </a:solidFill>
              <a:sym typeface="Wingdings" panose="05000000000000000000" pitchFamily="2" charset="2"/>
            </a:endParaRPr>
          </a:p>
          <a:p>
            <a:pPr lvl="1"/>
            <a:endParaRPr lang="fr-FR" sz="1600" dirty="0">
              <a:solidFill>
                <a:srgbClr val="00374F"/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fr-FR" sz="1600" dirty="0">
              <a:solidFill>
                <a:srgbClr val="00374F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600" dirty="0">
              <a:solidFill>
                <a:srgbClr val="00374F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600" dirty="0">
              <a:solidFill>
                <a:srgbClr val="00374F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1600" dirty="0">
              <a:sym typeface="Wingdings" panose="05000000000000000000" pitchFamily="2" charset="2"/>
            </a:endParaRP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53324613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39" y="3266922"/>
            <a:ext cx="11290522" cy="2760251"/>
          </a:xfrm>
        </p:spPr>
        <p:txBody>
          <a:bodyPr>
            <a:normAutofit fontScale="90000"/>
          </a:bodyPr>
          <a:lstStyle/>
          <a:p>
            <a:r>
              <a:rPr lang="fr-FR" sz="4400" dirty="0"/>
              <a:t>L’EQUIPE PROJET</a:t>
            </a:r>
            <a:br>
              <a:rPr lang="fr-FR" sz="3100" dirty="0"/>
            </a:br>
            <a:br>
              <a:rPr lang="fr-FR" sz="3100" dirty="0"/>
            </a:br>
            <a:br>
              <a:rPr lang="fr-FR" sz="4000" dirty="0"/>
            </a:br>
            <a:r>
              <a:rPr lang="fr-FR" sz="2700" dirty="0"/>
              <a:t>Collins Aerospace</a:t>
            </a:r>
            <a:br>
              <a:rPr lang="fr-FR" sz="2700" dirty="0"/>
            </a:br>
            <a:r>
              <a:rPr lang="fr-FR" sz="2700" dirty="0"/>
              <a:t>Mise en place d’une solution MRO</a:t>
            </a:r>
            <a:br>
              <a:rPr lang="fr-FR" sz="2700" dirty="0"/>
            </a:br>
            <a:br>
              <a:rPr lang="fr-FR" sz="2700" dirty="0"/>
            </a:br>
            <a:r>
              <a:rPr lang="fr-FR" sz="2700" dirty="0"/>
              <a:t>Lundi 14 Septembre 2020</a:t>
            </a:r>
            <a:endParaRPr lang="fr-FR" sz="3100" dirty="0"/>
          </a:p>
        </p:txBody>
      </p:sp>
    </p:spTree>
    <p:extLst>
      <p:ext uri="{BB962C8B-B14F-4D97-AF65-F5344CB8AC3E}">
        <p14:creationId xmlns:p14="http://schemas.microsoft.com/office/powerpoint/2010/main" val="303459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979A45D-3143-4F7B-8398-4D1E19D0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L’EQUIPE PROJET</a:t>
            </a:r>
          </a:p>
        </p:txBody>
      </p:sp>
      <p:sp>
        <p:nvSpPr>
          <p:cNvPr id="15" name="ZoneTexte 43">
            <a:extLst>
              <a:ext uri="{FF2B5EF4-FFF2-40B4-BE49-F238E27FC236}">
                <a16:creationId xmlns:a16="http://schemas.microsoft.com/office/drawing/2014/main" id="{648E52FA-8DDE-47DD-B756-E28300111EF7}"/>
              </a:ext>
            </a:extLst>
          </p:cNvPr>
          <p:cNvSpPr txBox="1"/>
          <p:nvPr/>
        </p:nvSpPr>
        <p:spPr>
          <a:xfrm>
            <a:off x="4202390" y="1673786"/>
            <a:ext cx="2940516" cy="135639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fr-FR" b="1" dirty="0">
                <a:solidFill>
                  <a:srgbClr val="00374F"/>
                </a:solidFill>
                <a:latin typeface="Open Sans"/>
                <a:ea typeface="Open Sans"/>
                <a:cs typeface="Open Sans"/>
                <a:sym typeface="Open Sans"/>
              </a:rPr>
              <a:t>Christian QUILLOT</a:t>
            </a:r>
          </a:p>
          <a:p>
            <a:pPr algn="ctr">
              <a:lnSpc>
                <a:spcPct val="150000"/>
              </a:lnSpc>
              <a:buSzPct val="25000"/>
            </a:pPr>
            <a:r>
              <a:rPr lang="fr-FR" sz="1400" b="1" dirty="0">
                <a:solidFill>
                  <a:srgbClr val="28AAAD"/>
                </a:solidFill>
                <a:latin typeface="Open Sans"/>
                <a:ea typeface="Open Sans"/>
                <a:cs typeface="Open Sans"/>
                <a:sym typeface="Open Sans"/>
              </a:rPr>
              <a:t>DIRECTEUR DE PROJET</a:t>
            </a:r>
          </a:p>
          <a:p>
            <a:pPr algn="ctr">
              <a:lnSpc>
                <a:spcPct val="150000"/>
              </a:lnSpc>
              <a:buSzPct val="25000"/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christian.quillot@studia.fr</a:t>
            </a:r>
          </a:p>
          <a:p>
            <a:pPr algn="ctr">
              <a:lnSpc>
                <a:spcPct val="150000"/>
              </a:lnSpc>
              <a:buSzPct val="25000"/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ea typeface="Open Sans"/>
                <a:cs typeface="Open Sans"/>
                <a:sym typeface="Open Sans"/>
              </a:rPr>
              <a:t>06 62 51 38 73</a:t>
            </a:r>
          </a:p>
        </p:txBody>
      </p:sp>
      <p:sp>
        <p:nvSpPr>
          <p:cNvPr id="16" name="ZoneTexte 58">
            <a:extLst>
              <a:ext uri="{FF2B5EF4-FFF2-40B4-BE49-F238E27FC236}">
                <a16:creationId xmlns:a16="http://schemas.microsoft.com/office/drawing/2014/main" id="{9275A2C7-13D7-4997-AC47-15E0658C4FCF}"/>
              </a:ext>
            </a:extLst>
          </p:cNvPr>
          <p:cNvSpPr txBox="1"/>
          <p:nvPr/>
        </p:nvSpPr>
        <p:spPr>
          <a:xfrm>
            <a:off x="7441675" y="1675004"/>
            <a:ext cx="2940516" cy="135517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fr-FR" b="1" dirty="0">
                <a:solidFill>
                  <a:srgbClr val="00374F"/>
                </a:solidFill>
                <a:latin typeface="Open Sans"/>
                <a:ea typeface="Open Sans"/>
                <a:cs typeface="Open Sans"/>
                <a:sym typeface="Open Sans"/>
              </a:rPr>
              <a:t>Joachim BARBAY</a:t>
            </a:r>
          </a:p>
          <a:p>
            <a:pPr algn="ctr">
              <a:lnSpc>
                <a:spcPct val="150000"/>
              </a:lnSpc>
              <a:buSzPct val="25000"/>
            </a:pPr>
            <a:r>
              <a:rPr lang="fr-FR" sz="1400" b="1" dirty="0">
                <a:solidFill>
                  <a:srgbClr val="28AAAD"/>
                </a:solidFill>
                <a:latin typeface="Open Sans"/>
                <a:ea typeface="Open Sans"/>
                <a:cs typeface="Open Sans"/>
                <a:sym typeface="Open Sans"/>
              </a:rPr>
              <a:t>CONSULTANT FONCTIONNEL</a:t>
            </a:r>
          </a:p>
          <a:p>
            <a:pPr algn="ctr">
              <a:lnSpc>
                <a:spcPct val="150000"/>
              </a:lnSpc>
              <a:buSzPct val="25000"/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joachim.barbay@studia.fr</a:t>
            </a:r>
          </a:p>
          <a:p>
            <a:pPr algn="ctr">
              <a:lnSpc>
                <a:spcPct val="150000"/>
              </a:lnSpc>
              <a:buSzPct val="25000"/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02 35 12 33 68</a:t>
            </a:r>
            <a:endParaRPr lang="fr-FR" sz="1200" b="1" dirty="0">
              <a:solidFill>
                <a:schemeClr val="bg1">
                  <a:lumMod val="50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" name="ZoneTexte 58">
            <a:extLst>
              <a:ext uri="{FF2B5EF4-FFF2-40B4-BE49-F238E27FC236}">
                <a16:creationId xmlns:a16="http://schemas.microsoft.com/office/drawing/2014/main" id="{F4A96938-8E23-4AFA-B1E4-770D602B140C}"/>
              </a:ext>
            </a:extLst>
          </p:cNvPr>
          <p:cNvSpPr txBox="1"/>
          <p:nvPr/>
        </p:nvSpPr>
        <p:spPr>
          <a:xfrm>
            <a:off x="4209018" y="3826598"/>
            <a:ext cx="2940516" cy="135639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fr-FR" b="1" dirty="0">
                <a:solidFill>
                  <a:srgbClr val="00374F"/>
                </a:solidFill>
                <a:latin typeface="Open Sans"/>
                <a:ea typeface="Open Sans"/>
                <a:cs typeface="Open Sans"/>
                <a:sym typeface="Open Sans"/>
              </a:rPr>
              <a:t>Nicolas ROUILLE</a:t>
            </a:r>
          </a:p>
          <a:p>
            <a:pPr algn="ctr">
              <a:lnSpc>
                <a:spcPct val="150000"/>
              </a:lnSpc>
              <a:buSzPct val="25000"/>
            </a:pPr>
            <a:r>
              <a:rPr lang="fr-FR" sz="1400" b="1" dirty="0">
                <a:solidFill>
                  <a:srgbClr val="28AAAD"/>
                </a:solidFill>
                <a:latin typeface="Open Sans"/>
                <a:ea typeface="Open Sans"/>
                <a:cs typeface="Open Sans"/>
                <a:sym typeface="Open Sans"/>
              </a:rPr>
              <a:t>CHEF DE PROJET</a:t>
            </a:r>
          </a:p>
          <a:p>
            <a:pPr algn="ctr">
              <a:lnSpc>
                <a:spcPct val="150000"/>
              </a:lnSpc>
              <a:buSzPct val="25000"/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ea typeface="Open Sans"/>
                <a:cs typeface="Open Sans"/>
                <a:sym typeface="Open Sans"/>
              </a:rPr>
              <a:t>nicolas.rouille@studia.fr</a:t>
            </a:r>
          </a:p>
          <a:p>
            <a:pPr algn="ctr">
              <a:lnSpc>
                <a:spcPct val="150000"/>
              </a:lnSpc>
              <a:buSzPct val="25000"/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ea typeface="Open Sans"/>
                <a:cs typeface="Open Sans"/>
                <a:sym typeface="Open Sans"/>
              </a:rPr>
              <a:t>06 48 29 30 03</a:t>
            </a:r>
          </a:p>
        </p:txBody>
      </p:sp>
      <p:sp>
        <p:nvSpPr>
          <p:cNvPr id="7" name="ZoneTexte 43">
            <a:extLst>
              <a:ext uri="{FF2B5EF4-FFF2-40B4-BE49-F238E27FC236}">
                <a16:creationId xmlns:a16="http://schemas.microsoft.com/office/drawing/2014/main" id="{C009B725-235B-4F04-9FB7-7151B4AE8CF7}"/>
              </a:ext>
            </a:extLst>
          </p:cNvPr>
          <p:cNvSpPr txBox="1"/>
          <p:nvPr/>
        </p:nvSpPr>
        <p:spPr>
          <a:xfrm>
            <a:off x="7441675" y="3826599"/>
            <a:ext cx="2940516" cy="135639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fr-FR" b="1" dirty="0">
                <a:solidFill>
                  <a:srgbClr val="00374F"/>
                </a:solidFill>
                <a:latin typeface="Open Sans"/>
                <a:ea typeface="Open Sans"/>
                <a:cs typeface="Open Sans"/>
                <a:sym typeface="Open Sans"/>
              </a:rPr>
              <a:t>Matthieu CHAMROUX</a:t>
            </a:r>
          </a:p>
          <a:p>
            <a:pPr lvl="0" algn="ctr">
              <a:lnSpc>
                <a:spcPct val="150000"/>
              </a:lnSpc>
              <a:buSzPct val="25000"/>
            </a:pPr>
            <a:r>
              <a:rPr lang="fr-FR" sz="1400" b="1" dirty="0">
                <a:solidFill>
                  <a:srgbClr val="28AAAD"/>
                </a:solidFill>
                <a:latin typeface="Open Sans"/>
                <a:ea typeface="Open Sans"/>
                <a:cs typeface="Open Sans"/>
                <a:sym typeface="Open Sans"/>
              </a:rPr>
              <a:t>ARCHITECTE</a:t>
            </a:r>
          </a:p>
          <a:p>
            <a:pPr algn="ctr">
              <a:lnSpc>
                <a:spcPct val="150000"/>
              </a:lnSpc>
              <a:buSzPct val="25000"/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matthieu.chamroux@studia.fr</a:t>
            </a:r>
          </a:p>
          <a:p>
            <a:pPr algn="ctr">
              <a:lnSpc>
                <a:spcPct val="150000"/>
              </a:lnSpc>
              <a:buSzPct val="25000"/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ea typeface="Open Sans"/>
                <a:cs typeface="Open Sans"/>
                <a:sym typeface="Open Sans"/>
              </a:rPr>
              <a:t>06 69 42 16 62</a:t>
            </a:r>
          </a:p>
        </p:txBody>
      </p:sp>
    </p:spTree>
    <p:extLst>
      <p:ext uri="{BB962C8B-B14F-4D97-AF65-F5344CB8AC3E}">
        <p14:creationId xmlns:p14="http://schemas.microsoft.com/office/powerpoint/2010/main" val="114618864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39" y="3266922"/>
            <a:ext cx="11290522" cy="2760251"/>
          </a:xfrm>
        </p:spPr>
        <p:txBody>
          <a:bodyPr>
            <a:normAutofit fontScale="90000"/>
          </a:bodyPr>
          <a:lstStyle/>
          <a:p>
            <a:r>
              <a:rPr lang="fr-FR" dirty="0"/>
              <a:t>OBJECTIF SPRINT #06</a:t>
            </a:r>
            <a:br>
              <a:rPr lang="fr-FR" sz="3100" dirty="0"/>
            </a:br>
            <a:br>
              <a:rPr lang="fr-FR" sz="3100" dirty="0"/>
            </a:br>
            <a:br>
              <a:rPr lang="fr-FR" sz="4000" dirty="0"/>
            </a:br>
            <a:r>
              <a:rPr lang="fr-FR" sz="2700" dirty="0"/>
              <a:t>Collins Aerospace</a:t>
            </a:r>
            <a:br>
              <a:rPr lang="fr-FR" sz="2700" dirty="0"/>
            </a:br>
            <a:r>
              <a:rPr lang="fr-FR" sz="2700" dirty="0"/>
              <a:t>Mise en place d’une solution MRO</a:t>
            </a:r>
            <a:br>
              <a:rPr lang="fr-FR" sz="2700" dirty="0"/>
            </a:br>
            <a:br>
              <a:rPr lang="fr-FR" sz="2700" dirty="0"/>
            </a:br>
            <a:r>
              <a:rPr lang="fr-FR" sz="2700" dirty="0"/>
              <a:t>Lundi 14 Septembre 2020</a:t>
            </a:r>
            <a:endParaRPr lang="fr-FR" sz="3100" dirty="0"/>
          </a:p>
        </p:txBody>
      </p:sp>
    </p:spTree>
    <p:extLst>
      <p:ext uri="{BB962C8B-B14F-4D97-AF65-F5344CB8AC3E}">
        <p14:creationId xmlns:p14="http://schemas.microsoft.com/office/powerpoint/2010/main" val="416938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381C166-BC15-4A6E-A70B-F047032A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683" y="87087"/>
            <a:ext cx="10962794" cy="698499"/>
          </a:xfrm>
        </p:spPr>
        <p:txBody>
          <a:bodyPr>
            <a:normAutofit/>
          </a:bodyPr>
          <a:lstStyle/>
          <a:p>
            <a:pPr lvl="0"/>
            <a:r>
              <a:rPr lang="fr-FR" sz="2400" dirty="0"/>
              <a:t>OBJECTIFS SPRINT #06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B472EA3-B49A-4E3D-8CE1-7BE060DCAC90}"/>
              </a:ext>
            </a:extLst>
          </p:cNvPr>
          <p:cNvSpPr txBox="1"/>
          <p:nvPr/>
        </p:nvSpPr>
        <p:spPr>
          <a:xfrm>
            <a:off x="2342814" y="1292317"/>
            <a:ext cx="95779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600" dirty="0">
              <a:solidFill>
                <a:srgbClr val="00374F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600" dirty="0">
              <a:solidFill>
                <a:srgbClr val="00374F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1600" dirty="0">
              <a:sym typeface="Wingdings" panose="05000000000000000000" pitchFamily="2" charset="2"/>
            </a:endParaRPr>
          </a:p>
          <a:p>
            <a:endParaRPr lang="fr-FR" sz="1600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BCB4387-9C73-4E16-A901-3EA995938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439925"/>
              </p:ext>
            </p:extLst>
          </p:nvPr>
        </p:nvGraphicFramePr>
        <p:xfrm>
          <a:off x="2340528" y="1265223"/>
          <a:ext cx="9647338" cy="234703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059749">
                  <a:extLst>
                    <a:ext uri="{9D8B030D-6E8A-4147-A177-3AD203B41FA5}">
                      <a16:colId xmlns:a16="http://schemas.microsoft.com/office/drawing/2014/main" val="1013858318"/>
                    </a:ext>
                  </a:extLst>
                </a:gridCol>
                <a:gridCol w="1696633">
                  <a:extLst>
                    <a:ext uri="{9D8B030D-6E8A-4147-A177-3AD203B41FA5}">
                      <a16:colId xmlns:a16="http://schemas.microsoft.com/office/drawing/2014/main" val="2763916548"/>
                    </a:ext>
                  </a:extLst>
                </a:gridCol>
                <a:gridCol w="1378191">
                  <a:extLst>
                    <a:ext uri="{9D8B030D-6E8A-4147-A177-3AD203B41FA5}">
                      <a16:colId xmlns:a16="http://schemas.microsoft.com/office/drawing/2014/main" val="4055316914"/>
                    </a:ext>
                  </a:extLst>
                </a:gridCol>
                <a:gridCol w="1638659">
                  <a:extLst>
                    <a:ext uri="{9D8B030D-6E8A-4147-A177-3AD203B41FA5}">
                      <a16:colId xmlns:a16="http://schemas.microsoft.com/office/drawing/2014/main" val="493623161"/>
                    </a:ext>
                  </a:extLst>
                </a:gridCol>
                <a:gridCol w="1304281">
                  <a:extLst>
                    <a:ext uri="{9D8B030D-6E8A-4147-A177-3AD203B41FA5}">
                      <a16:colId xmlns:a16="http://schemas.microsoft.com/office/drawing/2014/main" val="2086675597"/>
                    </a:ext>
                  </a:extLst>
                </a:gridCol>
                <a:gridCol w="1381761">
                  <a:extLst>
                    <a:ext uri="{9D8B030D-6E8A-4147-A177-3AD203B41FA5}">
                      <a16:colId xmlns:a16="http://schemas.microsoft.com/office/drawing/2014/main" val="26672714"/>
                    </a:ext>
                  </a:extLst>
                </a:gridCol>
                <a:gridCol w="1188064">
                  <a:extLst>
                    <a:ext uri="{9D8B030D-6E8A-4147-A177-3AD203B41FA5}">
                      <a16:colId xmlns:a16="http://schemas.microsoft.com/office/drawing/2014/main" val="4173610850"/>
                    </a:ext>
                  </a:extLst>
                </a:gridCol>
              </a:tblGrid>
              <a:tr h="64182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NUMERO SPRINT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DATE DEBUT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DATE FIN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NOMBRE JOUR DISPONIBLE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NOMBRE DEVELOPPEUR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FACTEUR FOCALISATION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CAPACITE PRODUCTION</a:t>
                      </a:r>
                      <a:endParaRPr lang="fr-FR" sz="1200" b="1" i="0" u="none" strike="noStrike" dirty="0">
                        <a:solidFill>
                          <a:srgbClr val="28AAAD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30046"/>
                  </a:ext>
                </a:extLst>
              </a:tr>
              <a:tr h="56840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Mer. 05/08/2020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Lun. 31/08/2020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30,5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87168"/>
                  </a:ext>
                </a:extLst>
              </a:tr>
              <a:tr h="56840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6bis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Lun. 31/08/2020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Lun. 14/08/2020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361753"/>
                  </a:ext>
                </a:extLst>
              </a:tr>
              <a:tr h="568404"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1" i="0" u="none" strike="noStrike" dirty="0">
                          <a:solidFill>
                            <a:srgbClr val="00ADB5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46,5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042216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36EE19E1-404B-48A6-9795-B841018D3B09}"/>
              </a:ext>
            </a:extLst>
          </p:cNvPr>
          <p:cNvSpPr txBox="1"/>
          <p:nvPr/>
        </p:nvSpPr>
        <p:spPr>
          <a:xfrm>
            <a:off x="2340528" y="3869089"/>
            <a:ext cx="957794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374F"/>
                </a:solidFill>
                <a:sym typeface="Wingdings" panose="05000000000000000000" pitchFamily="2" charset="2"/>
              </a:rPr>
              <a:t>OBJECTIFS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rgbClr val="00374F"/>
                </a:solidFill>
                <a:sym typeface="Wingdings" panose="05000000000000000000" pitchFamily="2" charset="2"/>
              </a:rPr>
              <a:t>Espace Administrateur - Mise en place de la gestion des hotspots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rgbClr val="00374F"/>
                </a:solidFill>
                <a:sym typeface="Wingdings" panose="05000000000000000000" pitchFamily="2" charset="2"/>
              </a:rPr>
              <a:t>Ajouter / Modifier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rgbClr val="00374F"/>
                </a:solidFill>
                <a:sym typeface="Wingdings" panose="05000000000000000000" pitchFamily="2" charset="2"/>
              </a:rPr>
              <a:t>Supprimer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rgbClr val="00374F"/>
                </a:solidFill>
                <a:sym typeface="Wingdings" panose="05000000000000000000" pitchFamily="2" charset="2"/>
              </a:rPr>
              <a:t>Consulter la liste des hotspots d’une figure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rgbClr val="00374F"/>
                </a:solidFill>
                <a:sym typeface="Wingdings" panose="05000000000000000000" pitchFamily="2" charset="2"/>
              </a:rPr>
              <a:t>Espace Administrateur – Mise en place administration des </a:t>
            </a:r>
            <a:r>
              <a:rPr lang="fr-FR" sz="1600" dirty="0" err="1">
                <a:solidFill>
                  <a:srgbClr val="00374F"/>
                </a:solidFill>
                <a:sym typeface="Wingdings" panose="05000000000000000000" pitchFamily="2" charset="2"/>
              </a:rPr>
              <a:t>SBs</a:t>
            </a:r>
            <a:endParaRPr lang="fr-FR" sz="1600" dirty="0">
              <a:solidFill>
                <a:srgbClr val="00374F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rgbClr val="00374F"/>
                </a:solidFill>
                <a:sym typeface="Wingdings" panose="05000000000000000000" pitchFamily="2" charset="2"/>
              </a:rPr>
              <a:t>Espace Administrateur – Mise en place administration des Amendements</a:t>
            </a:r>
          </a:p>
          <a:p>
            <a:pPr lvl="1"/>
            <a:endParaRPr lang="fr-FR" sz="1600" dirty="0">
              <a:solidFill>
                <a:srgbClr val="00374F"/>
              </a:solidFill>
              <a:sym typeface="Wingdings" panose="05000000000000000000" pitchFamily="2" charset="2"/>
            </a:endParaRPr>
          </a:p>
          <a:p>
            <a:r>
              <a:rPr lang="fr-FR" sz="1600" dirty="0">
                <a:solidFill>
                  <a:srgbClr val="00374F"/>
                </a:solidFill>
                <a:sym typeface="Wingdings" panose="05000000000000000000" pitchFamily="2" charset="2"/>
              </a:rPr>
              <a:t>Ensemble des éléments intégrés dans le sprint </a:t>
            </a:r>
            <a:r>
              <a:rPr lang="fr-FR" sz="1600" b="1" dirty="0">
                <a:solidFill>
                  <a:srgbClr val="00374F"/>
                </a:solidFill>
                <a:sym typeface="Wingdings" panose="05000000000000000000" pitchFamily="2" charset="2"/>
              </a:rPr>
              <a:t>MRO – Sprint #06 </a:t>
            </a:r>
            <a:r>
              <a:rPr lang="fr-FR" sz="1600" dirty="0">
                <a:solidFill>
                  <a:srgbClr val="00374F"/>
                </a:solidFill>
                <a:sym typeface="Wingdings" panose="05000000000000000000" pitchFamily="2" charset="2"/>
              </a:rPr>
              <a:t>du JIRA du projet</a:t>
            </a:r>
          </a:p>
          <a:p>
            <a:endParaRPr lang="fr-FR" b="1" dirty="0">
              <a:solidFill>
                <a:srgbClr val="00374F"/>
              </a:solidFill>
              <a:sym typeface="Wingdings" panose="05000000000000000000" pitchFamily="2" charset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4067A36-46E4-4161-8567-6D877348FDB8}"/>
              </a:ext>
            </a:extLst>
          </p:cNvPr>
          <p:cNvSpPr txBox="1"/>
          <p:nvPr/>
        </p:nvSpPr>
        <p:spPr>
          <a:xfrm>
            <a:off x="2340528" y="874712"/>
            <a:ext cx="957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374F"/>
                </a:solidFill>
                <a:sym typeface="Wingdings" panose="05000000000000000000" pitchFamily="2" charset="2"/>
              </a:rPr>
              <a:t>CAPACITE PREVISIONNELLE DE PRODUCTION</a:t>
            </a:r>
          </a:p>
        </p:txBody>
      </p:sp>
    </p:spTree>
    <p:extLst>
      <p:ext uri="{BB962C8B-B14F-4D97-AF65-F5344CB8AC3E}">
        <p14:creationId xmlns:p14="http://schemas.microsoft.com/office/powerpoint/2010/main" val="28502405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39" y="3266922"/>
            <a:ext cx="11290522" cy="2760251"/>
          </a:xfrm>
        </p:spPr>
        <p:txBody>
          <a:bodyPr>
            <a:normAutofit fontScale="90000"/>
          </a:bodyPr>
          <a:lstStyle/>
          <a:p>
            <a:r>
              <a:rPr lang="fr-FR" sz="4400" dirty="0"/>
              <a:t>BILAN SPRINT #06</a:t>
            </a:r>
            <a:br>
              <a:rPr lang="fr-FR" sz="3100" dirty="0"/>
            </a:br>
            <a:br>
              <a:rPr lang="fr-FR" sz="3100" dirty="0"/>
            </a:br>
            <a:br>
              <a:rPr lang="fr-FR" sz="4000" dirty="0"/>
            </a:br>
            <a:r>
              <a:rPr lang="fr-FR" sz="2700" dirty="0"/>
              <a:t>Collins Aerospace</a:t>
            </a:r>
            <a:br>
              <a:rPr lang="fr-FR" sz="2700" dirty="0"/>
            </a:br>
            <a:r>
              <a:rPr lang="fr-FR" sz="2700" dirty="0"/>
              <a:t>Mise en place d’une solution MRO</a:t>
            </a:r>
            <a:br>
              <a:rPr lang="fr-FR" sz="2700" dirty="0"/>
            </a:br>
            <a:br>
              <a:rPr lang="fr-FR" sz="2700" dirty="0"/>
            </a:br>
            <a:r>
              <a:rPr lang="fr-FR" sz="2700" dirty="0"/>
              <a:t>Lundi 14 Septembre 2020</a:t>
            </a:r>
            <a:endParaRPr lang="fr-FR" sz="3100" dirty="0"/>
          </a:p>
        </p:txBody>
      </p:sp>
    </p:spTree>
    <p:extLst>
      <p:ext uri="{BB962C8B-B14F-4D97-AF65-F5344CB8AC3E}">
        <p14:creationId xmlns:p14="http://schemas.microsoft.com/office/powerpoint/2010/main" val="416892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381C166-BC15-4A6E-A70B-F047032A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683" y="87087"/>
            <a:ext cx="10962794" cy="698499"/>
          </a:xfrm>
        </p:spPr>
        <p:txBody>
          <a:bodyPr>
            <a:normAutofit/>
          </a:bodyPr>
          <a:lstStyle/>
          <a:p>
            <a:pPr lvl="0"/>
            <a:r>
              <a:rPr lang="fr-FR" sz="2400" dirty="0"/>
              <a:t>EVENEMENTS DU SPRINT #06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B472EA3-B49A-4E3D-8CE1-7BE060DCAC90}"/>
              </a:ext>
            </a:extLst>
          </p:cNvPr>
          <p:cNvSpPr txBox="1"/>
          <p:nvPr/>
        </p:nvSpPr>
        <p:spPr>
          <a:xfrm>
            <a:off x="2342814" y="1292317"/>
            <a:ext cx="95779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600" dirty="0">
              <a:solidFill>
                <a:srgbClr val="00374F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600" dirty="0">
              <a:solidFill>
                <a:srgbClr val="00374F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1600" dirty="0">
              <a:sym typeface="Wingdings" panose="05000000000000000000" pitchFamily="2" charset="2"/>
            </a:endParaRPr>
          </a:p>
          <a:p>
            <a:endParaRPr lang="fr-FR" sz="16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51E0B67-EB02-A740-9D2F-1CA7428992DA}"/>
              </a:ext>
            </a:extLst>
          </p:cNvPr>
          <p:cNvSpPr txBox="1"/>
          <p:nvPr/>
        </p:nvSpPr>
        <p:spPr>
          <a:xfrm>
            <a:off x="2342814" y="1098288"/>
            <a:ext cx="957794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00374F"/>
                </a:solidFill>
                <a:sym typeface="Wingdings" panose="05000000000000000000" pitchFamily="2" charset="2"/>
              </a:rPr>
              <a:t>04/08/2020 – Transmission par Matthieu BOUDARD d’exemples de nomenclature</a:t>
            </a:r>
          </a:p>
          <a:p>
            <a:r>
              <a:rPr lang="fr-FR" sz="1400" dirty="0">
                <a:solidFill>
                  <a:srgbClr val="00374F"/>
                </a:solidFill>
                <a:sym typeface="Wingdings" panose="05000000000000000000" pitchFamily="2" charset="2"/>
              </a:rPr>
              <a:t>	 Intégration de la notion de PN fictif</a:t>
            </a:r>
          </a:p>
          <a:p>
            <a:endParaRPr lang="fr-FR" sz="1400" dirty="0">
              <a:solidFill>
                <a:srgbClr val="00374F"/>
              </a:solidFill>
              <a:sym typeface="Wingdings" panose="05000000000000000000" pitchFamily="2" charset="2"/>
            </a:endParaRPr>
          </a:p>
          <a:p>
            <a:r>
              <a:rPr lang="fr-FR" sz="1400" dirty="0">
                <a:solidFill>
                  <a:srgbClr val="00374F"/>
                </a:solidFill>
                <a:sym typeface="Wingdings" panose="05000000000000000000" pitchFamily="2" charset="2"/>
              </a:rPr>
              <a:t>10/08/2020 – Transmission par Matthieu BOUDARD d’exemples de </a:t>
            </a:r>
            <a:r>
              <a:rPr lang="fr-FR" sz="1400" dirty="0" err="1">
                <a:solidFill>
                  <a:srgbClr val="00374F"/>
                </a:solidFill>
                <a:sym typeface="Wingdings" panose="05000000000000000000" pitchFamily="2" charset="2"/>
              </a:rPr>
              <a:t>SBs</a:t>
            </a:r>
            <a:r>
              <a:rPr lang="fr-FR" sz="1400" dirty="0">
                <a:solidFill>
                  <a:srgbClr val="00374F"/>
                </a:solidFill>
                <a:sym typeface="Wingdings" panose="05000000000000000000" pitchFamily="2" charset="2"/>
              </a:rPr>
              <a:t> et d’Amendement v1</a:t>
            </a:r>
          </a:p>
          <a:p>
            <a:r>
              <a:rPr lang="fr-FR" sz="1400" dirty="0">
                <a:solidFill>
                  <a:srgbClr val="00374F"/>
                </a:solidFill>
                <a:sym typeface="Wingdings" panose="05000000000000000000" pitchFamily="2" charset="2"/>
              </a:rPr>
              <a:t>	 Nouvelles règles métiers (notion de </a:t>
            </a:r>
            <a:r>
              <a:rPr lang="fr-FR" sz="1400" dirty="0" err="1">
                <a:solidFill>
                  <a:srgbClr val="00374F"/>
                </a:solidFill>
                <a:sym typeface="Wingdings" panose="05000000000000000000" pitchFamily="2" charset="2"/>
              </a:rPr>
              <a:t>fig</a:t>
            </a:r>
            <a:r>
              <a:rPr lang="fr-FR" sz="1400" dirty="0">
                <a:solidFill>
                  <a:srgbClr val="00374F"/>
                </a:solidFill>
                <a:sym typeface="Wingdings" panose="05000000000000000000" pitchFamily="2" charset="2"/>
              </a:rPr>
              <a:t>-item parent-enfant).</a:t>
            </a:r>
          </a:p>
          <a:p>
            <a:endParaRPr lang="fr-FR" sz="1400" dirty="0">
              <a:solidFill>
                <a:srgbClr val="00374F"/>
              </a:solidFill>
              <a:sym typeface="Wingdings" panose="05000000000000000000" pitchFamily="2" charset="2"/>
            </a:endParaRPr>
          </a:p>
          <a:p>
            <a:r>
              <a:rPr lang="fr-FR" sz="1400" dirty="0">
                <a:solidFill>
                  <a:srgbClr val="00374F"/>
                </a:solidFill>
                <a:sym typeface="Wingdings" panose="05000000000000000000" pitchFamily="2" charset="2"/>
              </a:rPr>
              <a:t>14/08/2020 – Atelier fonctionnel concernant les </a:t>
            </a:r>
            <a:r>
              <a:rPr lang="fr-FR" sz="1400" dirty="0" err="1">
                <a:solidFill>
                  <a:srgbClr val="00374F"/>
                </a:solidFill>
                <a:sym typeface="Wingdings" panose="05000000000000000000" pitchFamily="2" charset="2"/>
              </a:rPr>
              <a:t>SBs</a:t>
            </a:r>
            <a:r>
              <a:rPr lang="fr-FR" sz="1400" dirty="0">
                <a:solidFill>
                  <a:srgbClr val="00374F"/>
                </a:solidFill>
                <a:sym typeface="Wingdings" panose="05000000000000000000" pitchFamily="2" charset="2"/>
              </a:rPr>
              <a:t> et les Amendements</a:t>
            </a:r>
          </a:p>
          <a:p>
            <a:r>
              <a:rPr lang="fr-FR" sz="1400" dirty="0">
                <a:solidFill>
                  <a:srgbClr val="00374F"/>
                </a:solidFill>
                <a:sym typeface="Wingdings" panose="05000000000000000000" pitchFamily="2" charset="2"/>
              </a:rPr>
              <a:t>	 Nouvelles règles métiers.</a:t>
            </a:r>
          </a:p>
          <a:p>
            <a:endParaRPr lang="fr-FR" sz="1400" dirty="0">
              <a:solidFill>
                <a:srgbClr val="00374F"/>
              </a:solidFill>
              <a:sym typeface="Wingdings" panose="05000000000000000000" pitchFamily="2" charset="2"/>
            </a:endParaRPr>
          </a:p>
          <a:p>
            <a:r>
              <a:rPr lang="fr-FR" sz="1400" dirty="0">
                <a:solidFill>
                  <a:srgbClr val="00374F"/>
                </a:solidFill>
                <a:sym typeface="Wingdings" panose="05000000000000000000" pitchFamily="2" charset="2"/>
              </a:rPr>
              <a:t>19/08/2020 – Transmission par Matthieu BOUDARD d’exemples de </a:t>
            </a:r>
            <a:r>
              <a:rPr lang="fr-FR" sz="1400" dirty="0" err="1">
                <a:solidFill>
                  <a:srgbClr val="00374F"/>
                </a:solidFill>
                <a:sym typeface="Wingdings" panose="05000000000000000000" pitchFamily="2" charset="2"/>
              </a:rPr>
              <a:t>SBs</a:t>
            </a:r>
            <a:r>
              <a:rPr lang="fr-FR" sz="1400" dirty="0">
                <a:solidFill>
                  <a:srgbClr val="00374F"/>
                </a:solidFill>
                <a:sym typeface="Wingdings" panose="05000000000000000000" pitchFamily="2" charset="2"/>
              </a:rPr>
              <a:t> et d’Amendement v2</a:t>
            </a:r>
          </a:p>
          <a:p>
            <a:endParaRPr lang="fr-FR" sz="1400" dirty="0">
              <a:solidFill>
                <a:srgbClr val="00374F"/>
              </a:solidFill>
              <a:sym typeface="Wingdings" panose="05000000000000000000" pitchFamily="2" charset="2"/>
            </a:endParaRPr>
          </a:p>
          <a:p>
            <a:r>
              <a:rPr lang="fr-FR" sz="1400" dirty="0">
                <a:solidFill>
                  <a:srgbClr val="00374F"/>
                </a:solidFill>
                <a:sym typeface="Wingdings" panose="05000000000000000000" pitchFamily="2" charset="2"/>
              </a:rPr>
              <a:t>18/08/2020 – Atelier fonctionnel concernant l’espace opérateur</a:t>
            </a:r>
          </a:p>
          <a:p>
            <a:endParaRPr lang="fr-FR" sz="1400" dirty="0">
              <a:solidFill>
                <a:srgbClr val="00374F"/>
              </a:solidFill>
              <a:sym typeface="Wingdings" panose="05000000000000000000" pitchFamily="2" charset="2"/>
            </a:endParaRPr>
          </a:p>
          <a:p>
            <a:r>
              <a:rPr lang="fr-FR" sz="1400" dirty="0">
                <a:solidFill>
                  <a:srgbClr val="00374F"/>
                </a:solidFill>
                <a:sym typeface="Wingdings" panose="05000000000000000000" pitchFamily="2" charset="2"/>
              </a:rPr>
              <a:t>20/08/2020 – Envoi de propositions de maquette pour l’espace opérateur</a:t>
            </a:r>
          </a:p>
          <a:p>
            <a:endParaRPr lang="fr-FR" sz="1400" dirty="0">
              <a:solidFill>
                <a:srgbClr val="00374F"/>
              </a:solidFill>
              <a:sym typeface="Wingdings" panose="05000000000000000000" pitchFamily="2" charset="2"/>
            </a:endParaRPr>
          </a:p>
          <a:p>
            <a:r>
              <a:rPr lang="fr-FR" sz="1400" dirty="0">
                <a:solidFill>
                  <a:srgbClr val="00374F"/>
                </a:solidFill>
                <a:sym typeface="Wingdings" panose="05000000000000000000" pitchFamily="2" charset="2"/>
              </a:rPr>
              <a:t>21/08/2020 – Atelier fonctionnel concernant l’espace opérateur et présentation des maquettes de l’espace opérateur</a:t>
            </a:r>
          </a:p>
          <a:p>
            <a:endParaRPr lang="fr-FR" sz="1400" dirty="0">
              <a:solidFill>
                <a:srgbClr val="00374F"/>
              </a:solidFill>
              <a:sym typeface="Wingdings" panose="05000000000000000000" pitchFamily="2" charset="2"/>
            </a:endParaRPr>
          </a:p>
          <a:p>
            <a:r>
              <a:rPr lang="fr-FR" sz="1400" dirty="0">
                <a:solidFill>
                  <a:srgbClr val="00374F"/>
                </a:solidFill>
                <a:sym typeface="Wingdings" panose="05000000000000000000" pitchFamily="2" charset="2"/>
              </a:rPr>
              <a:t>21/08/2020 – Validation des maquettes par Matthieu BOUDARD</a:t>
            </a:r>
          </a:p>
          <a:p>
            <a:endParaRPr lang="fr-FR" sz="1400" dirty="0">
              <a:solidFill>
                <a:srgbClr val="00374F"/>
              </a:solidFill>
              <a:sym typeface="Wingdings" panose="05000000000000000000" pitchFamily="2" charset="2"/>
            </a:endParaRPr>
          </a:p>
          <a:p>
            <a:r>
              <a:rPr lang="fr-FR" sz="1400" dirty="0">
                <a:solidFill>
                  <a:srgbClr val="00374F"/>
                </a:solidFill>
                <a:sym typeface="Wingdings" panose="05000000000000000000" pitchFamily="2" charset="2"/>
              </a:rPr>
              <a:t>28/08/2020 – Proposition de mise en œuvre par Studia des fonctionnalités suivantes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00374F"/>
                </a:solidFill>
                <a:sym typeface="Wingdings" panose="05000000000000000000" pitchFamily="2" charset="2"/>
              </a:rPr>
              <a:t>Bibliothèque de visuels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00374F"/>
                </a:solidFill>
                <a:sym typeface="Wingdings" panose="05000000000000000000" pitchFamily="2" charset="2"/>
              </a:rPr>
              <a:t>Gestion des devis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00374F"/>
                </a:solidFill>
                <a:sym typeface="Wingdings" panose="05000000000000000000" pitchFamily="2" charset="2"/>
              </a:rPr>
              <a:t>Devis additifs (nouvelle estimations suite aux ateliers)</a:t>
            </a:r>
          </a:p>
        </p:txBody>
      </p:sp>
    </p:spTree>
    <p:extLst>
      <p:ext uri="{BB962C8B-B14F-4D97-AF65-F5344CB8AC3E}">
        <p14:creationId xmlns:p14="http://schemas.microsoft.com/office/powerpoint/2010/main" val="339791565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381C166-BC15-4A6E-A70B-F047032A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683" y="87087"/>
            <a:ext cx="10962794" cy="698499"/>
          </a:xfrm>
        </p:spPr>
        <p:txBody>
          <a:bodyPr>
            <a:normAutofit/>
          </a:bodyPr>
          <a:lstStyle/>
          <a:p>
            <a:pPr lvl="0"/>
            <a:r>
              <a:rPr lang="fr-FR" sz="2400" dirty="0"/>
              <a:t>ENGAGEMENT - SPRINT #06 – TICKETS FONCTIONNELS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ADEBB25-E9A6-450E-B39E-11BD491C5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98813"/>
              </p:ext>
            </p:extLst>
          </p:nvPr>
        </p:nvGraphicFramePr>
        <p:xfrm>
          <a:off x="2340527" y="977298"/>
          <a:ext cx="9622173" cy="267760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855679">
                  <a:extLst>
                    <a:ext uri="{9D8B030D-6E8A-4147-A177-3AD203B41FA5}">
                      <a16:colId xmlns:a16="http://schemas.microsoft.com/office/drawing/2014/main" val="1013858318"/>
                    </a:ext>
                  </a:extLst>
                </a:gridCol>
                <a:gridCol w="3238789">
                  <a:extLst>
                    <a:ext uri="{9D8B030D-6E8A-4147-A177-3AD203B41FA5}">
                      <a16:colId xmlns:a16="http://schemas.microsoft.com/office/drawing/2014/main" val="2763916548"/>
                    </a:ext>
                  </a:extLst>
                </a:gridCol>
                <a:gridCol w="2071442">
                  <a:extLst>
                    <a:ext uri="{9D8B030D-6E8A-4147-A177-3AD203B41FA5}">
                      <a16:colId xmlns:a16="http://schemas.microsoft.com/office/drawing/2014/main" val="26672714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4173610850"/>
                    </a:ext>
                  </a:extLst>
                </a:gridCol>
                <a:gridCol w="662730">
                  <a:extLst>
                    <a:ext uri="{9D8B030D-6E8A-4147-A177-3AD203B41FA5}">
                      <a16:colId xmlns:a16="http://schemas.microsoft.com/office/drawing/2014/main" val="3506366837"/>
                    </a:ext>
                  </a:extLst>
                </a:gridCol>
                <a:gridCol w="1979801">
                  <a:extLst>
                    <a:ext uri="{9D8B030D-6E8A-4147-A177-3AD203B41FA5}">
                      <a16:colId xmlns:a16="http://schemas.microsoft.com/office/drawing/2014/main" val="2040767774"/>
                    </a:ext>
                  </a:extLst>
                </a:gridCol>
              </a:tblGrid>
              <a:tr h="21303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US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EPIC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STORY POINT</a:t>
                      </a:r>
                      <a:endParaRPr lang="fr-FR" sz="1000" b="1" i="0" u="none" strike="noStrike" dirty="0">
                        <a:solidFill>
                          <a:srgbClr val="28AAAD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STATUT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COMMENTAIRE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30046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MRO-693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Header - Remplacer usine et cmm par une recherche de CMM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BACKOFFICE - ACCES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dirty="0">
                          <a:solidFill>
                            <a:srgbClr val="00ADB5"/>
                          </a:solidFill>
                          <a:effectLst/>
                          <a:latin typeface="+mn-lt"/>
                        </a:rPr>
                        <a:t>Terminée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360819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MRO-68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Ajouter un amendement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BACKOFFICE - AMENDEMENTS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En cours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Raf : 0,5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251968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MRO-69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Voir la liste des amendements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BACKOFFICE - AMENDEMENTS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ADB5"/>
                          </a:solidFill>
                          <a:effectLst/>
                          <a:latin typeface="+mn-lt"/>
                        </a:rPr>
                        <a:t>Terminée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085123"/>
                  </a:ext>
                </a:extLst>
              </a:tr>
              <a:tr h="225541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MRO-532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Ajouter un Hotspot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BACKOFFICE - CMM DETAIL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 faire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860658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MRO-534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Supprimer un hotspot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BACKOFFICE - CMM DETAIL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 faire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33025"/>
                  </a:ext>
                </a:extLst>
              </a:tr>
              <a:tr h="242651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MRO-535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Voir la liste des hotspots d'une figure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BACKOFFICE - CMM DETAIL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 faire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 fontAlgn="b">
                        <a:buFont typeface="Wingdings" panose="05000000000000000000" pitchFamily="2" charset="2"/>
                        <a:buChar char="§"/>
                      </a:pP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717433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MRO-180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Voir la liste des SB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BACKOFFICE - SB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ADB5"/>
                          </a:solidFill>
                          <a:effectLst/>
                          <a:latin typeface="+mn-lt"/>
                        </a:rPr>
                        <a:t>Terminée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767846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MRO-181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Créer un SB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BACKOFFICE - SB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En cours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Raf : 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472512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MRO-182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Modifier un SB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BACKOFFICE - SB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En cours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Raf : 0,5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190195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MRO-730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Gestion impacts évolution SB et Amendement sur développement des lots précédents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BACKOFFICE - SB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dirty="0">
                          <a:solidFill>
                            <a:srgbClr val="00ADB5"/>
                          </a:solidFill>
                          <a:effectLst/>
                          <a:latin typeface="+mn-lt"/>
                        </a:rPr>
                        <a:t>Terminée</a:t>
                      </a:r>
                      <a:endParaRPr lang="fr-FR" sz="8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737303"/>
                  </a:ext>
                </a:extLst>
              </a:tr>
              <a:tr h="242651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MRO-169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Préparation démonstration sprint #6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DEMONSTRATION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dirty="0">
                          <a:solidFill>
                            <a:srgbClr val="00ADB5"/>
                          </a:solidFill>
                          <a:effectLst/>
                          <a:latin typeface="+mn-lt"/>
                        </a:rPr>
                        <a:t>Terminée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375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45854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57431</TotalTime>
  <Words>1492</Words>
  <Application>Microsoft Office PowerPoint</Application>
  <PresentationFormat>Grand écran</PresentationFormat>
  <Paragraphs>498</Paragraphs>
  <Slides>19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Franklin Gothic Book</vt:lpstr>
      <vt:lpstr>Franklin Gothic Demi</vt:lpstr>
      <vt:lpstr>Open Sans</vt:lpstr>
      <vt:lpstr>Wingdings</vt:lpstr>
      <vt:lpstr>Thème Office</vt:lpstr>
      <vt:lpstr>MISE EN PLACE D’UNE SOLUTION MRO</vt:lpstr>
      <vt:lpstr>AGENDA DU JOUR</vt:lpstr>
      <vt:lpstr>L’EQUIPE PROJET   Collins Aerospace Mise en place d’une solution MRO  Lundi 14 Septembre 2020</vt:lpstr>
      <vt:lpstr>L’EQUIPE PROJET</vt:lpstr>
      <vt:lpstr>OBJECTIF SPRINT #06   Collins Aerospace Mise en place d’une solution MRO  Lundi 14 Septembre 2020</vt:lpstr>
      <vt:lpstr>OBJECTIFS SPRINT #06</vt:lpstr>
      <vt:lpstr>BILAN SPRINT #06   Collins Aerospace Mise en place d’une solution MRO  Lundi 14 Septembre 2020</vt:lpstr>
      <vt:lpstr>EVENEMENTS DU SPRINT #06</vt:lpstr>
      <vt:lpstr>ENGAGEMENT - SPRINT #06 – TICKETS FONCTIONNELS</vt:lpstr>
      <vt:lpstr>ENGAGEMENT - SPRINT #06 – TICKETS RECETTES</vt:lpstr>
      <vt:lpstr>ENGAGEMENT - SPRINT #06 – TICKETS FONCTIONNELS BONUS</vt:lpstr>
      <vt:lpstr>BILAN ENGAGEMENT – SPRINT #05 (Capacité théorique 46,5)</vt:lpstr>
      <vt:lpstr>SPRINT #06 – CHARGE NON PREVU</vt:lpstr>
      <vt:lpstr>VELOCITE ET CAPACITE PREVISIONNELLE PROJET</vt:lpstr>
      <vt:lpstr>DEMONSTRATION</vt:lpstr>
      <vt:lpstr>SPRINT PLANNING SPRINT #07   Collins Aerospace Mise en place d’une solution MRO  Lundi 14 Septembre 2020</vt:lpstr>
      <vt:lpstr>PROPOSITION ORGANISATION SPRINT #07</vt:lpstr>
      <vt:lpstr>RESTE A FAIRE</vt:lpstr>
      <vt:lpstr>DES QUESTIONS ?   Collins Aerospace Mise en place d’une solution MRO  Lundi 14 Septembre 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20200527 - COLLINS AEROSPACE - OUTIL MRO - SPRINT #1 - SPRINT PLANNING</dc:title>
  <dc:creator>STUDIA DIGITAL</dc:creator>
  <cp:lastModifiedBy>Carl Laurier</cp:lastModifiedBy>
  <cp:revision>1016</cp:revision>
  <cp:lastPrinted>2020-07-20T10:56:02Z</cp:lastPrinted>
  <dcterms:created xsi:type="dcterms:W3CDTF">2018-05-25T09:17:57Z</dcterms:created>
  <dcterms:modified xsi:type="dcterms:W3CDTF">2020-10-20T13:17:28Z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ient">
    <vt:lpwstr>COLLINS AEROSPACE</vt:lpwstr>
  </property>
  <property fmtid="{D5CDD505-2E9C-101B-9397-08002B2CF9AE}" pid="3" name="Objet">
    <vt:lpwstr>Sprint planning</vt:lpwstr>
  </property>
  <property fmtid="{D5CDD505-2E9C-101B-9397-08002B2CF9AE}" pid="4" name="Itération">
    <vt:lpwstr>Sprint #01</vt:lpwstr>
  </property>
  <property fmtid="{D5CDD505-2E9C-101B-9397-08002B2CF9AE}" pid="5" name="Projet">
    <vt:lpwstr>Portail MRO</vt:lpwstr>
  </property>
  <property fmtid="{D5CDD505-2E9C-101B-9397-08002B2CF9AE}" pid="6" name="Version">
    <vt:lpwstr>1.0</vt:lpwstr>
  </property>
</Properties>
</file>