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36"/>
  </p:notesMasterIdLst>
  <p:sldIdLst>
    <p:sldId id="256" r:id="rId3"/>
    <p:sldId id="258" r:id="rId4"/>
    <p:sldId id="259" r:id="rId5"/>
    <p:sldId id="271" r:id="rId6"/>
    <p:sldId id="291" r:id="rId7"/>
    <p:sldId id="274" r:id="rId8"/>
    <p:sldId id="292" r:id="rId9"/>
    <p:sldId id="289" r:id="rId10"/>
    <p:sldId id="272" r:id="rId11"/>
    <p:sldId id="269" r:id="rId12"/>
    <p:sldId id="260" r:id="rId13"/>
    <p:sldId id="290" r:id="rId14"/>
    <p:sldId id="293" r:id="rId15"/>
    <p:sldId id="286" r:id="rId16"/>
    <p:sldId id="275" r:id="rId17"/>
    <p:sldId id="302" r:id="rId18"/>
    <p:sldId id="287" r:id="rId19"/>
    <p:sldId id="284" r:id="rId20"/>
    <p:sldId id="277" r:id="rId21"/>
    <p:sldId id="294" r:id="rId22"/>
    <p:sldId id="298" r:id="rId23"/>
    <p:sldId id="261" r:id="rId24"/>
    <p:sldId id="267" r:id="rId25"/>
    <p:sldId id="266" r:id="rId26"/>
    <p:sldId id="262" r:id="rId27"/>
    <p:sldId id="295" r:id="rId28"/>
    <p:sldId id="301" r:id="rId29"/>
    <p:sldId id="283" r:id="rId30"/>
    <p:sldId id="299" r:id="rId31"/>
    <p:sldId id="300" r:id="rId32"/>
    <p:sldId id="296" r:id="rId33"/>
    <p:sldId id="303" r:id="rId34"/>
    <p:sldId id="285"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63D54"/>
    <a:srgbClr val="A5A5A5"/>
    <a:srgbClr val="AAABAB"/>
    <a:srgbClr val="595959"/>
    <a:srgbClr val="999999"/>
    <a:srgbClr val="ACACAC"/>
    <a:srgbClr val="B6B6B6"/>
    <a:srgbClr val="C1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41" autoAdjust="0"/>
    <p:restoredTop sz="94660"/>
  </p:normalViewPr>
  <p:slideViewPr>
    <p:cSldViewPr snapToGrid="0">
      <p:cViewPr varScale="1">
        <p:scale>
          <a:sx n="83" d="100"/>
          <a:sy n="83" d="100"/>
        </p:scale>
        <p:origin x="232"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7A195-25D9-48DF-B639-5B24D2B00AE8}"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7584D-8746-4D72-BA3A-5A81C8B5466D}" type="slidenum">
              <a:rPr lang="zh-CN" altLang="en-US" smtClean="0"/>
              <a:t>‹#›</a:t>
            </a:fld>
            <a:endParaRPr lang="zh-CN" altLang="en-US"/>
          </a:p>
        </p:txBody>
      </p:sp>
    </p:spTree>
    <p:extLst>
      <p:ext uri="{BB962C8B-B14F-4D97-AF65-F5344CB8AC3E}">
        <p14:creationId xmlns:p14="http://schemas.microsoft.com/office/powerpoint/2010/main" val="89226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a:t>
            </a:fld>
            <a:endParaRPr lang="zh-CN" altLang="en-US"/>
          </a:p>
        </p:txBody>
      </p:sp>
    </p:spTree>
    <p:extLst>
      <p:ext uri="{BB962C8B-B14F-4D97-AF65-F5344CB8AC3E}">
        <p14:creationId xmlns:p14="http://schemas.microsoft.com/office/powerpoint/2010/main" val="3928658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10</a:t>
            </a:fld>
            <a:endParaRPr lang="zh-CN" altLang="en-US"/>
          </a:p>
        </p:txBody>
      </p:sp>
    </p:spTree>
    <p:extLst>
      <p:ext uri="{BB962C8B-B14F-4D97-AF65-F5344CB8AC3E}">
        <p14:creationId xmlns:p14="http://schemas.microsoft.com/office/powerpoint/2010/main" val="2448526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8800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12</a:t>
            </a:fld>
            <a:endParaRPr lang="zh-CN" altLang="en-US"/>
          </a:p>
        </p:txBody>
      </p:sp>
    </p:spTree>
    <p:extLst>
      <p:ext uri="{BB962C8B-B14F-4D97-AF65-F5344CB8AC3E}">
        <p14:creationId xmlns:p14="http://schemas.microsoft.com/office/powerpoint/2010/main" val="77524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13</a:t>
            </a:fld>
            <a:endParaRPr lang="zh-CN" altLang="en-US"/>
          </a:p>
        </p:txBody>
      </p:sp>
    </p:spTree>
    <p:extLst>
      <p:ext uri="{BB962C8B-B14F-4D97-AF65-F5344CB8AC3E}">
        <p14:creationId xmlns:p14="http://schemas.microsoft.com/office/powerpoint/2010/main" val="1022290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14</a:t>
            </a:fld>
            <a:endParaRPr lang="zh-CN" altLang="en-US"/>
          </a:p>
        </p:txBody>
      </p:sp>
    </p:spTree>
    <p:extLst>
      <p:ext uri="{BB962C8B-B14F-4D97-AF65-F5344CB8AC3E}">
        <p14:creationId xmlns:p14="http://schemas.microsoft.com/office/powerpoint/2010/main" val="1787844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15</a:t>
            </a:fld>
            <a:endParaRPr lang="zh-CN" altLang="en-US"/>
          </a:p>
        </p:txBody>
      </p:sp>
    </p:spTree>
    <p:extLst>
      <p:ext uri="{BB962C8B-B14F-4D97-AF65-F5344CB8AC3E}">
        <p14:creationId xmlns:p14="http://schemas.microsoft.com/office/powerpoint/2010/main" val="1908617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16</a:t>
            </a:fld>
            <a:endParaRPr lang="zh-CN" altLang="en-US"/>
          </a:p>
        </p:txBody>
      </p:sp>
    </p:spTree>
    <p:extLst>
      <p:ext uri="{BB962C8B-B14F-4D97-AF65-F5344CB8AC3E}">
        <p14:creationId xmlns:p14="http://schemas.microsoft.com/office/powerpoint/2010/main" val="579378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17</a:t>
            </a:fld>
            <a:endParaRPr lang="zh-CN" altLang="en-US"/>
          </a:p>
        </p:txBody>
      </p:sp>
    </p:spTree>
    <p:extLst>
      <p:ext uri="{BB962C8B-B14F-4D97-AF65-F5344CB8AC3E}">
        <p14:creationId xmlns:p14="http://schemas.microsoft.com/office/powerpoint/2010/main" val="97838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19</a:t>
            </a:fld>
            <a:endParaRPr lang="zh-CN" altLang="en-US"/>
          </a:p>
        </p:txBody>
      </p:sp>
    </p:spTree>
    <p:extLst>
      <p:ext uri="{BB962C8B-B14F-4D97-AF65-F5344CB8AC3E}">
        <p14:creationId xmlns:p14="http://schemas.microsoft.com/office/powerpoint/2010/main" val="1025797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20</a:t>
            </a:fld>
            <a:endParaRPr lang="zh-CN" altLang="en-US"/>
          </a:p>
        </p:txBody>
      </p:sp>
    </p:spTree>
    <p:extLst>
      <p:ext uri="{BB962C8B-B14F-4D97-AF65-F5344CB8AC3E}">
        <p14:creationId xmlns:p14="http://schemas.microsoft.com/office/powerpoint/2010/main" val="123434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2</a:t>
            </a:fld>
            <a:endParaRPr lang="zh-CN" altLang="en-US"/>
          </a:p>
        </p:txBody>
      </p:sp>
    </p:spTree>
    <p:extLst>
      <p:ext uri="{BB962C8B-B14F-4D97-AF65-F5344CB8AC3E}">
        <p14:creationId xmlns:p14="http://schemas.microsoft.com/office/powerpoint/2010/main" val="23432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21</a:t>
            </a:fld>
            <a:endParaRPr lang="zh-CN" altLang="en-US"/>
          </a:p>
        </p:txBody>
      </p:sp>
    </p:spTree>
    <p:extLst>
      <p:ext uri="{BB962C8B-B14F-4D97-AF65-F5344CB8AC3E}">
        <p14:creationId xmlns:p14="http://schemas.microsoft.com/office/powerpoint/2010/main" val="335029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9180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23</a:t>
            </a:fld>
            <a:endParaRPr lang="zh-CN" altLang="en-US"/>
          </a:p>
        </p:txBody>
      </p:sp>
    </p:spTree>
    <p:extLst>
      <p:ext uri="{BB962C8B-B14F-4D97-AF65-F5344CB8AC3E}">
        <p14:creationId xmlns:p14="http://schemas.microsoft.com/office/powerpoint/2010/main" val="1293053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24</a:t>
            </a:fld>
            <a:endParaRPr lang="zh-CN" altLang="en-US"/>
          </a:p>
        </p:txBody>
      </p:sp>
    </p:spTree>
    <p:extLst>
      <p:ext uri="{BB962C8B-B14F-4D97-AF65-F5344CB8AC3E}">
        <p14:creationId xmlns:p14="http://schemas.microsoft.com/office/powerpoint/2010/main" val="2440432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1601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26</a:t>
            </a:fld>
            <a:endParaRPr lang="zh-CN" altLang="en-US"/>
          </a:p>
        </p:txBody>
      </p:sp>
    </p:spTree>
    <p:extLst>
      <p:ext uri="{BB962C8B-B14F-4D97-AF65-F5344CB8AC3E}">
        <p14:creationId xmlns:p14="http://schemas.microsoft.com/office/powerpoint/2010/main" val="1449232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27</a:t>
            </a:fld>
            <a:endParaRPr lang="zh-CN" altLang="en-US"/>
          </a:p>
        </p:txBody>
      </p:sp>
    </p:spTree>
    <p:extLst>
      <p:ext uri="{BB962C8B-B14F-4D97-AF65-F5344CB8AC3E}">
        <p14:creationId xmlns:p14="http://schemas.microsoft.com/office/powerpoint/2010/main" val="1294840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28</a:t>
            </a:fld>
            <a:endParaRPr lang="zh-CN" altLang="en-US"/>
          </a:p>
        </p:txBody>
      </p:sp>
    </p:spTree>
    <p:extLst>
      <p:ext uri="{BB962C8B-B14F-4D97-AF65-F5344CB8AC3E}">
        <p14:creationId xmlns:p14="http://schemas.microsoft.com/office/powerpoint/2010/main" val="3258811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29</a:t>
            </a:fld>
            <a:endParaRPr lang="zh-CN" altLang="en-US"/>
          </a:p>
        </p:txBody>
      </p:sp>
    </p:spTree>
    <p:extLst>
      <p:ext uri="{BB962C8B-B14F-4D97-AF65-F5344CB8AC3E}">
        <p14:creationId xmlns:p14="http://schemas.microsoft.com/office/powerpoint/2010/main" val="1037973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30</a:t>
            </a:fld>
            <a:endParaRPr lang="zh-CN" altLang="en-US"/>
          </a:p>
        </p:txBody>
      </p:sp>
    </p:spTree>
    <p:extLst>
      <p:ext uri="{BB962C8B-B14F-4D97-AF65-F5344CB8AC3E}">
        <p14:creationId xmlns:p14="http://schemas.microsoft.com/office/powerpoint/2010/main" val="214405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 xmlns:a16="http://schemas.microsoft.com/office/drawing/2014/main"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 xmlns:a16="http://schemas.microsoft.com/office/drawing/2014/main"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 xmlns:a16="http://schemas.microsoft.com/office/drawing/2014/main"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9531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31</a:t>
            </a:fld>
            <a:endParaRPr lang="zh-CN" altLang="en-US"/>
          </a:p>
        </p:txBody>
      </p:sp>
    </p:spTree>
    <p:extLst>
      <p:ext uri="{BB962C8B-B14F-4D97-AF65-F5344CB8AC3E}">
        <p14:creationId xmlns:p14="http://schemas.microsoft.com/office/powerpoint/2010/main" val="1566892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32</a:t>
            </a:fld>
            <a:endParaRPr lang="zh-CN" altLang="en-US"/>
          </a:p>
        </p:txBody>
      </p:sp>
    </p:spTree>
    <p:extLst>
      <p:ext uri="{BB962C8B-B14F-4D97-AF65-F5344CB8AC3E}">
        <p14:creationId xmlns:p14="http://schemas.microsoft.com/office/powerpoint/2010/main" val="14006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3867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4</a:t>
            </a:fld>
            <a:endParaRPr lang="zh-CN" altLang="en-US"/>
          </a:p>
        </p:txBody>
      </p:sp>
    </p:spTree>
    <p:extLst>
      <p:ext uri="{BB962C8B-B14F-4D97-AF65-F5344CB8AC3E}">
        <p14:creationId xmlns:p14="http://schemas.microsoft.com/office/powerpoint/2010/main" val="410258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5</a:t>
            </a:fld>
            <a:endParaRPr lang="zh-CN" altLang="en-US"/>
          </a:p>
        </p:txBody>
      </p:sp>
    </p:spTree>
    <p:extLst>
      <p:ext uri="{BB962C8B-B14F-4D97-AF65-F5344CB8AC3E}">
        <p14:creationId xmlns:p14="http://schemas.microsoft.com/office/powerpoint/2010/main" val="48494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6</a:t>
            </a:fld>
            <a:endParaRPr lang="zh-CN" altLang="en-US"/>
          </a:p>
        </p:txBody>
      </p:sp>
    </p:spTree>
    <p:extLst>
      <p:ext uri="{BB962C8B-B14F-4D97-AF65-F5344CB8AC3E}">
        <p14:creationId xmlns:p14="http://schemas.microsoft.com/office/powerpoint/2010/main" val="320387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7</a:t>
            </a:fld>
            <a:endParaRPr lang="zh-CN" altLang="en-US"/>
          </a:p>
        </p:txBody>
      </p:sp>
    </p:spTree>
    <p:extLst>
      <p:ext uri="{BB962C8B-B14F-4D97-AF65-F5344CB8AC3E}">
        <p14:creationId xmlns:p14="http://schemas.microsoft.com/office/powerpoint/2010/main" val="58215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8</a:t>
            </a:fld>
            <a:endParaRPr lang="zh-CN" altLang="en-US"/>
          </a:p>
        </p:txBody>
      </p:sp>
    </p:spTree>
    <p:extLst>
      <p:ext uri="{BB962C8B-B14F-4D97-AF65-F5344CB8AC3E}">
        <p14:creationId xmlns:p14="http://schemas.microsoft.com/office/powerpoint/2010/main" val="35943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t>9</a:t>
            </a:fld>
            <a:endParaRPr lang="zh-CN" altLang="en-US"/>
          </a:p>
        </p:txBody>
      </p:sp>
    </p:spTree>
    <p:extLst>
      <p:ext uri="{BB962C8B-B14F-4D97-AF65-F5344CB8AC3E}">
        <p14:creationId xmlns:p14="http://schemas.microsoft.com/office/powerpoint/2010/main" val="57915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28C9EF-35E1-4704-989A-ED9B549B0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5E58C3F-3E21-4D56-B23B-10A0180B9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04721895-80C6-4091-A182-9FA754146A61}"/>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7AF01E20-1655-425C-B087-9252FDCE3C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99E815A-189C-4D28-8C1B-138B3F9466F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2175472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AF17CD-769A-49ED-A473-72E8B1E686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344AAEE2-E0AB-4BF0-AA8E-FBB312F36AD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D45D210-8AFF-44AF-9D6D-D2D4886E1936}"/>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F85FAF88-FA82-45E3-824A-BD15673F3E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59E2767-F62A-4E55-BB09-B24585AFAD5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4470209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7022C42-DFA9-4716-AF4A-D3A6790D21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04409B41-5A38-4C19-A2A5-6ADD9877F4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F794A8A-9572-4E03-8CDC-09CE43124614}"/>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01C23BA1-373D-4381-A2B1-BDC9A11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36FD79-4B6D-4D36-A4B5-434223F65B0C}"/>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1645501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6622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771861" cy="6858000"/>
          </a:xfrm>
        </p:spPr>
        <p:txBody>
          <a:bodyPr/>
          <a:lstStyle/>
          <a:p>
            <a:endParaRPr lang="id-ID"/>
          </a:p>
        </p:txBody>
      </p:sp>
    </p:spTree>
    <p:extLst>
      <p:ext uri="{BB962C8B-B14F-4D97-AF65-F5344CB8AC3E}">
        <p14:creationId xmlns:p14="http://schemas.microsoft.com/office/powerpoint/2010/main" val="493557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1521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9046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9472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609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52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02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248519-8ADB-4E68-BAFD-96DFFE6EC7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8DAFC00-0AC7-4BF5-A625-FFDB010E48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2D03772-45E9-4368-B638-8F019CF2E6A2}"/>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2265E712-5F98-4CF3-99F6-FE87C5737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CCD29FE-228A-466F-8966-D51C103C84A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2927211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6579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9279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0000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146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042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36684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954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BE0DA3-ED27-425C-A302-10C1A21FF9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F6BF86B-6C80-441B-BECC-0F7753BE9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439FAF8E-0959-40B4-BB7A-542F352C47A7}"/>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BC3239D4-F786-44F6-98F2-856934C80E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3BD7541-0BF8-4A5F-981C-5F08CEDDA16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5830052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687EDB-B39D-454B-BE03-9BA3668AFE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EF48E52-E260-47BB-A340-85D21E5FFF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205D626E-0CE1-4C0F-A1A0-6081DE4A79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2D41BDC2-74F9-4262-80C5-E0E4A0223209}"/>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6" name="页脚占位符 5">
            <a:extLst>
              <a:ext uri="{FF2B5EF4-FFF2-40B4-BE49-F238E27FC236}">
                <a16:creationId xmlns="" xmlns:a16="http://schemas.microsoft.com/office/drawing/2014/main" id="{BCD59852-09CA-4351-A7CE-C5819B63E8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C5E91E3-5274-498E-8404-8BABCFA99AB3}"/>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18901920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E697C6-8905-4A13-8846-18F1ADAFF7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D7F7498-B529-46ED-AC23-804C70F23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738D4F8-96CD-41B0-B600-EFE6CCA8AA5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CCB70FF-355A-4E44-B09B-FED87724E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D12A350-DF98-4A9F-9014-5B8FCCE86F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3D6E7744-1613-4F17-BC8D-03707A14B973}"/>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8" name="页脚占位符 7">
            <a:extLst>
              <a:ext uri="{FF2B5EF4-FFF2-40B4-BE49-F238E27FC236}">
                <a16:creationId xmlns="" xmlns:a16="http://schemas.microsoft.com/office/drawing/2014/main" id="{70D88421-40A0-42F1-9FF1-AE4732EC5B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AA35BD99-F746-4089-AA38-182F80932A14}"/>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8679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C9CF11-0C01-459E-A9DB-4EA0C44479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5DFB698-D83A-4973-BCE1-8EBA6D0C8E03}"/>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4" name="页脚占位符 3">
            <a:extLst>
              <a:ext uri="{FF2B5EF4-FFF2-40B4-BE49-F238E27FC236}">
                <a16:creationId xmlns="" xmlns:a16="http://schemas.microsoft.com/office/drawing/2014/main" id="{BE687DBB-01D7-450E-AD26-EDDD049BF4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4A7977A1-5B3D-4155-B505-82BBE8AD432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7670587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FCFB86A-A4B3-41D7-896C-B1AAF170ABA1}"/>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3" name="页脚占位符 2">
            <a:extLst>
              <a:ext uri="{FF2B5EF4-FFF2-40B4-BE49-F238E27FC236}">
                <a16:creationId xmlns="" xmlns:a16="http://schemas.microsoft.com/office/drawing/2014/main" id="{3DE48D47-F4E5-4BC3-8B93-F8AEDB87B5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D514D83C-A030-4768-9BC5-8784D4613076}"/>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8471452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0F3ABF-6686-4FB5-BCC1-5306FCCCA9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6997E579-0133-4A48-8EEE-4AAC4B65A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60B0AA31-5E12-423E-A0CD-7DF9B6BF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1BADAC7-07DF-4D5D-A6D6-B30FF837375D}"/>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6" name="页脚占位符 5">
            <a:extLst>
              <a:ext uri="{FF2B5EF4-FFF2-40B4-BE49-F238E27FC236}">
                <a16:creationId xmlns="" xmlns:a16="http://schemas.microsoft.com/office/drawing/2014/main" id="{8CB2AF12-8305-493D-BC08-D0F1F9A30E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EC84228-60D7-4A82-B419-51BF9C001A2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0170126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F3CFF5-8718-40E8-9261-7AA957A1DC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E5E70AE-60CC-419D-B713-A17402590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66BE1724-5E8F-4B1E-BB7D-47FFA58B3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08F98AE-BAF5-439D-99F1-186302D05829}"/>
              </a:ext>
            </a:extLst>
          </p:cNvPr>
          <p:cNvSpPr>
            <a:spLocks noGrp="1"/>
          </p:cNvSpPr>
          <p:nvPr>
            <p:ph type="dt" sz="half" idx="10"/>
          </p:nvPr>
        </p:nvSpPr>
        <p:spPr/>
        <p:txBody>
          <a:bodyPr/>
          <a:lstStyle/>
          <a:p>
            <a:fld id="{F68D6209-B3DA-41BE-87E3-CC78C5062099}" type="datetimeFigureOut">
              <a:rPr lang="zh-CN" altLang="en-US" smtClean="0"/>
              <a:t>2018/5/28</a:t>
            </a:fld>
            <a:endParaRPr lang="zh-CN" altLang="en-US"/>
          </a:p>
        </p:txBody>
      </p:sp>
      <p:sp>
        <p:nvSpPr>
          <p:cNvPr id="6" name="页脚占位符 5">
            <a:extLst>
              <a:ext uri="{FF2B5EF4-FFF2-40B4-BE49-F238E27FC236}">
                <a16:creationId xmlns="" xmlns:a16="http://schemas.microsoft.com/office/drawing/2014/main" id="{1A06598B-6212-4F19-A94A-604393CC42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EA3B029-B394-4238-96C0-086658E7DE6E}"/>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1517198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1C80250-CB60-41F5-80EF-EC869C2EA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65790C0-C5D5-4D77-98B6-432809A61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5C4F86D-0E2E-4C8B-B8FF-7D3848121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D6209-B3DA-41BE-87E3-CC78C5062099}" type="datetimeFigureOut">
              <a:rPr lang="zh-CN" altLang="en-US" smtClean="0"/>
              <a:t>2018/5/28</a:t>
            </a:fld>
            <a:endParaRPr lang="zh-CN" altLang="en-US"/>
          </a:p>
        </p:txBody>
      </p:sp>
      <p:sp>
        <p:nvSpPr>
          <p:cNvPr id="5" name="页脚占位符 4">
            <a:extLst>
              <a:ext uri="{FF2B5EF4-FFF2-40B4-BE49-F238E27FC236}">
                <a16:creationId xmlns="" xmlns:a16="http://schemas.microsoft.com/office/drawing/2014/main" id="{5576CB20-07E1-48E5-86C5-AF8E096B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D091CF7-C75C-4D90-B550-3AC6F6BE1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2719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 id="2147483667" r:id="rId1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2018/5/28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5181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1.emf"/><Relationship Id="rId1" Type="http://schemas.openxmlformats.org/officeDocument/2006/relationships/themeOverride" Target="../theme/themeOverride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slideLayout" Target="../slideLayouts/slideLayout13.xml"/><Relationship Id="rId7" Type="http://schemas.openxmlformats.org/officeDocument/2006/relationships/notesSlide" Target="../notesSlides/notesSlide10.xml"/><Relationship Id="rId1" Type="http://schemas.openxmlformats.org/officeDocument/2006/relationships/tags" Target="../tags/tag29.xml"/><Relationship Id="rId2"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slideLayout" Target="../slideLayouts/slideLayout7.xml"/><Relationship Id="rId7" Type="http://schemas.openxmlformats.org/officeDocument/2006/relationships/notesSlide" Target="../notesSlides/notesSlide11.xml"/><Relationship Id="rId1" Type="http://schemas.openxmlformats.org/officeDocument/2006/relationships/tags" Target="../tags/tag34.xml"/><Relationship Id="rId2" Type="http://schemas.openxmlformats.org/officeDocument/2006/relationships/tags" Target="../tags/tag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slideLayout" Target="../slideLayouts/slideLayout6.xml"/><Relationship Id="rId5" Type="http://schemas.openxmlformats.org/officeDocument/2006/relationships/image" Target="../media/image8.png"/><Relationship Id="rId1" Type="http://schemas.openxmlformats.org/officeDocument/2006/relationships/tags" Target="../tags/tag39.xml"/><Relationship Id="rId2" Type="http://schemas.openxmlformats.org/officeDocument/2006/relationships/tags" Target="../tags/tag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1" Type="http://schemas.openxmlformats.org/officeDocument/2006/relationships/tags" Target="../tags/tag13.xml"/><Relationship Id="rId12" Type="http://schemas.openxmlformats.org/officeDocument/2006/relationships/tags" Target="../tags/tag14.xml"/><Relationship Id="rId13" Type="http://schemas.openxmlformats.org/officeDocument/2006/relationships/slideLayout" Target="../slideLayouts/slideLayout7.xml"/><Relationship Id="rId14" Type="http://schemas.openxmlformats.org/officeDocument/2006/relationships/notesSlide" Target="../notesSlides/notesSlide2.xml"/><Relationship Id="rId15" Type="http://schemas.openxmlformats.org/officeDocument/2006/relationships/slide" Target="slide3.xml"/><Relationship Id="rId16" Type="http://schemas.openxmlformats.org/officeDocument/2006/relationships/slide" Target="slide11.xml"/><Relationship Id="rId17" Type="http://schemas.openxmlformats.org/officeDocument/2006/relationships/slide" Target="slide22.xml"/><Relationship Id="rId18" Type="http://schemas.openxmlformats.org/officeDocument/2006/relationships/slide" Target="slide25.xml"/><Relationship Id="rId1" Type="http://schemas.openxmlformats.org/officeDocument/2006/relationships/themeOverride" Target="../theme/themeOverride2.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tags" Target="../tags/tag8.xml"/><Relationship Id="rId7" Type="http://schemas.openxmlformats.org/officeDocument/2006/relationships/tags" Target="../tags/tag9.xml"/><Relationship Id="rId8" Type="http://schemas.openxmlformats.org/officeDocument/2006/relationships/tags" Target="../tags/tag10.xml"/><Relationship Id="rId9" Type="http://schemas.openxmlformats.org/officeDocument/2006/relationships/tags" Target="../tags/tag11.xml"/><Relationship Id="rId10"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slideLayout" Target="../slideLayouts/slideLayout7.xml"/><Relationship Id="rId7" Type="http://schemas.openxmlformats.org/officeDocument/2006/relationships/notesSlide" Target="../notesSlides/notesSlide21.xml"/><Relationship Id="rId1" Type="http://schemas.openxmlformats.org/officeDocument/2006/relationships/tags" Target="../tags/tag42.xml"/><Relationship Id="rId2" Type="http://schemas.openxmlformats.org/officeDocument/2006/relationships/tags" Target="../tags/tag4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slideLayout" Target="../slideLayouts/slideLayout7.xml"/><Relationship Id="rId7" Type="http://schemas.openxmlformats.org/officeDocument/2006/relationships/notesSlide" Target="../notesSlides/notesSlide24.xml"/><Relationship Id="rId1" Type="http://schemas.openxmlformats.org/officeDocument/2006/relationships/tags" Target="../tags/tag47.xml"/><Relationship Id="rId2" Type="http://schemas.openxmlformats.org/officeDocument/2006/relationships/tags" Target="../tags/tag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slideLayout" Target="../slideLayouts/slideLayout7.xml"/><Relationship Id="rId7" Type="http://schemas.openxmlformats.org/officeDocument/2006/relationships/notesSlide" Target="../notesSlides/notesSlide3.xml"/><Relationship Id="rId1" Type="http://schemas.openxmlformats.org/officeDocument/2006/relationships/tags" Target="../tags/tag15.xml"/><Relationship Id="rId2" Type="http://schemas.openxmlformats.org/officeDocument/2006/relationships/tags" Target="../tags/tag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5.xml"/><Relationship Id="rId1" Type="http://schemas.openxmlformats.org/officeDocument/2006/relationships/tags" Target="../tags/tag20.xml"/><Relationship Id="rId2"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slideLayout" Target="../slideLayouts/slideLayout14.xml"/><Relationship Id="rId5" Type="http://schemas.openxmlformats.org/officeDocument/2006/relationships/notesSlide" Target="../notesSlides/notesSlide6.xml"/><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tags" Target="../tags/tag22.xml"/><Relationship Id="rId2" Type="http://schemas.openxmlformats.org/officeDocument/2006/relationships/tags" Target="../tags/tag23.xml"/></Relationships>
</file>

<file path=ppt/slides/_rels/slide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1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Layout" Target="../slideLayouts/slideLayout14.xml"/><Relationship Id="rId5" Type="http://schemas.openxmlformats.org/officeDocument/2006/relationships/notesSlide" Target="../notesSlides/notesSlide8.xml"/><Relationship Id="rId1" Type="http://schemas.openxmlformats.org/officeDocument/2006/relationships/tags" Target="../tags/tag26.xml"/><Relationship Id="rId2" Type="http://schemas.openxmlformats.org/officeDocument/2006/relationships/tags" Target="../tags/tag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46C8E5B-E5AF-4CE6-B579-DFF2834F8EBE}"/>
              </a:ext>
            </a:extLst>
          </p:cNvPr>
          <p:cNvPicPr>
            <a:picLocks noChangeAspect="1"/>
          </p:cNvPicPr>
          <p:nvPr/>
        </p:nvPicPr>
        <p:blipFill>
          <a:blip r:embed="rId6"/>
          <a:stretch>
            <a:fillRect/>
          </a:stretch>
        </p:blipFill>
        <p:spPr>
          <a:xfrm>
            <a:off x="2156" y="1975"/>
            <a:ext cx="7022758" cy="6856025"/>
          </a:xfrm>
          <a:prstGeom prst="rect">
            <a:avLst/>
          </a:prstGeom>
        </p:spPr>
      </p:pic>
      <p:sp>
        <p:nvSpPr>
          <p:cNvPr id="24" name="PA_文本框 3">
            <a:extLst>
              <a:ext uri="{FF2B5EF4-FFF2-40B4-BE49-F238E27FC236}">
                <a16:creationId xmlns="" xmlns:a16="http://schemas.microsoft.com/office/drawing/2014/main" id="{71A4928C-9BC2-4DB0-8F16-5067FE47D3F3}"/>
              </a:ext>
            </a:extLst>
          </p:cNvPr>
          <p:cNvSpPr txBox="1"/>
          <p:nvPr>
            <p:custDataLst>
              <p:tags r:id="rId2"/>
            </p:custDataLst>
          </p:nvPr>
        </p:nvSpPr>
        <p:spPr>
          <a:xfrm>
            <a:off x="9499972" y="3800663"/>
            <a:ext cx="800219" cy="338554"/>
          </a:xfrm>
          <a:prstGeom prst="rect">
            <a:avLst/>
          </a:prstGeom>
          <a:noFill/>
        </p:spPr>
        <p:txBody>
          <a:bodyPr wrap="none" rtlCol="0">
            <a:spAutoFit/>
          </a:bodyPr>
          <a:lstStyle/>
          <a:p>
            <a:pPr algn="ctr"/>
            <a:r>
              <a:rPr lang="zh-CN" altLang="en-US" sz="1600" b="1" dirty="0" smtClean="0">
                <a:latin typeface="+mj-ea"/>
                <a:ea typeface="+mj-ea"/>
              </a:rPr>
              <a:t>吕宝林</a:t>
            </a:r>
            <a:endParaRPr lang="zh-CN" altLang="en-US" sz="1600" b="1" dirty="0">
              <a:latin typeface="+mj-ea"/>
              <a:ea typeface="+mj-ea"/>
            </a:endParaRPr>
          </a:p>
        </p:txBody>
      </p:sp>
      <p:sp>
        <p:nvSpPr>
          <p:cNvPr id="25" name="PA_文本框 2">
            <a:extLst>
              <a:ext uri="{FF2B5EF4-FFF2-40B4-BE49-F238E27FC236}">
                <a16:creationId xmlns="" xmlns:a16="http://schemas.microsoft.com/office/drawing/2014/main" id="{C2FD5A4B-B65F-434B-99B7-A7B6FE06CBC9}"/>
              </a:ext>
            </a:extLst>
          </p:cNvPr>
          <p:cNvSpPr txBox="1"/>
          <p:nvPr>
            <p:custDataLst>
              <p:tags r:id="rId3"/>
            </p:custDataLst>
          </p:nvPr>
        </p:nvSpPr>
        <p:spPr>
          <a:xfrm>
            <a:off x="5637010" y="2717416"/>
            <a:ext cx="6218369" cy="954107"/>
          </a:xfrm>
          <a:prstGeom prst="rect">
            <a:avLst/>
          </a:prstGeom>
          <a:noFill/>
        </p:spPr>
        <p:txBody>
          <a:bodyPr wrap="none" rtlCol="0">
            <a:spAutoFit/>
          </a:bodyPr>
          <a:lstStyle/>
          <a:p>
            <a:pPr algn="ctr"/>
            <a:r>
              <a:rPr lang="en-US" altLang="zh-CN" sz="2800" dirty="0" smtClean="0"/>
              <a:t>Java</a:t>
            </a:r>
            <a:r>
              <a:rPr lang="zh-CN" altLang="en-US" sz="2800" dirty="0"/>
              <a:t>线程设计原理及在消息中心的应用</a:t>
            </a:r>
          </a:p>
          <a:p>
            <a:pPr algn="ctr"/>
            <a:endParaRPr lang="zh-CN" altLang="en-US" sz="2800" b="1" dirty="0">
              <a:solidFill>
                <a:srgbClr val="063D54"/>
              </a:solidFill>
              <a:latin typeface="+mj-ea"/>
              <a:ea typeface="+mj-ea"/>
            </a:endParaRPr>
          </a:p>
        </p:txBody>
      </p:sp>
    </p:spTree>
    <p:extLst>
      <p:ext uri="{BB962C8B-B14F-4D97-AF65-F5344CB8AC3E}">
        <p14:creationId xmlns:p14="http://schemas.microsoft.com/office/powerpoint/2010/main" val="358071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Effect transition="in" filter="barn(inHorizontal)">
                                      <p:cBhvr>
                                        <p:cTn id="7" dur="300"/>
                                        <p:tgtEl>
                                          <p:spTgt spid="2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1000" fill="hold"/>
                                        <p:tgtEl>
                                          <p:spTgt spid="25"/>
                                        </p:tgtEl>
                                        <p:attrNameLst>
                                          <p:attrName>ppt_x</p:attrName>
                                        </p:attrNameLst>
                                      </p:cBhvr>
                                      <p:tavLst>
                                        <p:tav tm="0">
                                          <p:val>
                                            <p:strVal val="1+#ppt_w/2"/>
                                          </p:val>
                                        </p:tav>
                                        <p:tav tm="100000">
                                          <p:val>
                                            <p:strVal val="#ppt_x"/>
                                          </p:val>
                                        </p:tav>
                                      </p:tavLst>
                                    </p:anim>
                                    <p:anim calcmode="lin" valueType="num">
                                      <p:cBhvr additive="base">
                                        <p:cTn id="11" dur="1000" fill="hold"/>
                                        <p:tgtEl>
                                          <p:spTgt spid="25"/>
                                        </p:tgtEl>
                                        <p:attrNameLst>
                                          <p:attrName>ppt_y</p:attrName>
                                        </p:attrNameLst>
                                      </p:cBhvr>
                                      <p:tavLst>
                                        <p:tav tm="0">
                                          <p:val>
                                            <p:strVal val="#ppt_y"/>
                                          </p:val>
                                        </p:tav>
                                        <p:tav tm="100000">
                                          <p:val>
                                            <p:strVal val="#ppt_y"/>
                                          </p:val>
                                        </p:tav>
                                      </p:tavLst>
                                    </p:anim>
                                  </p:childTnLst>
                                </p:cTn>
                              </p:par>
                              <p:par>
                                <p:cTn id="12" presetID="19" presetClass="entr" presetSubtype="5" fill="hold" grpId="1"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strVal val="#ppt_w"/>
                                          </p:val>
                                        </p:tav>
                                        <p:tav tm="100000">
                                          <p:val>
                                            <p:strVal val="#ppt_w"/>
                                          </p:val>
                                        </p:tav>
                                      </p:tavLst>
                                    </p:anim>
                                    <p:anim calcmode="lin" valueType="num">
                                      <p:cBhvr>
                                        <p:cTn id="15" dur="1000" fill="hold"/>
                                        <p:tgtEl>
                                          <p:spTgt spid="25"/>
                                        </p:tgtEl>
                                        <p:attrNameLst>
                                          <p:attrName>ppt_h</p:attrName>
                                        </p:attrNameLst>
                                      </p:cBhvr>
                                      <p:tavLst>
                                        <p:tav tm="0" fmla="#ppt_h*sin(2.5*pi*$)">
                                          <p:val>
                                            <p:fltVal val="0"/>
                                          </p:val>
                                        </p:tav>
                                        <p:tav tm="100000">
                                          <p:val>
                                            <p:fltVal val="1"/>
                                          </p:val>
                                        </p:tav>
                                      </p:tavLst>
                                    </p:anim>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3760304" cy="6874546"/>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2939617" y="237562"/>
            <a:ext cx="521508" cy="635771"/>
            <a:chOff x="15759151" y="8302288"/>
            <a:chExt cx="521508" cy="635771"/>
          </a:xfrm>
        </p:grpSpPr>
        <p:sp>
          <p:nvSpPr>
            <p:cNvPr id="2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31" name="TextBox 1">
            <a:extLst>
              <a:ext uri="{FF2B5EF4-FFF2-40B4-BE49-F238E27FC236}">
                <a16:creationId xmlns="" xmlns:a16="http://schemas.microsoft.com/office/drawing/2014/main" id="{1BAB1AB5-E188-4BD1-9426-4FD73CC71660}"/>
              </a:ext>
            </a:extLst>
          </p:cNvPr>
          <p:cNvSpPr txBox="1"/>
          <p:nvPr/>
        </p:nvSpPr>
        <p:spPr>
          <a:xfrm>
            <a:off x="4367995" y="318140"/>
            <a:ext cx="2014975"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1.6</a:t>
            </a:r>
            <a:r>
              <a:rPr lang="zh-CN" altLang="en-US" sz="2400" dirty="0" smtClean="0">
                <a:solidFill>
                  <a:srgbClr val="063D54"/>
                </a:solidFill>
                <a:cs typeface="+mn-ea"/>
                <a:sym typeface="+mn-lt"/>
              </a:rPr>
              <a:t> 使用的缺点</a:t>
            </a:r>
            <a:endParaRPr lang="en-US" altLang="zh-CN" sz="2400" dirty="0">
              <a:solidFill>
                <a:srgbClr val="063D54"/>
              </a:solidFill>
              <a:cs typeface="+mn-ea"/>
              <a:sym typeface="+mn-lt"/>
            </a:endParaRPr>
          </a:p>
        </p:txBody>
      </p:sp>
      <p:sp>
        <p:nvSpPr>
          <p:cNvPr id="33" name="PA_矩形 11"/>
          <p:cNvSpPr/>
          <p:nvPr>
            <p:custDataLst>
              <p:tags r:id="rId1"/>
            </p:custDataLst>
          </p:nvPr>
        </p:nvSpPr>
        <p:spPr>
          <a:xfrm>
            <a:off x="4579455" y="2260184"/>
            <a:ext cx="2374201" cy="369332"/>
          </a:xfrm>
          <a:prstGeom prst="rect">
            <a:avLst/>
          </a:prstGeom>
        </p:spPr>
        <p:txBody>
          <a:bodyPr wrap="square">
            <a:spAutoFit/>
          </a:bodyPr>
          <a:lstStyle/>
          <a:p>
            <a:r>
              <a:rPr lang="en-US" altLang="zh-CN" b="1" dirty="0">
                <a:solidFill>
                  <a:srgbClr val="063D54"/>
                </a:solidFill>
                <a:latin typeface="Roboto" panose="02000000000000000000" pitchFamily="2" charset="0"/>
                <a:ea typeface="Roboto" panose="02000000000000000000" pitchFamily="2" charset="0"/>
              </a:rPr>
              <a:t>2</a:t>
            </a:r>
            <a:r>
              <a:rPr lang="zh-CN" altLang="en-US" b="1" dirty="0" smtClean="0">
                <a:solidFill>
                  <a:srgbClr val="063D54"/>
                </a:solidFill>
                <a:latin typeface="Roboto" panose="02000000000000000000" pitchFamily="2" charset="0"/>
                <a:ea typeface="Roboto" panose="02000000000000000000" pitchFamily="2" charset="0"/>
              </a:rPr>
              <a:t>、</a:t>
            </a:r>
            <a:r>
              <a:rPr lang="zh-CN" altLang="en-US" dirty="0"/>
              <a:t>花费时间长</a:t>
            </a:r>
            <a:endParaRPr lang="en-US" altLang="zh-CN" dirty="0"/>
          </a:p>
        </p:txBody>
      </p:sp>
      <p:sp>
        <p:nvSpPr>
          <p:cNvPr id="34" name="PA_矩形 11"/>
          <p:cNvSpPr/>
          <p:nvPr>
            <p:custDataLst>
              <p:tags r:id="rId2"/>
            </p:custDataLst>
          </p:nvPr>
        </p:nvSpPr>
        <p:spPr>
          <a:xfrm>
            <a:off x="4579455" y="1627960"/>
            <a:ext cx="2374201" cy="369332"/>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1</a:t>
            </a:r>
            <a:r>
              <a:rPr lang="zh-CN" altLang="en-US" b="1" dirty="0" smtClean="0">
                <a:solidFill>
                  <a:srgbClr val="063D54"/>
                </a:solidFill>
                <a:latin typeface="Roboto" panose="02000000000000000000" pitchFamily="2" charset="0"/>
                <a:ea typeface="Roboto" panose="02000000000000000000" pitchFamily="2" charset="0"/>
              </a:rPr>
              <a:t>、</a:t>
            </a:r>
            <a:r>
              <a:rPr lang="zh-CN" altLang="en-US" dirty="0"/>
              <a:t>实现麻烦</a:t>
            </a:r>
            <a:endParaRPr lang="en-US" altLang="zh-CN" dirty="0"/>
          </a:p>
        </p:txBody>
      </p:sp>
      <p:sp>
        <p:nvSpPr>
          <p:cNvPr id="38" name="PA_矩形 11"/>
          <p:cNvSpPr/>
          <p:nvPr>
            <p:custDataLst>
              <p:tags r:id="rId3"/>
            </p:custDataLst>
          </p:nvPr>
        </p:nvSpPr>
        <p:spPr>
          <a:xfrm>
            <a:off x="4579455" y="2892408"/>
            <a:ext cx="2374201" cy="369332"/>
          </a:xfrm>
          <a:prstGeom prst="rect">
            <a:avLst/>
          </a:prstGeom>
        </p:spPr>
        <p:txBody>
          <a:bodyPr wrap="square">
            <a:spAutoFit/>
          </a:bodyPr>
          <a:lstStyle/>
          <a:p>
            <a:r>
              <a:rPr lang="en-US" altLang="zh-CN" b="1" dirty="0">
                <a:solidFill>
                  <a:srgbClr val="063D54"/>
                </a:solidFill>
                <a:latin typeface="Roboto" panose="02000000000000000000" pitchFamily="2" charset="0"/>
                <a:ea typeface="Roboto" panose="02000000000000000000" pitchFamily="2" charset="0"/>
              </a:rPr>
              <a:t>3</a:t>
            </a:r>
            <a:r>
              <a:rPr lang="zh-CN" altLang="en-US" b="1" dirty="0" smtClean="0">
                <a:solidFill>
                  <a:srgbClr val="063D54"/>
                </a:solidFill>
                <a:latin typeface="Roboto" panose="02000000000000000000" pitchFamily="2" charset="0"/>
                <a:ea typeface="Roboto" panose="02000000000000000000" pitchFamily="2" charset="0"/>
              </a:rPr>
              <a:t>、</a:t>
            </a:r>
            <a:r>
              <a:rPr lang="zh-CN" altLang="en-US" dirty="0"/>
              <a:t>资源消耗不稳定</a:t>
            </a:r>
            <a:endParaRPr lang="en-US" altLang="zh-CN" dirty="0"/>
          </a:p>
        </p:txBody>
      </p:sp>
      <p:grpSp>
        <p:nvGrpSpPr>
          <p:cNvPr id="39" name="Group 18"/>
          <p:cNvGrpSpPr/>
          <p:nvPr/>
        </p:nvGrpSpPr>
        <p:grpSpPr>
          <a:xfrm>
            <a:off x="294388" y="237562"/>
            <a:ext cx="521508" cy="635771"/>
            <a:chOff x="15759151" y="8302288"/>
            <a:chExt cx="521508" cy="635771"/>
          </a:xfrm>
        </p:grpSpPr>
        <p:sp>
          <p:nvSpPr>
            <p:cNvPr id="4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49" name="Group 18"/>
          <p:cNvGrpSpPr/>
          <p:nvPr/>
        </p:nvGrpSpPr>
        <p:grpSpPr>
          <a:xfrm>
            <a:off x="1197902" y="1201355"/>
            <a:ext cx="521508" cy="635771"/>
            <a:chOff x="15759151" y="8302288"/>
            <a:chExt cx="521508" cy="635771"/>
          </a:xfrm>
        </p:grpSpPr>
        <p:sp>
          <p:nvSpPr>
            <p:cNvPr id="5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59" name="Group 18"/>
          <p:cNvGrpSpPr/>
          <p:nvPr/>
        </p:nvGrpSpPr>
        <p:grpSpPr>
          <a:xfrm>
            <a:off x="2297360" y="2260184"/>
            <a:ext cx="521508" cy="635771"/>
            <a:chOff x="15759151" y="8302288"/>
            <a:chExt cx="521508" cy="635771"/>
          </a:xfrm>
        </p:grpSpPr>
        <p:sp>
          <p:nvSpPr>
            <p:cNvPr id="6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69" name="Group 18"/>
          <p:cNvGrpSpPr/>
          <p:nvPr/>
        </p:nvGrpSpPr>
        <p:grpSpPr>
          <a:xfrm>
            <a:off x="734990" y="3400774"/>
            <a:ext cx="521508" cy="635771"/>
            <a:chOff x="15759151" y="8302288"/>
            <a:chExt cx="521508" cy="635771"/>
          </a:xfrm>
        </p:grpSpPr>
        <p:sp>
          <p:nvSpPr>
            <p:cNvPr id="7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79" name="Group 18"/>
          <p:cNvGrpSpPr/>
          <p:nvPr/>
        </p:nvGrpSpPr>
        <p:grpSpPr>
          <a:xfrm>
            <a:off x="1895976" y="4781128"/>
            <a:ext cx="521508" cy="635771"/>
            <a:chOff x="15759151" y="8302288"/>
            <a:chExt cx="521508" cy="635771"/>
          </a:xfrm>
        </p:grpSpPr>
        <p:sp>
          <p:nvSpPr>
            <p:cNvPr id="8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89" name="Group 18"/>
          <p:cNvGrpSpPr/>
          <p:nvPr/>
        </p:nvGrpSpPr>
        <p:grpSpPr>
          <a:xfrm>
            <a:off x="555142" y="5750961"/>
            <a:ext cx="521508" cy="635771"/>
            <a:chOff x="15759151" y="8302288"/>
            <a:chExt cx="521508" cy="635771"/>
          </a:xfrm>
        </p:grpSpPr>
        <p:sp>
          <p:nvSpPr>
            <p:cNvPr id="9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99" name="Group 18"/>
          <p:cNvGrpSpPr/>
          <p:nvPr/>
        </p:nvGrpSpPr>
        <p:grpSpPr>
          <a:xfrm>
            <a:off x="2669613" y="5956047"/>
            <a:ext cx="521508" cy="635771"/>
            <a:chOff x="15759151" y="8302288"/>
            <a:chExt cx="521508" cy="635771"/>
          </a:xfrm>
        </p:grpSpPr>
        <p:sp>
          <p:nvSpPr>
            <p:cNvPr id="10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109" name="PA_矩形 11"/>
          <p:cNvSpPr/>
          <p:nvPr>
            <p:custDataLst>
              <p:tags r:id="rId4"/>
            </p:custDataLst>
          </p:nvPr>
        </p:nvSpPr>
        <p:spPr>
          <a:xfrm>
            <a:off x="5398741" y="4724699"/>
            <a:ext cx="3650145" cy="369332"/>
          </a:xfrm>
          <a:prstGeom prst="rect">
            <a:avLst/>
          </a:prstGeom>
        </p:spPr>
        <p:txBody>
          <a:bodyPr wrap="square">
            <a:spAutoFit/>
          </a:bodyPr>
          <a:lstStyle/>
          <a:p>
            <a:r>
              <a:rPr lang="zh-CN" altLang="en-US" dirty="0" smtClean="0">
                <a:solidFill>
                  <a:srgbClr val="FF0000"/>
                </a:solidFill>
              </a:rPr>
              <a:t>线程池完美的解决了这些问题</a:t>
            </a:r>
            <a:endParaRPr lang="en-US" altLang="zh-CN" dirty="0">
              <a:solidFill>
                <a:srgbClr val="FF0000"/>
              </a:solidFill>
            </a:endParaRPr>
          </a:p>
        </p:txBody>
      </p:sp>
      <p:sp>
        <p:nvSpPr>
          <p:cNvPr id="110" name="PA_矩形 11"/>
          <p:cNvSpPr/>
          <p:nvPr>
            <p:custDataLst>
              <p:tags r:id="rId5"/>
            </p:custDataLst>
          </p:nvPr>
        </p:nvSpPr>
        <p:spPr>
          <a:xfrm>
            <a:off x="4579455" y="3536837"/>
            <a:ext cx="2374201" cy="369332"/>
          </a:xfrm>
          <a:prstGeom prst="rect">
            <a:avLst/>
          </a:prstGeom>
        </p:spPr>
        <p:txBody>
          <a:bodyPr wrap="square">
            <a:spAutoFit/>
          </a:bodyPr>
          <a:lstStyle/>
          <a:p>
            <a:r>
              <a:rPr lang="en-US" altLang="zh-CN" b="1" dirty="0">
                <a:solidFill>
                  <a:srgbClr val="063D54"/>
                </a:solidFill>
                <a:latin typeface="Roboto" panose="02000000000000000000" pitchFamily="2" charset="0"/>
                <a:ea typeface="Roboto" panose="02000000000000000000" pitchFamily="2" charset="0"/>
              </a:rPr>
              <a:t>4</a:t>
            </a:r>
            <a:r>
              <a:rPr lang="zh-CN" altLang="en-US" b="1" dirty="0" smtClean="0">
                <a:solidFill>
                  <a:srgbClr val="063D54"/>
                </a:solidFill>
                <a:latin typeface="Roboto" panose="02000000000000000000" pitchFamily="2" charset="0"/>
                <a:ea typeface="Roboto" panose="02000000000000000000" pitchFamily="2" charset="0"/>
              </a:rPr>
              <a:t>、</a:t>
            </a:r>
            <a:r>
              <a:rPr lang="zh-CN" altLang="en-US" dirty="0" smtClean="0"/>
              <a:t>缺少统一的管理</a:t>
            </a:r>
            <a:endParaRPr lang="en-US" altLang="zh-CN" dirty="0"/>
          </a:p>
        </p:txBody>
      </p:sp>
    </p:spTree>
    <p:extLst>
      <p:ext uri="{BB962C8B-B14F-4D97-AF65-F5344CB8AC3E}">
        <p14:creationId xmlns:p14="http://schemas.microsoft.com/office/powerpoint/2010/main" val="1544166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ircle(in)">
                                      <p:cBhvr>
                                        <p:cTn id="13" dur="20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circle(in)">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circle(in)">
                                      <p:cBhvr>
                                        <p:cTn id="23" dur="20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circle(in)">
                                      <p:cBhvr>
                                        <p:cTn id="28" dur="2000"/>
                                        <p:tgtEl>
                                          <p:spTgt spid="1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circle(in)">
                                      <p:cBhvr>
                                        <p:cTn id="33"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8" grpId="0"/>
      <p:bldP spid="109" grpId="0"/>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02</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smtClean="0">
                <a:solidFill>
                  <a:schemeClr val="accent1">
                    <a:lumMod val="75000"/>
                  </a:schemeClr>
                </a:solidFill>
              </a:rPr>
              <a:t>线程池</a:t>
            </a:r>
            <a:endParaRPr lang="zh-CN" altLang="en-US" sz="4800" dirty="0">
              <a:solidFill>
                <a:schemeClr val="accent1">
                  <a:lumMod val="75000"/>
                </a:schemeClr>
              </a:solidFill>
            </a:endParaRP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13139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p:nvPr/>
        </p:nvGrpSpPr>
        <p:grpSpPr>
          <a:xfrm>
            <a:off x="4120130" y="1726759"/>
            <a:ext cx="2095515" cy="2246223"/>
            <a:chOff x="2143108" y="2131344"/>
            <a:chExt cx="1571636" cy="1684667"/>
          </a:xfrm>
        </p:grpSpPr>
        <p:sp>
          <p:nvSpPr>
            <p:cNvPr id="32" name="Rectangle 31"/>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1" name="Rectangle 30"/>
            <p:cNvSpPr/>
            <p:nvPr/>
          </p:nvSpPr>
          <p:spPr>
            <a:xfrm>
              <a:off x="2143108" y="3500444"/>
              <a:ext cx="1571636" cy="315567"/>
            </a:xfrm>
            <a:prstGeom prst="rect">
              <a:avLst/>
            </a:prstGeom>
          </p:spPr>
          <p:txBody>
            <a:bodyPr wrap="square">
              <a:spAutoFit/>
            </a:bodyPr>
            <a:lstStyle/>
            <a:p>
              <a:r>
                <a:rPr lang="zh-CN" altLang="en-US" sz="1067" dirty="0">
                  <a:solidFill>
                    <a:schemeClr val="bg1">
                      <a:lumMod val="65000"/>
                    </a:schemeClr>
                  </a:solidFill>
                  <a:cs typeface="+mn-ea"/>
                  <a:sym typeface="+mn-lt"/>
                </a:rPr>
                <a:t>任务到达</a:t>
              </a:r>
              <a:r>
                <a:rPr lang="zh-CN" altLang="en-US" sz="1067" dirty="0" smtClean="0">
                  <a:solidFill>
                    <a:schemeClr val="bg1">
                      <a:lumMod val="65000"/>
                    </a:schemeClr>
                  </a:solidFill>
                  <a:cs typeface="+mn-ea"/>
                  <a:sym typeface="+mn-lt"/>
                </a:rPr>
                <a:t>时无需</a:t>
              </a:r>
              <a:r>
                <a:rPr lang="zh-CN" altLang="en-US" sz="1067" dirty="0">
                  <a:solidFill>
                    <a:schemeClr val="bg1">
                      <a:lumMod val="65000"/>
                    </a:schemeClr>
                  </a:solidFill>
                  <a:cs typeface="+mn-ea"/>
                  <a:sym typeface="+mn-lt"/>
                </a:rPr>
                <a:t>等待新线程的创建便能立即执行</a:t>
              </a:r>
              <a:endParaRPr lang="ms-MY" sz="1067" dirty="0">
                <a:solidFill>
                  <a:schemeClr val="bg1">
                    <a:lumMod val="65000"/>
                  </a:schemeClr>
                </a:solidFill>
                <a:cs typeface="+mn-ea"/>
                <a:sym typeface="+mn-lt"/>
              </a:endParaRPr>
            </a:p>
          </p:txBody>
        </p:sp>
        <p:grpSp>
          <p:nvGrpSpPr>
            <p:cNvPr id="4" name="Group 40"/>
            <p:cNvGrpSpPr/>
            <p:nvPr/>
          </p:nvGrpSpPr>
          <p:grpSpPr>
            <a:xfrm>
              <a:off x="2643174" y="2571750"/>
              <a:ext cx="476251" cy="314325"/>
              <a:chOff x="2141517" y="2373325"/>
              <a:chExt cx="476251" cy="314325"/>
            </a:xfrm>
            <a:solidFill>
              <a:schemeClr val="bg1">
                <a:lumMod val="65000"/>
              </a:schemeClr>
            </a:solidFill>
          </p:grpSpPr>
          <p:sp>
            <p:nvSpPr>
              <p:cNvPr id="42"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3"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4"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5"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6"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7"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8"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9"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50"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6" name="Rectangle 55"/>
            <p:cNvSpPr/>
            <p:nvPr/>
          </p:nvSpPr>
          <p:spPr>
            <a:xfrm>
              <a:off x="2463944" y="2131344"/>
              <a:ext cx="855042" cy="284742"/>
            </a:xfrm>
            <a:prstGeom prst="rect">
              <a:avLst/>
            </a:prstGeom>
          </p:spPr>
          <p:txBody>
            <a:bodyPr wrap="none">
              <a:spAutoFit/>
            </a:bodyPr>
            <a:lstStyle/>
            <a:p>
              <a:r>
                <a:rPr lang="zh-CN" altLang="en-US" sz="1867" dirty="0" smtClean="0">
                  <a:cs typeface="+mn-ea"/>
                  <a:sym typeface="+mn-lt"/>
                </a:rPr>
                <a:t>提高速度</a:t>
              </a:r>
              <a:endParaRPr lang="zh-CN" altLang="en-US" sz="1867" dirty="0">
                <a:cs typeface="+mn-ea"/>
                <a:sym typeface="+mn-lt"/>
              </a:endParaRPr>
            </a:p>
          </p:txBody>
        </p:sp>
      </p:grpSp>
      <p:grpSp>
        <p:nvGrpSpPr>
          <p:cNvPr id="5" name="Group 60"/>
          <p:cNvGrpSpPr/>
          <p:nvPr/>
        </p:nvGrpSpPr>
        <p:grpSpPr>
          <a:xfrm>
            <a:off x="1846758" y="1261749"/>
            <a:ext cx="2095515" cy="2123975"/>
            <a:chOff x="500034" y="2457062"/>
            <a:chExt cx="1571636" cy="1592981"/>
          </a:xfrm>
        </p:grpSpPr>
        <p:sp>
          <p:nvSpPr>
            <p:cNvPr id="27" name="Rectangle 26"/>
            <p:cNvSpPr/>
            <p:nvPr/>
          </p:nvSpPr>
          <p:spPr>
            <a:xfrm>
              <a:off x="500034" y="3500444"/>
              <a:ext cx="1571636"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29"/>
            <p:cNvSpPr/>
            <p:nvPr/>
          </p:nvSpPr>
          <p:spPr>
            <a:xfrm>
              <a:off x="500034" y="3857634"/>
              <a:ext cx="1571636" cy="192409"/>
            </a:xfrm>
            <a:prstGeom prst="rect">
              <a:avLst/>
            </a:prstGeom>
          </p:spPr>
          <p:txBody>
            <a:bodyPr wrap="square">
              <a:spAutoFit/>
            </a:bodyPr>
            <a:lstStyle/>
            <a:p>
              <a:r>
                <a:rPr lang="zh-CN" altLang="en-US" sz="1067" dirty="0">
                  <a:solidFill>
                    <a:schemeClr val="bg1">
                      <a:lumMod val="65000"/>
                    </a:schemeClr>
                  </a:solidFill>
                  <a:cs typeface="+mn-ea"/>
                  <a:sym typeface="+mn-lt"/>
                </a:rPr>
                <a:t>降低线程创建和销毁造成的消耗</a:t>
              </a:r>
              <a:endParaRPr lang="ms-MY" sz="1067" dirty="0">
                <a:solidFill>
                  <a:schemeClr val="bg1">
                    <a:lumMod val="65000"/>
                  </a:schemeClr>
                </a:solidFill>
                <a:cs typeface="+mn-ea"/>
                <a:sym typeface="+mn-lt"/>
              </a:endParaRPr>
            </a:p>
          </p:txBody>
        </p:sp>
        <p:sp>
          <p:nvSpPr>
            <p:cNvPr id="57" name="Rectangle 56"/>
            <p:cNvSpPr/>
            <p:nvPr/>
          </p:nvSpPr>
          <p:spPr>
            <a:xfrm>
              <a:off x="932572" y="2457062"/>
              <a:ext cx="855042" cy="284742"/>
            </a:xfrm>
            <a:prstGeom prst="rect">
              <a:avLst/>
            </a:prstGeom>
          </p:spPr>
          <p:txBody>
            <a:bodyPr wrap="none">
              <a:spAutoFit/>
            </a:bodyPr>
            <a:lstStyle/>
            <a:p>
              <a:r>
                <a:rPr lang="zh-CN" altLang="en-US" sz="1867" dirty="0" smtClean="0">
                  <a:solidFill>
                    <a:schemeClr val="tx2">
                      <a:lumMod val="60000"/>
                      <a:lumOff val="40000"/>
                    </a:schemeClr>
                  </a:solidFill>
                  <a:cs typeface="+mn-ea"/>
                  <a:sym typeface="+mn-lt"/>
                </a:rPr>
                <a:t>线程重用</a:t>
              </a:r>
              <a:endParaRPr lang="zh-CN" altLang="en-US" sz="1867" dirty="0">
                <a:solidFill>
                  <a:schemeClr val="tx2">
                    <a:lumMod val="60000"/>
                    <a:lumOff val="40000"/>
                  </a:schemeClr>
                </a:solidFill>
                <a:cs typeface="+mn-ea"/>
                <a:sym typeface="+mn-lt"/>
              </a:endParaRPr>
            </a:p>
          </p:txBody>
        </p:sp>
      </p:grpSp>
      <p:grpSp>
        <p:nvGrpSpPr>
          <p:cNvPr id="7" name="Group 62"/>
          <p:cNvGrpSpPr/>
          <p:nvPr/>
        </p:nvGrpSpPr>
        <p:grpSpPr>
          <a:xfrm>
            <a:off x="6370108" y="2101001"/>
            <a:ext cx="2095514" cy="2469636"/>
            <a:chOff x="3786182" y="1729753"/>
            <a:chExt cx="1571636" cy="1852227"/>
          </a:xfrm>
        </p:grpSpPr>
        <p:sp>
          <p:nvSpPr>
            <p:cNvPr id="35" name="Rectangle 34"/>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3" name="Rectangle 32"/>
            <p:cNvSpPr/>
            <p:nvPr/>
          </p:nvSpPr>
          <p:spPr>
            <a:xfrm>
              <a:off x="3786182" y="3143254"/>
              <a:ext cx="1571636" cy="438726"/>
            </a:xfrm>
            <a:prstGeom prst="rect">
              <a:avLst/>
            </a:prstGeom>
          </p:spPr>
          <p:txBody>
            <a:bodyPr wrap="square">
              <a:spAutoFit/>
            </a:bodyPr>
            <a:lstStyle/>
            <a:p>
              <a:r>
                <a:rPr lang="zh-CN" altLang="en-US" sz="1067" dirty="0">
                  <a:solidFill>
                    <a:schemeClr val="bg1">
                      <a:lumMod val="65000"/>
                    </a:schemeClr>
                  </a:solidFill>
                  <a:cs typeface="+mn-ea"/>
                  <a:sym typeface="+mn-lt"/>
                </a:rPr>
                <a:t>调整线程池中的线程</a:t>
              </a:r>
              <a:r>
                <a:rPr lang="zh-CN" altLang="en-US" sz="1067" dirty="0" smtClean="0">
                  <a:solidFill>
                    <a:schemeClr val="bg1">
                      <a:lumMod val="65000"/>
                    </a:schemeClr>
                  </a:solidFill>
                  <a:cs typeface="+mn-ea"/>
                  <a:sym typeface="+mn-lt"/>
                </a:rPr>
                <a:t>数目有效</a:t>
              </a:r>
              <a:r>
                <a:rPr lang="zh-CN" altLang="en-US" sz="1067" dirty="0">
                  <a:solidFill>
                    <a:schemeClr val="bg1">
                      <a:lumMod val="65000"/>
                    </a:schemeClr>
                  </a:solidFill>
                  <a:cs typeface="+mn-ea"/>
                  <a:sym typeface="+mn-lt"/>
                </a:rPr>
                <a:t>控制最大并发线</a:t>
              </a:r>
              <a:r>
                <a:rPr lang="zh-CN" altLang="en-US" sz="1067" dirty="0" smtClean="0">
                  <a:solidFill>
                    <a:schemeClr val="bg1">
                      <a:lumMod val="65000"/>
                    </a:schemeClr>
                  </a:solidFill>
                  <a:cs typeface="+mn-ea"/>
                  <a:sym typeface="+mn-lt"/>
                </a:rPr>
                <a:t>程数同时</a:t>
              </a:r>
              <a:r>
                <a:rPr lang="zh-CN" altLang="en-US" sz="1067" dirty="0">
                  <a:solidFill>
                    <a:schemeClr val="bg1">
                      <a:lumMod val="65000"/>
                    </a:schemeClr>
                  </a:solidFill>
                  <a:cs typeface="+mn-ea"/>
                  <a:sym typeface="+mn-lt"/>
                </a:rPr>
                <a:t>避免过多资源竞争，避免堵塞</a:t>
              </a:r>
              <a:endParaRPr lang="ms-MY" sz="1067" dirty="0">
                <a:solidFill>
                  <a:schemeClr val="bg1">
                    <a:lumMod val="65000"/>
                  </a:schemeClr>
                </a:solidFill>
                <a:cs typeface="+mn-ea"/>
                <a:sym typeface="+mn-lt"/>
              </a:endParaRPr>
            </a:p>
          </p:txBody>
        </p:sp>
        <p:grpSp>
          <p:nvGrpSpPr>
            <p:cNvPr id="8" name="Group 19"/>
            <p:cNvGrpSpPr/>
            <p:nvPr/>
          </p:nvGrpSpPr>
          <p:grpSpPr>
            <a:xfrm>
              <a:off x="4286248" y="2143122"/>
              <a:ext cx="468313" cy="392113"/>
              <a:chOff x="2951142" y="2589225"/>
              <a:chExt cx="468313" cy="392113"/>
            </a:xfrm>
            <a:solidFill>
              <a:schemeClr val="bg1">
                <a:lumMod val="65000"/>
              </a:schemeClr>
            </a:solidFill>
          </p:grpSpPr>
          <p:sp>
            <p:nvSpPr>
              <p:cNvPr id="22"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8" name="Rectangle 57"/>
            <p:cNvSpPr/>
            <p:nvPr/>
          </p:nvSpPr>
          <p:spPr>
            <a:xfrm>
              <a:off x="4053322" y="1729753"/>
              <a:ext cx="1034178" cy="284742"/>
            </a:xfrm>
            <a:prstGeom prst="rect">
              <a:avLst/>
            </a:prstGeom>
          </p:spPr>
          <p:txBody>
            <a:bodyPr wrap="none">
              <a:spAutoFit/>
            </a:bodyPr>
            <a:lstStyle/>
            <a:p>
              <a:r>
                <a:rPr lang="zh-CN" altLang="en-US" sz="1867" smtClean="0">
                  <a:solidFill>
                    <a:srgbClr val="7F7F7F"/>
                  </a:solidFill>
                  <a:cs typeface="+mn-ea"/>
                  <a:sym typeface="+mn-lt"/>
                </a:rPr>
                <a:t>提高使用率</a:t>
              </a:r>
              <a:endParaRPr lang="zh-CN" altLang="en-US" sz="1867" dirty="0">
                <a:solidFill>
                  <a:srgbClr val="7F7F7F"/>
                </a:solidFill>
                <a:cs typeface="+mn-ea"/>
                <a:sym typeface="+mn-lt"/>
              </a:endParaRPr>
            </a:p>
          </p:txBody>
        </p:sp>
      </p:grpSp>
      <p:grpSp>
        <p:nvGrpSpPr>
          <p:cNvPr id="9" name="Group 63"/>
          <p:cNvGrpSpPr/>
          <p:nvPr/>
        </p:nvGrpSpPr>
        <p:grpSpPr>
          <a:xfrm>
            <a:off x="8724162" y="2572200"/>
            <a:ext cx="2095515" cy="2394731"/>
            <a:chOff x="5429256" y="1428742"/>
            <a:chExt cx="1571636" cy="1796048"/>
          </a:xfrm>
        </p:grpSpPr>
        <p:sp>
          <p:nvSpPr>
            <p:cNvPr id="36" name="Rectangle 35"/>
            <p:cNvSpPr/>
            <p:nvPr/>
          </p:nvSpPr>
          <p:spPr>
            <a:xfrm>
              <a:off x="5429256" y="2428874"/>
              <a:ext cx="1571636" cy="2857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4" name="Rectangle 33"/>
            <p:cNvSpPr/>
            <p:nvPr/>
          </p:nvSpPr>
          <p:spPr>
            <a:xfrm>
              <a:off x="5429256" y="2786064"/>
              <a:ext cx="1571636" cy="438726"/>
            </a:xfrm>
            <a:prstGeom prst="rect">
              <a:avLst/>
            </a:prstGeom>
          </p:spPr>
          <p:txBody>
            <a:bodyPr wrap="square">
              <a:spAutoFit/>
            </a:bodyPr>
            <a:lstStyle/>
            <a:p>
              <a:r>
                <a:rPr lang="zh-CN" altLang="en-US" sz="1067" dirty="0" smtClean="0">
                  <a:solidFill>
                    <a:schemeClr val="bg1">
                      <a:lumMod val="65000"/>
                    </a:schemeClr>
                  </a:solidFill>
                  <a:cs typeface="+mn-ea"/>
                  <a:sym typeface="+mn-lt"/>
                </a:rPr>
                <a:t>提供</a:t>
              </a:r>
              <a:r>
                <a:rPr lang="zh-CN" altLang="en-US" sz="1067" dirty="0">
                  <a:solidFill>
                    <a:schemeClr val="bg1">
                      <a:lumMod val="65000"/>
                    </a:schemeClr>
                  </a:solidFill>
                  <a:cs typeface="+mn-ea"/>
                  <a:sym typeface="+mn-lt"/>
                </a:rPr>
                <a:t>了定时、定期以及可控线程数等功能的线程池，使用方便简单</a:t>
              </a:r>
              <a:endParaRPr lang="ms-MY" sz="1067" dirty="0">
                <a:solidFill>
                  <a:schemeClr val="bg1">
                    <a:lumMod val="65000"/>
                  </a:schemeClr>
                </a:solidFill>
                <a:cs typeface="+mn-ea"/>
                <a:sym typeface="+mn-lt"/>
              </a:endParaRPr>
            </a:p>
          </p:txBody>
        </p:sp>
        <p:grpSp>
          <p:nvGrpSpPr>
            <p:cNvPr id="10" name="Group 52"/>
            <p:cNvGrpSpPr/>
            <p:nvPr/>
          </p:nvGrpSpPr>
          <p:grpSpPr>
            <a:xfrm>
              <a:off x="6072198" y="1857370"/>
              <a:ext cx="438164" cy="345204"/>
              <a:chOff x="1058564" y="1781841"/>
              <a:chExt cx="649993" cy="512092"/>
            </a:xfrm>
            <a:solidFill>
              <a:schemeClr val="bg1">
                <a:lumMod val="65000"/>
              </a:schemeClr>
            </a:solidFill>
          </p:grpSpPr>
          <p:sp>
            <p:nvSpPr>
              <p:cNvPr id="54"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55"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59" name="Rectangle 58"/>
            <p:cNvSpPr/>
            <p:nvPr/>
          </p:nvSpPr>
          <p:spPr>
            <a:xfrm>
              <a:off x="5857884" y="1428742"/>
              <a:ext cx="675907" cy="284742"/>
            </a:xfrm>
            <a:prstGeom prst="rect">
              <a:avLst/>
            </a:prstGeom>
          </p:spPr>
          <p:txBody>
            <a:bodyPr wrap="none">
              <a:spAutoFit/>
            </a:bodyPr>
            <a:lstStyle/>
            <a:p>
              <a:r>
                <a:rPr lang="zh-CN" altLang="en-US" sz="1867" dirty="0" smtClean="0">
                  <a:solidFill>
                    <a:srgbClr val="A5A5A5"/>
                  </a:solidFill>
                  <a:cs typeface="+mn-ea"/>
                  <a:sym typeface="+mn-lt"/>
                </a:rPr>
                <a:t>多功能</a:t>
              </a:r>
              <a:endParaRPr lang="zh-CN" altLang="en-US" sz="1867" dirty="0">
                <a:solidFill>
                  <a:srgbClr val="A5A5A5"/>
                </a:solidFill>
                <a:cs typeface="+mn-ea"/>
                <a:sym typeface="+mn-lt"/>
              </a:endParaRPr>
            </a:p>
          </p:txBody>
        </p:sp>
      </p:grpSp>
      <p:sp>
        <p:nvSpPr>
          <p:cNvPr id="51" name="TextBox 3">
            <a:extLst>
              <a:ext uri="{FF2B5EF4-FFF2-40B4-BE49-F238E27FC236}">
                <a16:creationId xmlns="" xmlns:a16="http://schemas.microsoft.com/office/drawing/2014/main" id="{28E8016D-E364-4705-8799-63023E0AE8FC}"/>
              </a:ext>
            </a:extLst>
          </p:cNvPr>
          <p:cNvSpPr txBox="1"/>
          <p:nvPr/>
        </p:nvSpPr>
        <p:spPr>
          <a:xfrm>
            <a:off x="463591" y="310536"/>
            <a:ext cx="2667718" cy="502766"/>
          </a:xfrm>
          <a:prstGeom prst="rect">
            <a:avLst/>
          </a:prstGeom>
          <a:noFill/>
        </p:spPr>
        <p:txBody>
          <a:bodyPr wrap="none" rtlCol="0">
            <a:spAutoFit/>
          </a:bodyPr>
          <a:lstStyle/>
          <a:p>
            <a:r>
              <a:rPr lang="en-US" altLang="zh-CN" sz="2667" dirty="0" smtClean="0">
                <a:solidFill>
                  <a:schemeClr val="accent1"/>
                </a:solidFill>
                <a:cs typeface="+mn-ea"/>
                <a:sym typeface="+mn-lt"/>
              </a:rPr>
              <a:t>2.1</a:t>
            </a:r>
            <a:r>
              <a:rPr lang="zh-CN" altLang="en-US" sz="2667" dirty="0" smtClean="0">
                <a:solidFill>
                  <a:schemeClr val="accent1"/>
                </a:solidFill>
                <a:cs typeface="+mn-ea"/>
                <a:sym typeface="+mn-lt"/>
              </a:rPr>
              <a:t>线程池的优点</a:t>
            </a:r>
            <a:endParaRPr lang="zh-CN" altLang="en-US" sz="4267" dirty="0">
              <a:solidFill>
                <a:schemeClr val="accent1"/>
              </a:solidFill>
              <a:cs typeface="+mn-ea"/>
              <a:sym typeface="+mn-lt"/>
            </a:endParaRPr>
          </a:p>
        </p:txBody>
      </p:sp>
      <p:sp>
        <p:nvSpPr>
          <p:cNvPr id="52" name="Freeform 16"/>
          <p:cNvSpPr>
            <a:spLocks/>
          </p:cNvSpPr>
          <p:nvPr/>
        </p:nvSpPr>
        <p:spPr bwMode="auto">
          <a:xfrm>
            <a:off x="2697392" y="2127978"/>
            <a:ext cx="194733" cy="277284"/>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53" name="Freeform 17"/>
          <p:cNvSpPr>
            <a:spLocks/>
          </p:cNvSpPr>
          <p:nvPr/>
        </p:nvSpPr>
        <p:spPr bwMode="auto">
          <a:xfrm>
            <a:off x="2623309" y="1918427"/>
            <a:ext cx="508000" cy="3556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60" name="Freeform 18"/>
          <p:cNvSpPr>
            <a:spLocks/>
          </p:cNvSpPr>
          <p:nvPr/>
        </p:nvSpPr>
        <p:spPr bwMode="auto">
          <a:xfrm>
            <a:off x="2873076" y="2127978"/>
            <a:ext cx="196851" cy="277284"/>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 name="文本框 1"/>
          <p:cNvSpPr txBox="1"/>
          <p:nvPr/>
        </p:nvSpPr>
        <p:spPr>
          <a:xfrm>
            <a:off x="2873076" y="5765181"/>
            <a:ext cx="6519503" cy="646331"/>
          </a:xfrm>
          <a:prstGeom prst="rect">
            <a:avLst/>
          </a:prstGeom>
          <a:noFill/>
        </p:spPr>
        <p:txBody>
          <a:bodyPr wrap="square" rtlCol="0">
            <a:spAutoFit/>
          </a:bodyPr>
          <a:lstStyle/>
          <a:p>
            <a:r>
              <a:rPr lang="zh-CN" altLang="en-US" b="1" dirty="0" smtClean="0">
                <a:latin typeface="Yuanti SC" charset="-122"/>
                <a:ea typeface="Yuanti SC" charset="-122"/>
                <a:cs typeface="Yuanti SC" charset="-122"/>
              </a:rPr>
              <a:t>使用场景</a:t>
            </a:r>
            <a:r>
              <a:rPr lang="zh-CN" altLang="en-US" dirty="0" smtClean="0">
                <a:latin typeface="Yuanti SC" charset="-122"/>
                <a:ea typeface="Yuanti SC" charset="-122"/>
                <a:cs typeface="Yuanti SC" charset="-122"/>
              </a:rPr>
              <a:t>：单个</a:t>
            </a:r>
            <a:r>
              <a:rPr lang="zh-CN" altLang="en-US" dirty="0">
                <a:latin typeface="Yuanti SC" charset="-122"/>
                <a:ea typeface="Yuanti SC" charset="-122"/>
                <a:cs typeface="Yuanti SC" charset="-122"/>
              </a:rPr>
              <a:t>任务处理的时间很短，而请求的数目是巨大的</a:t>
            </a:r>
          </a:p>
          <a:p>
            <a:endParaRPr kumimoji="1" lang="zh-CN" altLang="en-US" dirty="0">
              <a:latin typeface="Yuanti SC" charset="-122"/>
              <a:ea typeface="Yuanti SC" charset="-122"/>
              <a:cs typeface="Yuanti SC" charset="-122"/>
            </a:endParaRPr>
          </a:p>
        </p:txBody>
      </p:sp>
    </p:spTree>
    <p:extLst>
      <p:ext uri="{BB962C8B-B14F-4D97-AF65-F5344CB8AC3E}">
        <p14:creationId xmlns:p14="http://schemas.microsoft.com/office/powerpoint/2010/main" val="21284915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grpSp>
        <p:nvGrpSpPr>
          <p:cNvPr id="12" name="组合 11"/>
          <p:cNvGrpSpPr/>
          <p:nvPr/>
        </p:nvGrpSpPr>
        <p:grpSpPr>
          <a:xfrm>
            <a:off x="1838642" y="1315184"/>
            <a:ext cx="8252415" cy="1053737"/>
            <a:chOff x="5147" y="2811"/>
            <a:chExt cx="5799" cy="1879"/>
          </a:xfrm>
        </p:grpSpPr>
        <p:sp>
          <p:nvSpPr>
            <p:cNvPr id="10" name="TextBox 76"/>
            <p:cNvSpPr txBox="1"/>
            <p:nvPr/>
          </p:nvSpPr>
          <p:spPr>
            <a:xfrm>
              <a:off x="5147" y="2811"/>
              <a:ext cx="3683"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1</a:t>
              </a:r>
              <a:r>
                <a:rPr lang="zh-CN" altLang="en-US" b="1" dirty="0">
                  <a:solidFill>
                    <a:schemeClr val="bg2">
                      <a:lumMod val="25000"/>
                    </a:schemeClr>
                  </a:solidFill>
                  <a:latin typeface="微软雅黑" panose="020B0503020204020204" charset="-122"/>
                  <a:ea typeface="微软雅黑" panose="020B0503020204020204" charset="-122"/>
                </a:rPr>
                <a:t>、单线程池</a:t>
              </a:r>
            </a:p>
          </p:txBody>
        </p:sp>
        <p:sp>
          <p:nvSpPr>
            <p:cNvPr id="11" name="文本框 10"/>
            <p:cNvSpPr txBox="1"/>
            <p:nvPr/>
          </p:nvSpPr>
          <p:spPr>
            <a:xfrm>
              <a:off x="5767" y="3705"/>
              <a:ext cx="5179" cy="985"/>
            </a:xfrm>
            <a:prstGeom prst="rect">
              <a:avLst/>
            </a:prstGeom>
            <a:noFill/>
          </p:spPr>
          <p:txBody>
            <a:bodyPr wrap="square" rtlCol="0">
              <a:spAutoFit/>
            </a:bodyPr>
            <a:lstStyle/>
            <a:p>
              <a:pPr>
                <a:lnSpc>
                  <a:spcPct val="130000"/>
                </a:lnSpc>
              </a:pPr>
              <a:r>
                <a:rPr lang="en-US" altLang="zh-CN" sz="1400" dirty="0" err="1">
                  <a:latin typeface="微软雅黑" panose="020B0503020204020204" charset="-122"/>
                  <a:ea typeface="微软雅黑" panose="020B0503020204020204" charset="-122"/>
                </a:rPr>
                <a:t>ExecutorService</a:t>
              </a: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singleThreadPool</a:t>
              </a:r>
              <a:r>
                <a:rPr lang="en-US" altLang="zh-CN" sz="1400" dirty="0">
                  <a:latin typeface="微软雅黑" panose="020B0503020204020204" charset="-122"/>
                  <a:ea typeface="微软雅黑" panose="020B0503020204020204" charset="-122"/>
                </a:rPr>
                <a:t> = </a:t>
              </a:r>
              <a:r>
                <a:rPr lang="en-US" altLang="zh-CN" sz="1400" dirty="0" err="1">
                  <a:latin typeface="微软雅黑" panose="020B0503020204020204" charset="-122"/>
                  <a:ea typeface="微软雅黑" panose="020B0503020204020204" charset="-122"/>
                </a:rPr>
                <a:t>Executors.newSingleThreadExecutor</a:t>
              </a:r>
              <a:r>
                <a:rPr lang="en-US" altLang="zh-CN" sz="1400" dirty="0">
                  <a:latin typeface="微软雅黑" panose="020B0503020204020204" charset="-122"/>
                  <a:ea typeface="微软雅黑" panose="020B0503020204020204" charset="-122"/>
                </a:rPr>
                <a:t>();</a:t>
              </a:r>
              <a:endParaRPr lang="zh-CN" sz="1400" dirty="0">
                <a:solidFill>
                  <a:schemeClr val="tx1"/>
                </a:solidFill>
                <a:latin typeface="微软雅黑" panose="020B0503020204020204" charset="-122"/>
                <a:ea typeface="微软雅黑" panose="020B0503020204020204" charset="-122"/>
                <a:sym typeface="+mn-ea"/>
              </a:endParaRPr>
            </a:p>
          </p:txBody>
        </p:sp>
      </p:gr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2226892" cy="584775"/>
          </a:xfrm>
          <a:prstGeom prst="rect">
            <a:avLst/>
          </a:prstGeom>
          <a:noFill/>
        </p:spPr>
        <p:txBody>
          <a:bodyPr wrap="none" rtlCol="0">
            <a:spAutoFit/>
          </a:bodyPr>
          <a:lstStyle/>
          <a:p>
            <a:r>
              <a:rPr lang="en-US" altLang="zh-CN" sz="2400" dirty="0" smtClean="0">
                <a:solidFill>
                  <a:schemeClr val="accent1"/>
                </a:solidFill>
                <a:cs typeface="+mn-ea"/>
                <a:sym typeface="+mn-lt"/>
              </a:rPr>
              <a:t>2.2</a:t>
            </a:r>
            <a:r>
              <a:rPr lang="en-US" altLang="zh-CN" sz="3200" dirty="0" smtClean="0">
                <a:solidFill>
                  <a:schemeClr val="accent1"/>
                </a:solidFill>
                <a:cs typeface="+mn-ea"/>
                <a:sym typeface="+mn-lt"/>
              </a:rPr>
              <a:t> </a:t>
            </a:r>
            <a:r>
              <a:rPr lang="zh-CN" altLang="en-US" sz="2400" dirty="0" smtClean="0">
                <a:solidFill>
                  <a:schemeClr val="accent1"/>
                </a:solidFill>
                <a:cs typeface="+mn-ea"/>
                <a:sym typeface="+mn-lt"/>
              </a:rPr>
              <a:t>常用线程池</a:t>
            </a:r>
            <a:endParaRPr lang="zh-CN" altLang="en-US" sz="3200" dirty="0">
              <a:solidFill>
                <a:schemeClr val="accent1"/>
              </a:solidFill>
              <a:cs typeface="+mn-ea"/>
              <a:sym typeface="+mn-lt"/>
            </a:endParaRPr>
          </a:p>
        </p:txBody>
      </p:sp>
      <p:grpSp>
        <p:nvGrpSpPr>
          <p:cNvPr id="27" name="组合 11"/>
          <p:cNvGrpSpPr/>
          <p:nvPr/>
        </p:nvGrpSpPr>
        <p:grpSpPr>
          <a:xfrm>
            <a:off x="1838642" y="2567042"/>
            <a:ext cx="8252415" cy="891617"/>
            <a:chOff x="5147" y="2811"/>
            <a:chExt cx="5799" cy="1459"/>
          </a:xfrm>
        </p:grpSpPr>
        <p:sp>
          <p:nvSpPr>
            <p:cNvPr id="28" name="TextBox 76"/>
            <p:cNvSpPr txBox="1"/>
            <p:nvPr/>
          </p:nvSpPr>
          <p:spPr>
            <a:xfrm>
              <a:off x="5147" y="2811"/>
              <a:ext cx="3683" cy="604"/>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2</a:t>
              </a:r>
              <a:r>
                <a:rPr lang="zh-CN" altLang="en-US" b="1" dirty="0">
                  <a:solidFill>
                    <a:schemeClr val="bg2">
                      <a:lumMod val="25000"/>
                    </a:schemeClr>
                  </a:solidFill>
                  <a:latin typeface="微软雅黑" panose="020B0503020204020204" charset="-122"/>
                  <a:ea typeface="微软雅黑" panose="020B0503020204020204" charset="-122"/>
                </a:rPr>
                <a:t>、固定线程池</a:t>
              </a:r>
            </a:p>
          </p:txBody>
        </p:sp>
        <p:sp>
          <p:nvSpPr>
            <p:cNvPr id="29" name="文本框 28"/>
            <p:cNvSpPr txBox="1"/>
            <p:nvPr/>
          </p:nvSpPr>
          <p:spPr>
            <a:xfrm>
              <a:off x="5767" y="3705"/>
              <a:ext cx="5179" cy="565"/>
            </a:xfrm>
            <a:prstGeom prst="rect">
              <a:avLst/>
            </a:prstGeom>
            <a:noFill/>
          </p:spPr>
          <p:txBody>
            <a:bodyPr wrap="square" rtlCol="0">
              <a:spAutoFit/>
            </a:bodyPr>
            <a:lstStyle/>
            <a:p>
              <a:pPr>
                <a:lnSpc>
                  <a:spcPct val="130000"/>
                </a:lnSpc>
              </a:pPr>
              <a:r>
                <a:rPr lang="en-US" altLang="zh-CN" sz="1400" dirty="0" err="1">
                  <a:latin typeface="微软雅黑" panose="020B0503020204020204" charset="-122"/>
                  <a:ea typeface="微软雅黑" panose="020B0503020204020204" charset="-122"/>
                </a:rPr>
                <a:t>ExecutorService</a:t>
              </a: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fixedThreadPool</a:t>
              </a:r>
              <a:r>
                <a:rPr lang="en-US" altLang="zh-CN" sz="1400" dirty="0">
                  <a:latin typeface="微软雅黑" panose="020B0503020204020204" charset="-122"/>
                  <a:ea typeface="微软雅黑" panose="020B0503020204020204" charset="-122"/>
                </a:rPr>
                <a:t> = </a:t>
              </a:r>
              <a:r>
                <a:rPr lang="en-US" altLang="zh-CN" sz="1400" dirty="0" err="1">
                  <a:latin typeface="微软雅黑" panose="020B0503020204020204" charset="-122"/>
                  <a:ea typeface="微软雅黑" panose="020B0503020204020204" charset="-122"/>
                </a:rPr>
                <a:t>Executors.newFixedThreadPool</a:t>
              </a:r>
              <a:r>
                <a:rPr lang="en-US" altLang="zh-CN" sz="1400" dirty="0">
                  <a:latin typeface="微软雅黑" panose="020B0503020204020204" charset="-122"/>
                  <a:ea typeface="微软雅黑" panose="020B0503020204020204" charset="-122"/>
                </a:rPr>
                <a:t>(5);</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30" name="组合 11"/>
          <p:cNvGrpSpPr/>
          <p:nvPr/>
        </p:nvGrpSpPr>
        <p:grpSpPr>
          <a:xfrm>
            <a:off x="1720850" y="3982374"/>
            <a:ext cx="8252415" cy="883231"/>
            <a:chOff x="5147" y="2811"/>
            <a:chExt cx="5799" cy="1467"/>
          </a:xfrm>
        </p:grpSpPr>
        <p:sp>
          <p:nvSpPr>
            <p:cNvPr id="32" name="TextBox 76"/>
            <p:cNvSpPr txBox="1"/>
            <p:nvPr/>
          </p:nvSpPr>
          <p:spPr>
            <a:xfrm>
              <a:off x="5147" y="2811"/>
              <a:ext cx="3683" cy="613"/>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3</a:t>
              </a:r>
              <a:r>
                <a:rPr lang="zh-CN" altLang="en-US" b="1" dirty="0" smtClean="0">
                  <a:solidFill>
                    <a:schemeClr val="bg2">
                      <a:lumMod val="25000"/>
                    </a:schemeClr>
                  </a:solidFill>
                  <a:latin typeface="微软雅黑" panose="020B0503020204020204" charset="-122"/>
                  <a:ea typeface="微软雅黑" panose="020B0503020204020204" charset="-122"/>
                </a:rPr>
                <a:t>、</a:t>
              </a:r>
              <a:r>
                <a:rPr lang="zh-CN" altLang="en-US" b="1" dirty="0">
                  <a:solidFill>
                    <a:schemeClr val="bg2">
                      <a:lumMod val="25000"/>
                    </a:schemeClr>
                  </a:solidFill>
                  <a:latin typeface="微软雅黑" panose="020B0503020204020204" charset="-122"/>
                  <a:ea typeface="微软雅黑" panose="020B0503020204020204" charset="-122"/>
                </a:rPr>
                <a:t>缓存线程池</a:t>
              </a:r>
            </a:p>
          </p:txBody>
        </p:sp>
        <p:sp>
          <p:nvSpPr>
            <p:cNvPr id="33" name="文本框 32"/>
            <p:cNvSpPr txBox="1"/>
            <p:nvPr/>
          </p:nvSpPr>
          <p:spPr>
            <a:xfrm>
              <a:off x="5767" y="3705"/>
              <a:ext cx="5179" cy="573"/>
            </a:xfrm>
            <a:prstGeom prst="rect">
              <a:avLst/>
            </a:prstGeom>
            <a:noFill/>
          </p:spPr>
          <p:txBody>
            <a:bodyPr wrap="square" rtlCol="0">
              <a:spAutoFit/>
            </a:bodyPr>
            <a:lstStyle/>
            <a:p>
              <a:pPr>
                <a:lnSpc>
                  <a:spcPct val="130000"/>
                </a:lnSpc>
              </a:pPr>
              <a:r>
                <a:rPr lang="en-US" altLang="zh-CN" sz="1400" dirty="0" err="1">
                  <a:latin typeface="微软雅黑" panose="020B0503020204020204" charset="-122"/>
                  <a:ea typeface="微软雅黑" panose="020B0503020204020204" charset="-122"/>
                </a:rPr>
                <a:t>ExecutorService</a:t>
              </a: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cachedThreadPool</a:t>
              </a:r>
              <a:r>
                <a:rPr lang="en-US" altLang="zh-CN" sz="1400" dirty="0">
                  <a:latin typeface="微软雅黑" panose="020B0503020204020204" charset="-122"/>
                  <a:ea typeface="微软雅黑" panose="020B0503020204020204" charset="-122"/>
                </a:rPr>
                <a:t> = </a:t>
              </a:r>
              <a:r>
                <a:rPr lang="en-US" altLang="zh-CN" sz="1400" dirty="0" err="1">
                  <a:latin typeface="微软雅黑" panose="020B0503020204020204" charset="-122"/>
                  <a:ea typeface="微软雅黑" panose="020B0503020204020204" charset="-122"/>
                </a:rPr>
                <a:t>Executors.newCachedThreadPool</a:t>
              </a:r>
              <a:r>
                <a:rPr lang="en-US" altLang="zh-CN" sz="1400" dirty="0">
                  <a:latin typeface="微软雅黑" panose="020B0503020204020204" charset="-122"/>
                  <a:ea typeface="微软雅黑" panose="020B0503020204020204" charset="-122"/>
                </a:rPr>
                <a:t>();</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34" name="组合 11"/>
          <p:cNvGrpSpPr/>
          <p:nvPr/>
        </p:nvGrpSpPr>
        <p:grpSpPr>
          <a:xfrm>
            <a:off x="1748446" y="5276962"/>
            <a:ext cx="8252415" cy="912495"/>
            <a:chOff x="5147" y="2811"/>
            <a:chExt cx="5799" cy="1437"/>
          </a:xfrm>
        </p:grpSpPr>
        <p:sp>
          <p:nvSpPr>
            <p:cNvPr id="36" name="TextBox 76"/>
            <p:cNvSpPr txBox="1"/>
            <p:nvPr/>
          </p:nvSpPr>
          <p:spPr>
            <a:xfrm>
              <a:off x="5147" y="2811"/>
              <a:ext cx="3683" cy="582"/>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4</a:t>
              </a:r>
              <a:r>
                <a:rPr lang="zh-CN" altLang="en-US" b="1" dirty="0" smtClean="0">
                  <a:solidFill>
                    <a:schemeClr val="bg2">
                      <a:lumMod val="25000"/>
                    </a:schemeClr>
                  </a:solidFill>
                  <a:latin typeface="微软雅黑" panose="020B0503020204020204" charset="-122"/>
                  <a:ea typeface="微软雅黑" panose="020B0503020204020204" charset="-122"/>
                </a:rPr>
                <a:t>、</a:t>
              </a:r>
              <a:r>
                <a:rPr lang="zh-CN" altLang="en-US" b="1" dirty="0">
                  <a:solidFill>
                    <a:schemeClr val="bg2">
                      <a:lumMod val="25000"/>
                    </a:schemeClr>
                  </a:solidFill>
                  <a:latin typeface="微软雅黑" panose="020B0503020204020204" charset="-122"/>
                  <a:ea typeface="微软雅黑" panose="020B0503020204020204" charset="-122"/>
                </a:rPr>
                <a:t>定时线程池</a:t>
              </a:r>
            </a:p>
          </p:txBody>
        </p:sp>
        <p:sp>
          <p:nvSpPr>
            <p:cNvPr id="39" name="文本框 38"/>
            <p:cNvSpPr txBox="1"/>
            <p:nvPr/>
          </p:nvSpPr>
          <p:spPr>
            <a:xfrm>
              <a:off x="5767" y="3705"/>
              <a:ext cx="5179" cy="543"/>
            </a:xfrm>
            <a:prstGeom prst="rect">
              <a:avLst/>
            </a:prstGeom>
            <a:noFill/>
          </p:spPr>
          <p:txBody>
            <a:bodyPr wrap="square" rtlCol="0">
              <a:spAutoFit/>
            </a:bodyPr>
            <a:lstStyle/>
            <a:p>
              <a:pPr>
                <a:lnSpc>
                  <a:spcPct val="130000"/>
                </a:lnSpc>
              </a:pPr>
              <a:r>
                <a:rPr lang="en-US" altLang="zh-CN" sz="1400" dirty="0" err="1">
                  <a:latin typeface="微软雅黑" panose="020B0503020204020204" charset="-122"/>
                  <a:ea typeface="微软雅黑" panose="020B0503020204020204" charset="-122"/>
                </a:rPr>
                <a:t>ScheduledExecutorService</a:t>
              </a: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scheduledPool</a:t>
              </a:r>
              <a:r>
                <a:rPr lang="en-US" altLang="zh-CN" sz="1400" dirty="0">
                  <a:latin typeface="微软雅黑" panose="020B0503020204020204" charset="-122"/>
                  <a:ea typeface="微软雅黑" panose="020B0503020204020204" charset="-122"/>
                </a:rPr>
                <a:t> = </a:t>
              </a:r>
              <a:r>
                <a:rPr lang="en-US" altLang="zh-CN" sz="1400" dirty="0" err="1">
                  <a:latin typeface="微软雅黑" panose="020B0503020204020204" charset="-122"/>
                  <a:ea typeface="微软雅黑" panose="020B0503020204020204" charset="-122"/>
                </a:rPr>
                <a:t>Executors.newScheduledThreadPool</a:t>
              </a:r>
              <a:r>
                <a:rPr lang="en-US" altLang="zh-CN" sz="1400" dirty="0">
                  <a:latin typeface="微软雅黑" panose="020B0503020204020204" charset="-122"/>
                  <a:ea typeface="微软雅黑" panose="020B0503020204020204" charset="-122"/>
                </a:rPr>
                <a:t>(5);</a:t>
              </a:r>
              <a:endParaRPr lang="zh-CN" sz="1400" dirty="0">
                <a:solidFill>
                  <a:schemeClr val="tx1"/>
                </a:solidFill>
                <a:latin typeface="微软雅黑" panose="020B0503020204020204" charset="-122"/>
                <a:ea typeface="微软雅黑" panose="020B0503020204020204" charset="-122"/>
                <a:sym typeface="+mn-ea"/>
              </a:endParaRPr>
            </a:p>
          </p:txBody>
        </p:sp>
      </p:grpSp>
    </p:spTree>
    <p:extLst>
      <p:ext uri="{BB962C8B-B14F-4D97-AF65-F5344CB8AC3E}">
        <p14:creationId xmlns:p14="http://schemas.microsoft.com/office/powerpoint/2010/main" val="105090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edg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edge">
                                      <p:cBhvr>
                                        <p:cTn id="17" dur="2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edge">
                                      <p:cBhvr>
                                        <p:cTn id="22" dur="2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edge">
                                      <p:cBhvr>
                                        <p:cTn id="2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939617" y="237562"/>
            <a:ext cx="521508" cy="635771"/>
            <a:chOff x="15759151" y="8302288"/>
            <a:chExt cx="521508" cy="635771"/>
          </a:xfrm>
        </p:grpSpPr>
        <p:sp>
          <p:nvSpPr>
            <p:cNvPr id="2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31" name="TextBox 1">
            <a:extLst>
              <a:ext uri="{FF2B5EF4-FFF2-40B4-BE49-F238E27FC236}">
                <a16:creationId xmlns="" xmlns:a16="http://schemas.microsoft.com/office/drawing/2014/main" id="{1BAB1AB5-E188-4BD1-9426-4FD73CC71660}"/>
              </a:ext>
            </a:extLst>
          </p:cNvPr>
          <p:cNvSpPr txBox="1"/>
          <p:nvPr/>
        </p:nvSpPr>
        <p:spPr>
          <a:xfrm>
            <a:off x="549283" y="253022"/>
            <a:ext cx="2715487"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2.3</a:t>
            </a:r>
            <a:r>
              <a:rPr lang="zh-CN" altLang="en-US" sz="2400" dirty="0" smtClean="0">
                <a:solidFill>
                  <a:srgbClr val="063D54"/>
                </a:solidFill>
                <a:cs typeface="+mn-ea"/>
                <a:sym typeface="+mn-lt"/>
              </a:rPr>
              <a:t> 线程池源码结构 </a:t>
            </a:r>
            <a:endParaRPr lang="en-US" altLang="zh-CN" sz="2400" dirty="0">
              <a:solidFill>
                <a:srgbClr val="063D54"/>
              </a:solidFill>
              <a:cs typeface="+mn-ea"/>
              <a:sym typeface="+mn-lt"/>
            </a:endParaRPr>
          </a:p>
        </p:txBody>
      </p:sp>
      <p:grpSp>
        <p:nvGrpSpPr>
          <p:cNvPr id="39" name="Group 18"/>
          <p:cNvGrpSpPr/>
          <p:nvPr/>
        </p:nvGrpSpPr>
        <p:grpSpPr>
          <a:xfrm>
            <a:off x="294388" y="237562"/>
            <a:ext cx="521508" cy="635771"/>
            <a:chOff x="15759151" y="8302288"/>
            <a:chExt cx="521508" cy="635771"/>
          </a:xfrm>
        </p:grpSpPr>
        <p:sp>
          <p:nvSpPr>
            <p:cNvPr id="4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49" name="Group 18"/>
          <p:cNvGrpSpPr/>
          <p:nvPr/>
        </p:nvGrpSpPr>
        <p:grpSpPr>
          <a:xfrm>
            <a:off x="1197902" y="1201355"/>
            <a:ext cx="521508" cy="635771"/>
            <a:chOff x="15759151" y="8302288"/>
            <a:chExt cx="521508" cy="635771"/>
          </a:xfrm>
        </p:grpSpPr>
        <p:sp>
          <p:nvSpPr>
            <p:cNvPr id="5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5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5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59" name="Group 18"/>
          <p:cNvGrpSpPr/>
          <p:nvPr/>
        </p:nvGrpSpPr>
        <p:grpSpPr>
          <a:xfrm>
            <a:off x="2297360" y="2260184"/>
            <a:ext cx="521508" cy="635771"/>
            <a:chOff x="15759151" y="8302288"/>
            <a:chExt cx="521508" cy="635771"/>
          </a:xfrm>
        </p:grpSpPr>
        <p:sp>
          <p:nvSpPr>
            <p:cNvPr id="6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6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6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69" name="Group 18"/>
          <p:cNvGrpSpPr/>
          <p:nvPr/>
        </p:nvGrpSpPr>
        <p:grpSpPr>
          <a:xfrm>
            <a:off x="734990" y="3400774"/>
            <a:ext cx="521508" cy="635771"/>
            <a:chOff x="15759151" y="8302288"/>
            <a:chExt cx="521508" cy="635771"/>
          </a:xfrm>
        </p:grpSpPr>
        <p:sp>
          <p:nvSpPr>
            <p:cNvPr id="7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7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7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79" name="Group 18"/>
          <p:cNvGrpSpPr/>
          <p:nvPr/>
        </p:nvGrpSpPr>
        <p:grpSpPr>
          <a:xfrm>
            <a:off x="1895976" y="4781128"/>
            <a:ext cx="521508" cy="635771"/>
            <a:chOff x="15759151" y="8302288"/>
            <a:chExt cx="521508" cy="635771"/>
          </a:xfrm>
        </p:grpSpPr>
        <p:sp>
          <p:nvSpPr>
            <p:cNvPr id="8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8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8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89" name="Group 18"/>
          <p:cNvGrpSpPr/>
          <p:nvPr/>
        </p:nvGrpSpPr>
        <p:grpSpPr>
          <a:xfrm>
            <a:off x="555142" y="5750961"/>
            <a:ext cx="521508" cy="635771"/>
            <a:chOff x="15759151" y="8302288"/>
            <a:chExt cx="521508" cy="635771"/>
          </a:xfrm>
        </p:grpSpPr>
        <p:sp>
          <p:nvSpPr>
            <p:cNvPr id="9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9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9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grpSp>
        <p:nvGrpSpPr>
          <p:cNvPr id="99" name="Group 18"/>
          <p:cNvGrpSpPr/>
          <p:nvPr/>
        </p:nvGrpSpPr>
        <p:grpSpPr>
          <a:xfrm>
            <a:off x="2669613" y="5956047"/>
            <a:ext cx="521508" cy="635771"/>
            <a:chOff x="15759151" y="8302288"/>
            <a:chExt cx="521508" cy="635771"/>
          </a:xfrm>
        </p:grpSpPr>
        <p:sp>
          <p:nvSpPr>
            <p:cNvPr id="10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10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10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994" y="1128228"/>
            <a:ext cx="6687625" cy="5079134"/>
          </a:xfrm>
          <a:prstGeom prst="rect">
            <a:avLst/>
          </a:prstGeom>
        </p:spPr>
      </p:pic>
      <p:sp>
        <p:nvSpPr>
          <p:cNvPr id="4" name="文本框 3"/>
          <p:cNvSpPr txBox="1"/>
          <p:nvPr/>
        </p:nvSpPr>
        <p:spPr>
          <a:xfrm>
            <a:off x="8460944" y="3125675"/>
            <a:ext cx="3288481" cy="1815882"/>
          </a:xfrm>
          <a:prstGeom prst="rect">
            <a:avLst/>
          </a:prstGeom>
          <a:noFill/>
        </p:spPr>
        <p:txBody>
          <a:bodyPr wrap="square" rtlCol="0">
            <a:spAutoFit/>
          </a:bodyPr>
          <a:lstStyle/>
          <a:p>
            <a:r>
              <a:rPr lang="en-US" altLang="zh-CN" sz="1400" b="1" dirty="0" smtClean="0"/>
              <a:t>1</a:t>
            </a:r>
            <a:r>
              <a:rPr lang="zh-CN" altLang="en-US" sz="1400" b="1" dirty="0" smtClean="0"/>
              <a:t>、</a:t>
            </a:r>
            <a:r>
              <a:rPr lang="en-US" altLang="zh-CN" sz="1400" b="1" dirty="0" smtClean="0"/>
              <a:t>Java</a:t>
            </a:r>
            <a:r>
              <a:rPr lang="zh-CN" altLang="en-US" sz="1400" b="1" dirty="0"/>
              <a:t>里面线程池的顶级接口是</a:t>
            </a:r>
            <a:r>
              <a:rPr lang="en-US" altLang="zh-CN" sz="1400" b="1" dirty="0"/>
              <a:t>Executor</a:t>
            </a:r>
            <a:r>
              <a:rPr lang="zh-CN" altLang="en-US" sz="1400" b="1" dirty="0" smtClean="0"/>
              <a:t>，但是</a:t>
            </a:r>
            <a:r>
              <a:rPr lang="zh-CN" altLang="en-US" sz="1400" b="1" dirty="0"/>
              <a:t>严格意义上讲</a:t>
            </a:r>
            <a:r>
              <a:rPr lang="en-US" altLang="zh-CN" sz="1400" b="1" dirty="0"/>
              <a:t>Executor</a:t>
            </a:r>
            <a:r>
              <a:rPr lang="zh-CN" altLang="en-US" sz="1400" b="1" dirty="0"/>
              <a:t>并不是一个线程池</a:t>
            </a:r>
            <a:r>
              <a:rPr lang="zh-CN" altLang="en-US" sz="1400" b="1" dirty="0" smtClean="0"/>
              <a:t>，而</a:t>
            </a:r>
            <a:r>
              <a:rPr lang="zh-CN" altLang="en-US" sz="1400" b="1" dirty="0"/>
              <a:t>只是一个执行线程的工具</a:t>
            </a:r>
            <a:r>
              <a:rPr lang="zh-CN" altLang="en-US" sz="1400" b="1" dirty="0" smtClean="0"/>
              <a:t>。</a:t>
            </a:r>
            <a:endParaRPr lang="en-US" altLang="zh-CN" sz="1400" b="1" dirty="0" smtClean="0"/>
          </a:p>
          <a:p>
            <a:r>
              <a:rPr lang="en-US" altLang="zh-CN" sz="1400" b="1" dirty="0" smtClean="0"/>
              <a:t>2</a:t>
            </a:r>
            <a:r>
              <a:rPr lang="zh-CN" altLang="en-US" sz="1400" b="1" dirty="0" smtClean="0"/>
              <a:t>、真正</a:t>
            </a:r>
            <a:r>
              <a:rPr lang="zh-CN" altLang="en-US" sz="1400" b="1" dirty="0"/>
              <a:t>的线程</a:t>
            </a:r>
            <a:r>
              <a:rPr lang="zh-CN" altLang="en-US" sz="1400" b="1" dirty="0" smtClean="0"/>
              <a:t>池接口</a:t>
            </a:r>
            <a:r>
              <a:rPr lang="zh-CN" altLang="en-US" sz="1400" b="1" dirty="0"/>
              <a:t>是</a:t>
            </a:r>
            <a:r>
              <a:rPr lang="en-US" altLang="zh-CN" sz="1400" b="1" dirty="0" err="1"/>
              <a:t>ExecutorService</a:t>
            </a:r>
            <a:r>
              <a:rPr lang="zh-CN" altLang="en-US" sz="1400" b="1" dirty="0" smtClean="0"/>
              <a:t>。</a:t>
            </a:r>
            <a:r>
              <a:rPr lang="en-US" altLang="zh-CN" sz="1400" b="1" dirty="0" err="1" smtClean="0"/>
              <a:t>ThreadPoolExecutor</a:t>
            </a:r>
            <a:r>
              <a:rPr lang="zh-CN" altLang="en-US" sz="1400" b="1" dirty="0" smtClean="0"/>
              <a:t>是</a:t>
            </a:r>
            <a:r>
              <a:rPr lang="en-US" altLang="zh-CN" sz="1400" b="1" dirty="0" smtClean="0"/>
              <a:t>Executors</a:t>
            </a:r>
            <a:r>
              <a:rPr lang="zh-CN" altLang="en-US" sz="1400" b="1" dirty="0"/>
              <a:t>类的底层实现。</a:t>
            </a:r>
          </a:p>
          <a:p>
            <a:endParaRPr kumimoji="1" lang="zh-CN" altLang="en-US" sz="1400" b="1" dirty="0"/>
          </a:p>
        </p:txBody>
      </p:sp>
      <p:sp>
        <p:nvSpPr>
          <p:cNvPr id="2" name="文本框 1"/>
          <p:cNvSpPr txBox="1"/>
          <p:nvPr/>
        </p:nvSpPr>
        <p:spPr>
          <a:xfrm>
            <a:off x="8460944" y="2453465"/>
            <a:ext cx="877163" cy="369332"/>
          </a:xfrm>
          <a:prstGeom prst="rect">
            <a:avLst/>
          </a:prstGeom>
          <a:noFill/>
        </p:spPr>
        <p:txBody>
          <a:bodyPr wrap="none" rtlCol="0">
            <a:spAutoFit/>
          </a:bodyPr>
          <a:lstStyle/>
          <a:p>
            <a:r>
              <a:rPr kumimoji="1" lang="zh-CN" altLang="en-US" smtClean="0"/>
              <a:t>分析：</a:t>
            </a:r>
            <a:endParaRPr kumimoji="1" lang="zh-CN" altLang="en-US"/>
          </a:p>
        </p:txBody>
      </p:sp>
    </p:spTree>
    <p:extLst>
      <p:ext uri="{BB962C8B-B14F-4D97-AF65-F5344CB8AC3E}">
        <p14:creationId xmlns:p14="http://schemas.microsoft.com/office/powerpoint/2010/main" val="1274515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grpSp>
        <p:nvGrpSpPr>
          <p:cNvPr id="12" name="组合 11"/>
          <p:cNvGrpSpPr/>
          <p:nvPr/>
        </p:nvGrpSpPr>
        <p:grpSpPr>
          <a:xfrm>
            <a:off x="2333851" y="2290797"/>
            <a:ext cx="3243217" cy="939800"/>
            <a:chOff x="5147" y="2811"/>
            <a:chExt cx="5799" cy="1480"/>
          </a:xfrm>
        </p:grpSpPr>
        <p:sp>
          <p:nvSpPr>
            <p:cNvPr id="10" name="TextBox 76"/>
            <p:cNvSpPr txBox="1"/>
            <p:nvPr/>
          </p:nvSpPr>
          <p:spPr>
            <a:xfrm>
              <a:off x="5147" y="2811"/>
              <a:ext cx="3683"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1</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err="1" smtClean="0">
                  <a:solidFill>
                    <a:schemeClr val="bg2">
                      <a:lumMod val="25000"/>
                    </a:schemeClr>
                  </a:solidFill>
                  <a:latin typeface="微软雅黑" panose="020B0503020204020204" charset="-122"/>
                  <a:ea typeface="微软雅黑" panose="020B0503020204020204" charset="-122"/>
                </a:rPr>
                <a:t>corePoolSize</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11" name="文本框 10"/>
            <p:cNvSpPr txBox="1"/>
            <p:nvPr/>
          </p:nvSpPr>
          <p:spPr>
            <a:xfrm>
              <a:off x="5767" y="3705"/>
              <a:ext cx="5179" cy="586"/>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核心池大小，即线程的数量</a:t>
              </a:r>
              <a:r>
                <a:rPr lang="zh-CN" sz="1400" dirty="0" smtClean="0">
                  <a:solidFill>
                    <a:schemeClr val="tx1"/>
                  </a:solidFill>
                  <a:latin typeface="微软雅黑" panose="020B0503020204020204" charset="-122"/>
                  <a:ea typeface="微软雅黑" panose="020B0503020204020204" charset="-122"/>
                  <a:sym typeface="+mn-ea"/>
                </a:rPr>
                <a:t>。</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14" name="组合 13"/>
          <p:cNvGrpSpPr/>
          <p:nvPr/>
        </p:nvGrpSpPr>
        <p:grpSpPr>
          <a:xfrm>
            <a:off x="2333851" y="5201920"/>
            <a:ext cx="3288665" cy="995045"/>
            <a:chOff x="5147" y="2811"/>
            <a:chExt cx="5179" cy="1567"/>
          </a:xfrm>
        </p:grpSpPr>
        <p:sp>
          <p:nvSpPr>
            <p:cNvPr id="17" name="TextBox 76"/>
            <p:cNvSpPr txBox="1"/>
            <p:nvPr/>
          </p:nvSpPr>
          <p:spPr>
            <a:xfrm>
              <a:off x="5147" y="2811"/>
              <a:ext cx="4620"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3</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keepAliveTime</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18" name="文本框 17"/>
            <p:cNvSpPr txBox="1"/>
            <p:nvPr/>
          </p:nvSpPr>
          <p:spPr>
            <a:xfrm>
              <a:off x="5147" y="3393"/>
              <a:ext cx="5179" cy="985"/>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sym typeface="+mn-ea"/>
                </a:rPr>
                <a:t>线程没有任务执行时最多保持多久时间会终止</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21" name="组合 20"/>
          <p:cNvGrpSpPr/>
          <p:nvPr/>
        </p:nvGrpSpPr>
        <p:grpSpPr>
          <a:xfrm>
            <a:off x="2333851" y="3636205"/>
            <a:ext cx="3288665" cy="1014730"/>
            <a:chOff x="5147" y="2811"/>
            <a:chExt cx="5179" cy="1598"/>
          </a:xfrm>
        </p:grpSpPr>
        <p:sp>
          <p:nvSpPr>
            <p:cNvPr id="22" name="TextBox 76"/>
            <p:cNvSpPr txBox="1"/>
            <p:nvPr/>
          </p:nvSpPr>
          <p:spPr>
            <a:xfrm>
              <a:off x="5147" y="2811"/>
              <a:ext cx="4542"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2</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maximumPoolSize</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23" name="文本框 22"/>
            <p:cNvSpPr txBox="1"/>
            <p:nvPr/>
          </p:nvSpPr>
          <p:spPr>
            <a:xfrm>
              <a:off x="5147" y="3393"/>
              <a:ext cx="5179" cy="1016"/>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线程池最大线程数，表示在线程池中最多能创建多少个线程</a:t>
              </a:r>
              <a:r>
                <a:rPr lang="zh-CN" sz="1400" dirty="0" smtClean="0">
                  <a:solidFill>
                    <a:schemeClr val="tx1"/>
                  </a:solidFill>
                  <a:latin typeface="微软雅黑" panose="020B0503020204020204" charset="-122"/>
                  <a:ea typeface="微软雅黑" panose="020B0503020204020204" charset="-122"/>
                  <a:sym typeface="+mn-ea"/>
                </a:rPr>
                <a:t>。</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24" name="组合 23"/>
          <p:cNvGrpSpPr/>
          <p:nvPr/>
        </p:nvGrpSpPr>
        <p:grpSpPr>
          <a:xfrm>
            <a:off x="6868114" y="2462191"/>
            <a:ext cx="3288665" cy="714375"/>
            <a:chOff x="5147" y="2811"/>
            <a:chExt cx="5179" cy="1125"/>
          </a:xfrm>
        </p:grpSpPr>
        <p:sp>
          <p:nvSpPr>
            <p:cNvPr id="25" name="TextBox 76"/>
            <p:cNvSpPr txBox="1"/>
            <p:nvPr/>
          </p:nvSpPr>
          <p:spPr>
            <a:xfrm>
              <a:off x="5147" y="2811"/>
              <a:ext cx="3883"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4</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err="1" smtClean="0">
                  <a:solidFill>
                    <a:schemeClr val="bg2">
                      <a:lumMod val="25000"/>
                    </a:schemeClr>
                  </a:solidFill>
                  <a:latin typeface="微软雅黑" panose="020B0503020204020204" charset="-122"/>
                  <a:ea typeface="微软雅黑" panose="020B0503020204020204" charset="-122"/>
                </a:rPr>
                <a:t>workQueue</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26" name="文本框 25"/>
            <p:cNvSpPr txBox="1"/>
            <p:nvPr/>
          </p:nvSpPr>
          <p:spPr>
            <a:xfrm>
              <a:off x="5147" y="3393"/>
              <a:ext cx="5179" cy="543"/>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线程池采用的缓冲队列</a:t>
              </a:r>
              <a:endParaRPr lang="zh-CN" sz="1400" dirty="0">
                <a:solidFill>
                  <a:schemeClr val="tx1"/>
                </a:solidFill>
                <a:latin typeface="微软雅黑" panose="020B0503020204020204" charset="-122"/>
                <a:ea typeface="微软雅黑" panose="020B0503020204020204" charset="-122"/>
                <a:sym typeface="+mn-ea"/>
              </a:endParaRPr>
            </a:p>
          </p:txBody>
        </p:sp>
      </p:gr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2534668" cy="584775"/>
          </a:xfrm>
          <a:prstGeom prst="rect">
            <a:avLst/>
          </a:prstGeom>
          <a:noFill/>
        </p:spPr>
        <p:txBody>
          <a:bodyPr wrap="none" rtlCol="0">
            <a:spAutoFit/>
          </a:bodyPr>
          <a:lstStyle/>
          <a:p>
            <a:r>
              <a:rPr lang="en-US" altLang="zh-CN" sz="2400" dirty="0" smtClean="0">
                <a:solidFill>
                  <a:schemeClr val="accent1"/>
                </a:solidFill>
                <a:cs typeface="+mn-ea"/>
                <a:sym typeface="+mn-lt"/>
              </a:rPr>
              <a:t>2.4</a:t>
            </a:r>
            <a:r>
              <a:rPr lang="en-US" altLang="zh-CN" sz="3200" dirty="0" smtClean="0">
                <a:solidFill>
                  <a:schemeClr val="accent1"/>
                </a:solidFill>
                <a:cs typeface="+mn-ea"/>
                <a:sym typeface="+mn-lt"/>
              </a:rPr>
              <a:t> </a:t>
            </a:r>
            <a:r>
              <a:rPr lang="zh-CN" altLang="en-US" sz="2400" dirty="0" smtClean="0">
                <a:solidFill>
                  <a:schemeClr val="accent1"/>
                </a:solidFill>
                <a:cs typeface="+mn-ea"/>
                <a:sym typeface="+mn-lt"/>
              </a:rPr>
              <a:t>线程池的参数</a:t>
            </a:r>
            <a:endParaRPr lang="zh-CN" altLang="en-US" sz="3200" dirty="0">
              <a:solidFill>
                <a:schemeClr val="accent1"/>
              </a:solidFill>
              <a:cs typeface="+mn-ea"/>
              <a:sym typeface="+mn-lt"/>
            </a:endParaRPr>
          </a:p>
        </p:txBody>
      </p:sp>
      <p:grpSp>
        <p:nvGrpSpPr>
          <p:cNvPr id="31" name="组合 23"/>
          <p:cNvGrpSpPr/>
          <p:nvPr/>
        </p:nvGrpSpPr>
        <p:grpSpPr>
          <a:xfrm>
            <a:off x="6868113" y="3647544"/>
            <a:ext cx="3288665" cy="714375"/>
            <a:chOff x="5147" y="2811"/>
            <a:chExt cx="5179" cy="1125"/>
          </a:xfrm>
        </p:grpSpPr>
        <p:sp>
          <p:nvSpPr>
            <p:cNvPr id="35" name="TextBox 76"/>
            <p:cNvSpPr txBox="1"/>
            <p:nvPr/>
          </p:nvSpPr>
          <p:spPr>
            <a:xfrm>
              <a:off x="5147" y="2811"/>
              <a:ext cx="3883" cy="582"/>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5</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smtClean="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threadFactory</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38" name="文本框 37"/>
            <p:cNvSpPr txBox="1"/>
            <p:nvPr/>
          </p:nvSpPr>
          <p:spPr>
            <a:xfrm>
              <a:off x="5147" y="3393"/>
              <a:ext cx="5179" cy="543"/>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线程工厂，主要用来创建线程</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40" name="组合 23"/>
          <p:cNvGrpSpPr/>
          <p:nvPr/>
        </p:nvGrpSpPr>
        <p:grpSpPr>
          <a:xfrm>
            <a:off x="6868113" y="5017135"/>
            <a:ext cx="3390900" cy="1022350"/>
            <a:chOff x="5147" y="2811"/>
            <a:chExt cx="5340" cy="1610"/>
          </a:xfrm>
        </p:grpSpPr>
        <p:sp>
          <p:nvSpPr>
            <p:cNvPr id="41" name="TextBox 76"/>
            <p:cNvSpPr txBox="1"/>
            <p:nvPr/>
          </p:nvSpPr>
          <p:spPr>
            <a:xfrm>
              <a:off x="5147" y="2811"/>
              <a:ext cx="3883" cy="582"/>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6</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smtClean="0">
                  <a:solidFill>
                    <a:schemeClr val="bg2">
                      <a:lumMod val="25000"/>
                    </a:schemeClr>
                  </a:solidFill>
                  <a:latin typeface="微软雅黑" panose="020B0503020204020204" charset="-122"/>
                  <a:ea typeface="微软雅黑" panose="020B0503020204020204" charset="-122"/>
                </a:rPr>
                <a:t>handler</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42" name="文本框 41"/>
            <p:cNvSpPr txBox="1"/>
            <p:nvPr/>
          </p:nvSpPr>
          <p:spPr>
            <a:xfrm>
              <a:off x="5147" y="3393"/>
              <a:ext cx="5340" cy="1028"/>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当线程池中线程数量达到</a:t>
              </a:r>
              <a:r>
                <a:rPr lang="en-US" altLang="zh-CN" sz="1400" dirty="0" err="1">
                  <a:latin typeface="微软雅黑" panose="020B0503020204020204" charset="-122"/>
                  <a:ea typeface="微软雅黑" panose="020B0503020204020204" charset="-122"/>
                </a:rPr>
                <a:t>maximumPoolSize</a:t>
              </a:r>
              <a:r>
                <a:rPr lang="zh-CN" altLang="en-US" sz="1400" dirty="0" smtClean="0">
                  <a:latin typeface="微软雅黑" panose="020B0503020204020204" charset="-122"/>
                  <a:ea typeface="微软雅黑" panose="020B0503020204020204" charset="-122"/>
                </a:rPr>
                <a:t>时，饱和处理策略</a:t>
              </a:r>
              <a:endParaRPr lang="zh-CN" sz="1400" dirty="0">
                <a:solidFill>
                  <a:schemeClr val="tx1"/>
                </a:solidFill>
                <a:latin typeface="微软雅黑" panose="020B0503020204020204" charset="-122"/>
                <a:ea typeface="微软雅黑" panose="020B0503020204020204" charset="-122"/>
                <a:sym typeface="+mn-ea"/>
              </a:endParaRPr>
            </a:p>
          </p:txBody>
        </p:sp>
      </p:grpSp>
      <p:sp>
        <p:nvSpPr>
          <p:cNvPr id="28" name="TextBox 76"/>
          <p:cNvSpPr txBox="1"/>
          <p:nvPr/>
        </p:nvSpPr>
        <p:spPr>
          <a:xfrm>
            <a:off x="1699260" y="1224406"/>
            <a:ext cx="6014766" cy="369332"/>
          </a:xfrm>
          <a:prstGeom prst="rect">
            <a:avLst/>
          </a:prstGeom>
          <a:noFill/>
        </p:spPr>
        <p:txBody>
          <a:bodyPr wrap="square" rtlCol="0">
            <a:spAutoFit/>
          </a:bodyPr>
          <a:lstStyle/>
          <a:p>
            <a:r>
              <a:rPr lang="zh-CN" altLang="en-US" b="1" dirty="0" smtClean="0">
                <a:solidFill>
                  <a:schemeClr val="bg2">
                    <a:lumMod val="25000"/>
                  </a:schemeClr>
                </a:solidFill>
                <a:latin typeface="微软雅黑" panose="020B0503020204020204" charset="-122"/>
                <a:ea typeface="微软雅黑" panose="020B0503020204020204" charset="-122"/>
              </a:rPr>
              <a:t>新建线程池（</a:t>
            </a:r>
            <a:r>
              <a:rPr lang="en-US" altLang="zh-CN" b="1" dirty="0" err="1" smtClean="0">
                <a:solidFill>
                  <a:schemeClr val="bg2">
                    <a:lumMod val="25000"/>
                  </a:schemeClr>
                </a:solidFill>
                <a:latin typeface="微软雅黑" panose="020B0503020204020204" charset="-122"/>
                <a:ea typeface="微软雅黑" panose="020B0503020204020204" charset="-122"/>
              </a:rPr>
              <a:t>ThreadPoolExecutor</a:t>
            </a:r>
            <a:r>
              <a:rPr lang="zh-CN" altLang="en-US" b="1" dirty="0" smtClean="0">
                <a:solidFill>
                  <a:schemeClr val="bg2">
                    <a:lumMod val="25000"/>
                  </a:schemeClr>
                </a:solidFill>
                <a:latin typeface="微软雅黑" panose="020B0503020204020204" charset="-122"/>
                <a:ea typeface="微软雅黑" panose="020B0503020204020204" charset="-122"/>
              </a:rPr>
              <a:t>）对象的重要参数</a:t>
            </a:r>
            <a:endParaRPr lang="zh-CN" altLang="en-US" b="1" dirty="0">
              <a:solidFill>
                <a:schemeClr val="bg2">
                  <a:lumMod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202559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4094391" cy="584775"/>
          </a:xfrm>
          <a:prstGeom prst="rect">
            <a:avLst/>
          </a:prstGeom>
          <a:noFill/>
        </p:spPr>
        <p:txBody>
          <a:bodyPr wrap="none" rtlCol="0">
            <a:spAutoFit/>
          </a:bodyPr>
          <a:lstStyle/>
          <a:p>
            <a:r>
              <a:rPr lang="en-US" altLang="zh-CN" sz="2400" dirty="0" smtClean="0">
                <a:solidFill>
                  <a:schemeClr val="accent1"/>
                </a:solidFill>
                <a:cs typeface="+mn-ea"/>
                <a:sym typeface="+mn-lt"/>
              </a:rPr>
              <a:t>2.5</a:t>
            </a:r>
            <a:r>
              <a:rPr lang="en-US" altLang="zh-CN" sz="3200" dirty="0" smtClean="0">
                <a:solidFill>
                  <a:schemeClr val="accent1"/>
                </a:solidFill>
                <a:cs typeface="+mn-ea"/>
                <a:sym typeface="+mn-lt"/>
              </a:rPr>
              <a:t> </a:t>
            </a:r>
            <a:r>
              <a:rPr lang="zh-CN" altLang="en-US" sz="2400" dirty="0" smtClean="0">
                <a:solidFill>
                  <a:schemeClr val="accent1"/>
                </a:solidFill>
                <a:cs typeface="+mn-ea"/>
                <a:sym typeface="+mn-lt"/>
              </a:rPr>
              <a:t>线程池的对象创建和运行</a:t>
            </a:r>
            <a:endParaRPr lang="zh-CN" altLang="en-US" sz="3200" dirty="0">
              <a:solidFill>
                <a:schemeClr val="accent1"/>
              </a:solidFill>
              <a:cs typeface="+mn-ea"/>
              <a:sym typeface="+mn-lt"/>
            </a:endParaRPr>
          </a:p>
        </p:txBody>
      </p:sp>
      <p:pic>
        <p:nvPicPr>
          <p:cNvPr id="3" name="图片 2"/>
          <p:cNvPicPr>
            <a:picLocks noChangeAspect="1"/>
          </p:cNvPicPr>
          <p:nvPr/>
        </p:nvPicPr>
        <p:blipFill>
          <a:blip r:embed="rId3"/>
          <a:stretch>
            <a:fillRect/>
          </a:stretch>
        </p:blipFill>
        <p:spPr>
          <a:xfrm>
            <a:off x="1290865" y="920136"/>
            <a:ext cx="9436100" cy="5816600"/>
          </a:xfrm>
          <a:prstGeom prst="rect">
            <a:avLst/>
          </a:prstGeom>
        </p:spPr>
      </p:pic>
    </p:spTree>
    <p:extLst>
      <p:ext uri="{BB962C8B-B14F-4D97-AF65-F5344CB8AC3E}">
        <p14:creationId xmlns:p14="http://schemas.microsoft.com/office/powerpoint/2010/main" val="1399022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3150221" cy="584775"/>
          </a:xfrm>
          <a:prstGeom prst="rect">
            <a:avLst/>
          </a:prstGeom>
          <a:noFill/>
        </p:spPr>
        <p:txBody>
          <a:bodyPr wrap="none" rtlCol="0">
            <a:spAutoFit/>
          </a:bodyPr>
          <a:lstStyle/>
          <a:p>
            <a:r>
              <a:rPr lang="en-US" altLang="zh-CN" sz="2400" dirty="0" smtClean="0">
                <a:solidFill>
                  <a:schemeClr val="accent1"/>
                </a:solidFill>
                <a:cs typeface="+mn-ea"/>
                <a:sym typeface="+mn-lt"/>
              </a:rPr>
              <a:t>2.5</a:t>
            </a:r>
            <a:r>
              <a:rPr lang="en-US" altLang="zh-CN" sz="3200" dirty="0" smtClean="0">
                <a:solidFill>
                  <a:schemeClr val="accent1"/>
                </a:solidFill>
                <a:cs typeface="+mn-ea"/>
                <a:sym typeface="+mn-lt"/>
              </a:rPr>
              <a:t> </a:t>
            </a:r>
            <a:r>
              <a:rPr lang="zh-CN" altLang="en-US" sz="2400" dirty="0" smtClean="0">
                <a:solidFill>
                  <a:schemeClr val="accent1"/>
                </a:solidFill>
                <a:cs typeface="+mn-ea"/>
                <a:sym typeface="+mn-lt"/>
              </a:rPr>
              <a:t>线程池的运行原理</a:t>
            </a:r>
            <a:endParaRPr lang="zh-CN" altLang="en-US" sz="3200" dirty="0">
              <a:solidFill>
                <a:schemeClr val="accent1"/>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15" y="750969"/>
            <a:ext cx="6553200" cy="6107031"/>
          </a:xfrm>
          <a:prstGeom prst="rect">
            <a:avLst/>
          </a:prstGeom>
        </p:spPr>
      </p:pic>
    </p:spTree>
    <p:extLst>
      <p:ext uri="{BB962C8B-B14F-4D97-AF65-F5344CB8AC3E}">
        <p14:creationId xmlns:p14="http://schemas.microsoft.com/office/powerpoint/2010/main" val="690557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PA_矩形 28">
            <a:extLst>
              <a:ext uri="{FF2B5EF4-FFF2-40B4-BE49-F238E27FC236}">
                <a16:creationId xmlns="" xmlns:a16="http://schemas.microsoft.com/office/drawing/2014/main" id="{6E94D9E7-6B73-4210-96DB-B50D7288525E}"/>
              </a:ext>
            </a:extLst>
          </p:cNvPr>
          <p:cNvSpPr/>
          <p:nvPr>
            <p:custDataLst>
              <p:tags r:id="rId2"/>
            </p:custDataLst>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1">
            <a:extLst>
              <a:ext uri="{FF2B5EF4-FFF2-40B4-BE49-F238E27FC236}">
                <a16:creationId xmlns="" xmlns:a16="http://schemas.microsoft.com/office/drawing/2014/main" id="{ED392FD7-F0E6-419D-9E9E-DA1E3B19BAD6}"/>
              </a:ext>
            </a:extLst>
          </p:cNvPr>
          <p:cNvSpPr txBox="1"/>
          <p:nvPr>
            <p:custDataLst>
              <p:tags r:id="rId3"/>
            </p:custDataLst>
          </p:nvPr>
        </p:nvSpPr>
        <p:spPr>
          <a:xfrm>
            <a:off x="402287" y="400939"/>
            <a:ext cx="3592770" cy="932563"/>
          </a:xfrm>
          <a:prstGeom prst="rect">
            <a:avLst/>
          </a:prstGeom>
          <a:noFill/>
        </p:spPr>
        <p:txBody>
          <a:bodyPr wrap="square" lIns="0" tIns="0" rIns="0" rtlCol="0">
            <a:spAutoFit/>
          </a:bodyPr>
          <a:lstStyle/>
          <a:p>
            <a:pPr>
              <a:lnSpc>
                <a:spcPct val="120000"/>
              </a:lnSpc>
            </a:pPr>
            <a:r>
              <a:rPr lang="en-US" altLang="zh-CN" sz="2400" dirty="0" smtClean="0">
                <a:solidFill>
                  <a:srgbClr val="063D54"/>
                </a:solidFill>
                <a:cs typeface="+mn-ea"/>
                <a:sym typeface="+mn-lt"/>
              </a:rPr>
              <a:t>2.4</a:t>
            </a:r>
            <a:r>
              <a:rPr lang="zh-CN" altLang="en-US" sz="2400" dirty="0">
                <a:solidFill>
                  <a:srgbClr val="063D54"/>
                </a:solidFill>
                <a:cs typeface="+mn-ea"/>
                <a:sym typeface="+mn-lt"/>
              </a:rPr>
              <a:t> </a:t>
            </a:r>
            <a:r>
              <a:rPr lang="zh-CN" altLang="en-US" sz="2400" dirty="0" smtClean="0">
                <a:solidFill>
                  <a:srgbClr val="063D54"/>
                </a:solidFill>
                <a:cs typeface="+mn-ea"/>
                <a:sym typeface="+mn-lt"/>
              </a:rPr>
              <a:t>源码分析和运行流程</a:t>
            </a:r>
            <a:endParaRPr lang="zh-CN" altLang="en-US" sz="2400" dirty="0">
              <a:solidFill>
                <a:srgbClr val="063D54"/>
              </a:solidFill>
              <a:cs typeface="+mn-ea"/>
              <a:sym typeface="+mn-lt"/>
            </a:endParaRPr>
          </a:p>
          <a:p>
            <a:pPr>
              <a:lnSpc>
                <a:spcPct val="120000"/>
              </a:lnSpc>
            </a:pPr>
            <a:endParaRPr lang="en-US" altLang="zh-CN" sz="2400" dirty="0">
              <a:solidFill>
                <a:schemeClr val="bg1"/>
              </a:solidFill>
              <a:cs typeface="+mn-ea"/>
              <a:sym typeface="+mn-lt"/>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3085" y="867220"/>
            <a:ext cx="7451805" cy="5823053"/>
          </a:xfrm>
          <a:prstGeom prst="rect">
            <a:avLst/>
          </a:prstGeom>
        </p:spPr>
      </p:pic>
    </p:spTree>
    <p:custDataLst>
      <p:tags r:id="rId1"/>
    </p:custDataLst>
    <p:extLst>
      <p:ext uri="{BB962C8B-B14F-4D97-AF65-F5344CB8AC3E}">
        <p14:creationId xmlns:p14="http://schemas.microsoft.com/office/powerpoint/2010/main" val="1011635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3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2"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002391" y="3309142"/>
            <a:ext cx="2110089" cy="199093"/>
          </a:xfrm>
          <a:prstGeom prst="rect">
            <a:avLst/>
          </a:prstGeom>
          <a:noFill/>
        </p:spPr>
        <p:txBody>
          <a:bodyPr wrap="square" lIns="0" tIns="0" rIns="0" bIns="0" rtlCol="0">
            <a:spAutoFit/>
          </a:bodyPr>
          <a:lstStyle/>
          <a:p>
            <a:pPr>
              <a:lnSpc>
                <a:spcPts val="1733"/>
              </a:lnSpc>
              <a:spcAft>
                <a:spcPts val="800"/>
              </a:spcAft>
            </a:pPr>
            <a:r>
              <a:rPr lang="en-US" altLang="zh-CN" sz="1067" dirty="0">
                <a:solidFill>
                  <a:schemeClr val="bg2">
                    <a:lumMod val="25000"/>
                  </a:schemeClr>
                </a:solidFill>
                <a:latin typeface="Lato" panose="020F0502020204030203" pitchFamily="34" charset="0"/>
              </a:rPr>
              <a:t>CPU</a:t>
            </a:r>
            <a:r>
              <a:rPr lang="zh-CN" altLang="en-US" sz="1067" dirty="0">
                <a:solidFill>
                  <a:schemeClr val="bg2">
                    <a:lumMod val="25000"/>
                  </a:schemeClr>
                </a:solidFill>
                <a:latin typeface="Lato" panose="020F0502020204030203" pitchFamily="34" charset="0"/>
              </a:rPr>
              <a:t>数目加</a:t>
            </a:r>
            <a:r>
              <a:rPr lang="en-US" altLang="zh-CN" sz="1067" dirty="0">
                <a:solidFill>
                  <a:schemeClr val="bg2">
                    <a:lumMod val="25000"/>
                  </a:schemeClr>
                </a:solidFill>
                <a:latin typeface="Lato" panose="020F0502020204030203" pitchFamily="34" charset="0"/>
              </a:rPr>
              <a:t>1</a:t>
            </a:r>
            <a:endParaRPr lang="en-US" sz="1067" dirty="0">
              <a:solidFill>
                <a:schemeClr val="bg2">
                  <a:lumMod val="25000"/>
                </a:schemeClr>
              </a:solidFill>
              <a:latin typeface="Lato" panose="020F0502020204030203" pitchFamily="34" charset="0"/>
            </a:endParaRPr>
          </a:p>
        </p:txBody>
      </p:sp>
      <p:sp>
        <p:nvSpPr>
          <p:cNvPr id="75" name="TextBox 74"/>
          <p:cNvSpPr txBox="1"/>
          <p:nvPr/>
        </p:nvSpPr>
        <p:spPr>
          <a:xfrm>
            <a:off x="3997849" y="2786725"/>
            <a:ext cx="2114631" cy="274562"/>
          </a:xfrm>
          <a:prstGeom prst="rect">
            <a:avLst/>
          </a:prstGeom>
          <a:noFill/>
        </p:spPr>
        <p:txBody>
          <a:bodyPr wrap="square" lIns="0" tIns="0" rIns="0" bIns="0" rtlCol="0">
            <a:spAutoFit/>
          </a:bodyPr>
          <a:lstStyle/>
          <a:p>
            <a:pPr algn="ctr">
              <a:lnSpc>
                <a:spcPts val="2267"/>
              </a:lnSpc>
              <a:spcAft>
                <a:spcPts val="800"/>
              </a:spcAft>
            </a:pPr>
            <a:r>
              <a:rPr lang="pt-BR" altLang="zh-CN" sz="1600" cap="all" spc="27" dirty="0">
                <a:solidFill>
                  <a:schemeClr val="accent1"/>
                </a:solidFill>
                <a:latin typeface="Lato" panose="020F0502020204030203" pitchFamily="34" charset="0"/>
              </a:rPr>
              <a:t>CPU</a:t>
            </a:r>
            <a:r>
              <a:rPr lang="zh-CN" altLang="pt-BR" sz="1600" cap="all" spc="27" dirty="0">
                <a:solidFill>
                  <a:schemeClr val="accent1"/>
                </a:solidFill>
                <a:latin typeface="Lato" panose="020F0502020204030203" pitchFamily="34" charset="0"/>
              </a:rPr>
              <a:t>密集型</a:t>
            </a:r>
            <a:endParaRPr lang="zh-CN" altLang="en-US" sz="1600" cap="all" spc="27" dirty="0">
              <a:solidFill>
                <a:schemeClr val="accent1"/>
              </a:solidFill>
              <a:latin typeface="Lato" panose="020F0502020204030203" pitchFamily="34" charset="0"/>
            </a:endParaRPr>
          </a:p>
        </p:txBody>
      </p:sp>
      <p:cxnSp>
        <p:nvCxnSpPr>
          <p:cNvPr id="77" name="Straight Connector 76"/>
          <p:cNvCxnSpPr/>
          <p:nvPr/>
        </p:nvCxnSpPr>
        <p:spPr>
          <a:xfrm>
            <a:off x="4000120" y="3137694"/>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4729441" y="1999470"/>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1" name="TextBox 3">
            <a:extLst>
              <a:ext uri="{FF2B5EF4-FFF2-40B4-BE49-F238E27FC236}">
                <a16:creationId xmlns="" xmlns:a16="http://schemas.microsoft.com/office/drawing/2014/main" id="{462698D0-0A14-4141-A23F-DD9B6149BEF8}"/>
              </a:ext>
            </a:extLst>
          </p:cNvPr>
          <p:cNvSpPr txBox="1"/>
          <p:nvPr/>
        </p:nvSpPr>
        <p:spPr>
          <a:xfrm>
            <a:off x="387400" y="332367"/>
            <a:ext cx="3009157" cy="502766"/>
          </a:xfrm>
          <a:prstGeom prst="rect">
            <a:avLst/>
          </a:prstGeom>
          <a:noFill/>
        </p:spPr>
        <p:txBody>
          <a:bodyPr wrap="none" rtlCol="0">
            <a:spAutoFit/>
          </a:bodyPr>
          <a:lstStyle/>
          <a:p>
            <a:r>
              <a:rPr lang="en-US" altLang="zh-CN" sz="2667" dirty="0" smtClean="0">
                <a:solidFill>
                  <a:schemeClr val="accent1"/>
                </a:solidFill>
                <a:cs typeface="+mn-ea"/>
                <a:sym typeface="+mn-lt"/>
              </a:rPr>
              <a:t>2.5</a:t>
            </a:r>
            <a:r>
              <a:rPr lang="zh-CN" altLang="en-US" sz="2667" dirty="0" smtClean="0">
                <a:solidFill>
                  <a:schemeClr val="accent1"/>
                </a:solidFill>
                <a:cs typeface="+mn-ea"/>
                <a:sym typeface="+mn-lt"/>
              </a:rPr>
              <a:t>线程池的线程数</a:t>
            </a:r>
            <a:endParaRPr lang="zh-CN" altLang="en-US" sz="4267" dirty="0">
              <a:solidFill>
                <a:schemeClr val="accent1"/>
              </a:solidFill>
              <a:cs typeface="+mn-ea"/>
              <a:sym typeface="+mn-lt"/>
            </a:endParaRPr>
          </a:p>
        </p:txBody>
      </p:sp>
      <p:sp>
        <p:nvSpPr>
          <p:cNvPr id="22" name="TextBox 73"/>
          <p:cNvSpPr txBox="1"/>
          <p:nvPr/>
        </p:nvSpPr>
        <p:spPr>
          <a:xfrm>
            <a:off x="1117676" y="3296739"/>
            <a:ext cx="2110089" cy="1410643"/>
          </a:xfrm>
          <a:prstGeom prst="rect">
            <a:avLst/>
          </a:prstGeom>
          <a:noFill/>
        </p:spPr>
        <p:txBody>
          <a:bodyPr wrap="square" lIns="0" tIns="0" rIns="0" bIns="0" rtlCol="0">
            <a:spAutoFit/>
          </a:bodyPr>
          <a:lstStyle/>
          <a:p>
            <a:pPr>
              <a:lnSpc>
                <a:spcPts val="1733"/>
              </a:lnSpc>
              <a:spcAft>
                <a:spcPts val="800"/>
              </a:spcAft>
            </a:pPr>
            <a:r>
              <a:rPr lang="zh-CN" altLang="en-US" sz="1067" dirty="0" smtClean="0">
                <a:solidFill>
                  <a:schemeClr val="bg2">
                    <a:lumMod val="25000"/>
                  </a:schemeClr>
                </a:solidFill>
                <a:latin typeface="Lato" panose="020F0502020204030203" pitchFamily="34" charset="0"/>
              </a:rPr>
              <a:t>应该</a:t>
            </a:r>
            <a:r>
              <a:rPr lang="zh-CN" altLang="en-US" sz="1067" dirty="0">
                <a:solidFill>
                  <a:schemeClr val="bg2">
                    <a:lumMod val="25000"/>
                  </a:schemeClr>
                </a:solidFill>
                <a:latin typeface="Lato" panose="020F0502020204030203" pitchFamily="34" charset="0"/>
              </a:rPr>
              <a:t>设置可能多的线程数，由于</a:t>
            </a:r>
            <a:r>
              <a:rPr lang="en-US" altLang="zh-CN" sz="1067" dirty="0">
                <a:solidFill>
                  <a:schemeClr val="bg2">
                    <a:lumMod val="25000"/>
                  </a:schemeClr>
                </a:solidFill>
                <a:latin typeface="Lato" panose="020F0502020204030203" pitchFamily="34" charset="0"/>
              </a:rPr>
              <a:t>IO</a:t>
            </a:r>
            <a:r>
              <a:rPr lang="zh-CN" altLang="en-US" sz="1067" dirty="0">
                <a:solidFill>
                  <a:schemeClr val="bg2">
                    <a:lumMod val="25000"/>
                  </a:schemeClr>
                </a:solidFill>
                <a:latin typeface="Lato" panose="020F0502020204030203" pitchFamily="34" charset="0"/>
              </a:rPr>
              <a:t>操作不占用</a:t>
            </a:r>
            <a:r>
              <a:rPr lang="en-US" altLang="zh-CN" sz="1067" dirty="0">
                <a:solidFill>
                  <a:schemeClr val="bg2">
                    <a:lumMod val="25000"/>
                  </a:schemeClr>
                </a:solidFill>
                <a:latin typeface="Lato" panose="020F0502020204030203" pitchFamily="34" charset="0"/>
              </a:rPr>
              <a:t>CPU</a:t>
            </a:r>
            <a:r>
              <a:rPr lang="zh-CN" altLang="en-US" sz="1067" dirty="0">
                <a:solidFill>
                  <a:schemeClr val="bg2">
                    <a:lumMod val="25000"/>
                  </a:schemeClr>
                </a:solidFill>
                <a:latin typeface="Lato" panose="020F0502020204030203" pitchFamily="34" charset="0"/>
              </a:rPr>
              <a:t>，所以，不能让</a:t>
            </a:r>
            <a:r>
              <a:rPr lang="en-US" altLang="zh-CN" sz="1067" dirty="0">
                <a:solidFill>
                  <a:schemeClr val="bg2">
                    <a:lumMod val="25000"/>
                  </a:schemeClr>
                </a:solidFill>
                <a:latin typeface="Lato" panose="020F0502020204030203" pitchFamily="34" charset="0"/>
              </a:rPr>
              <a:t>CPU</a:t>
            </a:r>
            <a:r>
              <a:rPr lang="zh-CN" altLang="en-US" sz="1067" dirty="0">
                <a:solidFill>
                  <a:schemeClr val="bg2">
                    <a:lumMod val="25000"/>
                  </a:schemeClr>
                </a:solidFill>
                <a:latin typeface="Lato" panose="020F0502020204030203" pitchFamily="34" charset="0"/>
              </a:rPr>
              <a:t>闲下来</a:t>
            </a:r>
            <a:r>
              <a:rPr lang="zh-CN" altLang="en-US" sz="1067" dirty="0" smtClean="0">
                <a:solidFill>
                  <a:schemeClr val="bg2">
                    <a:lumMod val="25000"/>
                  </a:schemeClr>
                </a:solidFill>
                <a:latin typeface="Lato" panose="020F0502020204030203" pitchFamily="34" charset="0"/>
              </a:rPr>
              <a:t>。如果</a:t>
            </a:r>
            <a:r>
              <a:rPr lang="zh-CN" altLang="en-US" sz="1067" dirty="0">
                <a:solidFill>
                  <a:schemeClr val="bg2">
                    <a:lumMod val="25000"/>
                  </a:schemeClr>
                </a:solidFill>
                <a:latin typeface="Lato" panose="020F0502020204030203" pitchFamily="34" charset="0"/>
              </a:rPr>
              <a:t>线程数目太多，那么线程切换所带来的开销又会对系统的响应时间带来影响。</a:t>
            </a:r>
            <a:endParaRPr lang="en-US" altLang="zh-CN" sz="1067" dirty="0">
              <a:solidFill>
                <a:schemeClr val="bg2">
                  <a:lumMod val="25000"/>
                </a:schemeClr>
              </a:solidFill>
              <a:latin typeface="Lato" panose="020F0502020204030203" pitchFamily="34" charset="0"/>
            </a:endParaRPr>
          </a:p>
          <a:p>
            <a:pPr>
              <a:lnSpc>
                <a:spcPts val="1733"/>
              </a:lnSpc>
              <a:spcAft>
                <a:spcPts val="800"/>
              </a:spcAft>
            </a:pPr>
            <a:endParaRPr lang="en-US" sz="1067" dirty="0">
              <a:solidFill>
                <a:schemeClr val="bg2">
                  <a:lumMod val="25000"/>
                </a:schemeClr>
              </a:solidFill>
              <a:latin typeface="Lato" panose="020F0502020204030203" pitchFamily="34" charset="0"/>
            </a:endParaRPr>
          </a:p>
        </p:txBody>
      </p:sp>
      <p:sp>
        <p:nvSpPr>
          <p:cNvPr id="23" name="TextBox 74"/>
          <p:cNvSpPr txBox="1"/>
          <p:nvPr/>
        </p:nvSpPr>
        <p:spPr>
          <a:xfrm>
            <a:off x="1113134" y="2774322"/>
            <a:ext cx="2114631" cy="274562"/>
          </a:xfrm>
          <a:prstGeom prst="rect">
            <a:avLst/>
          </a:prstGeom>
          <a:noFill/>
        </p:spPr>
        <p:txBody>
          <a:bodyPr wrap="square" lIns="0" tIns="0" rIns="0" bIns="0" rtlCol="0">
            <a:spAutoFit/>
          </a:bodyPr>
          <a:lstStyle/>
          <a:p>
            <a:pPr algn="ctr">
              <a:lnSpc>
                <a:spcPts val="2267"/>
              </a:lnSpc>
              <a:spcAft>
                <a:spcPts val="800"/>
              </a:spcAft>
            </a:pPr>
            <a:r>
              <a:rPr lang="en-US" altLang="zh-CN" sz="1600" cap="all" spc="27" dirty="0">
                <a:solidFill>
                  <a:schemeClr val="accent1"/>
                </a:solidFill>
                <a:latin typeface="Lato" panose="020F0502020204030203" pitchFamily="34" charset="0"/>
              </a:rPr>
              <a:t>IO</a:t>
            </a:r>
            <a:r>
              <a:rPr lang="zh-CN" altLang="en-US" sz="1600" cap="all" spc="27" dirty="0">
                <a:solidFill>
                  <a:schemeClr val="accent1"/>
                </a:solidFill>
                <a:latin typeface="Lato" panose="020F0502020204030203" pitchFamily="34" charset="0"/>
              </a:rPr>
              <a:t>密集型</a:t>
            </a:r>
          </a:p>
        </p:txBody>
      </p:sp>
      <p:cxnSp>
        <p:nvCxnSpPr>
          <p:cNvPr id="24" name="Straight Connector 76"/>
          <p:cNvCxnSpPr/>
          <p:nvPr/>
        </p:nvCxnSpPr>
        <p:spPr>
          <a:xfrm>
            <a:off x="1115405" y="3125291"/>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reeform 76"/>
          <p:cNvSpPr>
            <a:spLocks noEditPoints="1"/>
          </p:cNvSpPr>
          <p:nvPr/>
        </p:nvSpPr>
        <p:spPr bwMode="auto">
          <a:xfrm>
            <a:off x="1844726" y="1987067"/>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 name="文本框 1"/>
          <p:cNvSpPr txBox="1"/>
          <p:nvPr/>
        </p:nvSpPr>
        <p:spPr>
          <a:xfrm>
            <a:off x="6640286" y="729342"/>
            <a:ext cx="4430485" cy="1169551"/>
          </a:xfrm>
          <a:prstGeom prst="rect">
            <a:avLst/>
          </a:prstGeom>
          <a:noFill/>
        </p:spPr>
        <p:txBody>
          <a:bodyPr wrap="square" rtlCol="0">
            <a:spAutoFit/>
          </a:bodyPr>
          <a:lstStyle/>
          <a:p>
            <a:r>
              <a:rPr kumimoji="1" lang="zh-CN" altLang="en-US" sz="1400" dirty="0" smtClean="0"/>
              <a:t>线程</a:t>
            </a:r>
            <a:r>
              <a:rPr kumimoji="1" lang="zh-CN" altLang="en-US" sz="1400" dirty="0"/>
              <a:t>在执行任务时，密集计算所占的时间比重为</a:t>
            </a:r>
            <a:r>
              <a:rPr kumimoji="1" lang="en-US" altLang="zh-CN" sz="1400" dirty="0"/>
              <a:t>P(0&lt;P&lt;=1)</a:t>
            </a:r>
            <a:r>
              <a:rPr kumimoji="1" lang="zh-CN" altLang="en-US" sz="1400" dirty="0"/>
              <a:t>，而系统一共有</a:t>
            </a:r>
            <a:r>
              <a:rPr kumimoji="1" lang="en-US" altLang="zh-CN" sz="1400" dirty="0"/>
              <a:t>C</a:t>
            </a:r>
            <a:r>
              <a:rPr kumimoji="1" lang="zh-CN" altLang="en-US" sz="1400" dirty="0"/>
              <a:t>个</a:t>
            </a:r>
            <a:r>
              <a:rPr kumimoji="1" lang="en-US" altLang="zh-CN" sz="1400" dirty="0"/>
              <a:t>CPU</a:t>
            </a:r>
            <a:r>
              <a:rPr kumimoji="1" lang="zh-CN" altLang="en-US" sz="1400" dirty="0"/>
              <a:t>，为了让</a:t>
            </a:r>
            <a:r>
              <a:rPr kumimoji="1" lang="en-US" altLang="zh-CN" sz="1400" dirty="0"/>
              <a:t>CPU</a:t>
            </a:r>
            <a:r>
              <a:rPr kumimoji="1" lang="zh-CN" altLang="en-US" sz="1400" dirty="0"/>
              <a:t>跑满而又不过载，线程池的大小经验公式 </a:t>
            </a:r>
            <a:r>
              <a:rPr kumimoji="1" lang="en-US" altLang="zh-CN" sz="1400" b="1" dirty="0">
                <a:solidFill>
                  <a:srgbClr val="FF0000"/>
                </a:solidFill>
              </a:rPr>
              <a:t>T = C / P</a:t>
            </a:r>
            <a:r>
              <a:rPr kumimoji="1" lang="zh-CN" altLang="en-US" sz="1400" dirty="0"/>
              <a:t>。在此，</a:t>
            </a:r>
            <a:r>
              <a:rPr kumimoji="1" lang="en-US" altLang="zh-CN" sz="1400" dirty="0"/>
              <a:t>T</a:t>
            </a:r>
            <a:r>
              <a:rPr kumimoji="1" lang="zh-CN" altLang="en-US" sz="1400" dirty="0"/>
              <a:t>只是一个参考，考虑到</a:t>
            </a:r>
            <a:r>
              <a:rPr kumimoji="1" lang="en-US" altLang="zh-CN" sz="1400" dirty="0"/>
              <a:t>P</a:t>
            </a:r>
            <a:r>
              <a:rPr kumimoji="1" lang="zh-CN" altLang="en-US" sz="1400" dirty="0"/>
              <a:t>的估计并不是很准确，</a:t>
            </a:r>
            <a:r>
              <a:rPr kumimoji="1" lang="en-US" altLang="zh-CN" sz="1400" dirty="0"/>
              <a:t>T</a:t>
            </a:r>
            <a:r>
              <a:rPr kumimoji="1" lang="zh-CN" altLang="en-US" sz="1400" dirty="0"/>
              <a:t>的最佳估值可以上下浮动</a:t>
            </a:r>
            <a:r>
              <a:rPr kumimoji="1" lang="en-US" altLang="zh-CN" sz="1400" dirty="0"/>
              <a:t>50%</a:t>
            </a:r>
            <a:r>
              <a:rPr kumimoji="1" lang="zh-CN" altLang="en-US" sz="1400" dirty="0"/>
              <a:t>。</a:t>
            </a:r>
          </a:p>
        </p:txBody>
      </p:sp>
      <p:sp>
        <p:nvSpPr>
          <p:cNvPr id="3" name="文本框 2"/>
          <p:cNvSpPr txBox="1"/>
          <p:nvPr/>
        </p:nvSpPr>
        <p:spPr>
          <a:xfrm>
            <a:off x="6640286" y="2588419"/>
            <a:ext cx="4735285" cy="3108543"/>
          </a:xfrm>
          <a:prstGeom prst="rect">
            <a:avLst/>
          </a:prstGeom>
          <a:noFill/>
        </p:spPr>
        <p:txBody>
          <a:bodyPr wrap="square" rtlCol="0">
            <a:spAutoFit/>
          </a:bodyPr>
          <a:lstStyle/>
          <a:p>
            <a:r>
              <a:rPr kumimoji="1" lang="zh-CN" altLang="en-US" sz="1400" dirty="0"/>
              <a:t>假设</a:t>
            </a:r>
            <a:r>
              <a:rPr kumimoji="1" lang="en-US" altLang="zh-CN" sz="1400" dirty="0"/>
              <a:t>C = 8</a:t>
            </a:r>
            <a:r>
              <a:rPr kumimoji="1" lang="zh-CN" altLang="en-US" sz="1400" dirty="0"/>
              <a:t>，</a:t>
            </a:r>
            <a:r>
              <a:rPr kumimoji="1" lang="en-US" altLang="zh-CN" sz="1400" b="1" dirty="0">
                <a:solidFill>
                  <a:srgbClr val="FF0000"/>
                </a:solidFill>
              </a:rPr>
              <a:t>P = 1.0</a:t>
            </a:r>
            <a:r>
              <a:rPr kumimoji="1" lang="zh-CN" altLang="en-US" sz="1400" dirty="0"/>
              <a:t>，线程池的任务完全是密集计算，那么</a:t>
            </a:r>
            <a:r>
              <a:rPr kumimoji="1" lang="en-US" altLang="zh-CN" sz="1400" dirty="0"/>
              <a:t>T = 8</a:t>
            </a:r>
            <a:r>
              <a:rPr kumimoji="1" lang="zh-CN" altLang="en-US" sz="1400" dirty="0"/>
              <a:t>。只要</a:t>
            </a:r>
            <a:r>
              <a:rPr kumimoji="1" lang="en-US" altLang="zh-CN" sz="1400" dirty="0"/>
              <a:t>8</a:t>
            </a:r>
            <a:r>
              <a:rPr kumimoji="1" lang="zh-CN" altLang="en-US" sz="1400" dirty="0"/>
              <a:t>个活动线程就能让</a:t>
            </a:r>
            <a:r>
              <a:rPr kumimoji="1" lang="en-US" altLang="zh-CN" sz="1400" dirty="0"/>
              <a:t>8</a:t>
            </a:r>
            <a:r>
              <a:rPr kumimoji="1" lang="zh-CN" altLang="en-US" sz="1400" dirty="0"/>
              <a:t>个</a:t>
            </a:r>
            <a:r>
              <a:rPr kumimoji="1" lang="en-US" altLang="zh-CN" sz="1400" dirty="0"/>
              <a:t>CPU</a:t>
            </a:r>
            <a:r>
              <a:rPr kumimoji="1" lang="zh-CN" altLang="en-US" sz="1400" dirty="0"/>
              <a:t>饱和，再多也没用了，因为</a:t>
            </a:r>
            <a:r>
              <a:rPr kumimoji="1" lang="en-US" altLang="zh-CN" sz="1400" dirty="0"/>
              <a:t>CPU</a:t>
            </a:r>
            <a:r>
              <a:rPr kumimoji="1" lang="zh-CN" altLang="en-US" sz="1400" dirty="0"/>
              <a:t>资源已经耗光了</a:t>
            </a:r>
            <a:r>
              <a:rPr kumimoji="1" lang="zh-CN" altLang="en-US" sz="1400" dirty="0" smtClean="0"/>
              <a:t>。</a:t>
            </a:r>
            <a:endParaRPr kumimoji="1" lang="en-US" altLang="zh-CN" sz="1400" dirty="0" smtClean="0"/>
          </a:p>
          <a:p>
            <a:endParaRPr kumimoji="1" lang="en-US" altLang="zh-CN" sz="1400" dirty="0"/>
          </a:p>
          <a:p>
            <a:r>
              <a:rPr kumimoji="1" lang="zh-CN" altLang="en-US" sz="1400" dirty="0" smtClean="0"/>
              <a:t>假设</a:t>
            </a:r>
            <a:r>
              <a:rPr kumimoji="1" lang="en-US" altLang="zh-CN" sz="1400" dirty="0"/>
              <a:t>C = 8</a:t>
            </a:r>
            <a:r>
              <a:rPr kumimoji="1" lang="zh-CN" altLang="en-US" sz="1400" dirty="0"/>
              <a:t>，</a:t>
            </a:r>
            <a:r>
              <a:rPr kumimoji="1" lang="en-US" altLang="zh-CN" sz="1400" b="1" dirty="0">
                <a:solidFill>
                  <a:srgbClr val="FF0000"/>
                </a:solidFill>
              </a:rPr>
              <a:t>P = 0.5</a:t>
            </a:r>
            <a:r>
              <a:rPr kumimoji="1" lang="zh-CN" altLang="en-US" sz="1400" dirty="0"/>
              <a:t>，线程池的任务有一半是计算，有一半在等</a:t>
            </a:r>
            <a:r>
              <a:rPr kumimoji="1" lang="en-US" altLang="zh-CN" sz="1400" dirty="0"/>
              <a:t>IO</a:t>
            </a:r>
            <a:r>
              <a:rPr kumimoji="1" lang="zh-CN" altLang="en-US" sz="1400" dirty="0"/>
              <a:t>上，那么</a:t>
            </a:r>
            <a:r>
              <a:rPr kumimoji="1" lang="en-US" altLang="zh-CN" sz="1400" dirty="0"/>
              <a:t>T = 16.</a:t>
            </a:r>
            <a:r>
              <a:rPr kumimoji="1" lang="zh-CN" altLang="en-US" sz="1400" dirty="0"/>
              <a:t>考虑操作系统能灵活，合理调度</a:t>
            </a:r>
            <a:r>
              <a:rPr kumimoji="1" lang="en-US" altLang="zh-CN" sz="1400" dirty="0"/>
              <a:t>sleeping/writing/running</a:t>
            </a:r>
            <a:r>
              <a:rPr kumimoji="1" lang="zh-CN" altLang="en-US" sz="1400" dirty="0"/>
              <a:t>线程，那么大概</a:t>
            </a:r>
            <a:r>
              <a:rPr kumimoji="1" lang="en-US" altLang="zh-CN" sz="1400" dirty="0"/>
              <a:t>16</a:t>
            </a:r>
            <a:r>
              <a:rPr kumimoji="1" lang="zh-CN" altLang="en-US" sz="1400" dirty="0"/>
              <a:t>个“</a:t>
            </a:r>
            <a:r>
              <a:rPr kumimoji="1" lang="en-US" altLang="zh-CN" sz="1400" dirty="0"/>
              <a:t>50%</a:t>
            </a:r>
            <a:r>
              <a:rPr kumimoji="1" lang="zh-CN" altLang="en-US" sz="1400" dirty="0"/>
              <a:t>繁忙的线程”能让</a:t>
            </a:r>
            <a:r>
              <a:rPr kumimoji="1" lang="en-US" altLang="zh-CN" sz="1400" dirty="0"/>
              <a:t>8</a:t>
            </a:r>
            <a:r>
              <a:rPr kumimoji="1" lang="zh-CN" altLang="en-US" sz="1400" dirty="0"/>
              <a:t>个</a:t>
            </a:r>
            <a:r>
              <a:rPr kumimoji="1" lang="en-US" altLang="zh-CN" sz="1400" dirty="0"/>
              <a:t>CPU</a:t>
            </a:r>
            <a:r>
              <a:rPr kumimoji="1" lang="zh-CN" altLang="en-US" sz="1400" dirty="0"/>
              <a:t>忙个不停。启动更多的线程并不能提高吞吐量，反而因为增加上下文切换的开销而降低性能</a:t>
            </a:r>
            <a:r>
              <a:rPr kumimoji="1" lang="zh-CN" altLang="en-US" sz="1400" dirty="0" smtClean="0"/>
              <a:t>。</a:t>
            </a:r>
            <a:endParaRPr kumimoji="1" lang="en-US" altLang="zh-CN" sz="1400" dirty="0" smtClean="0"/>
          </a:p>
          <a:p>
            <a:endParaRPr kumimoji="1" lang="en-US" altLang="zh-CN" sz="1400" dirty="0"/>
          </a:p>
          <a:p>
            <a:r>
              <a:rPr kumimoji="1" lang="zh-CN" altLang="en-US" sz="1400" dirty="0" smtClean="0"/>
              <a:t>如果</a:t>
            </a:r>
            <a:r>
              <a:rPr kumimoji="1" lang="en-US" altLang="zh-CN" sz="1400" b="1" dirty="0">
                <a:solidFill>
                  <a:srgbClr val="FF0000"/>
                </a:solidFill>
              </a:rPr>
              <a:t>P &lt; 0.2</a:t>
            </a:r>
            <a:r>
              <a:rPr kumimoji="1" lang="zh-CN" altLang="en-US" sz="1400" dirty="0"/>
              <a:t>，这个公式就不适用了，</a:t>
            </a:r>
            <a:r>
              <a:rPr kumimoji="1" lang="en-US" altLang="zh-CN" sz="1400" dirty="0"/>
              <a:t>T</a:t>
            </a:r>
            <a:r>
              <a:rPr kumimoji="1" lang="zh-CN" altLang="en-US" sz="1400" dirty="0"/>
              <a:t>可以取一个固定值</a:t>
            </a:r>
            <a:r>
              <a:rPr kumimoji="1" lang="zh-CN" altLang="en-US" sz="1400" dirty="0" smtClean="0"/>
              <a:t>，比如 </a:t>
            </a:r>
            <a:r>
              <a:rPr kumimoji="1" lang="en-US" altLang="zh-CN" sz="1400" dirty="0" smtClean="0"/>
              <a:t>5*C</a:t>
            </a:r>
            <a:r>
              <a:rPr kumimoji="1" lang="zh-CN" altLang="en-US" sz="1400" dirty="0" smtClean="0"/>
              <a:t>。</a:t>
            </a:r>
            <a:r>
              <a:rPr kumimoji="1" lang="zh-CN" altLang="en-US" sz="1400" dirty="0"/>
              <a:t>另外公式里的</a:t>
            </a:r>
            <a:r>
              <a:rPr kumimoji="1" lang="en-US" altLang="zh-CN" sz="1400" dirty="0"/>
              <a:t>C</a:t>
            </a:r>
            <a:r>
              <a:rPr kumimoji="1" lang="zh-CN" altLang="en-US" sz="1400" dirty="0"/>
              <a:t>不一定是</a:t>
            </a:r>
            <a:r>
              <a:rPr kumimoji="1" lang="en-US" altLang="zh-CN" sz="1400" dirty="0"/>
              <a:t>CPU</a:t>
            </a:r>
            <a:r>
              <a:rPr kumimoji="1" lang="zh-CN" altLang="en-US" sz="1400" dirty="0"/>
              <a:t>总数，可以是“分配给</a:t>
            </a:r>
            <a:r>
              <a:rPr kumimoji="1" lang="zh-CN" altLang="en-US" sz="1400" dirty="0" smtClean="0"/>
              <a:t>这项任务</a:t>
            </a:r>
            <a:r>
              <a:rPr kumimoji="1" lang="zh-CN" altLang="en-US" sz="1400" dirty="0"/>
              <a:t>的</a:t>
            </a:r>
            <a:r>
              <a:rPr kumimoji="1" lang="en-US" altLang="zh-CN" sz="1400" dirty="0"/>
              <a:t>CPU</a:t>
            </a:r>
            <a:r>
              <a:rPr kumimoji="1" lang="zh-CN" altLang="en-US" sz="1400" dirty="0"/>
              <a:t>数目”，比如在</a:t>
            </a:r>
            <a:r>
              <a:rPr kumimoji="1" lang="en-US" altLang="zh-CN" sz="1400" dirty="0"/>
              <a:t>8</a:t>
            </a:r>
            <a:r>
              <a:rPr kumimoji="1" lang="zh-CN" altLang="en-US" sz="1400" dirty="0"/>
              <a:t>核机器上分出</a:t>
            </a:r>
            <a:r>
              <a:rPr kumimoji="1" lang="en-US" altLang="zh-CN" sz="1400" dirty="0"/>
              <a:t>4</a:t>
            </a:r>
            <a:r>
              <a:rPr kumimoji="1" lang="zh-CN" altLang="en-US" sz="1400" dirty="0"/>
              <a:t>个核来做一项任务，那么</a:t>
            </a:r>
            <a:r>
              <a:rPr kumimoji="1" lang="en-US" altLang="zh-CN" sz="1400" dirty="0"/>
              <a:t>C=4</a:t>
            </a:r>
            <a:endParaRPr kumimoji="1" lang="zh-CN" altLang="en-US" sz="1400" dirty="0"/>
          </a:p>
        </p:txBody>
      </p:sp>
    </p:spTree>
    <p:extLst>
      <p:ext uri="{BB962C8B-B14F-4D97-AF65-F5344CB8AC3E}">
        <p14:creationId xmlns:p14="http://schemas.microsoft.com/office/powerpoint/2010/main" val="1872398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1" grpId="0"/>
      <p:bldP spid="23"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5" action="ppaction://hlinksldjump"/>
          </p:cNvPr>
          <p:cNvSpPr/>
          <p:nvPr>
            <p:custDataLst>
              <p:tags r:id="rId3"/>
            </p:custDataLst>
          </p:nvPr>
        </p:nvSpPr>
        <p:spPr>
          <a:xfrm>
            <a:off x="2783632" y="2105922"/>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smtClean="0">
                <a:solidFill>
                  <a:schemeClr val="tx1"/>
                </a:solidFill>
                <a:latin typeface="+mn-ea"/>
              </a:rPr>
              <a:t>多线程的概念</a:t>
            </a:r>
            <a:endParaRPr lang="zh-CN" altLang="en-US" dirty="0">
              <a:solidFill>
                <a:schemeClr val="tx1"/>
              </a:solidFill>
              <a:latin typeface="+mn-ea"/>
            </a:endParaRPr>
          </a:p>
        </p:txBody>
      </p:sp>
      <p:sp>
        <p:nvSpPr>
          <p:cNvPr id="3" name="PA_MH_Number_1">
            <a:hlinkClick r:id="rId15" action="ppaction://hlinksldjump"/>
          </p:cNvPr>
          <p:cNvSpPr/>
          <p:nvPr>
            <p:custDataLst>
              <p:tags r:id="rId4"/>
            </p:custDataLst>
          </p:nvPr>
        </p:nvSpPr>
        <p:spPr>
          <a:xfrm>
            <a:off x="5430358" y="1973567"/>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6" name="PA_MH_Entry_2">
            <a:hlinkClick r:id="rId16" action="ppaction://hlinksldjump"/>
          </p:cNvPr>
          <p:cNvSpPr/>
          <p:nvPr>
            <p:custDataLst>
              <p:tags r:id="rId5"/>
            </p:custDataLst>
          </p:nvPr>
        </p:nvSpPr>
        <p:spPr>
          <a:xfrm>
            <a:off x="3367658" y="2856008"/>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smtClean="0">
                <a:solidFill>
                  <a:schemeClr val="tx1"/>
                </a:solidFill>
                <a:latin typeface="+mn-ea"/>
              </a:rPr>
              <a:t>线程池的原理分析</a:t>
            </a:r>
            <a:endParaRPr lang="zh-CN" altLang="en-US" dirty="0">
              <a:solidFill>
                <a:schemeClr val="tx1"/>
              </a:solidFill>
              <a:latin typeface="+mn-ea"/>
            </a:endParaRPr>
          </a:p>
        </p:txBody>
      </p:sp>
      <p:sp>
        <p:nvSpPr>
          <p:cNvPr id="7" name="PA_MH_Number_2">
            <a:hlinkClick r:id="rId16" action="ppaction://hlinksldjump"/>
          </p:cNvPr>
          <p:cNvSpPr/>
          <p:nvPr>
            <p:custDataLst>
              <p:tags r:id="rId6"/>
            </p:custDataLst>
          </p:nvPr>
        </p:nvSpPr>
        <p:spPr>
          <a:xfrm>
            <a:off x="6014384" y="2723653"/>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9" name="PA_MH_Entry_3">
            <a:hlinkClick r:id="rId17" action="ppaction://hlinksldjump"/>
          </p:cNvPr>
          <p:cNvSpPr/>
          <p:nvPr>
            <p:custDataLst>
              <p:tags r:id="rId7"/>
            </p:custDataLst>
          </p:nvPr>
        </p:nvSpPr>
        <p:spPr>
          <a:xfrm>
            <a:off x="2783632" y="3606094"/>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smtClean="0">
                <a:solidFill>
                  <a:schemeClr val="tx1"/>
                </a:solidFill>
                <a:latin typeface="+mn-ea"/>
              </a:rPr>
              <a:t>消息中心的应用</a:t>
            </a:r>
            <a:endParaRPr lang="zh-CN" altLang="en-US" dirty="0">
              <a:solidFill>
                <a:schemeClr val="tx1"/>
              </a:solidFill>
              <a:latin typeface="+mn-ea"/>
            </a:endParaRPr>
          </a:p>
        </p:txBody>
      </p:sp>
      <p:sp>
        <p:nvSpPr>
          <p:cNvPr id="10" name="PA_MH_Number_3">
            <a:hlinkClick r:id="rId17" action="ppaction://hlinksldjump"/>
          </p:cNvPr>
          <p:cNvSpPr/>
          <p:nvPr>
            <p:custDataLst>
              <p:tags r:id="rId8"/>
            </p:custDataLst>
          </p:nvPr>
        </p:nvSpPr>
        <p:spPr>
          <a:xfrm>
            <a:off x="5430358" y="3473739"/>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2" name="PA_MH_Entry_4">
            <a:hlinkClick r:id="rId18" action="ppaction://hlinksldjump"/>
          </p:cNvPr>
          <p:cNvSpPr/>
          <p:nvPr>
            <p:custDataLst>
              <p:tags r:id="rId9"/>
            </p:custDataLst>
          </p:nvPr>
        </p:nvSpPr>
        <p:spPr>
          <a:xfrm>
            <a:off x="3367658" y="4356180"/>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smtClean="0">
                <a:solidFill>
                  <a:schemeClr val="tx1"/>
                </a:solidFill>
                <a:latin typeface="+mn-ea"/>
              </a:rPr>
              <a:t>安全性问题</a:t>
            </a:r>
            <a:endParaRPr lang="zh-CN" altLang="en-US" dirty="0">
              <a:solidFill>
                <a:schemeClr val="tx1"/>
              </a:solidFill>
              <a:latin typeface="+mn-ea"/>
            </a:endParaRPr>
          </a:p>
        </p:txBody>
      </p:sp>
      <p:sp>
        <p:nvSpPr>
          <p:cNvPr id="13" name="PA_MH_Number_4">
            <a:hlinkClick r:id="rId18" action="ppaction://hlinksldjump"/>
          </p:cNvPr>
          <p:cNvSpPr/>
          <p:nvPr>
            <p:custDataLst>
              <p:tags r:id="rId10"/>
            </p:custDataLst>
          </p:nvPr>
        </p:nvSpPr>
        <p:spPr>
          <a:xfrm>
            <a:off x="6014384" y="4223825"/>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8" name="PA_MH_Others_1"/>
          <p:cNvSpPr/>
          <p:nvPr>
            <p:custDataLst>
              <p:tags r:id="rId11"/>
            </p:custDataLst>
          </p:nvPr>
        </p:nvSpPr>
        <p:spPr>
          <a:xfrm rot="16200000">
            <a:off x="7464999" y="3173299"/>
            <a:ext cx="3460074" cy="600879"/>
          </a:xfrm>
          <a:prstGeom prst="rect">
            <a:avLst/>
          </a:prstGeom>
        </p:spPr>
        <p:txBody>
          <a:bodyPr wrap="none" anchor="ctr" anchorCtr="0">
            <a:noAutofit/>
          </a:bodyPr>
          <a:lstStyle/>
          <a:p>
            <a:pPr algn="ctr">
              <a:defRPr/>
            </a:pPr>
            <a:r>
              <a:rPr lang="en-US" altLang="zh-CN"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12"/>
            </p:custDataLst>
          </p:nvPr>
        </p:nvSpPr>
        <p:spPr bwMode="auto">
          <a:xfrm>
            <a:off x="9500721" y="2814656"/>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accent1"/>
                </a:solidFill>
                <a:latin typeface="华文细黑" panose="02010600040101010101" pitchFamily="2" charset="-122"/>
                <a:ea typeface="华文细黑" panose="02010600040101010101" pitchFamily="2" charset="-122"/>
              </a:rPr>
              <a:t>目录</a:t>
            </a:r>
          </a:p>
        </p:txBody>
      </p:sp>
    </p:spTree>
    <p:custDataLst>
      <p:tags r:id="rId2"/>
    </p:custDataLst>
    <p:extLst>
      <p:ext uri="{BB962C8B-B14F-4D97-AF65-F5344CB8AC3E}">
        <p14:creationId xmlns:p14="http://schemas.microsoft.com/office/powerpoint/2010/main" val="90779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ppt_w*1.125000"/>
                                          </p:val>
                                        </p:tav>
                                        <p:tav tm="100000">
                                          <p:val>
                                            <p:strVal val="#ppt_x"/>
                                          </p:val>
                                        </p:tav>
                                      </p:tavLst>
                                    </p:anim>
                                    <p:animEffect transition="in" filter="wipe(right)">
                                      <p:cBhvr>
                                        <p:cTn id="8" dur="250"/>
                                        <p:tgtEl>
                                          <p:spTgt spid="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p:tgtEl>
                                          <p:spTgt spid="3"/>
                                        </p:tgtEl>
                                        <p:attrNameLst>
                                          <p:attrName>ppt_x</p:attrName>
                                        </p:attrNameLst>
                                      </p:cBhvr>
                                      <p:tavLst>
                                        <p:tav tm="0">
                                          <p:val>
                                            <p:strVal val="#ppt_x+#ppt_w*1.125000"/>
                                          </p:val>
                                        </p:tav>
                                        <p:tav tm="100000">
                                          <p:val>
                                            <p:strVal val="#ppt_x"/>
                                          </p:val>
                                        </p:tav>
                                      </p:tavLst>
                                    </p:anim>
                                    <p:animEffect transition="in" filter="wipe(left)">
                                      <p:cBhvr>
                                        <p:cTn id="12" dur="250"/>
                                        <p:tgtEl>
                                          <p:spTgt spid="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p:tgtEl>
                                          <p:spTgt spid="6"/>
                                        </p:tgtEl>
                                        <p:attrNameLst>
                                          <p:attrName>ppt_x</p:attrName>
                                        </p:attrNameLst>
                                      </p:cBhvr>
                                      <p:tavLst>
                                        <p:tav tm="0">
                                          <p:val>
                                            <p:strVal val="#ppt_x-#ppt_w*1.125000"/>
                                          </p:val>
                                        </p:tav>
                                        <p:tav tm="100000">
                                          <p:val>
                                            <p:strVal val="#ppt_x"/>
                                          </p:val>
                                        </p:tav>
                                      </p:tavLst>
                                    </p:anim>
                                    <p:animEffect transition="in" filter="wipe(right)">
                                      <p:cBhvr>
                                        <p:cTn id="16" dur="250"/>
                                        <p:tgtEl>
                                          <p:spTgt spid="6"/>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50"/>
                                        <p:tgtEl>
                                          <p:spTgt spid="7"/>
                                        </p:tgtEl>
                                        <p:attrNameLst>
                                          <p:attrName>ppt_x</p:attrName>
                                        </p:attrNameLst>
                                      </p:cBhvr>
                                      <p:tavLst>
                                        <p:tav tm="0">
                                          <p:val>
                                            <p:strVal val="#ppt_x+#ppt_w*1.125000"/>
                                          </p:val>
                                        </p:tav>
                                        <p:tav tm="100000">
                                          <p:val>
                                            <p:strVal val="#ppt_x"/>
                                          </p:val>
                                        </p:tav>
                                      </p:tavLst>
                                    </p:anim>
                                    <p:animEffect transition="in" filter="wipe(left)">
                                      <p:cBhvr>
                                        <p:cTn id="20" dur="25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50"/>
                                        <p:tgtEl>
                                          <p:spTgt spid="12"/>
                                        </p:tgtEl>
                                        <p:attrNameLst>
                                          <p:attrName>ppt_y</p:attrName>
                                        </p:attrNameLst>
                                      </p:cBhvr>
                                      <p:tavLst>
                                        <p:tav tm="0">
                                          <p:val>
                                            <p:strVal val="#ppt_y+#ppt_h*1.125000"/>
                                          </p:val>
                                        </p:tav>
                                        <p:tav tm="100000">
                                          <p:val>
                                            <p:strVal val="#ppt_y"/>
                                          </p:val>
                                        </p:tav>
                                      </p:tavLst>
                                    </p:anim>
                                    <p:animEffect transition="in" filter="wipe(up)">
                                      <p:cBhvr>
                                        <p:cTn id="24" dur="250"/>
                                        <p:tgtEl>
                                          <p:spTgt spid="1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p:tgtEl>
                                          <p:spTgt spid="13"/>
                                        </p:tgtEl>
                                        <p:attrNameLst>
                                          <p:attrName>ppt_y</p:attrName>
                                        </p:attrNameLst>
                                      </p:cBhvr>
                                      <p:tavLst>
                                        <p:tav tm="0">
                                          <p:val>
                                            <p:strVal val="#ppt_y+#ppt_h*1.125000"/>
                                          </p:val>
                                        </p:tav>
                                        <p:tav tm="100000">
                                          <p:val>
                                            <p:strVal val="#ppt_y"/>
                                          </p:val>
                                        </p:tav>
                                      </p:tavLst>
                                    </p:anim>
                                    <p:animEffect transition="in" filter="wipe(up)">
                                      <p:cBhvr>
                                        <p:cTn id="28" dur="250"/>
                                        <p:tgtEl>
                                          <p:spTgt spid="1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250"/>
                                        <p:tgtEl>
                                          <p:spTgt spid="18"/>
                                        </p:tgtEl>
                                        <p:attrNameLst>
                                          <p:attrName>ppt_y</p:attrName>
                                        </p:attrNameLst>
                                      </p:cBhvr>
                                      <p:tavLst>
                                        <p:tav tm="0">
                                          <p:val>
                                            <p:strVal val="#ppt_y+#ppt_h*1.125000"/>
                                          </p:val>
                                        </p:tav>
                                        <p:tav tm="100000">
                                          <p:val>
                                            <p:strVal val="#ppt_y"/>
                                          </p:val>
                                        </p:tav>
                                      </p:tavLst>
                                    </p:anim>
                                    <p:animEffect transition="in" filter="wipe(up)">
                                      <p:cBhvr>
                                        <p:cTn id="32" dur="250"/>
                                        <p:tgtEl>
                                          <p:spTgt spid="1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250"/>
                                        <p:tgtEl>
                                          <p:spTgt spid="19"/>
                                        </p:tgtEl>
                                        <p:attrNameLst>
                                          <p:attrName>ppt_y</p:attrName>
                                        </p:attrNameLst>
                                      </p:cBhvr>
                                      <p:tavLst>
                                        <p:tav tm="0">
                                          <p:val>
                                            <p:strVal val="#ppt_y+#ppt_h*1.125000"/>
                                          </p:val>
                                        </p:tav>
                                        <p:tav tm="100000">
                                          <p:val>
                                            <p:strVal val="#ppt_y"/>
                                          </p:val>
                                        </p:tav>
                                      </p:tavLst>
                                    </p:anim>
                                    <p:animEffect transition="in" filter="wipe(up)">
                                      <p:cBhvr>
                                        <p:cTn id="36" dur="250"/>
                                        <p:tgtEl>
                                          <p:spTgt spid="19"/>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50"/>
                                        <p:tgtEl>
                                          <p:spTgt spid="9"/>
                                        </p:tgtEl>
                                        <p:attrNameLst>
                                          <p:attrName>ppt_y</p:attrName>
                                        </p:attrNameLst>
                                      </p:cBhvr>
                                      <p:tavLst>
                                        <p:tav tm="0">
                                          <p:val>
                                            <p:strVal val="#ppt_y+#ppt_h*1.125000"/>
                                          </p:val>
                                        </p:tav>
                                        <p:tav tm="100000">
                                          <p:val>
                                            <p:strVal val="#ppt_y"/>
                                          </p:val>
                                        </p:tav>
                                      </p:tavLst>
                                    </p:anim>
                                    <p:animEffect transition="in" filter="wipe(up)">
                                      <p:cBhvr>
                                        <p:cTn id="40" dur="250"/>
                                        <p:tgtEl>
                                          <p:spTgt spid="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50"/>
                                        <p:tgtEl>
                                          <p:spTgt spid="10"/>
                                        </p:tgtEl>
                                        <p:attrNameLst>
                                          <p:attrName>ppt_y</p:attrName>
                                        </p:attrNameLst>
                                      </p:cBhvr>
                                      <p:tavLst>
                                        <p:tav tm="0">
                                          <p:val>
                                            <p:strVal val="#ppt_y+#ppt_h*1.125000"/>
                                          </p:val>
                                        </p:tav>
                                        <p:tav tm="100000">
                                          <p:val>
                                            <p:strVal val="#ppt_y"/>
                                          </p:val>
                                        </p:tav>
                                      </p:tavLst>
                                    </p:anim>
                                    <p:animEffect transition="in" filter="wipe(up)">
                                      <p:cBhvr>
                                        <p:cTn id="4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9" grpId="0" animBg="1"/>
      <p:bldP spid="10" grpId="0" animBg="1" autoUpdateAnimBg="0"/>
      <p:bldP spid="12" grpId="0" animBg="1"/>
      <p:bldP spid="13" grpId="0" animBg="1"/>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42156" y="2545271"/>
            <a:ext cx="8339029" cy="1069822"/>
            <a:chOff x="5147" y="2811"/>
            <a:chExt cx="6035" cy="836"/>
          </a:xfrm>
        </p:grpSpPr>
        <p:sp>
          <p:nvSpPr>
            <p:cNvPr id="10" name="TextBox 76"/>
            <p:cNvSpPr txBox="1"/>
            <p:nvPr/>
          </p:nvSpPr>
          <p:spPr>
            <a:xfrm>
              <a:off x="5147" y="2811"/>
              <a:ext cx="6035" cy="289"/>
            </a:xfrm>
            <a:prstGeom prst="rect">
              <a:avLst/>
            </a:prstGeom>
            <a:noFill/>
          </p:spPr>
          <p:txBody>
            <a:bodyPr wrap="square" rtlCol="0">
              <a:spAutoFit/>
            </a:bodyPr>
            <a:lstStyle/>
            <a:p>
              <a:r>
                <a:rPr lang="zh-CN" altLang="en-US" b="1" dirty="0" smtClean="0">
                  <a:solidFill>
                    <a:schemeClr val="bg2">
                      <a:lumMod val="25000"/>
                    </a:schemeClr>
                  </a:solidFill>
                  <a:latin typeface="微软雅黑" panose="020B0503020204020204" charset="-122"/>
                  <a:ea typeface="微软雅黑" panose="020B0503020204020204" charset="-122"/>
                </a:rPr>
                <a:t>总结：</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11" name="文本框 10"/>
            <p:cNvSpPr txBox="1"/>
            <p:nvPr/>
          </p:nvSpPr>
          <p:spPr>
            <a:xfrm>
              <a:off x="5783" y="2811"/>
              <a:ext cx="5179" cy="270"/>
            </a:xfrm>
            <a:prstGeom prst="rect">
              <a:avLst/>
            </a:prstGeom>
            <a:noFill/>
          </p:spPr>
          <p:txBody>
            <a:bodyPr wrap="square" rtlCol="0">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最佳线程数目 </a:t>
              </a:r>
              <a:r>
                <a:rPr lang="en-US" altLang="zh-CN" sz="1400" dirty="0">
                  <a:solidFill>
                    <a:srgbClr val="FF0000"/>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（线程等待时间与线程</a:t>
              </a:r>
              <a:r>
                <a:rPr lang="en-US" altLang="zh-CN" sz="1400" dirty="0">
                  <a:solidFill>
                    <a:srgbClr val="FF0000"/>
                  </a:solidFill>
                  <a:latin typeface="微软雅黑" panose="020B0503020204020204" charset="-122"/>
                  <a:ea typeface="微软雅黑" panose="020B0503020204020204" charset="-122"/>
                </a:rPr>
                <a:t>CPU</a:t>
              </a:r>
              <a:r>
                <a:rPr lang="zh-CN" altLang="en-US" sz="1400" dirty="0">
                  <a:solidFill>
                    <a:srgbClr val="FF0000"/>
                  </a:solidFill>
                  <a:latin typeface="微软雅黑" panose="020B0503020204020204" charset="-122"/>
                  <a:ea typeface="微软雅黑" panose="020B0503020204020204" charset="-122"/>
                </a:rPr>
                <a:t>时间之比 </a:t>
              </a:r>
              <a:r>
                <a:rPr lang="en-US" altLang="zh-CN" sz="1400" dirty="0">
                  <a:solidFill>
                    <a:srgbClr val="FF0000"/>
                  </a:solidFill>
                  <a:latin typeface="微软雅黑" panose="020B0503020204020204" charset="-122"/>
                  <a:ea typeface="微软雅黑" panose="020B0503020204020204" charset="-122"/>
                </a:rPr>
                <a:t>+ 1</a:t>
              </a:r>
              <a:r>
                <a:rPr lang="zh-CN" altLang="en-US" sz="1400" dirty="0">
                  <a:solidFill>
                    <a:srgbClr val="FF0000"/>
                  </a:solidFill>
                  <a:latin typeface="微软雅黑" panose="020B0503020204020204" charset="-122"/>
                  <a:ea typeface="微软雅黑" panose="020B0503020204020204" charset="-122"/>
                </a:rPr>
                <a:t>）* </a:t>
              </a:r>
              <a:r>
                <a:rPr lang="en-US" altLang="zh-CN" sz="1400" dirty="0">
                  <a:solidFill>
                    <a:srgbClr val="FF0000"/>
                  </a:solidFill>
                  <a:latin typeface="微软雅黑" panose="020B0503020204020204" charset="-122"/>
                  <a:ea typeface="微软雅黑" panose="020B0503020204020204" charset="-122"/>
                </a:rPr>
                <a:t>CPU</a:t>
              </a:r>
              <a:r>
                <a:rPr lang="zh-CN" altLang="en-US" sz="1400" dirty="0">
                  <a:solidFill>
                    <a:srgbClr val="FF0000"/>
                  </a:solidFill>
                  <a:latin typeface="微软雅黑" panose="020B0503020204020204" charset="-122"/>
                  <a:ea typeface="微软雅黑" panose="020B0503020204020204" charset="-122"/>
                </a:rPr>
                <a:t>数目</a:t>
              </a:r>
              <a:endParaRPr lang="zh-CN" sz="1400" dirty="0">
                <a:solidFill>
                  <a:srgbClr val="FF0000"/>
                </a:solidFill>
                <a:latin typeface="微软雅黑" panose="020B0503020204020204" charset="-122"/>
                <a:ea typeface="微软雅黑" panose="020B0503020204020204" charset="-122"/>
                <a:sym typeface="+mn-ea"/>
              </a:endParaRPr>
            </a:p>
          </p:txBody>
        </p:sp>
        <p:sp>
          <p:nvSpPr>
            <p:cNvPr id="27" name="文本框 26"/>
            <p:cNvSpPr txBox="1"/>
            <p:nvPr/>
          </p:nvSpPr>
          <p:spPr>
            <a:xfrm>
              <a:off x="5147" y="3377"/>
              <a:ext cx="5179" cy="270"/>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线程等待时间所占比例越高，需要越多线程。线程</a:t>
              </a:r>
              <a:r>
                <a:rPr lang="en-US" altLang="zh-CN" sz="1400" dirty="0">
                  <a:latin typeface="微软雅黑" panose="020B0503020204020204" charset="-122"/>
                  <a:ea typeface="微软雅黑" panose="020B0503020204020204" charset="-122"/>
                </a:rPr>
                <a:t>CPU</a:t>
              </a:r>
              <a:r>
                <a:rPr lang="zh-CN" altLang="en-US" sz="1400" dirty="0">
                  <a:latin typeface="微软雅黑" panose="020B0503020204020204" charset="-122"/>
                  <a:ea typeface="微软雅黑" panose="020B0503020204020204" charset="-122"/>
                </a:rPr>
                <a:t>时间所占比例越高，需要越少线程。</a:t>
              </a:r>
              <a:endParaRPr lang="zh-CN" sz="1400" dirty="0">
                <a:solidFill>
                  <a:schemeClr val="tx1"/>
                </a:solidFill>
                <a:latin typeface="微软雅黑" panose="020B0503020204020204" charset="-122"/>
                <a:ea typeface="微软雅黑" panose="020B0503020204020204" charset="-122"/>
                <a:sym typeface="+mn-ea"/>
              </a:endParaRPr>
            </a:p>
          </p:txBody>
        </p:sp>
      </p:gr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3457998" cy="584775"/>
          </a:xfrm>
          <a:prstGeom prst="rect">
            <a:avLst/>
          </a:prstGeom>
          <a:noFill/>
        </p:spPr>
        <p:txBody>
          <a:bodyPr wrap="none" rtlCol="0">
            <a:spAutoFit/>
          </a:bodyPr>
          <a:lstStyle/>
          <a:p>
            <a:r>
              <a:rPr lang="en-US" altLang="zh-CN" sz="2400" dirty="0">
                <a:solidFill>
                  <a:schemeClr val="accent1"/>
                </a:solidFill>
                <a:cs typeface="+mn-ea"/>
                <a:sym typeface="+mn-lt"/>
              </a:rPr>
              <a:t>2.1</a:t>
            </a:r>
            <a:r>
              <a:rPr lang="en-US" altLang="zh-CN" sz="3200" dirty="0">
                <a:solidFill>
                  <a:schemeClr val="accent1"/>
                </a:solidFill>
                <a:cs typeface="+mn-ea"/>
                <a:sym typeface="+mn-lt"/>
              </a:rPr>
              <a:t> </a:t>
            </a:r>
            <a:r>
              <a:rPr lang="zh-CN" altLang="en-US" sz="2400" dirty="0" smtClean="0">
                <a:solidFill>
                  <a:schemeClr val="accent1"/>
                </a:solidFill>
                <a:cs typeface="+mn-ea"/>
                <a:sym typeface="+mn-lt"/>
              </a:rPr>
              <a:t>线程池的最佳线程数</a:t>
            </a:r>
            <a:endParaRPr lang="zh-CN" altLang="en-US" sz="3200" dirty="0">
              <a:solidFill>
                <a:schemeClr val="accent1"/>
              </a:solidFill>
              <a:cs typeface="+mn-ea"/>
              <a:sym typeface="+mn-lt"/>
            </a:endParaRPr>
          </a:p>
        </p:txBody>
      </p:sp>
    </p:spTree>
    <p:extLst>
      <p:ext uri="{BB962C8B-B14F-4D97-AF65-F5344CB8AC3E}">
        <p14:creationId xmlns:p14="http://schemas.microsoft.com/office/powerpoint/2010/main" val="18079360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grpSp>
        <p:nvGrpSpPr>
          <p:cNvPr id="12" name="组合 11"/>
          <p:cNvGrpSpPr/>
          <p:nvPr/>
        </p:nvGrpSpPr>
        <p:grpSpPr>
          <a:xfrm>
            <a:off x="1699260" y="1180564"/>
            <a:ext cx="6543480" cy="866140"/>
            <a:chOff x="5147" y="2811"/>
            <a:chExt cx="11700" cy="1364"/>
          </a:xfrm>
        </p:grpSpPr>
        <p:sp>
          <p:nvSpPr>
            <p:cNvPr id="10" name="TextBox 76"/>
            <p:cNvSpPr txBox="1"/>
            <p:nvPr/>
          </p:nvSpPr>
          <p:spPr>
            <a:xfrm>
              <a:off x="5147" y="2811"/>
              <a:ext cx="11700"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1</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ThreadPoolExecutor.AbortPolicy</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11" name="文本框 10"/>
            <p:cNvSpPr txBox="1"/>
            <p:nvPr/>
          </p:nvSpPr>
          <p:spPr>
            <a:xfrm>
              <a:off x="5775" y="3589"/>
              <a:ext cx="9639" cy="586"/>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sym typeface="+mn-ea"/>
                </a:rPr>
                <a:t>丢弃任务并抛出</a:t>
              </a:r>
              <a:r>
                <a:rPr lang="en-US" altLang="zh-CN" sz="1400" dirty="0" err="1">
                  <a:latin typeface="微软雅黑" panose="020B0503020204020204" charset="-122"/>
                  <a:ea typeface="微软雅黑" panose="020B0503020204020204" charset="-122"/>
                  <a:sym typeface="+mn-ea"/>
                </a:rPr>
                <a:t>RejectedExecutionException</a:t>
              </a:r>
              <a:r>
                <a:rPr lang="zh-CN" altLang="en-US" sz="1400" dirty="0">
                  <a:latin typeface="微软雅黑" panose="020B0503020204020204" charset="-122"/>
                  <a:ea typeface="微软雅黑" panose="020B0503020204020204" charset="-122"/>
                  <a:sym typeface="+mn-ea"/>
                </a:rPr>
                <a:t>异常（默认）</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14" name="组合 13"/>
          <p:cNvGrpSpPr/>
          <p:nvPr/>
        </p:nvGrpSpPr>
        <p:grpSpPr>
          <a:xfrm>
            <a:off x="1720850" y="3514733"/>
            <a:ext cx="5452576" cy="714375"/>
            <a:chOff x="5147" y="2811"/>
            <a:chExt cx="5616" cy="1125"/>
          </a:xfrm>
        </p:grpSpPr>
        <p:sp>
          <p:nvSpPr>
            <p:cNvPr id="17" name="TextBox 76"/>
            <p:cNvSpPr txBox="1"/>
            <p:nvPr/>
          </p:nvSpPr>
          <p:spPr>
            <a:xfrm>
              <a:off x="5147" y="2811"/>
              <a:ext cx="5616"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3</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ThreadPoolExecutor.DiscardOldestPolicy</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18" name="文本框 17"/>
            <p:cNvSpPr txBox="1"/>
            <p:nvPr/>
          </p:nvSpPr>
          <p:spPr>
            <a:xfrm>
              <a:off x="5147" y="3393"/>
              <a:ext cx="5179" cy="543"/>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sym typeface="+mn-ea"/>
                </a:rPr>
                <a:t>丢弃队列里前面的任务，并执行当前任务</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21" name="组合 20"/>
          <p:cNvGrpSpPr/>
          <p:nvPr/>
        </p:nvGrpSpPr>
        <p:grpSpPr>
          <a:xfrm>
            <a:off x="1720850" y="2379552"/>
            <a:ext cx="5186499" cy="714375"/>
            <a:chOff x="5147" y="2811"/>
            <a:chExt cx="5179" cy="1125"/>
          </a:xfrm>
        </p:grpSpPr>
        <p:sp>
          <p:nvSpPr>
            <p:cNvPr id="22" name="TextBox 76"/>
            <p:cNvSpPr txBox="1"/>
            <p:nvPr/>
          </p:nvSpPr>
          <p:spPr>
            <a:xfrm>
              <a:off x="5147" y="2811"/>
              <a:ext cx="4542" cy="58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charset="-122"/>
                  <a:ea typeface="微软雅黑" panose="020B0503020204020204" charset="-122"/>
                </a:rPr>
                <a:t>2</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ThreadPoolExecutor.DiscardPolicy</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23" name="文本框 22"/>
            <p:cNvSpPr txBox="1"/>
            <p:nvPr/>
          </p:nvSpPr>
          <p:spPr>
            <a:xfrm>
              <a:off x="5147" y="3393"/>
              <a:ext cx="5179" cy="543"/>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不处理，直接丢弃任务</a:t>
              </a:r>
              <a:endParaRPr lang="zh-CN" sz="1400" dirty="0">
                <a:solidFill>
                  <a:schemeClr val="tx1"/>
                </a:solidFill>
                <a:latin typeface="微软雅黑" panose="020B0503020204020204" charset="-122"/>
                <a:ea typeface="微软雅黑" panose="020B0503020204020204" charset="-122"/>
                <a:sym typeface="+mn-ea"/>
              </a:endParaRPr>
            </a:p>
          </p:txBody>
        </p:sp>
      </p:grpSp>
      <p:sp>
        <p:nvSpPr>
          <p:cNvPr id="37" name="TextBox 3">
            <a:extLst>
              <a:ext uri="{FF2B5EF4-FFF2-40B4-BE49-F238E27FC236}">
                <a16:creationId xmlns="" xmlns:a16="http://schemas.microsoft.com/office/drawing/2014/main" id="{7D747FF9-BA99-41B5-90FB-CB1DD72ADED7}"/>
              </a:ext>
            </a:extLst>
          </p:cNvPr>
          <p:cNvSpPr txBox="1"/>
          <p:nvPr/>
        </p:nvSpPr>
        <p:spPr>
          <a:xfrm>
            <a:off x="359031" y="259161"/>
            <a:ext cx="3825086" cy="584775"/>
          </a:xfrm>
          <a:prstGeom prst="rect">
            <a:avLst/>
          </a:prstGeom>
          <a:noFill/>
        </p:spPr>
        <p:txBody>
          <a:bodyPr wrap="none" rtlCol="0">
            <a:spAutoFit/>
          </a:bodyPr>
          <a:lstStyle/>
          <a:p>
            <a:r>
              <a:rPr lang="en-US" altLang="zh-CN" sz="2400" dirty="0">
                <a:solidFill>
                  <a:schemeClr val="accent1"/>
                </a:solidFill>
                <a:cs typeface="+mn-ea"/>
                <a:sym typeface="+mn-lt"/>
              </a:rPr>
              <a:t>2.1</a:t>
            </a:r>
            <a:r>
              <a:rPr lang="en-US" altLang="zh-CN" sz="3200" dirty="0">
                <a:solidFill>
                  <a:schemeClr val="accent1"/>
                </a:solidFill>
                <a:cs typeface="+mn-ea"/>
                <a:sym typeface="+mn-lt"/>
              </a:rPr>
              <a:t> </a:t>
            </a:r>
            <a:r>
              <a:rPr lang="zh-CN" altLang="en-US" sz="2400" dirty="0" smtClean="0">
                <a:solidFill>
                  <a:schemeClr val="accent1"/>
                </a:solidFill>
                <a:cs typeface="+mn-ea"/>
                <a:sym typeface="+mn-lt"/>
              </a:rPr>
              <a:t>线程池的饱和处理策略</a:t>
            </a:r>
            <a:endParaRPr lang="zh-CN" altLang="en-US" sz="3200" dirty="0">
              <a:solidFill>
                <a:schemeClr val="accent1"/>
              </a:solidFill>
              <a:cs typeface="+mn-ea"/>
              <a:sym typeface="+mn-lt"/>
            </a:endParaRPr>
          </a:p>
        </p:txBody>
      </p:sp>
      <p:grpSp>
        <p:nvGrpSpPr>
          <p:cNvPr id="40" name="组合 23"/>
          <p:cNvGrpSpPr/>
          <p:nvPr/>
        </p:nvGrpSpPr>
        <p:grpSpPr>
          <a:xfrm>
            <a:off x="1720850" y="4638799"/>
            <a:ext cx="6543358" cy="714375"/>
            <a:chOff x="5147" y="2811"/>
            <a:chExt cx="5340" cy="1125"/>
          </a:xfrm>
        </p:grpSpPr>
        <p:sp>
          <p:nvSpPr>
            <p:cNvPr id="41" name="TextBox 76"/>
            <p:cNvSpPr txBox="1"/>
            <p:nvPr/>
          </p:nvSpPr>
          <p:spPr>
            <a:xfrm>
              <a:off x="5147" y="2811"/>
              <a:ext cx="4745" cy="582"/>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4</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smtClean="0">
                  <a:solidFill>
                    <a:schemeClr val="bg2">
                      <a:lumMod val="25000"/>
                    </a:schemeClr>
                  </a:solidFill>
                  <a:latin typeface="微软雅黑" panose="020B0503020204020204" charset="-122"/>
                  <a:ea typeface="微软雅黑" panose="020B0503020204020204" charset="-122"/>
                </a:rPr>
                <a:t> </a:t>
              </a:r>
              <a:r>
                <a:rPr lang="en-US" altLang="zh-CN" b="1" dirty="0" err="1">
                  <a:solidFill>
                    <a:schemeClr val="bg2">
                      <a:lumMod val="25000"/>
                    </a:schemeClr>
                  </a:solidFill>
                  <a:latin typeface="微软雅黑" panose="020B0503020204020204" charset="-122"/>
                  <a:ea typeface="微软雅黑" panose="020B0503020204020204" charset="-122"/>
                </a:rPr>
                <a:t>ThreadPoolExecutor.CallerRunsPolicy</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42" name="文本框 41"/>
            <p:cNvSpPr txBox="1"/>
            <p:nvPr/>
          </p:nvSpPr>
          <p:spPr>
            <a:xfrm>
              <a:off x="5147" y="3393"/>
              <a:ext cx="5340" cy="543"/>
            </a:xfrm>
            <a:prstGeom prst="rect">
              <a:avLst/>
            </a:prstGeom>
            <a:noFill/>
          </p:spPr>
          <p:txBody>
            <a:bodyPr wrap="square" rtlCol="0">
              <a:spAutoFit/>
            </a:bodyPr>
            <a:lstStyle/>
            <a:p>
              <a:pPr>
                <a:lnSpc>
                  <a:spcPct val="130000"/>
                </a:lnSpc>
              </a:pPr>
              <a:r>
                <a:rPr lang="zh-CN" altLang="en-US" sz="1400" dirty="0">
                  <a:latin typeface="微软雅黑" panose="020B0503020204020204" charset="-122"/>
                  <a:ea typeface="微软雅黑" panose="020B0503020204020204" charset="-122"/>
                </a:rPr>
                <a:t>只用调用者所在线程来运行任务</a:t>
              </a:r>
              <a:endParaRPr lang="zh-CN" sz="1400" dirty="0">
                <a:solidFill>
                  <a:schemeClr val="tx1"/>
                </a:solidFill>
                <a:latin typeface="微软雅黑" panose="020B0503020204020204" charset="-122"/>
                <a:ea typeface="微软雅黑" panose="020B0503020204020204" charset="-122"/>
                <a:sym typeface="+mn-ea"/>
              </a:endParaRPr>
            </a:p>
          </p:txBody>
        </p:sp>
      </p:grpSp>
      <p:grpSp>
        <p:nvGrpSpPr>
          <p:cNvPr id="20" name="组合 23"/>
          <p:cNvGrpSpPr/>
          <p:nvPr/>
        </p:nvGrpSpPr>
        <p:grpSpPr>
          <a:xfrm>
            <a:off x="1838642" y="5769974"/>
            <a:ext cx="6543358" cy="689610"/>
            <a:chOff x="5147" y="2850"/>
            <a:chExt cx="5340" cy="1086"/>
          </a:xfrm>
        </p:grpSpPr>
        <p:sp>
          <p:nvSpPr>
            <p:cNvPr id="24" name="TextBox 76"/>
            <p:cNvSpPr txBox="1"/>
            <p:nvPr/>
          </p:nvSpPr>
          <p:spPr>
            <a:xfrm>
              <a:off x="5165" y="2850"/>
              <a:ext cx="4745" cy="582"/>
            </a:xfrm>
            <a:prstGeom prst="rect">
              <a:avLst/>
            </a:prstGeom>
            <a:noFill/>
          </p:spPr>
          <p:txBody>
            <a:bodyPr wrap="square" rtlCol="0">
              <a:spAutoFit/>
            </a:bodyPr>
            <a:lstStyle/>
            <a:p>
              <a:r>
                <a:rPr lang="en-US" altLang="zh-CN" b="1" dirty="0">
                  <a:solidFill>
                    <a:schemeClr val="bg2">
                      <a:lumMod val="25000"/>
                    </a:schemeClr>
                  </a:solidFill>
                  <a:latin typeface="微软雅黑" panose="020B0503020204020204" charset="-122"/>
                  <a:ea typeface="微软雅黑" panose="020B0503020204020204" charset="-122"/>
                </a:rPr>
                <a:t>5</a:t>
              </a:r>
              <a:r>
                <a:rPr lang="zh-CN" altLang="en-US" b="1" dirty="0" smtClean="0">
                  <a:solidFill>
                    <a:schemeClr val="bg2">
                      <a:lumMod val="25000"/>
                    </a:schemeClr>
                  </a:solidFill>
                  <a:latin typeface="微软雅黑" panose="020B0503020204020204" charset="-122"/>
                  <a:ea typeface="微软雅黑" panose="020B0503020204020204" charset="-122"/>
                </a:rPr>
                <a:t>、</a:t>
              </a:r>
              <a:r>
                <a:rPr lang="en-US" altLang="zh-CN" b="1" dirty="0">
                  <a:solidFill>
                    <a:schemeClr val="bg2">
                      <a:lumMod val="25000"/>
                    </a:schemeClr>
                  </a:solidFill>
                  <a:latin typeface="微软雅黑" panose="020B0503020204020204" charset="-122"/>
                  <a:ea typeface="微软雅黑" panose="020B0503020204020204" charset="-122"/>
                </a:rPr>
                <a:t> </a:t>
              </a:r>
              <a:r>
                <a:rPr lang="zh-CN" altLang="en-US" b="1" dirty="0" smtClean="0">
                  <a:solidFill>
                    <a:schemeClr val="bg2">
                      <a:lumMod val="25000"/>
                    </a:schemeClr>
                  </a:solidFill>
                  <a:latin typeface="微软雅黑" panose="020B0503020204020204" charset="-122"/>
                  <a:ea typeface="微软雅黑" panose="020B0503020204020204" charset="-122"/>
                </a:rPr>
                <a:t>实现</a:t>
              </a:r>
              <a:r>
                <a:rPr lang="en-US" altLang="zh-CN" b="1" dirty="0" err="1" smtClean="0">
                  <a:solidFill>
                    <a:schemeClr val="bg2">
                      <a:lumMod val="25000"/>
                    </a:schemeClr>
                  </a:solidFill>
                  <a:latin typeface="微软雅黑" panose="020B0503020204020204" charset="-122"/>
                  <a:ea typeface="微软雅黑" panose="020B0503020204020204" charset="-122"/>
                </a:rPr>
                <a:t>RejectedExecutionHandler</a:t>
              </a:r>
              <a:r>
                <a:rPr lang="zh-CN" altLang="en-US" b="1" dirty="0" smtClean="0">
                  <a:solidFill>
                    <a:schemeClr val="bg2">
                      <a:lumMod val="25000"/>
                    </a:schemeClr>
                  </a:solidFill>
                  <a:latin typeface="微软雅黑" panose="020B0503020204020204" charset="-122"/>
                  <a:ea typeface="微软雅黑" panose="020B0503020204020204" charset="-122"/>
                </a:rPr>
                <a:t>接口</a:t>
              </a:r>
              <a:endParaRPr lang="zh-CN" altLang="en-US" b="1" dirty="0">
                <a:solidFill>
                  <a:schemeClr val="bg2">
                    <a:lumMod val="25000"/>
                  </a:schemeClr>
                </a:solidFill>
                <a:latin typeface="微软雅黑" panose="020B0503020204020204" charset="-122"/>
                <a:ea typeface="微软雅黑" panose="020B0503020204020204" charset="-122"/>
              </a:endParaRPr>
            </a:p>
          </p:txBody>
        </p:sp>
        <p:sp>
          <p:nvSpPr>
            <p:cNvPr id="25" name="文本框 24"/>
            <p:cNvSpPr txBox="1"/>
            <p:nvPr/>
          </p:nvSpPr>
          <p:spPr>
            <a:xfrm>
              <a:off x="5147" y="3393"/>
              <a:ext cx="5340" cy="543"/>
            </a:xfrm>
            <a:prstGeom prst="rect">
              <a:avLst/>
            </a:prstGeom>
            <a:noFill/>
          </p:spPr>
          <p:txBody>
            <a:bodyPr wrap="square" rtlCol="0">
              <a:spAutoFit/>
            </a:bodyPr>
            <a:lstStyle/>
            <a:p>
              <a:pPr>
                <a:lnSpc>
                  <a:spcPct val="130000"/>
                </a:lnSpc>
              </a:pPr>
              <a:r>
                <a:rPr lang="zh-CN" altLang="en-US" sz="1400" dirty="0" smtClean="0">
                  <a:latin typeface="微软雅黑" panose="020B0503020204020204" charset="-122"/>
                  <a:ea typeface="微软雅黑" panose="020B0503020204020204" charset="-122"/>
                  <a:sym typeface="+mn-ea"/>
                </a:rPr>
                <a:t>自</a:t>
              </a:r>
              <a:r>
                <a:rPr lang="zh-CN" altLang="en-US" sz="1400" smtClean="0">
                  <a:latin typeface="微软雅黑" panose="020B0503020204020204" charset="-122"/>
                  <a:ea typeface="微软雅黑" panose="020B0503020204020204" charset="-122"/>
                  <a:sym typeface="+mn-ea"/>
                </a:rPr>
                <a:t>定义处理方式</a:t>
              </a:r>
              <a:endParaRPr lang="zh-CN" sz="1400" dirty="0">
                <a:solidFill>
                  <a:schemeClr val="tx1"/>
                </a:solidFill>
                <a:latin typeface="微软雅黑" panose="020B0503020204020204" charset="-122"/>
                <a:ea typeface="微软雅黑" panose="020B0503020204020204" charset="-122"/>
                <a:sym typeface="+mn-ea"/>
              </a:endParaRPr>
            </a:p>
          </p:txBody>
        </p:sp>
      </p:grpSp>
    </p:spTree>
    <p:extLst>
      <p:ext uri="{BB962C8B-B14F-4D97-AF65-F5344CB8AC3E}">
        <p14:creationId xmlns:p14="http://schemas.microsoft.com/office/powerpoint/2010/main" val="5187789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p:tgtEl>
                                          <p:spTgt spid="21"/>
                                        </p:tgtEl>
                                        <p:attrNameLst>
                                          <p:attrName>ppt_y</p:attrName>
                                        </p:attrNameLst>
                                      </p:cBhvr>
                                      <p:tavLst>
                                        <p:tav tm="0">
                                          <p:val>
                                            <p:strVal val="#ppt_y+#ppt_h*1.125000"/>
                                          </p:val>
                                        </p:tav>
                                        <p:tav tm="100000">
                                          <p:val>
                                            <p:strVal val="#ppt_y"/>
                                          </p:val>
                                        </p:tav>
                                      </p:tavLst>
                                    </p:anim>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p:tgtEl>
                                          <p:spTgt spid="14"/>
                                        </p:tgtEl>
                                        <p:attrNameLst>
                                          <p:attrName>ppt_y</p:attrName>
                                        </p:attrNameLst>
                                      </p:cBhvr>
                                      <p:tavLst>
                                        <p:tav tm="0">
                                          <p:val>
                                            <p:strVal val="#ppt_y+#ppt_h*1.125000"/>
                                          </p:val>
                                        </p:tav>
                                        <p:tav tm="100000">
                                          <p:val>
                                            <p:strVal val="#ppt_y"/>
                                          </p:val>
                                        </p:tav>
                                      </p:tavLst>
                                    </p:anim>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p:tgtEl>
                                          <p:spTgt spid="40"/>
                                        </p:tgtEl>
                                        <p:attrNameLst>
                                          <p:attrName>ppt_y</p:attrName>
                                        </p:attrNameLst>
                                      </p:cBhvr>
                                      <p:tavLst>
                                        <p:tav tm="0">
                                          <p:val>
                                            <p:strVal val="#ppt_y+#ppt_h*1.125000"/>
                                          </p:val>
                                        </p:tav>
                                        <p:tav tm="100000">
                                          <p:val>
                                            <p:strVal val="#ppt_y"/>
                                          </p:val>
                                        </p:tav>
                                      </p:tavLst>
                                    </p:anim>
                                    <p:animEffect transition="in" filter="wipe(up)">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p:tgtEl>
                                          <p:spTgt spid="20"/>
                                        </p:tgtEl>
                                        <p:attrNameLst>
                                          <p:attrName>ppt_y</p:attrName>
                                        </p:attrNameLst>
                                      </p:cBhvr>
                                      <p:tavLst>
                                        <p:tav tm="0">
                                          <p:val>
                                            <p:strVal val="#ppt_y+#ppt_h*1.125000"/>
                                          </p:val>
                                        </p:tav>
                                        <p:tav tm="100000">
                                          <p:val>
                                            <p:strVal val="#ppt_y"/>
                                          </p:val>
                                        </p:tav>
                                      </p:tavLst>
                                    </p:anim>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03</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smtClean="0">
                <a:solidFill>
                  <a:schemeClr val="accent1">
                    <a:lumMod val="75000"/>
                  </a:schemeClr>
                </a:solidFill>
              </a:rPr>
              <a:t>消息中心的应用</a:t>
            </a:r>
            <a:endParaRPr lang="zh-CN" altLang="en-US" sz="4800" dirty="0">
              <a:solidFill>
                <a:schemeClr val="accent1">
                  <a:lumMod val="75000"/>
                </a:schemeClr>
              </a:solidFill>
            </a:endParaRP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631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
            <a:extLst>
              <a:ext uri="{FF2B5EF4-FFF2-40B4-BE49-F238E27FC236}">
                <a16:creationId xmlns="" xmlns:a16="http://schemas.microsoft.com/office/drawing/2014/main" id="{0D2FAFB6-9C56-4C0C-9B5D-99E321164AD7}"/>
              </a:ext>
            </a:extLst>
          </p:cNvPr>
          <p:cNvSpPr txBox="1"/>
          <p:nvPr/>
        </p:nvSpPr>
        <p:spPr>
          <a:xfrm>
            <a:off x="840968" y="330874"/>
            <a:ext cx="1535998" cy="892552"/>
          </a:xfrm>
          <a:prstGeom prst="rect">
            <a:avLst/>
          </a:prstGeom>
          <a:noFill/>
        </p:spPr>
        <p:txBody>
          <a:bodyPr wrap="none" rtlCol="0">
            <a:spAutoFit/>
          </a:bodyPr>
          <a:lstStyle/>
          <a:p>
            <a:r>
              <a:rPr lang="en-US" altLang="zh-CN" sz="2000" dirty="0" smtClean="0">
                <a:solidFill>
                  <a:schemeClr val="accent1"/>
                </a:solidFill>
                <a:cs typeface="+mn-ea"/>
                <a:sym typeface="+mn-lt"/>
              </a:rPr>
              <a:t>3.1</a:t>
            </a:r>
            <a:r>
              <a:rPr lang="zh-CN" altLang="en-US" sz="2000" dirty="0" smtClean="0">
                <a:solidFill>
                  <a:schemeClr val="accent1"/>
                </a:solidFill>
                <a:cs typeface="+mn-ea"/>
                <a:sym typeface="+mn-lt"/>
              </a:rPr>
              <a:t>消息中心</a:t>
            </a:r>
            <a:endParaRPr lang="zh-CN" altLang="en-US" sz="2000" dirty="0">
              <a:solidFill>
                <a:schemeClr val="accent1"/>
              </a:solidFill>
              <a:cs typeface="+mn-ea"/>
              <a:sym typeface="+mn-lt"/>
            </a:endParaRPr>
          </a:p>
          <a:p>
            <a:endParaRPr lang="zh-CN" altLang="en-US" sz="3200" dirty="0">
              <a:solidFill>
                <a:schemeClr val="accent1"/>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976" y="785562"/>
            <a:ext cx="10058400" cy="6072438"/>
          </a:xfrm>
          <a:prstGeom prst="rect">
            <a:avLst/>
          </a:prstGeom>
        </p:spPr>
      </p:pic>
    </p:spTree>
    <p:extLst>
      <p:ext uri="{BB962C8B-B14F-4D97-AF65-F5344CB8AC3E}">
        <p14:creationId xmlns:p14="http://schemas.microsoft.com/office/powerpoint/2010/main" val="3594223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
            <a:extLst>
              <a:ext uri="{FF2B5EF4-FFF2-40B4-BE49-F238E27FC236}">
                <a16:creationId xmlns="" xmlns:a16="http://schemas.microsoft.com/office/drawing/2014/main" id="{A08FD03E-DED3-4E1D-88AF-6BEA941FB372}"/>
              </a:ext>
            </a:extLst>
          </p:cNvPr>
          <p:cNvSpPr txBox="1"/>
          <p:nvPr/>
        </p:nvSpPr>
        <p:spPr>
          <a:xfrm>
            <a:off x="840968" y="330874"/>
            <a:ext cx="3658374" cy="400110"/>
          </a:xfrm>
          <a:prstGeom prst="rect">
            <a:avLst/>
          </a:prstGeom>
          <a:noFill/>
        </p:spPr>
        <p:txBody>
          <a:bodyPr wrap="none" rtlCol="0">
            <a:spAutoFit/>
          </a:bodyPr>
          <a:lstStyle/>
          <a:p>
            <a:r>
              <a:rPr lang="en-US" altLang="zh-CN" sz="2000" dirty="0" smtClean="0">
                <a:solidFill>
                  <a:schemeClr val="accent1"/>
                </a:solidFill>
                <a:cs typeface="+mn-ea"/>
                <a:sym typeface="+mn-lt"/>
              </a:rPr>
              <a:t>3.2</a:t>
            </a:r>
            <a:r>
              <a:rPr lang="zh-CN" altLang="en-US" sz="2000" dirty="0">
                <a:solidFill>
                  <a:schemeClr val="accent1"/>
                </a:solidFill>
                <a:cs typeface="+mn-ea"/>
                <a:sym typeface="+mn-lt"/>
              </a:rPr>
              <a:t> </a:t>
            </a:r>
            <a:r>
              <a:rPr lang="zh-CN" altLang="en-US" sz="2000" dirty="0" smtClean="0">
                <a:solidFill>
                  <a:schemeClr val="accent1"/>
                </a:solidFill>
                <a:cs typeface="+mn-ea"/>
                <a:sym typeface="+mn-lt"/>
              </a:rPr>
              <a:t>线程池的应用和存在的问题</a:t>
            </a:r>
            <a:endParaRPr lang="zh-CN" altLang="en-US" sz="3200" dirty="0">
              <a:solidFill>
                <a:schemeClr val="accent1"/>
              </a:solidFill>
              <a:cs typeface="+mn-ea"/>
              <a:sym typeface="+mn-lt"/>
            </a:endParaRPr>
          </a:p>
        </p:txBody>
      </p:sp>
      <p:sp>
        <p:nvSpPr>
          <p:cNvPr id="38" name="TextBox 169">
            <a:extLst>
              <a:ext uri="{FF2B5EF4-FFF2-40B4-BE49-F238E27FC236}">
                <a16:creationId xmlns="" xmlns:a16="http://schemas.microsoft.com/office/drawing/2014/main" id="{F5AFA3BF-1C71-4DEC-B29B-7F9B8C22DD0D}"/>
              </a:ext>
            </a:extLst>
          </p:cNvPr>
          <p:cNvSpPr txBox="1"/>
          <p:nvPr/>
        </p:nvSpPr>
        <p:spPr>
          <a:xfrm>
            <a:off x="993368" y="2086854"/>
            <a:ext cx="10112225" cy="338554"/>
          </a:xfrm>
          <a:prstGeom prst="rect">
            <a:avLst/>
          </a:prstGeom>
          <a:noFill/>
        </p:spPr>
        <p:txBody>
          <a:bodyPr wrap="square" rtlCol="0">
            <a:spAutoFit/>
          </a:bodyPr>
          <a:lstStyle/>
          <a:p>
            <a:pPr algn="just"/>
            <a:r>
              <a:rPr lang="zh-CN" altLang="en-US" sz="1600" b="1" dirty="0" smtClean="0">
                <a:solidFill>
                  <a:schemeClr val="bg1">
                    <a:lumMod val="65000"/>
                  </a:schemeClr>
                </a:solidFill>
              </a:rPr>
              <a:t>在什么时候会去</a:t>
            </a:r>
            <a:r>
              <a:rPr lang="en-US" altLang="zh-CN" sz="1600" b="1" dirty="0" err="1" smtClean="0">
                <a:solidFill>
                  <a:schemeClr val="bg1">
                    <a:lumMod val="65000"/>
                  </a:schemeClr>
                </a:solidFill>
              </a:rPr>
              <a:t>config</a:t>
            </a:r>
            <a:r>
              <a:rPr lang="zh-CN" altLang="en-US" sz="1600" b="1" dirty="0" smtClean="0">
                <a:solidFill>
                  <a:schemeClr val="bg1">
                    <a:lumMod val="65000"/>
                  </a:schemeClr>
                </a:solidFill>
              </a:rPr>
              <a:t>中心去修改最大线程数？</a:t>
            </a:r>
            <a:endParaRPr lang="en-US" sz="1600" b="1" dirty="0">
              <a:solidFill>
                <a:schemeClr val="bg1">
                  <a:lumMod val="65000"/>
                </a:schemeClr>
              </a:solidFill>
            </a:endParaRPr>
          </a:p>
        </p:txBody>
      </p:sp>
      <p:grpSp>
        <p:nvGrpSpPr>
          <p:cNvPr id="39" name="Group 170">
            <a:extLst>
              <a:ext uri="{FF2B5EF4-FFF2-40B4-BE49-F238E27FC236}">
                <a16:creationId xmlns="" xmlns:a16="http://schemas.microsoft.com/office/drawing/2014/main" id="{BDB7FA94-D3C0-4CD6-B439-A26DA8EDEEAF}"/>
              </a:ext>
            </a:extLst>
          </p:cNvPr>
          <p:cNvGrpSpPr/>
          <p:nvPr/>
        </p:nvGrpSpPr>
        <p:grpSpPr>
          <a:xfrm>
            <a:off x="1092333" y="1501004"/>
            <a:ext cx="382487" cy="382487"/>
            <a:chOff x="3263900" y="4037013"/>
            <a:chExt cx="879475" cy="879475"/>
          </a:xfrm>
        </p:grpSpPr>
        <p:sp>
          <p:nvSpPr>
            <p:cNvPr id="67" name="Rectangle 20">
              <a:extLst>
                <a:ext uri="{FF2B5EF4-FFF2-40B4-BE49-F238E27FC236}">
                  <a16:creationId xmlns="" xmlns:a16="http://schemas.microsoft.com/office/drawing/2014/main" id="{07E095FC-11B6-4210-9E78-F49A00AE4161}"/>
                </a:ext>
              </a:extLst>
            </p:cNvPr>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8" name="Line 21">
              <a:extLst>
                <a:ext uri="{FF2B5EF4-FFF2-40B4-BE49-F238E27FC236}">
                  <a16:creationId xmlns="" xmlns:a16="http://schemas.microsoft.com/office/drawing/2014/main" id="{E220B7BA-A72C-4BA5-A2B1-1175E24A01D8}"/>
                </a:ext>
              </a:extLst>
            </p:cNvPr>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9" name="Line 22">
              <a:extLst>
                <a:ext uri="{FF2B5EF4-FFF2-40B4-BE49-F238E27FC236}">
                  <a16:creationId xmlns="" xmlns:a16="http://schemas.microsoft.com/office/drawing/2014/main" id="{96F0F77D-5E55-44F2-9BDF-F87C363237BB}"/>
                </a:ext>
              </a:extLst>
            </p:cNvPr>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0" name="Line 23">
              <a:extLst>
                <a:ext uri="{FF2B5EF4-FFF2-40B4-BE49-F238E27FC236}">
                  <a16:creationId xmlns="" xmlns:a16="http://schemas.microsoft.com/office/drawing/2014/main" id="{8ED16D11-62FF-49E7-AA64-F3AC2980DF3F}"/>
                </a:ext>
              </a:extLst>
            </p:cNvPr>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1" name="Line 24">
              <a:extLst>
                <a:ext uri="{FF2B5EF4-FFF2-40B4-BE49-F238E27FC236}">
                  <a16:creationId xmlns="" xmlns:a16="http://schemas.microsoft.com/office/drawing/2014/main" id="{6049EC6B-3C31-494B-A2B4-E9E2CB8A5B4B}"/>
                </a:ext>
              </a:extLst>
            </p:cNvPr>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2" name="Line 25">
              <a:extLst>
                <a:ext uri="{FF2B5EF4-FFF2-40B4-BE49-F238E27FC236}">
                  <a16:creationId xmlns="" xmlns:a16="http://schemas.microsoft.com/office/drawing/2014/main" id="{C791B96D-6EA5-4F31-8BB8-C7366F36A869}"/>
                </a:ext>
              </a:extLst>
            </p:cNvPr>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3" name="Line 26">
              <a:extLst>
                <a:ext uri="{FF2B5EF4-FFF2-40B4-BE49-F238E27FC236}">
                  <a16:creationId xmlns="" xmlns:a16="http://schemas.microsoft.com/office/drawing/2014/main" id="{54A70666-4FB5-47D1-9B6D-1D8BC4F2C96F}"/>
                </a:ext>
              </a:extLst>
            </p:cNvPr>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4" name="Rectangle 27">
              <a:extLst>
                <a:ext uri="{FF2B5EF4-FFF2-40B4-BE49-F238E27FC236}">
                  <a16:creationId xmlns="" xmlns:a16="http://schemas.microsoft.com/office/drawing/2014/main" id="{A463A7DA-40E7-484A-A559-BB19E1C9557A}"/>
                </a:ext>
              </a:extLst>
            </p:cNvPr>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5" name="Rectangle 28">
              <a:extLst>
                <a:ext uri="{FF2B5EF4-FFF2-40B4-BE49-F238E27FC236}">
                  <a16:creationId xmlns="" xmlns:a16="http://schemas.microsoft.com/office/drawing/2014/main" id="{FA2815AC-1F2C-4EA2-A084-1FD81FA6B813}"/>
                </a:ext>
              </a:extLst>
            </p:cNvPr>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6" name="Rectangle 29">
              <a:extLst>
                <a:ext uri="{FF2B5EF4-FFF2-40B4-BE49-F238E27FC236}">
                  <a16:creationId xmlns="" xmlns:a16="http://schemas.microsoft.com/office/drawing/2014/main" id="{091E5D5B-894C-4131-BD20-C0FAF3E7A847}"/>
                </a:ext>
              </a:extLst>
            </p:cNvPr>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7" name="Oval 30">
              <a:extLst>
                <a:ext uri="{FF2B5EF4-FFF2-40B4-BE49-F238E27FC236}">
                  <a16:creationId xmlns="" xmlns:a16="http://schemas.microsoft.com/office/drawing/2014/main" id="{276B41DB-09AB-4A6D-BCD5-4D7FBC4572A1}"/>
                </a:ext>
              </a:extLst>
            </p:cNvPr>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8" name="Oval 31">
              <a:extLst>
                <a:ext uri="{FF2B5EF4-FFF2-40B4-BE49-F238E27FC236}">
                  <a16:creationId xmlns="" xmlns:a16="http://schemas.microsoft.com/office/drawing/2014/main" id="{42509F0D-AF36-43B1-A544-0CE9B6C030ED}"/>
                </a:ext>
              </a:extLst>
            </p:cNvPr>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9" name="Oval 32">
              <a:extLst>
                <a:ext uri="{FF2B5EF4-FFF2-40B4-BE49-F238E27FC236}">
                  <a16:creationId xmlns="" xmlns:a16="http://schemas.microsoft.com/office/drawing/2014/main" id="{F998F15A-94E1-42D1-933F-B1CFCE218A05}"/>
                </a:ext>
              </a:extLst>
            </p:cNvPr>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80" name="TextBox 186">
            <a:extLst>
              <a:ext uri="{FF2B5EF4-FFF2-40B4-BE49-F238E27FC236}">
                <a16:creationId xmlns="" xmlns:a16="http://schemas.microsoft.com/office/drawing/2014/main" id="{B9656EF3-F7A8-4F48-8A0D-6E8E186D8E9C}"/>
              </a:ext>
            </a:extLst>
          </p:cNvPr>
          <p:cNvSpPr txBox="1"/>
          <p:nvPr/>
        </p:nvSpPr>
        <p:spPr>
          <a:xfrm>
            <a:off x="1557630" y="1505395"/>
            <a:ext cx="1096775" cy="400110"/>
          </a:xfrm>
          <a:prstGeom prst="rect">
            <a:avLst/>
          </a:prstGeom>
          <a:noFill/>
        </p:spPr>
        <p:txBody>
          <a:bodyPr wrap="none" rtlCol="0">
            <a:spAutoFit/>
          </a:bodyPr>
          <a:lstStyle/>
          <a:p>
            <a:r>
              <a:rPr lang="zh-CN" altLang="en-US" sz="2000" b="1" dirty="0" smtClean="0">
                <a:solidFill>
                  <a:srgbClr val="2C3460"/>
                </a:solidFill>
              </a:rPr>
              <a:t>问题</a:t>
            </a:r>
            <a:r>
              <a:rPr lang="en-US" altLang="zh-CN" sz="2000" b="1" dirty="0" smtClean="0">
                <a:solidFill>
                  <a:srgbClr val="2C3460"/>
                </a:solidFill>
              </a:rPr>
              <a:t>1</a:t>
            </a:r>
            <a:r>
              <a:rPr lang="zh-CN" altLang="en-US" sz="2000" b="1" dirty="0" smtClean="0">
                <a:solidFill>
                  <a:srgbClr val="2C3460"/>
                </a:solidFill>
              </a:rPr>
              <a:t>：</a:t>
            </a:r>
            <a:endParaRPr lang="id-ID" sz="2000" b="1" dirty="0">
              <a:solidFill>
                <a:srgbClr val="2C3460"/>
              </a:solidFill>
            </a:endParaRPr>
          </a:p>
        </p:txBody>
      </p:sp>
      <p:cxnSp>
        <p:nvCxnSpPr>
          <p:cNvPr id="81" name="Straight Connector 187">
            <a:extLst>
              <a:ext uri="{FF2B5EF4-FFF2-40B4-BE49-F238E27FC236}">
                <a16:creationId xmlns="" xmlns:a16="http://schemas.microsoft.com/office/drawing/2014/main" id="{C3895D18-118E-48D3-92F5-FFA87C912018}"/>
              </a:ext>
            </a:extLst>
          </p:cNvPr>
          <p:cNvCxnSpPr/>
          <p:nvPr/>
        </p:nvCxnSpPr>
        <p:spPr>
          <a:xfrm>
            <a:off x="1667323" y="188349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pSp>
        <p:nvGrpSpPr>
          <p:cNvPr id="59" name="Group 170">
            <a:extLst>
              <a:ext uri="{FF2B5EF4-FFF2-40B4-BE49-F238E27FC236}">
                <a16:creationId xmlns="" xmlns:a16="http://schemas.microsoft.com/office/drawing/2014/main" id="{BDB7FA94-D3C0-4CD6-B439-A26DA8EDEEAF}"/>
              </a:ext>
            </a:extLst>
          </p:cNvPr>
          <p:cNvGrpSpPr/>
          <p:nvPr/>
        </p:nvGrpSpPr>
        <p:grpSpPr>
          <a:xfrm>
            <a:off x="1222962" y="3376777"/>
            <a:ext cx="382487" cy="382487"/>
            <a:chOff x="3263900" y="4037013"/>
            <a:chExt cx="879475" cy="879475"/>
          </a:xfrm>
        </p:grpSpPr>
        <p:sp>
          <p:nvSpPr>
            <p:cNvPr id="60" name="Rectangle 20">
              <a:extLst>
                <a:ext uri="{FF2B5EF4-FFF2-40B4-BE49-F238E27FC236}">
                  <a16:creationId xmlns="" xmlns:a16="http://schemas.microsoft.com/office/drawing/2014/main" id="{07E095FC-11B6-4210-9E78-F49A00AE4161}"/>
                </a:ext>
              </a:extLst>
            </p:cNvPr>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1" name="Line 21">
              <a:extLst>
                <a:ext uri="{FF2B5EF4-FFF2-40B4-BE49-F238E27FC236}">
                  <a16:creationId xmlns="" xmlns:a16="http://schemas.microsoft.com/office/drawing/2014/main" id="{E220B7BA-A72C-4BA5-A2B1-1175E24A01D8}"/>
                </a:ext>
              </a:extLst>
            </p:cNvPr>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2" name="Line 22">
              <a:extLst>
                <a:ext uri="{FF2B5EF4-FFF2-40B4-BE49-F238E27FC236}">
                  <a16:creationId xmlns="" xmlns:a16="http://schemas.microsoft.com/office/drawing/2014/main" id="{96F0F77D-5E55-44F2-9BDF-F87C363237BB}"/>
                </a:ext>
              </a:extLst>
            </p:cNvPr>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3" name="Line 23">
              <a:extLst>
                <a:ext uri="{FF2B5EF4-FFF2-40B4-BE49-F238E27FC236}">
                  <a16:creationId xmlns="" xmlns:a16="http://schemas.microsoft.com/office/drawing/2014/main" id="{8ED16D11-62FF-49E7-AA64-F3AC2980DF3F}"/>
                </a:ext>
              </a:extLst>
            </p:cNvPr>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4" name="Line 24">
              <a:extLst>
                <a:ext uri="{FF2B5EF4-FFF2-40B4-BE49-F238E27FC236}">
                  <a16:creationId xmlns="" xmlns:a16="http://schemas.microsoft.com/office/drawing/2014/main" id="{6049EC6B-3C31-494B-A2B4-E9E2CB8A5B4B}"/>
                </a:ext>
              </a:extLst>
            </p:cNvPr>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5" name="Line 25">
              <a:extLst>
                <a:ext uri="{FF2B5EF4-FFF2-40B4-BE49-F238E27FC236}">
                  <a16:creationId xmlns="" xmlns:a16="http://schemas.microsoft.com/office/drawing/2014/main" id="{C791B96D-6EA5-4F31-8BB8-C7366F36A869}"/>
                </a:ext>
              </a:extLst>
            </p:cNvPr>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6" name="Line 26">
              <a:extLst>
                <a:ext uri="{FF2B5EF4-FFF2-40B4-BE49-F238E27FC236}">
                  <a16:creationId xmlns="" xmlns:a16="http://schemas.microsoft.com/office/drawing/2014/main" id="{54A70666-4FB5-47D1-9B6D-1D8BC4F2C96F}"/>
                </a:ext>
              </a:extLst>
            </p:cNvPr>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2" name="Rectangle 27">
              <a:extLst>
                <a:ext uri="{FF2B5EF4-FFF2-40B4-BE49-F238E27FC236}">
                  <a16:creationId xmlns="" xmlns:a16="http://schemas.microsoft.com/office/drawing/2014/main" id="{A463A7DA-40E7-484A-A559-BB19E1C9557A}"/>
                </a:ext>
              </a:extLst>
            </p:cNvPr>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3" name="Rectangle 28">
              <a:extLst>
                <a:ext uri="{FF2B5EF4-FFF2-40B4-BE49-F238E27FC236}">
                  <a16:creationId xmlns="" xmlns:a16="http://schemas.microsoft.com/office/drawing/2014/main" id="{FA2815AC-1F2C-4EA2-A084-1FD81FA6B813}"/>
                </a:ext>
              </a:extLst>
            </p:cNvPr>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4" name="Rectangle 29">
              <a:extLst>
                <a:ext uri="{FF2B5EF4-FFF2-40B4-BE49-F238E27FC236}">
                  <a16:creationId xmlns="" xmlns:a16="http://schemas.microsoft.com/office/drawing/2014/main" id="{091E5D5B-894C-4131-BD20-C0FAF3E7A847}"/>
                </a:ext>
              </a:extLst>
            </p:cNvPr>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5" name="Oval 30">
              <a:extLst>
                <a:ext uri="{FF2B5EF4-FFF2-40B4-BE49-F238E27FC236}">
                  <a16:creationId xmlns="" xmlns:a16="http://schemas.microsoft.com/office/drawing/2014/main" id="{276B41DB-09AB-4A6D-BCD5-4D7FBC4572A1}"/>
                </a:ext>
              </a:extLst>
            </p:cNvPr>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6" name="Oval 31">
              <a:extLst>
                <a:ext uri="{FF2B5EF4-FFF2-40B4-BE49-F238E27FC236}">
                  <a16:creationId xmlns="" xmlns:a16="http://schemas.microsoft.com/office/drawing/2014/main" id="{42509F0D-AF36-43B1-A544-0CE9B6C030ED}"/>
                </a:ext>
              </a:extLst>
            </p:cNvPr>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7" name="Oval 32">
              <a:extLst>
                <a:ext uri="{FF2B5EF4-FFF2-40B4-BE49-F238E27FC236}">
                  <a16:creationId xmlns="" xmlns:a16="http://schemas.microsoft.com/office/drawing/2014/main" id="{F998F15A-94E1-42D1-933F-B1CFCE218A05}"/>
                </a:ext>
              </a:extLst>
            </p:cNvPr>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88" name="TextBox 186">
            <a:extLst>
              <a:ext uri="{FF2B5EF4-FFF2-40B4-BE49-F238E27FC236}">
                <a16:creationId xmlns="" xmlns:a16="http://schemas.microsoft.com/office/drawing/2014/main" id="{B9656EF3-F7A8-4F48-8A0D-6E8E186D8E9C}"/>
              </a:ext>
            </a:extLst>
          </p:cNvPr>
          <p:cNvSpPr txBox="1"/>
          <p:nvPr/>
        </p:nvSpPr>
        <p:spPr>
          <a:xfrm>
            <a:off x="1688259" y="3381168"/>
            <a:ext cx="1096775" cy="400110"/>
          </a:xfrm>
          <a:prstGeom prst="rect">
            <a:avLst/>
          </a:prstGeom>
          <a:noFill/>
        </p:spPr>
        <p:txBody>
          <a:bodyPr wrap="none" rtlCol="0">
            <a:spAutoFit/>
          </a:bodyPr>
          <a:lstStyle/>
          <a:p>
            <a:r>
              <a:rPr lang="zh-CN" altLang="en-US" sz="2000" b="1" dirty="0" smtClean="0">
                <a:solidFill>
                  <a:srgbClr val="2C3460"/>
                </a:solidFill>
              </a:rPr>
              <a:t>问题</a:t>
            </a:r>
            <a:r>
              <a:rPr lang="en-US" altLang="zh-CN" sz="2000" b="1" dirty="0">
                <a:solidFill>
                  <a:srgbClr val="2C3460"/>
                </a:solidFill>
              </a:rPr>
              <a:t>2</a:t>
            </a:r>
            <a:r>
              <a:rPr lang="zh-CN" altLang="en-US" sz="2000" b="1" dirty="0" smtClean="0">
                <a:solidFill>
                  <a:srgbClr val="2C3460"/>
                </a:solidFill>
              </a:rPr>
              <a:t>：</a:t>
            </a:r>
            <a:endParaRPr lang="id-ID" sz="2000" b="1" dirty="0">
              <a:solidFill>
                <a:srgbClr val="2C3460"/>
              </a:solidFill>
            </a:endParaRPr>
          </a:p>
        </p:txBody>
      </p:sp>
      <p:cxnSp>
        <p:nvCxnSpPr>
          <p:cNvPr id="89" name="Straight Connector 187">
            <a:extLst>
              <a:ext uri="{FF2B5EF4-FFF2-40B4-BE49-F238E27FC236}">
                <a16:creationId xmlns="" xmlns:a16="http://schemas.microsoft.com/office/drawing/2014/main" id="{C3895D18-118E-48D3-92F5-FFA87C912018}"/>
              </a:ext>
            </a:extLst>
          </p:cNvPr>
          <p:cNvCxnSpPr/>
          <p:nvPr/>
        </p:nvCxnSpPr>
        <p:spPr>
          <a:xfrm>
            <a:off x="1797952" y="3759264"/>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sp>
        <p:nvSpPr>
          <p:cNvPr id="90" name="TextBox 169">
            <a:extLst>
              <a:ext uri="{FF2B5EF4-FFF2-40B4-BE49-F238E27FC236}">
                <a16:creationId xmlns="" xmlns:a16="http://schemas.microsoft.com/office/drawing/2014/main" id="{F5AFA3BF-1C71-4DEC-B29B-7F9B8C22DD0D}"/>
              </a:ext>
            </a:extLst>
          </p:cNvPr>
          <p:cNvSpPr txBox="1"/>
          <p:nvPr/>
        </p:nvSpPr>
        <p:spPr>
          <a:xfrm>
            <a:off x="1092333" y="3999215"/>
            <a:ext cx="10112225" cy="338554"/>
          </a:xfrm>
          <a:prstGeom prst="rect">
            <a:avLst/>
          </a:prstGeom>
          <a:noFill/>
        </p:spPr>
        <p:txBody>
          <a:bodyPr wrap="square" rtlCol="0">
            <a:spAutoFit/>
          </a:bodyPr>
          <a:lstStyle/>
          <a:p>
            <a:pPr algn="just"/>
            <a:r>
              <a:rPr lang="zh-CN" altLang="en-US" sz="1600" b="1" dirty="0" smtClean="0">
                <a:solidFill>
                  <a:schemeClr val="bg1">
                    <a:lumMod val="65000"/>
                  </a:schemeClr>
                </a:solidFill>
              </a:rPr>
              <a:t>超出最大线程数的线程会怎么处理？</a:t>
            </a:r>
            <a:endParaRPr lang="en-US" sz="1600" b="1" dirty="0">
              <a:solidFill>
                <a:schemeClr val="bg1">
                  <a:lumMod val="65000"/>
                </a:schemeClr>
              </a:solidFill>
            </a:endParaRPr>
          </a:p>
        </p:txBody>
      </p:sp>
    </p:spTree>
    <p:extLst>
      <p:ext uri="{BB962C8B-B14F-4D97-AF65-F5344CB8AC3E}">
        <p14:creationId xmlns:p14="http://schemas.microsoft.com/office/powerpoint/2010/main" val="2882955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checkerboard(across)">
                                      <p:cBhvr>
                                        <p:cTn id="12" dur="500"/>
                                        <p:tgtEl>
                                          <p:spTgt spid="38"/>
                                        </p:tgtEl>
                                      </p:cBhvr>
                                    </p:animEffect>
                                  </p:childTnLst>
                                </p:cTn>
                              </p:par>
                              <p:par>
                                <p:cTn id="13" presetID="5" presetClass="entr" presetSubtype="1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checkerboard(across)">
                                      <p:cBhvr>
                                        <p:cTn id="15" dur="500"/>
                                        <p:tgtEl>
                                          <p:spTgt spid="3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checkerboard(across)">
                                      <p:cBhvr>
                                        <p:cTn id="18" dur="500"/>
                                        <p:tgtEl>
                                          <p:spTgt spid="80"/>
                                        </p:tgtEl>
                                      </p:cBhvr>
                                    </p:animEffect>
                                  </p:childTnLst>
                                </p:cTn>
                              </p:par>
                              <p:par>
                                <p:cTn id="19" presetID="5" presetClass="entr" presetSubtype="1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checkerboard(across)">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checkerboard(across)">
                                      <p:cBhvr>
                                        <p:cTn id="26" dur="500"/>
                                        <p:tgtEl>
                                          <p:spTgt spid="5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checkerboard(across)">
                                      <p:cBhvr>
                                        <p:cTn id="29" dur="500"/>
                                        <p:tgtEl>
                                          <p:spTgt spid="88"/>
                                        </p:tgtEl>
                                      </p:cBhvr>
                                    </p:animEffect>
                                  </p:childTnLst>
                                </p:cTn>
                              </p:par>
                              <p:par>
                                <p:cTn id="30" presetID="5" presetClass="entr" presetSubtype="10" fill="hold" nodeType="with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checkerboard(across)">
                                      <p:cBhvr>
                                        <p:cTn id="32" dur="500"/>
                                        <p:tgtEl>
                                          <p:spTgt spid="89"/>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checkerboard(across)">
                                      <p:cBhvr>
                                        <p:cTn id="3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80" grpId="0"/>
      <p:bldP spid="88" grpId="0"/>
      <p:bldP spid="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04</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smtClean="0">
                <a:solidFill>
                  <a:schemeClr val="accent1">
                    <a:lumMod val="75000"/>
                  </a:schemeClr>
                </a:solidFill>
              </a:rPr>
              <a:t>安全性</a:t>
            </a:r>
            <a:endParaRPr lang="zh-CN" altLang="en-US" sz="4800" dirty="0">
              <a:solidFill>
                <a:schemeClr val="accent1">
                  <a:lumMod val="75000"/>
                </a:schemeClr>
              </a:solidFill>
            </a:endParaRP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53016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
            <a:extLst>
              <a:ext uri="{FF2B5EF4-FFF2-40B4-BE49-F238E27FC236}">
                <a16:creationId xmlns="" xmlns:a16="http://schemas.microsoft.com/office/drawing/2014/main" id="{0D2FAFB6-9C56-4C0C-9B5D-99E321164AD7}"/>
              </a:ext>
            </a:extLst>
          </p:cNvPr>
          <p:cNvSpPr txBox="1"/>
          <p:nvPr/>
        </p:nvSpPr>
        <p:spPr>
          <a:xfrm>
            <a:off x="840968" y="330874"/>
            <a:ext cx="2818400" cy="1200329"/>
          </a:xfrm>
          <a:prstGeom prst="rect">
            <a:avLst/>
          </a:prstGeom>
          <a:noFill/>
        </p:spPr>
        <p:txBody>
          <a:bodyPr wrap="none" rtlCol="0">
            <a:spAutoFit/>
          </a:bodyPr>
          <a:lstStyle/>
          <a:p>
            <a:r>
              <a:rPr lang="en-US" altLang="zh-CN" sz="2000" dirty="0" smtClean="0">
                <a:solidFill>
                  <a:schemeClr val="accent1"/>
                </a:solidFill>
                <a:cs typeface="+mn-ea"/>
                <a:sym typeface="+mn-lt"/>
              </a:rPr>
              <a:t>4.1</a:t>
            </a:r>
            <a:r>
              <a:rPr lang="zh-CN" altLang="en-US" sz="2000" b="1" dirty="0"/>
              <a:t>线程与内存交互操作</a:t>
            </a:r>
            <a:endParaRPr lang="zh-CN" altLang="en-US" sz="2000" dirty="0"/>
          </a:p>
          <a:p>
            <a:endParaRPr lang="zh-CN" altLang="en-US" sz="2000" dirty="0">
              <a:solidFill>
                <a:schemeClr val="accent1"/>
              </a:solidFill>
              <a:cs typeface="+mn-ea"/>
              <a:sym typeface="+mn-lt"/>
            </a:endParaRPr>
          </a:p>
          <a:p>
            <a:endParaRPr lang="zh-CN" altLang="en-US" sz="3200" dirty="0">
              <a:solidFill>
                <a:schemeClr val="accent1"/>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854" y="833066"/>
            <a:ext cx="7579603" cy="5567733"/>
          </a:xfrm>
          <a:prstGeom prst="rect">
            <a:avLst/>
          </a:prstGeom>
        </p:spPr>
      </p:pic>
    </p:spTree>
    <p:extLst>
      <p:ext uri="{BB962C8B-B14F-4D97-AF65-F5344CB8AC3E}">
        <p14:creationId xmlns:p14="http://schemas.microsoft.com/office/powerpoint/2010/main" val="395416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
            <a:extLst>
              <a:ext uri="{FF2B5EF4-FFF2-40B4-BE49-F238E27FC236}">
                <a16:creationId xmlns="" xmlns:a16="http://schemas.microsoft.com/office/drawing/2014/main" id="{0D2FAFB6-9C56-4C0C-9B5D-99E321164AD7}"/>
              </a:ext>
            </a:extLst>
          </p:cNvPr>
          <p:cNvSpPr txBox="1"/>
          <p:nvPr/>
        </p:nvSpPr>
        <p:spPr>
          <a:xfrm>
            <a:off x="840968" y="330874"/>
            <a:ext cx="4536575" cy="1200329"/>
          </a:xfrm>
          <a:prstGeom prst="rect">
            <a:avLst/>
          </a:prstGeom>
          <a:noFill/>
        </p:spPr>
        <p:txBody>
          <a:bodyPr wrap="square" rtlCol="0">
            <a:spAutoFit/>
          </a:bodyPr>
          <a:lstStyle/>
          <a:p>
            <a:r>
              <a:rPr lang="en-US" altLang="zh-CN" sz="2000" dirty="0" smtClean="0">
                <a:solidFill>
                  <a:schemeClr val="accent1"/>
                </a:solidFill>
                <a:cs typeface="+mn-ea"/>
                <a:sym typeface="+mn-lt"/>
              </a:rPr>
              <a:t>4.1</a:t>
            </a:r>
            <a:r>
              <a:rPr lang="zh-CN" altLang="en-US" sz="2000" b="1" dirty="0"/>
              <a:t>并发的三个特性</a:t>
            </a:r>
            <a:endParaRPr lang="zh-CN" altLang="en-US" sz="2000" dirty="0"/>
          </a:p>
          <a:p>
            <a:endParaRPr lang="zh-CN" altLang="en-US" sz="2000" dirty="0">
              <a:solidFill>
                <a:schemeClr val="accent1"/>
              </a:solidFill>
              <a:cs typeface="+mn-ea"/>
              <a:sym typeface="+mn-lt"/>
            </a:endParaRPr>
          </a:p>
          <a:p>
            <a:endParaRPr lang="zh-CN" altLang="en-US" sz="3200" dirty="0">
              <a:solidFill>
                <a:schemeClr val="accent1"/>
              </a:solidFill>
              <a:cs typeface="+mn-ea"/>
              <a:sym typeface="+mn-lt"/>
            </a:endParaRPr>
          </a:p>
        </p:txBody>
      </p:sp>
      <p:sp>
        <p:nvSpPr>
          <p:cNvPr id="4" name="Rectangle 89"/>
          <p:cNvSpPr/>
          <p:nvPr/>
        </p:nvSpPr>
        <p:spPr>
          <a:xfrm>
            <a:off x="1306930" y="1083867"/>
            <a:ext cx="6859369" cy="400110"/>
          </a:xfrm>
          <a:prstGeom prst="rect">
            <a:avLst/>
          </a:prstGeom>
        </p:spPr>
        <p:txBody>
          <a:bodyPr wrap="square">
            <a:spAutoFit/>
          </a:bodyPr>
          <a:lstStyle/>
          <a:p>
            <a:r>
              <a:rPr lang="en-US" altLang="zh-CN" sz="2000" b="1" dirty="0" smtClean="0"/>
              <a:t>1</a:t>
            </a:r>
            <a:r>
              <a:rPr lang="zh-CN" altLang="en-US" sz="2000" b="1" dirty="0" smtClean="0"/>
              <a:t>、原子性</a:t>
            </a:r>
            <a:r>
              <a:rPr lang="zh-CN" altLang="en-US" sz="2000" dirty="0" smtClean="0"/>
              <a:t> </a:t>
            </a:r>
            <a:endParaRPr lang="zh-CN" altLang="en-US" sz="2000" dirty="0"/>
          </a:p>
        </p:txBody>
      </p:sp>
      <p:sp>
        <p:nvSpPr>
          <p:cNvPr id="5" name="Rectangle 88"/>
          <p:cNvSpPr/>
          <p:nvPr/>
        </p:nvSpPr>
        <p:spPr>
          <a:xfrm>
            <a:off x="1306930" y="1620323"/>
            <a:ext cx="8129623" cy="738664"/>
          </a:xfrm>
          <a:prstGeom prst="rect">
            <a:avLst/>
          </a:prstGeom>
        </p:spPr>
        <p:txBody>
          <a:bodyPr wrap="square">
            <a:spAutoFit/>
          </a:bodyPr>
          <a:lstStyle/>
          <a:p>
            <a:r>
              <a:rPr lang="zh-CN" altLang="en-US" sz="1400" dirty="0"/>
              <a:t>原子性是指不可再分的最小操作指令，即单条机器指令，原子性操作任意时刻只能有一个线程，因此是线程安全的。 </a:t>
            </a:r>
          </a:p>
          <a:p>
            <a:r>
              <a:rPr lang="en-US" altLang="zh-CN" sz="1400" dirty="0"/>
              <a:t>Java</a:t>
            </a:r>
            <a:r>
              <a:rPr lang="zh-CN" altLang="en-US" sz="1400" dirty="0"/>
              <a:t>内存模型中通过</a:t>
            </a:r>
            <a:r>
              <a:rPr lang="en-US" altLang="zh-CN" sz="1400" dirty="0"/>
              <a:t>read</a:t>
            </a:r>
            <a:r>
              <a:rPr lang="zh-CN" altLang="en-US" sz="1400" dirty="0"/>
              <a:t>、</a:t>
            </a:r>
            <a:r>
              <a:rPr lang="en-US" altLang="zh-CN" sz="1400" dirty="0"/>
              <a:t>load</a:t>
            </a:r>
            <a:r>
              <a:rPr lang="zh-CN" altLang="en-US" sz="1400" dirty="0"/>
              <a:t>、</a:t>
            </a:r>
            <a:r>
              <a:rPr lang="en-US" altLang="zh-CN" sz="1400" dirty="0"/>
              <a:t>assign</a:t>
            </a:r>
            <a:r>
              <a:rPr lang="zh-CN" altLang="en-US" sz="1400" dirty="0"/>
              <a:t>、</a:t>
            </a:r>
            <a:r>
              <a:rPr lang="en-US" altLang="zh-CN" sz="1400" dirty="0"/>
              <a:t>use</a:t>
            </a:r>
            <a:r>
              <a:rPr lang="zh-CN" altLang="en-US" sz="1400" dirty="0"/>
              <a:t>、</a:t>
            </a:r>
            <a:r>
              <a:rPr lang="en-US" altLang="zh-CN" sz="1400" dirty="0"/>
              <a:t>store</a:t>
            </a:r>
            <a:r>
              <a:rPr lang="zh-CN" altLang="en-US" sz="1400" dirty="0"/>
              <a:t>和</a:t>
            </a:r>
            <a:r>
              <a:rPr lang="en-US" altLang="zh-CN" sz="1400" dirty="0"/>
              <a:t>write</a:t>
            </a:r>
            <a:r>
              <a:rPr lang="zh-CN" altLang="en-US" sz="1400" dirty="0"/>
              <a:t>这</a:t>
            </a:r>
            <a:r>
              <a:rPr lang="en-US" altLang="zh-CN" sz="1400" dirty="0"/>
              <a:t>6</a:t>
            </a:r>
            <a:r>
              <a:rPr lang="zh-CN" altLang="en-US" sz="1400" dirty="0"/>
              <a:t>个操作保证变量的原子性操作。</a:t>
            </a:r>
            <a:endParaRPr lang="ms-MY" sz="1333" dirty="0">
              <a:solidFill>
                <a:schemeClr val="bg1">
                  <a:lumMod val="65000"/>
                </a:schemeClr>
              </a:solidFill>
              <a:cs typeface="+mn-ea"/>
              <a:sym typeface="+mn-lt"/>
            </a:endParaRPr>
          </a:p>
        </p:txBody>
      </p:sp>
      <p:sp>
        <p:nvSpPr>
          <p:cNvPr id="6" name="Rectangle 89"/>
          <p:cNvSpPr/>
          <p:nvPr/>
        </p:nvSpPr>
        <p:spPr>
          <a:xfrm>
            <a:off x="1306930" y="2792325"/>
            <a:ext cx="6859369" cy="400110"/>
          </a:xfrm>
          <a:prstGeom prst="rect">
            <a:avLst/>
          </a:prstGeom>
        </p:spPr>
        <p:txBody>
          <a:bodyPr wrap="square">
            <a:spAutoFit/>
          </a:bodyPr>
          <a:lstStyle/>
          <a:p>
            <a:r>
              <a:rPr lang="en-US" altLang="zh-CN" sz="2000" b="1" dirty="0"/>
              <a:t>2</a:t>
            </a:r>
            <a:r>
              <a:rPr lang="zh-CN" altLang="en-US" sz="2000" b="1" dirty="0" smtClean="0"/>
              <a:t>、可见性</a:t>
            </a:r>
            <a:r>
              <a:rPr lang="zh-CN" altLang="en-US" sz="2000" dirty="0" smtClean="0"/>
              <a:t> </a:t>
            </a:r>
            <a:endParaRPr lang="zh-CN" altLang="en-US" sz="2000" dirty="0"/>
          </a:p>
        </p:txBody>
      </p:sp>
      <p:sp>
        <p:nvSpPr>
          <p:cNvPr id="7" name="Rectangle 88"/>
          <p:cNvSpPr/>
          <p:nvPr/>
        </p:nvSpPr>
        <p:spPr>
          <a:xfrm>
            <a:off x="1306929" y="3345318"/>
            <a:ext cx="8129623" cy="1169551"/>
          </a:xfrm>
          <a:prstGeom prst="rect">
            <a:avLst/>
          </a:prstGeom>
        </p:spPr>
        <p:txBody>
          <a:bodyPr wrap="square">
            <a:spAutoFit/>
          </a:bodyPr>
          <a:lstStyle/>
          <a:p>
            <a:r>
              <a:rPr lang="zh-CN" altLang="en-US" sz="1400" dirty="0"/>
              <a:t>可见性是指当一个线程修改了共享变量的值，其他线程可以立即得知这个修改。 </a:t>
            </a:r>
          </a:p>
          <a:p>
            <a:r>
              <a:rPr lang="en-US" altLang="zh-CN" sz="1400" dirty="0"/>
              <a:t>Java</a:t>
            </a:r>
            <a:r>
              <a:rPr lang="zh-CN" altLang="en-US" sz="1400" dirty="0"/>
              <a:t>内存模型是通过在变量修改后将新值同步回主内存，在变量读取前从主内存刷新变量值来实现可见性的。 </a:t>
            </a:r>
          </a:p>
          <a:p>
            <a:endParaRPr lang="zh-CN" altLang="en-US" sz="1400" dirty="0"/>
          </a:p>
          <a:p>
            <a:r>
              <a:rPr lang="en-US" altLang="zh-CN" sz="1400" dirty="0"/>
              <a:t>Java</a:t>
            </a:r>
            <a:r>
              <a:rPr lang="zh-CN" altLang="en-US" sz="1400" dirty="0"/>
              <a:t>中通过</a:t>
            </a:r>
            <a:r>
              <a:rPr lang="en-US" altLang="zh-CN" sz="1400" dirty="0"/>
              <a:t>volatile</a:t>
            </a:r>
            <a:r>
              <a:rPr lang="zh-CN" altLang="en-US" sz="1400" dirty="0"/>
              <a:t>、</a:t>
            </a:r>
            <a:r>
              <a:rPr lang="en-US" altLang="zh-CN" sz="1400" dirty="0"/>
              <a:t>final</a:t>
            </a:r>
            <a:r>
              <a:rPr lang="zh-CN" altLang="en-US" sz="1400" dirty="0"/>
              <a:t>和</a:t>
            </a:r>
            <a:r>
              <a:rPr lang="en-US" altLang="zh-CN" sz="1400" dirty="0"/>
              <a:t>synchronized</a:t>
            </a:r>
            <a:r>
              <a:rPr lang="zh-CN" altLang="en-US" sz="1400" dirty="0"/>
              <a:t>这三个关键字保证</a:t>
            </a:r>
            <a:r>
              <a:rPr lang="zh-CN" altLang="en-US" sz="1400" dirty="0" smtClean="0"/>
              <a:t>可见性。</a:t>
            </a:r>
            <a:endParaRPr lang="ms-MY" sz="1333" dirty="0">
              <a:solidFill>
                <a:schemeClr val="bg1">
                  <a:lumMod val="65000"/>
                </a:schemeClr>
              </a:solidFill>
              <a:cs typeface="+mn-ea"/>
              <a:sym typeface="+mn-lt"/>
            </a:endParaRPr>
          </a:p>
        </p:txBody>
      </p:sp>
      <p:sp>
        <p:nvSpPr>
          <p:cNvPr id="8" name="Rectangle 89"/>
          <p:cNvSpPr/>
          <p:nvPr/>
        </p:nvSpPr>
        <p:spPr>
          <a:xfrm>
            <a:off x="1306930" y="4828553"/>
            <a:ext cx="6859369" cy="400110"/>
          </a:xfrm>
          <a:prstGeom prst="rect">
            <a:avLst/>
          </a:prstGeom>
        </p:spPr>
        <p:txBody>
          <a:bodyPr wrap="square">
            <a:spAutoFit/>
          </a:bodyPr>
          <a:lstStyle/>
          <a:p>
            <a:r>
              <a:rPr lang="en-US" altLang="zh-CN" sz="2000" b="1" dirty="0" smtClean="0"/>
              <a:t>3</a:t>
            </a:r>
            <a:r>
              <a:rPr lang="zh-CN" altLang="en-US" sz="2000" b="1" dirty="0" smtClean="0"/>
              <a:t>、有序性</a:t>
            </a:r>
            <a:r>
              <a:rPr lang="zh-CN" altLang="en-US" sz="2000" dirty="0" smtClean="0"/>
              <a:t> </a:t>
            </a:r>
            <a:endParaRPr lang="zh-CN" altLang="en-US" sz="2000" dirty="0"/>
          </a:p>
        </p:txBody>
      </p:sp>
      <p:sp>
        <p:nvSpPr>
          <p:cNvPr id="9" name="Rectangle 88"/>
          <p:cNvSpPr/>
          <p:nvPr/>
        </p:nvSpPr>
        <p:spPr>
          <a:xfrm>
            <a:off x="1306928" y="5357020"/>
            <a:ext cx="8129623" cy="954107"/>
          </a:xfrm>
          <a:prstGeom prst="rect">
            <a:avLst/>
          </a:prstGeom>
        </p:spPr>
        <p:txBody>
          <a:bodyPr wrap="square">
            <a:spAutoFit/>
          </a:bodyPr>
          <a:lstStyle/>
          <a:p>
            <a:r>
              <a:rPr lang="zh-CN" altLang="en-US" sz="1400" dirty="0"/>
              <a:t>线程的有序性是指：在线程内部，所有的操作都是有序执行的，而在线程之间，因为工作内存和主内存同步的延迟，操作是乱序执行的。 </a:t>
            </a:r>
          </a:p>
          <a:p>
            <a:endParaRPr lang="zh-CN" altLang="en-US" sz="1400" dirty="0"/>
          </a:p>
          <a:p>
            <a:r>
              <a:rPr lang="zh-CN" altLang="en-US" sz="1400" dirty="0"/>
              <a:t>    </a:t>
            </a:r>
            <a:r>
              <a:rPr lang="en-US" altLang="zh-CN" sz="1400" dirty="0"/>
              <a:t>Java</a:t>
            </a:r>
            <a:r>
              <a:rPr lang="zh-CN" altLang="en-US" sz="1400" dirty="0"/>
              <a:t>通过</a:t>
            </a:r>
            <a:r>
              <a:rPr lang="en-US" altLang="zh-CN" sz="1400" dirty="0"/>
              <a:t>volatile</a:t>
            </a:r>
            <a:r>
              <a:rPr lang="zh-CN" altLang="en-US" sz="1400" dirty="0"/>
              <a:t>和</a:t>
            </a:r>
            <a:r>
              <a:rPr lang="en-US" altLang="zh-CN" sz="1400" dirty="0"/>
              <a:t>synchronized</a:t>
            </a:r>
            <a:r>
              <a:rPr lang="zh-CN" altLang="en-US" sz="1400" dirty="0"/>
              <a:t>关键字确保线程之间操作的</a:t>
            </a:r>
            <a:r>
              <a:rPr lang="zh-CN" altLang="en-US" sz="1400" dirty="0" smtClean="0"/>
              <a:t>有序性。</a:t>
            </a:r>
            <a:endParaRPr lang="ms-MY" sz="1333" dirty="0">
              <a:solidFill>
                <a:schemeClr val="bg1">
                  <a:lumMod val="65000"/>
                </a:schemeClr>
              </a:solidFill>
              <a:cs typeface="+mn-ea"/>
              <a:sym typeface="+mn-lt"/>
            </a:endParaRPr>
          </a:p>
        </p:txBody>
      </p:sp>
    </p:spTree>
    <p:extLst>
      <p:ext uri="{BB962C8B-B14F-4D97-AF65-F5344CB8AC3E}">
        <p14:creationId xmlns:p14="http://schemas.microsoft.com/office/powerpoint/2010/main" val="857435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5"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1328702" y="1595430"/>
            <a:ext cx="8129623" cy="4737173"/>
            <a:chOff x="642910" y="1785932"/>
            <a:chExt cx="2286016" cy="1212562"/>
          </a:xfrm>
        </p:grpSpPr>
        <p:sp>
          <p:nvSpPr>
            <p:cNvPr id="89" name="Rectangle 88"/>
            <p:cNvSpPr/>
            <p:nvPr/>
          </p:nvSpPr>
          <p:spPr>
            <a:xfrm>
              <a:off x="642910" y="2005856"/>
              <a:ext cx="2286016" cy="992638"/>
            </a:xfrm>
            <a:prstGeom prst="rect">
              <a:avLst/>
            </a:prstGeom>
          </p:spPr>
          <p:txBody>
            <a:bodyPr wrap="square">
              <a:spAutoFit/>
            </a:bodyPr>
            <a:lstStyle/>
            <a:p>
              <a:r>
                <a:rPr lang="zh-CN" altLang="en-US" sz="1400" dirty="0"/>
                <a:t>在多线程访问的时候，保证同一时间只有一条线程使用。 </a:t>
              </a:r>
            </a:p>
            <a:p>
              <a:r>
                <a:rPr lang="pt-BR" altLang="zh-CN" sz="1400" dirty="0"/>
                <a:t>    </a:t>
              </a:r>
              <a:r>
                <a:rPr lang="zh-CN" altLang="pt-BR" sz="1400" dirty="0"/>
                <a:t>临界区</a:t>
              </a:r>
              <a:r>
                <a:rPr lang="pt-BR" altLang="zh-CN" sz="1400" dirty="0"/>
                <a:t>(</a:t>
              </a:r>
              <a:r>
                <a:rPr lang="pt-BR" altLang="zh-CN" sz="1400" dirty="0" err="1"/>
                <a:t>Critical</a:t>
              </a:r>
              <a:r>
                <a:rPr lang="pt-BR" altLang="zh-CN" sz="1400" dirty="0"/>
                <a:t> </a:t>
              </a:r>
              <a:r>
                <a:rPr lang="pt-BR" altLang="zh-CN" sz="1400" dirty="0" err="1"/>
                <a:t>Section</a:t>
              </a:r>
              <a:r>
                <a:rPr lang="pt-BR" altLang="zh-CN" sz="1400" dirty="0"/>
                <a:t>)</a:t>
              </a:r>
              <a:r>
                <a:rPr lang="zh-CN" altLang="pt-BR" sz="1400" dirty="0"/>
                <a:t>，互斥量</a:t>
              </a:r>
              <a:r>
                <a:rPr lang="pt-BR" altLang="zh-CN" sz="1400" dirty="0"/>
                <a:t>(</a:t>
              </a:r>
              <a:r>
                <a:rPr lang="pt-BR" altLang="zh-CN" sz="1400" dirty="0" err="1"/>
                <a:t>Mutex</a:t>
              </a:r>
              <a:r>
                <a:rPr lang="pt-BR" altLang="zh-CN" sz="1400" dirty="0"/>
                <a:t>)</a:t>
              </a:r>
              <a:r>
                <a:rPr lang="zh-CN" altLang="pt-BR" sz="1400" dirty="0"/>
                <a:t>，信号量</a:t>
              </a:r>
              <a:r>
                <a:rPr lang="pt-BR" altLang="zh-CN" sz="1400" dirty="0"/>
                <a:t>(</a:t>
              </a:r>
              <a:r>
                <a:rPr lang="pt-BR" altLang="zh-CN" sz="1400" dirty="0" err="1"/>
                <a:t>Semaphore</a:t>
              </a:r>
              <a:r>
                <a:rPr lang="pt-BR" altLang="zh-CN" sz="1400" dirty="0"/>
                <a:t>)</a:t>
              </a:r>
              <a:r>
                <a:rPr lang="zh-CN" altLang="pt-BR" sz="1400" dirty="0"/>
                <a:t>都是同步的一种手段 </a:t>
              </a:r>
            </a:p>
            <a:p>
              <a:r>
                <a:rPr lang="zh-CN" altLang="en-US" sz="1400" dirty="0"/>
                <a:t>     </a:t>
              </a:r>
              <a:r>
                <a:rPr lang="en-US" altLang="zh-CN" sz="1400" dirty="0"/>
                <a:t>java</a:t>
              </a:r>
              <a:r>
                <a:rPr lang="zh-CN" altLang="en-US" sz="1400" dirty="0"/>
                <a:t>里最基本的互斥同步手段是</a:t>
              </a:r>
              <a:r>
                <a:rPr lang="en-US" altLang="zh-CN" sz="1400" dirty="0"/>
                <a:t>synchronized</a:t>
              </a:r>
              <a:r>
                <a:rPr lang="zh-CN" altLang="en-US" sz="1400" dirty="0"/>
                <a:t>，编译之后会形成</a:t>
              </a:r>
              <a:r>
                <a:rPr lang="en-US" altLang="zh-CN" sz="1400" dirty="0" err="1"/>
                <a:t>monitorenter</a:t>
              </a:r>
              <a:r>
                <a:rPr lang="zh-CN" altLang="en-US" sz="1400" dirty="0"/>
                <a:t>和</a:t>
              </a:r>
              <a:r>
                <a:rPr lang="en-US" altLang="zh-CN" sz="1400" dirty="0" err="1"/>
                <a:t>monitorexit</a:t>
              </a:r>
              <a:r>
                <a:rPr lang="zh-CN" altLang="en-US" sz="1400" dirty="0"/>
                <a:t>这两个字节码指令，这两个字节码都需要一个</a:t>
              </a:r>
              <a:r>
                <a:rPr lang="en-US" altLang="zh-CN" sz="1400" dirty="0"/>
                <a:t>reference</a:t>
              </a:r>
              <a:r>
                <a:rPr lang="zh-CN" altLang="en-US" sz="1400" dirty="0"/>
                <a:t>类型的参数来指明要锁定和解锁的对象，还有一个锁的计数器，来记录加锁的次数，加锁几次就要同样解锁几次才能恢复到无锁状态。 </a:t>
              </a:r>
            </a:p>
            <a:p>
              <a:endParaRPr lang="zh-CN" altLang="en-US" sz="1400" dirty="0"/>
            </a:p>
            <a:p>
              <a:r>
                <a:rPr lang="zh-CN" altLang="en-US" sz="1400" dirty="0"/>
                <a:t>     其实在“</a:t>
              </a:r>
              <a:r>
                <a:rPr lang="en-US" altLang="zh-CN" sz="1400" dirty="0"/>
                <a:t>Java</a:t>
              </a:r>
              <a:r>
                <a:rPr lang="zh-CN" altLang="en-US" sz="1400" dirty="0"/>
                <a:t>与线程”里已经提到，</a:t>
              </a:r>
              <a:r>
                <a:rPr lang="en-US" altLang="zh-CN" sz="1400" dirty="0"/>
                <a:t>java</a:t>
              </a:r>
              <a:r>
                <a:rPr lang="zh-CN" altLang="en-US" sz="1400" dirty="0"/>
                <a:t>的线程是映射到操作系统的原生线程之上的，不管阻塞还是唤醒都需要操作系统的帮忙完成，都需要从用户态转换到核心态，这是很耗费时间的，是</a:t>
              </a:r>
              <a:r>
                <a:rPr lang="en-US" altLang="zh-CN" sz="1400" dirty="0"/>
                <a:t>java</a:t>
              </a:r>
              <a:r>
                <a:rPr lang="zh-CN" altLang="en-US" sz="1400" dirty="0"/>
                <a:t>语言中的一个重量级</a:t>
              </a:r>
              <a:r>
                <a:rPr lang="en-US" altLang="zh-CN" sz="1400" dirty="0"/>
                <a:t>(Heavyweight)</a:t>
              </a:r>
              <a:r>
                <a:rPr lang="zh-CN" altLang="en-US" sz="1400" dirty="0"/>
                <a:t>操作，虽然虚拟机本身会做一点优化的操作，比如通知操作系统阻塞之前会加一段自旋等待的过程，避免频繁切换到核心态。 </a:t>
              </a:r>
            </a:p>
            <a:p>
              <a:endParaRPr lang="zh-CN" altLang="en-US" sz="1400" dirty="0"/>
            </a:p>
            <a:p>
              <a:r>
                <a:rPr lang="en-US" altLang="zh-CN" sz="1400" dirty="0" err="1"/>
                <a:t>ReentrantLock</a:t>
              </a:r>
              <a:r>
                <a:rPr lang="zh-CN" altLang="en-US" sz="1400" dirty="0"/>
                <a:t>相比于</a:t>
              </a:r>
              <a:r>
                <a:rPr lang="en-US" altLang="zh-CN" sz="1400" dirty="0"/>
                <a:t>synchronized</a:t>
              </a:r>
              <a:r>
                <a:rPr lang="zh-CN" altLang="en-US" sz="1400" dirty="0"/>
                <a:t>的优势： </a:t>
              </a:r>
            </a:p>
            <a:p>
              <a:r>
                <a:rPr lang="zh-CN" altLang="en-US" sz="1400" b="1" dirty="0"/>
                <a:t>等待可中断</a:t>
              </a:r>
              <a:r>
                <a:rPr lang="zh-CN" altLang="en-US" sz="1400" dirty="0"/>
                <a:t>：在持有锁的线程长时间不释放锁的时候</a:t>
              </a:r>
              <a:r>
                <a:rPr lang="en-US" altLang="zh-CN" sz="1400" dirty="0"/>
                <a:t>,</a:t>
              </a:r>
              <a:r>
                <a:rPr lang="zh-CN" altLang="en-US" sz="1400" dirty="0"/>
                <a:t>等待的线程可以选择放弃等待</a:t>
              </a:r>
              <a:r>
                <a:rPr lang="en-US" altLang="zh-CN" sz="1400" dirty="0"/>
                <a:t>.</a:t>
              </a:r>
            </a:p>
            <a:p>
              <a:r>
                <a:rPr lang="zh-CN" altLang="en-US" sz="1400" b="1" dirty="0"/>
                <a:t>公平锁</a:t>
              </a:r>
              <a:r>
                <a:rPr lang="zh-CN" altLang="en-US" sz="1400" dirty="0"/>
                <a:t>：按照申请锁的顺序来一次获得锁称为公平锁</a:t>
              </a:r>
              <a:r>
                <a:rPr lang="en-US" altLang="zh-CN" sz="1400" dirty="0"/>
                <a:t>.synchronized</a:t>
              </a:r>
              <a:r>
                <a:rPr lang="zh-CN" altLang="en-US" sz="1400" dirty="0"/>
                <a:t>的是非公平锁</a:t>
              </a:r>
              <a:r>
                <a:rPr lang="en-US" altLang="zh-CN" sz="1400" dirty="0"/>
                <a:t>,</a:t>
              </a:r>
              <a:r>
                <a:rPr lang="en-US" altLang="zh-CN" sz="1400" dirty="0" err="1"/>
                <a:t>ReentrantLock</a:t>
              </a:r>
              <a:r>
                <a:rPr lang="zh-CN" altLang="en-US" sz="1400" dirty="0"/>
                <a:t>可以通过构造函数实现公平锁</a:t>
              </a:r>
              <a:r>
                <a:rPr lang="en-US" altLang="zh-CN" sz="1400" dirty="0"/>
                <a:t>.    new </a:t>
              </a:r>
              <a:r>
                <a:rPr lang="en-US" altLang="zh-CN" sz="1400" dirty="0" err="1"/>
                <a:t>RenentrantLock</a:t>
              </a:r>
              <a:r>
                <a:rPr lang="en-US" altLang="zh-CN" sz="1400" dirty="0"/>
                <a:t>(</a:t>
              </a:r>
              <a:r>
                <a:rPr lang="en-US" altLang="zh-CN" sz="1400" dirty="0" err="1"/>
                <a:t>boolean</a:t>
              </a:r>
              <a:r>
                <a:rPr lang="en-US" altLang="zh-CN" sz="1400" dirty="0"/>
                <a:t> fair)</a:t>
              </a:r>
            </a:p>
            <a:p>
              <a:r>
                <a:rPr lang="zh-CN" altLang="en-US" sz="1400" b="1" dirty="0"/>
                <a:t>锁绑定多个条件</a:t>
              </a:r>
              <a:r>
                <a:rPr lang="zh-CN" altLang="en-US" sz="1400" dirty="0"/>
                <a:t>：通过多次</a:t>
              </a:r>
              <a:r>
                <a:rPr lang="en-US" altLang="zh-CN" sz="1400" dirty="0" err="1"/>
                <a:t>newCondition</a:t>
              </a:r>
              <a:r>
                <a:rPr lang="zh-CN" altLang="en-US" sz="1400" dirty="0"/>
                <a:t>可以获得多个</a:t>
              </a:r>
              <a:r>
                <a:rPr lang="en-US" altLang="zh-CN" sz="1400" dirty="0"/>
                <a:t>Condition</a:t>
              </a:r>
              <a:r>
                <a:rPr lang="zh-CN" altLang="en-US" sz="1400" dirty="0"/>
                <a:t>对象</a:t>
              </a:r>
              <a:r>
                <a:rPr lang="en-US" altLang="zh-CN" sz="1400" dirty="0"/>
                <a:t>,</a:t>
              </a:r>
              <a:r>
                <a:rPr lang="zh-CN" altLang="en-US" sz="1400" dirty="0"/>
                <a:t>可以简单的实现比较复杂的线程同步的功能</a:t>
              </a:r>
              <a:r>
                <a:rPr lang="en-US" altLang="zh-CN" sz="1400" dirty="0"/>
                <a:t>.</a:t>
              </a:r>
              <a:r>
                <a:rPr lang="zh-CN" altLang="en-US" sz="1400" dirty="0"/>
                <a:t>通过</a:t>
              </a:r>
              <a:r>
                <a:rPr lang="en-US" altLang="zh-CN" sz="1400" dirty="0"/>
                <a:t>await(),signal();</a:t>
              </a:r>
              <a:endParaRPr lang="ms-MY" sz="1333" dirty="0">
                <a:solidFill>
                  <a:schemeClr val="bg1">
                    <a:lumMod val="65000"/>
                  </a:schemeClr>
                </a:solidFill>
                <a:cs typeface="+mn-ea"/>
                <a:sym typeface="+mn-lt"/>
              </a:endParaRPr>
            </a:p>
          </p:txBody>
        </p:sp>
        <p:sp>
          <p:nvSpPr>
            <p:cNvPr id="90" name="Rectangle 89"/>
            <p:cNvSpPr/>
            <p:nvPr/>
          </p:nvSpPr>
          <p:spPr>
            <a:xfrm>
              <a:off x="642910" y="1785932"/>
              <a:ext cx="1928826" cy="102415"/>
            </a:xfrm>
            <a:prstGeom prst="rect">
              <a:avLst/>
            </a:prstGeom>
          </p:spPr>
          <p:txBody>
            <a:bodyPr wrap="square">
              <a:spAutoFit/>
            </a:bodyPr>
            <a:lstStyle/>
            <a:p>
              <a:r>
                <a:rPr lang="en-US" altLang="zh-CN" sz="2000" b="1" dirty="0" smtClean="0"/>
                <a:t>1</a:t>
              </a:r>
              <a:r>
                <a:rPr lang="zh-CN" altLang="en-US" sz="2000" b="1" dirty="0" smtClean="0"/>
                <a:t>、互斥</a:t>
              </a:r>
              <a:r>
                <a:rPr lang="zh-CN" altLang="en-US" sz="2000" b="1" dirty="0"/>
                <a:t>同步</a:t>
              </a:r>
              <a:endParaRPr lang="zh-CN" altLang="en-US" sz="1867" dirty="0">
                <a:solidFill>
                  <a:schemeClr val="bg1">
                    <a:lumMod val="65000"/>
                  </a:schemeClr>
                </a:solidFill>
                <a:cs typeface="+mn-ea"/>
                <a:sym typeface="+mn-lt"/>
              </a:endParaRPr>
            </a:p>
          </p:txBody>
        </p:sp>
      </p:gr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3948517" cy="523220"/>
          </a:xfrm>
          <a:prstGeom prst="rect">
            <a:avLst/>
          </a:prstGeom>
          <a:noFill/>
        </p:spPr>
        <p:txBody>
          <a:bodyPr wrap="none" rtlCol="0">
            <a:spAutoFit/>
          </a:bodyPr>
          <a:lstStyle/>
          <a:p>
            <a:r>
              <a:rPr lang="en-US" altLang="zh-CN" sz="2667" dirty="0" smtClean="0">
                <a:solidFill>
                  <a:schemeClr val="accent1"/>
                </a:solidFill>
                <a:cs typeface="+mn-ea"/>
                <a:sym typeface="+mn-lt"/>
              </a:rPr>
              <a:t>4.1</a:t>
            </a:r>
            <a:r>
              <a:rPr lang="zh-CN" altLang="en-US" sz="2800" b="1" dirty="0"/>
              <a:t>线程安全的实现方式</a:t>
            </a:r>
            <a:r>
              <a:rPr lang="zh-CN" altLang="en-US" sz="2800" dirty="0"/>
              <a:t> </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2856675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1328702" y="1595432"/>
            <a:ext cx="8129623" cy="4829506"/>
            <a:chOff x="642910" y="1785932"/>
            <a:chExt cx="2286016" cy="1236196"/>
          </a:xfrm>
        </p:grpSpPr>
        <p:sp>
          <p:nvSpPr>
            <p:cNvPr id="89" name="Rectangle 88"/>
            <p:cNvSpPr/>
            <p:nvPr/>
          </p:nvSpPr>
          <p:spPr>
            <a:xfrm>
              <a:off x="642910" y="2005856"/>
              <a:ext cx="2286016" cy="1016272"/>
            </a:xfrm>
            <a:prstGeom prst="rect">
              <a:avLst/>
            </a:prstGeom>
          </p:spPr>
          <p:txBody>
            <a:bodyPr wrap="square">
              <a:spAutoFit/>
            </a:bodyPr>
            <a:lstStyle/>
            <a:p>
              <a:r>
                <a:rPr lang="zh-CN" altLang="en-US" sz="1400" dirty="0"/>
                <a:t>互斥和同步最主要的问题就是阻塞和唤醒所带来的性能问题，所以这通常叫阻塞同步</a:t>
              </a:r>
              <a:r>
                <a:rPr lang="en-US" altLang="zh-CN" sz="1400" dirty="0"/>
                <a:t>(</a:t>
              </a:r>
              <a:r>
                <a:rPr lang="zh-CN" altLang="en-US" sz="1400" dirty="0"/>
                <a:t>悲观的并发策略</a:t>
              </a:r>
              <a:r>
                <a:rPr lang="en-US" altLang="zh-CN" sz="1400" dirty="0"/>
                <a:t>)</a:t>
              </a:r>
              <a:r>
                <a:rPr lang="zh-CN" altLang="en-US" sz="1400" dirty="0"/>
                <a:t>。随着硬件指令集的发展，我们有另外的选择：基于冲突检测的乐观并发策略，通俗讲就是先操作，如果没有其他线程争用共享的数据，操作就成功，如果有，则进行其他的补偿</a:t>
              </a:r>
              <a:r>
                <a:rPr lang="en-US" altLang="zh-CN" sz="1400" dirty="0"/>
                <a:t>(</a:t>
              </a:r>
              <a:r>
                <a:rPr lang="zh-CN" altLang="en-US" sz="1400" dirty="0"/>
                <a:t>最常见就是不断的重试</a:t>
              </a:r>
              <a:r>
                <a:rPr lang="en-US" altLang="zh-CN" sz="1400" dirty="0"/>
                <a:t>)</a:t>
              </a:r>
              <a:r>
                <a:rPr lang="zh-CN" altLang="en-US" sz="1400" dirty="0"/>
                <a:t>，这种乐观的并发策略许多实现都不需要把线程挂起，这种同步操作被称为非阻塞同步。 </a:t>
              </a:r>
            </a:p>
            <a:p>
              <a:endParaRPr lang="zh-CN" altLang="en-US" sz="1400" dirty="0"/>
            </a:p>
            <a:p>
              <a:r>
                <a:rPr lang="zh-CN" altLang="en-US" sz="1400" dirty="0"/>
                <a:t>这类的指令有： </a:t>
              </a:r>
            </a:p>
            <a:p>
              <a:r>
                <a:rPr lang="mr-IN" altLang="zh-CN" sz="1400" dirty="0"/>
                <a:t>  </a:t>
              </a:r>
              <a:r>
                <a:rPr lang="mr-IN" altLang="zh-CN" sz="1400" dirty="0" smtClean="0"/>
                <a:t>1</a:t>
              </a:r>
              <a:r>
                <a:rPr lang="mr-IN" altLang="zh-CN" sz="1400" dirty="0"/>
                <a:t>)</a:t>
              </a:r>
              <a:r>
                <a:rPr lang="zh-CN" altLang="mr-IN" sz="1400" dirty="0"/>
                <a:t>测试并设置</a:t>
              </a:r>
              <a:r>
                <a:rPr lang="mr-IN" altLang="zh-CN" sz="1400" dirty="0"/>
                <a:t>(</a:t>
              </a:r>
              <a:r>
                <a:rPr lang="mr-IN" altLang="zh-CN" sz="1400" dirty="0" err="1"/>
                <a:t>test-and-set</a:t>
              </a:r>
              <a:r>
                <a:rPr lang="mr-IN" altLang="zh-CN" sz="1400" dirty="0"/>
                <a:t>) </a:t>
              </a:r>
            </a:p>
            <a:p>
              <a:r>
                <a:rPr lang="is-IS" altLang="zh-CN" sz="1400" dirty="0"/>
                <a:t>    2)</a:t>
              </a:r>
              <a:r>
                <a:rPr lang="zh-CN" altLang="is-IS" sz="1400" dirty="0"/>
                <a:t>获取并增加 </a:t>
              </a:r>
            </a:p>
            <a:p>
              <a:r>
                <a:rPr lang="is-IS" altLang="zh-CN" sz="1400" dirty="0"/>
                <a:t>    3)</a:t>
              </a:r>
              <a:r>
                <a:rPr lang="zh-CN" altLang="is-IS" sz="1400" dirty="0"/>
                <a:t>交换 </a:t>
              </a:r>
            </a:p>
            <a:p>
              <a:r>
                <a:rPr lang="zh-CN" altLang="en-US" sz="1400" dirty="0"/>
                <a:t>    </a:t>
              </a:r>
              <a:r>
                <a:rPr lang="en-US" altLang="zh-CN" sz="1400" dirty="0"/>
                <a:t>4)</a:t>
              </a:r>
              <a:r>
                <a:rPr lang="zh-CN" altLang="en-US" sz="1400" dirty="0"/>
                <a:t>比较并交换</a:t>
              </a:r>
              <a:r>
                <a:rPr lang="en-US" altLang="zh-CN" sz="1400" dirty="0"/>
                <a:t>(CAS) </a:t>
              </a:r>
            </a:p>
            <a:p>
              <a:r>
                <a:rPr lang="en-US" altLang="zh-CN" sz="1400" dirty="0"/>
                <a:t>    5)</a:t>
              </a:r>
              <a:r>
                <a:rPr lang="zh-CN" altLang="en-US" sz="1400" dirty="0"/>
                <a:t>加载链接</a:t>
              </a:r>
              <a:r>
                <a:rPr lang="en-US" altLang="zh-CN" sz="1400" dirty="0"/>
                <a:t>/</a:t>
              </a:r>
              <a:r>
                <a:rPr lang="zh-CN" altLang="en-US" sz="1400" dirty="0"/>
                <a:t>条件储存</a:t>
              </a:r>
              <a:r>
                <a:rPr lang="en-US" altLang="zh-CN" sz="1400" dirty="0"/>
                <a:t>(Load-Linked/Store-Conditional  LL/SC) </a:t>
              </a:r>
            </a:p>
            <a:p>
              <a:endParaRPr lang="en-US" altLang="zh-CN" sz="1400" dirty="0"/>
            </a:p>
            <a:p>
              <a:r>
                <a:rPr lang="zh-CN" altLang="en-US" sz="1400" dirty="0"/>
                <a:t>    后面两条是现代处理器新增的处理器指令，在</a:t>
              </a:r>
              <a:r>
                <a:rPr lang="en-US" altLang="zh-CN" sz="1400" dirty="0"/>
                <a:t>JDK1.5</a:t>
              </a:r>
              <a:r>
                <a:rPr lang="zh-CN" altLang="en-US" sz="1400" dirty="0"/>
                <a:t>之后，</a:t>
              </a:r>
              <a:r>
                <a:rPr lang="en-US" altLang="zh-CN" sz="1400" dirty="0"/>
                <a:t>java</a:t>
              </a:r>
              <a:r>
                <a:rPr lang="zh-CN" altLang="en-US" sz="1400" dirty="0"/>
                <a:t>中才可以使用</a:t>
              </a:r>
              <a:r>
                <a:rPr lang="en-US" altLang="zh-CN" sz="1400" dirty="0"/>
                <a:t>CAS</a:t>
              </a:r>
              <a:r>
                <a:rPr lang="zh-CN" altLang="en-US" sz="1400" dirty="0"/>
                <a:t>操作，就是传说中的</a:t>
              </a:r>
              <a:r>
                <a:rPr lang="en-US" altLang="zh-CN" sz="1400" dirty="0" err="1"/>
                <a:t>sun.misc.Unsafe</a:t>
              </a:r>
              <a:r>
                <a:rPr lang="zh-CN" altLang="en-US" sz="1400" dirty="0"/>
                <a:t>类里面的</a:t>
              </a:r>
              <a:r>
                <a:rPr lang="en-US" altLang="zh-CN" sz="1400" dirty="0" err="1"/>
                <a:t>compareAndSwapInt</a:t>
              </a:r>
              <a:r>
                <a:rPr lang="en-US" altLang="zh-CN" sz="1400" dirty="0"/>
                <a:t>()</a:t>
              </a:r>
              <a:r>
                <a:rPr lang="zh-CN" altLang="en-US" sz="1400" dirty="0"/>
                <a:t>和</a:t>
              </a:r>
              <a:r>
                <a:rPr lang="en-US" altLang="zh-CN" sz="1400" dirty="0" err="1"/>
                <a:t>compareAndSwapLong</a:t>
              </a:r>
              <a:r>
                <a:rPr lang="en-US" altLang="zh-CN" sz="1400" dirty="0"/>
                <a:t>()</a:t>
              </a:r>
              <a:r>
                <a:rPr lang="zh-CN" altLang="en-US" sz="1400" dirty="0"/>
                <a:t>等几个方法的包装提供，虚拟机对这些方法做了特殊的处理，及时编译出来的结果就是一条平台相关的处理器</a:t>
              </a:r>
              <a:r>
                <a:rPr lang="en-US" altLang="zh-CN" sz="1400" dirty="0"/>
                <a:t>CAS</a:t>
              </a:r>
              <a:r>
                <a:rPr lang="zh-CN" altLang="en-US" sz="1400" dirty="0"/>
                <a:t>指令，没有方法调用的过程，可以认为是无条件的内联进去。 </a:t>
              </a:r>
            </a:p>
            <a:p>
              <a:endParaRPr lang="zh-CN" altLang="en-US" sz="1400" dirty="0"/>
            </a:p>
            <a:p>
              <a:r>
                <a:rPr lang="zh-CN" altLang="en-US" sz="1400" dirty="0"/>
                <a:t>    原来需要对</a:t>
              </a:r>
              <a:r>
                <a:rPr lang="en-US" altLang="zh-CN" sz="1400" dirty="0" err="1"/>
                <a:t>i</a:t>
              </a:r>
              <a:r>
                <a:rPr lang="en-US" altLang="zh-CN" sz="1400" dirty="0"/>
                <a:t>++</a:t>
              </a:r>
              <a:r>
                <a:rPr lang="zh-CN" altLang="en-US" sz="1400" dirty="0"/>
                <a:t>进行同步，但现在有了这种</a:t>
              </a:r>
              <a:r>
                <a:rPr lang="en-US" altLang="zh-CN" sz="1400" dirty="0"/>
                <a:t>CAS</a:t>
              </a:r>
              <a:r>
                <a:rPr lang="zh-CN" altLang="en-US" sz="1400" dirty="0"/>
                <a:t>操作来保证原子性，比如用</a:t>
              </a:r>
              <a:r>
                <a:rPr lang="en-US" altLang="zh-CN" sz="1400" dirty="0" err="1"/>
                <a:t>AtomicInteger</a:t>
              </a:r>
              <a:r>
                <a:rPr lang="zh-CN" altLang="en-US" sz="1400" dirty="0" smtClean="0"/>
                <a:t>。</a:t>
              </a:r>
              <a:endParaRPr lang="ms-MY" sz="1333" dirty="0">
                <a:solidFill>
                  <a:schemeClr val="bg1">
                    <a:lumMod val="65000"/>
                  </a:schemeClr>
                </a:solidFill>
                <a:cs typeface="+mn-ea"/>
                <a:sym typeface="+mn-lt"/>
              </a:endParaRPr>
            </a:p>
          </p:txBody>
        </p:sp>
        <p:sp>
          <p:nvSpPr>
            <p:cNvPr id="90" name="Rectangle 89"/>
            <p:cNvSpPr/>
            <p:nvPr/>
          </p:nvSpPr>
          <p:spPr>
            <a:xfrm>
              <a:off x="642910" y="1785932"/>
              <a:ext cx="1928826" cy="102415"/>
            </a:xfrm>
            <a:prstGeom prst="rect">
              <a:avLst/>
            </a:prstGeom>
          </p:spPr>
          <p:txBody>
            <a:bodyPr wrap="square">
              <a:spAutoFit/>
            </a:bodyPr>
            <a:lstStyle/>
            <a:p>
              <a:r>
                <a:rPr lang="en-US" altLang="zh-CN" sz="2000" b="1" dirty="0"/>
                <a:t>2</a:t>
              </a:r>
              <a:r>
                <a:rPr lang="zh-CN" altLang="en-US" sz="2000" b="1" dirty="0" smtClean="0"/>
                <a:t>、</a:t>
              </a:r>
              <a:r>
                <a:rPr lang="zh-CN" altLang="en-US" sz="2000" b="1" dirty="0"/>
                <a:t>非阻塞同步</a:t>
              </a:r>
              <a:r>
                <a:rPr lang="zh-CN" altLang="en-US" sz="2000" dirty="0"/>
                <a:t> </a:t>
              </a:r>
            </a:p>
          </p:txBody>
        </p:sp>
      </p:gr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3948517" cy="523220"/>
          </a:xfrm>
          <a:prstGeom prst="rect">
            <a:avLst/>
          </a:prstGeom>
          <a:noFill/>
        </p:spPr>
        <p:txBody>
          <a:bodyPr wrap="none" rtlCol="0">
            <a:spAutoFit/>
          </a:bodyPr>
          <a:lstStyle/>
          <a:p>
            <a:r>
              <a:rPr lang="en-US" altLang="zh-CN" sz="2667" dirty="0" smtClean="0">
                <a:solidFill>
                  <a:schemeClr val="accent1"/>
                </a:solidFill>
                <a:cs typeface="+mn-ea"/>
                <a:sym typeface="+mn-lt"/>
              </a:rPr>
              <a:t>4.1</a:t>
            </a:r>
            <a:r>
              <a:rPr lang="zh-CN" altLang="en-US" sz="2800" b="1" dirty="0"/>
              <a:t>线程安全的实现方式</a:t>
            </a:r>
            <a:r>
              <a:rPr lang="zh-CN" altLang="en-US" sz="2800" dirty="0"/>
              <a:t> </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880418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PA_矩形 2">
            <a:extLst>
              <a:ext uri="{FF2B5EF4-FFF2-40B4-BE49-F238E27FC236}">
                <a16:creationId xmlns="" xmlns:a16="http://schemas.microsoft.com/office/drawing/2014/main"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01</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 xmlns:a16="http://schemas.microsoft.com/office/drawing/2014/main"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 xmlns:a16="http://schemas.microsoft.com/office/drawing/2014/main"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smtClean="0">
                <a:solidFill>
                  <a:schemeClr val="accent1">
                    <a:lumMod val="75000"/>
                  </a:schemeClr>
                </a:solidFill>
              </a:rPr>
              <a:t>线程的概念</a:t>
            </a:r>
            <a:endParaRPr lang="zh-CN" altLang="en-US" sz="4800" dirty="0">
              <a:solidFill>
                <a:schemeClr val="accent1">
                  <a:lumMod val="75000"/>
                </a:schemeClr>
              </a:solidFill>
            </a:endParaRPr>
          </a:p>
        </p:txBody>
      </p:sp>
      <p:cxnSp>
        <p:nvCxnSpPr>
          <p:cNvPr id="10" name="PA_直接连接符 9">
            <a:extLst>
              <a:ext uri="{FF2B5EF4-FFF2-40B4-BE49-F238E27FC236}">
                <a16:creationId xmlns="" xmlns:a16="http://schemas.microsoft.com/office/drawing/2014/main"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09299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1328702" y="1595431"/>
            <a:ext cx="8129623" cy="2675071"/>
            <a:chOff x="642910" y="1785932"/>
            <a:chExt cx="2286016" cy="684731"/>
          </a:xfrm>
        </p:grpSpPr>
        <p:sp>
          <p:nvSpPr>
            <p:cNvPr id="89" name="Rectangle 88"/>
            <p:cNvSpPr/>
            <p:nvPr/>
          </p:nvSpPr>
          <p:spPr>
            <a:xfrm>
              <a:off x="642910" y="2005856"/>
              <a:ext cx="2286016" cy="464807"/>
            </a:xfrm>
            <a:prstGeom prst="rect">
              <a:avLst/>
            </a:prstGeom>
          </p:spPr>
          <p:txBody>
            <a:bodyPr wrap="square">
              <a:spAutoFit/>
            </a:bodyPr>
            <a:lstStyle/>
            <a:p>
              <a:r>
                <a:rPr lang="zh-CN" altLang="en-US" sz="1400" dirty="0"/>
                <a:t>有一些代码天生就是线程安全的，不需要同步。其中有如下两类： </a:t>
              </a:r>
            </a:p>
            <a:p>
              <a:endParaRPr lang="zh-CN" altLang="en-US" sz="1400" dirty="0"/>
            </a:p>
            <a:p>
              <a:r>
                <a:rPr lang="zh-CN" altLang="en-US" sz="1400" dirty="0"/>
                <a:t>    </a:t>
              </a:r>
              <a:r>
                <a:rPr lang="zh-CN" altLang="en-US" sz="1400" b="1" dirty="0"/>
                <a:t>可重入代码</a:t>
              </a:r>
              <a:r>
                <a:rPr lang="zh-CN" altLang="en-US" sz="1400" dirty="0"/>
                <a:t>（</a:t>
              </a:r>
              <a:r>
                <a:rPr lang="en-US" altLang="zh-CN" sz="1400" dirty="0"/>
                <a:t>Reentrant Code</a:t>
              </a:r>
              <a:r>
                <a:rPr lang="zh-CN" altLang="en-US" sz="1400" dirty="0"/>
                <a:t>）：纯代码，具有不依赖存储在堆上的数据和公用的系统资源，用到的状态量都由参数中传入，不调用非可重入的方法等特征，它的返回结果是可以预测的。 </a:t>
              </a:r>
            </a:p>
            <a:p>
              <a:endParaRPr lang="zh-CN" altLang="en-US" sz="1400" dirty="0"/>
            </a:p>
            <a:p>
              <a:r>
                <a:rPr lang="zh-CN" altLang="en-US" sz="1400" dirty="0"/>
                <a:t>    </a:t>
              </a:r>
              <a:r>
                <a:rPr lang="zh-CN" altLang="en-US" sz="1400" b="1" dirty="0"/>
                <a:t>线程本地存储</a:t>
              </a:r>
              <a:r>
                <a:rPr lang="zh-CN" altLang="en-US" sz="1400" dirty="0"/>
                <a:t>（</a:t>
              </a:r>
              <a:r>
                <a:rPr lang="en-US" altLang="zh-CN" sz="1400" dirty="0"/>
                <a:t>Thread Local Storage</a:t>
              </a:r>
              <a:r>
                <a:rPr lang="zh-CN" altLang="en-US" sz="1400" dirty="0"/>
                <a:t>）：把共享数据的可见范围限制在同一个线程之内，这样就无须同步也能保证线程之间不出现数据争用问题。可以通过</a:t>
              </a:r>
              <a:r>
                <a:rPr lang="en-US" altLang="zh-CN" sz="1400" dirty="0" err="1"/>
                <a:t>java.lang.ThreadLocal</a:t>
              </a:r>
              <a:r>
                <a:rPr lang="zh-CN" altLang="en-US" sz="1400" dirty="0"/>
                <a:t>类来实现线程本地存储的功能。 </a:t>
              </a:r>
            </a:p>
          </p:txBody>
        </p:sp>
        <p:sp>
          <p:nvSpPr>
            <p:cNvPr id="90" name="Rectangle 89"/>
            <p:cNvSpPr/>
            <p:nvPr/>
          </p:nvSpPr>
          <p:spPr>
            <a:xfrm>
              <a:off x="642910" y="1785932"/>
              <a:ext cx="1928826" cy="102415"/>
            </a:xfrm>
            <a:prstGeom prst="rect">
              <a:avLst/>
            </a:prstGeom>
          </p:spPr>
          <p:txBody>
            <a:bodyPr wrap="square">
              <a:spAutoFit/>
            </a:bodyPr>
            <a:lstStyle/>
            <a:p>
              <a:r>
                <a:rPr lang="en-US" altLang="zh-CN" sz="2000" b="1" dirty="0" smtClean="0"/>
                <a:t>3</a:t>
              </a:r>
              <a:r>
                <a:rPr lang="zh-CN" altLang="en-US" sz="2000" b="1" dirty="0" smtClean="0"/>
                <a:t>、</a:t>
              </a:r>
              <a:r>
                <a:rPr lang="zh-CN" altLang="en-US" sz="2000" b="1" dirty="0"/>
                <a:t>无同步</a:t>
              </a:r>
              <a:endParaRPr lang="zh-CN" altLang="en-US" sz="2000" dirty="0"/>
            </a:p>
          </p:txBody>
        </p:sp>
      </p:gr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3948517" cy="523220"/>
          </a:xfrm>
          <a:prstGeom prst="rect">
            <a:avLst/>
          </a:prstGeom>
          <a:noFill/>
        </p:spPr>
        <p:txBody>
          <a:bodyPr wrap="none" rtlCol="0">
            <a:spAutoFit/>
          </a:bodyPr>
          <a:lstStyle/>
          <a:p>
            <a:r>
              <a:rPr lang="en-US" altLang="zh-CN" sz="2667" dirty="0" smtClean="0">
                <a:solidFill>
                  <a:schemeClr val="accent1"/>
                </a:solidFill>
                <a:cs typeface="+mn-ea"/>
                <a:sym typeface="+mn-lt"/>
              </a:rPr>
              <a:t>4.1</a:t>
            </a:r>
            <a:r>
              <a:rPr lang="zh-CN" altLang="en-US" sz="2800" b="1" dirty="0"/>
              <a:t>线程安全的实现方式</a:t>
            </a:r>
            <a:r>
              <a:rPr lang="zh-CN" altLang="en-US" sz="2800" dirty="0"/>
              <a:t> </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735462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2036137" y="2110886"/>
            <a:ext cx="2571768" cy="400111"/>
          </a:xfrm>
          <a:prstGeom prst="rect">
            <a:avLst/>
          </a:prstGeom>
        </p:spPr>
        <p:txBody>
          <a:bodyPr wrap="square">
            <a:spAutoFit/>
          </a:bodyPr>
          <a:lstStyle/>
          <a:p>
            <a:r>
              <a:rPr lang="en-US" altLang="zh-CN" sz="2000" b="1" dirty="0" smtClean="0"/>
              <a:t>1</a:t>
            </a:r>
            <a:r>
              <a:rPr lang="zh-CN" altLang="en-US" sz="2000" b="1" dirty="0" smtClean="0"/>
              <a:t>、悲观</a:t>
            </a:r>
            <a:r>
              <a:rPr lang="zh-CN" altLang="en-US" sz="2000" b="1" dirty="0"/>
              <a:t>锁</a:t>
            </a:r>
            <a:endParaRPr lang="zh-CN" altLang="en-US" sz="1867" dirty="0">
              <a:solidFill>
                <a:schemeClr val="bg1">
                  <a:lumMod val="65000"/>
                </a:schemeClr>
              </a:solidFill>
              <a:cs typeface="+mn-ea"/>
              <a:sym typeface="+mn-lt"/>
            </a:endParaRPr>
          </a:p>
        </p:txBody>
      </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3264035" cy="523220"/>
          </a:xfrm>
          <a:prstGeom prst="rect">
            <a:avLst/>
          </a:prstGeom>
          <a:noFill/>
        </p:spPr>
        <p:txBody>
          <a:bodyPr wrap="none" rtlCol="0">
            <a:spAutoFit/>
          </a:bodyPr>
          <a:lstStyle/>
          <a:p>
            <a:r>
              <a:rPr lang="en-US" altLang="zh-CN" sz="2667" dirty="0" smtClean="0">
                <a:solidFill>
                  <a:schemeClr val="accent1"/>
                </a:solidFill>
                <a:cs typeface="+mn-ea"/>
                <a:sym typeface="+mn-lt"/>
              </a:rPr>
              <a:t>4.1</a:t>
            </a:r>
            <a:r>
              <a:rPr lang="en-US" altLang="zh-CN" sz="2800" b="1" dirty="0"/>
              <a:t> java</a:t>
            </a:r>
            <a:r>
              <a:rPr lang="zh-CN" altLang="en-US" sz="2800" b="1" dirty="0"/>
              <a:t>中的锁机制</a:t>
            </a:r>
            <a:r>
              <a:rPr lang="zh-CN" altLang="en-US" sz="2800" dirty="0" smtClean="0"/>
              <a:t> </a:t>
            </a:r>
            <a:endParaRPr lang="zh-CN" altLang="en-US" sz="4267" dirty="0">
              <a:solidFill>
                <a:schemeClr val="accent1"/>
              </a:solidFill>
              <a:cs typeface="+mn-ea"/>
              <a:sym typeface="+mn-lt"/>
            </a:endParaRPr>
          </a:p>
        </p:txBody>
      </p:sp>
      <p:sp>
        <p:nvSpPr>
          <p:cNvPr id="7" name="Rectangle 89"/>
          <p:cNvSpPr/>
          <p:nvPr/>
        </p:nvSpPr>
        <p:spPr>
          <a:xfrm>
            <a:off x="2046276" y="2856770"/>
            <a:ext cx="2571768" cy="400110"/>
          </a:xfrm>
          <a:prstGeom prst="rect">
            <a:avLst/>
          </a:prstGeom>
        </p:spPr>
        <p:txBody>
          <a:bodyPr wrap="square">
            <a:spAutoFit/>
          </a:bodyPr>
          <a:lstStyle/>
          <a:p>
            <a:r>
              <a:rPr lang="en-US" altLang="zh-CN" sz="2000" b="1" dirty="0" smtClean="0"/>
              <a:t>2</a:t>
            </a:r>
            <a:r>
              <a:rPr lang="zh-CN" altLang="en-US" sz="2000" b="1" dirty="0" smtClean="0"/>
              <a:t>、乐观</a:t>
            </a:r>
            <a:r>
              <a:rPr lang="zh-CN" altLang="en-US" sz="2000" b="1" dirty="0"/>
              <a:t>锁</a:t>
            </a:r>
            <a:endParaRPr lang="zh-CN" altLang="en-US" sz="1867" dirty="0">
              <a:solidFill>
                <a:schemeClr val="bg1">
                  <a:lumMod val="65000"/>
                </a:schemeClr>
              </a:solidFill>
              <a:cs typeface="+mn-ea"/>
              <a:sym typeface="+mn-lt"/>
            </a:endParaRPr>
          </a:p>
        </p:txBody>
      </p:sp>
      <p:sp>
        <p:nvSpPr>
          <p:cNvPr id="11" name="Rectangle 89"/>
          <p:cNvSpPr/>
          <p:nvPr/>
        </p:nvSpPr>
        <p:spPr>
          <a:xfrm>
            <a:off x="5094943" y="1357833"/>
            <a:ext cx="5855554" cy="1138773"/>
          </a:xfrm>
          <a:prstGeom prst="rect">
            <a:avLst/>
          </a:prstGeom>
        </p:spPr>
        <p:txBody>
          <a:bodyPr wrap="square">
            <a:spAutoFit/>
          </a:bodyPr>
          <a:lstStyle/>
          <a:p>
            <a:r>
              <a:rPr lang="en-US" altLang="zh-CN" sz="2000" b="1" dirty="0" smtClean="0"/>
              <a:t>1</a:t>
            </a:r>
            <a:r>
              <a:rPr lang="zh-CN" altLang="en-US" sz="2000" b="1" dirty="0" smtClean="0"/>
              <a:t>、</a:t>
            </a:r>
            <a:r>
              <a:rPr lang="zh-CN" altLang="en-US" sz="2000" b="1" dirty="0"/>
              <a:t>自旋</a:t>
            </a:r>
            <a:r>
              <a:rPr lang="zh-CN" altLang="en-US" sz="2000" b="1" dirty="0" smtClean="0"/>
              <a:t>锁</a:t>
            </a:r>
            <a:endParaRPr lang="en-US" altLang="zh-CN" sz="2000" b="1" dirty="0" smtClean="0"/>
          </a:p>
          <a:p>
            <a:endParaRPr lang="en-US" altLang="zh-CN" sz="1200" dirty="0" smtClean="0"/>
          </a:p>
          <a:p>
            <a:r>
              <a:rPr lang="zh-CN" altLang="en-US" sz="1200" dirty="0" smtClean="0"/>
              <a:t>如果</a:t>
            </a:r>
            <a:r>
              <a:rPr lang="zh-CN" altLang="en-US" sz="1200" dirty="0"/>
              <a:t>持有锁的线程能在很短时间内释放锁资源，那么那些等待竞争锁的线程就不需要做内核态和用户态之间的切换进入阻塞挂起状态，它们只需要等一等（自旋），等持有锁的线程释放锁后即可立即获取锁，这样就</a:t>
            </a:r>
            <a:r>
              <a:rPr lang="zh-CN" altLang="en-US" sz="1200" b="1" dirty="0"/>
              <a:t>避免用户线程和内核的切换的消耗</a:t>
            </a:r>
            <a:r>
              <a:rPr lang="zh-CN" altLang="en-US" sz="1200" dirty="0"/>
              <a:t>。</a:t>
            </a:r>
            <a:endParaRPr lang="zh-CN" altLang="en-US" sz="1200" dirty="0">
              <a:solidFill>
                <a:schemeClr val="bg1">
                  <a:lumMod val="65000"/>
                </a:schemeClr>
              </a:solidFill>
              <a:cs typeface="+mn-ea"/>
              <a:sym typeface="+mn-lt"/>
            </a:endParaRPr>
          </a:p>
        </p:txBody>
      </p:sp>
      <p:sp>
        <p:nvSpPr>
          <p:cNvPr id="12" name="Rectangle 89"/>
          <p:cNvSpPr/>
          <p:nvPr/>
        </p:nvSpPr>
        <p:spPr>
          <a:xfrm>
            <a:off x="5094943" y="2654907"/>
            <a:ext cx="5911310" cy="954107"/>
          </a:xfrm>
          <a:prstGeom prst="rect">
            <a:avLst/>
          </a:prstGeom>
        </p:spPr>
        <p:txBody>
          <a:bodyPr wrap="square">
            <a:spAutoFit/>
          </a:bodyPr>
          <a:lstStyle/>
          <a:p>
            <a:r>
              <a:rPr lang="en-US" altLang="zh-CN" sz="2000" b="1" dirty="0"/>
              <a:t>2</a:t>
            </a:r>
            <a:r>
              <a:rPr lang="zh-CN" altLang="en-US" sz="2000" b="1" dirty="0" smtClean="0"/>
              <a:t>、</a:t>
            </a:r>
            <a:r>
              <a:rPr lang="zh-CN" altLang="en-US" sz="2000" b="1" dirty="0" smtClean="0"/>
              <a:t>偏向</a:t>
            </a:r>
            <a:r>
              <a:rPr lang="zh-CN" altLang="en-US" sz="2000" b="1" dirty="0" smtClean="0"/>
              <a:t>锁</a:t>
            </a:r>
            <a:endParaRPr lang="en-US" altLang="zh-CN" sz="2000" b="1" dirty="0" smtClean="0"/>
          </a:p>
          <a:p>
            <a:endParaRPr lang="en-US" altLang="zh-CN" sz="1200" dirty="0" smtClean="0"/>
          </a:p>
          <a:p>
            <a:r>
              <a:rPr lang="zh-CN" altLang="en-US" sz="1200" dirty="0" smtClean="0"/>
              <a:t>如果</a:t>
            </a:r>
            <a:r>
              <a:rPr lang="zh-CN" altLang="en-US" sz="1200" dirty="0"/>
              <a:t>在运行过程中，同步锁只有一个线程访问，不存在多线程争用的情况，则线程是不需要触发同步的，这种情况下，就会给线程加一个偏向锁。</a:t>
            </a:r>
            <a:endParaRPr lang="zh-CN" altLang="en-US" sz="1200" dirty="0">
              <a:solidFill>
                <a:schemeClr val="bg1">
                  <a:lumMod val="65000"/>
                </a:schemeClr>
              </a:solidFill>
              <a:cs typeface="+mn-ea"/>
              <a:sym typeface="+mn-lt"/>
            </a:endParaRPr>
          </a:p>
        </p:txBody>
      </p:sp>
      <p:sp>
        <p:nvSpPr>
          <p:cNvPr id="13" name="Rectangle 89"/>
          <p:cNvSpPr/>
          <p:nvPr/>
        </p:nvSpPr>
        <p:spPr>
          <a:xfrm>
            <a:off x="5094943" y="3692918"/>
            <a:ext cx="5643681" cy="1323439"/>
          </a:xfrm>
          <a:prstGeom prst="rect">
            <a:avLst/>
          </a:prstGeom>
        </p:spPr>
        <p:txBody>
          <a:bodyPr wrap="square">
            <a:spAutoFit/>
          </a:bodyPr>
          <a:lstStyle/>
          <a:p>
            <a:r>
              <a:rPr lang="en-US" altLang="zh-CN" sz="2000" b="1" dirty="0"/>
              <a:t>3</a:t>
            </a:r>
            <a:r>
              <a:rPr lang="zh-CN" altLang="en-US" sz="2000" b="1" dirty="0" smtClean="0"/>
              <a:t>、</a:t>
            </a:r>
            <a:r>
              <a:rPr lang="zh-CN" altLang="en-US" sz="2000" b="1" dirty="0" smtClean="0"/>
              <a:t>锁粗化</a:t>
            </a:r>
            <a:endParaRPr lang="en-US" altLang="zh-CN" sz="2000" b="1" dirty="0" smtClean="0"/>
          </a:p>
          <a:p>
            <a:endParaRPr lang="en-US" altLang="zh-CN" sz="1200" dirty="0" smtClean="0"/>
          </a:p>
          <a:p>
            <a:r>
              <a:rPr lang="zh-CN" altLang="en-US" sz="1200" dirty="0" smtClean="0"/>
              <a:t>大部分</a:t>
            </a:r>
            <a:r>
              <a:rPr lang="zh-CN" altLang="en-US" sz="1200" dirty="0"/>
              <a:t>情况下我们是要让锁的粒度最小化，锁的粗化则是要增大锁的粒度</a:t>
            </a:r>
            <a:r>
              <a:rPr lang="en-US" altLang="zh-CN" sz="1200" dirty="0"/>
              <a:t>; </a:t>
            </a:r>
          </a:p>
          <a:p>
            <a:r>
              <a:rPr lang="zh-CN" altLang="en-US" sz="1200" dirty="0"/>
              <a:t>在以下场景下需要粗化锁的粒度： </a:t>
            </a:r>
          </a:p>
          <a:p>
            <a:r>
              <a:rPr lang="zh-CN" altLang="en-US" sz="1200" dirty="0"/>
              <a:t>假如有一个循环，循环内的操作需要加锁，我们应该把锁放到循环外面，否则每次进出循环，都进出一次临界区，效率是非常差的；</a:t>
            </a:r>
            <a:endParaRPr lang="zh-CN" altLang="en-US" sz="1200" dirty="0">
              <a:solidFill>
                <a:schemeClr val="bg1">
                  <a:lumMod val="65000"/>
                </a:schemeClr>
              </a:solidFill>
              <a:cs typeface="+mn-ea"/>
              <a:sym typeface="+mn-lt"/>
            </a:endParaRPr>
          </a:p>
        </p:txBody>
      </p:sp>
      <p:sp>
        <p:nvSpPr>
          <p:cNvPr id="14" name="Rectangle 89"/>
          <p:cNvSpPr/>
          <p:nvPr/>
        </p:nvSpPr>
        <p:spPr>
          <a:xfrm>
            <a:off x="5094942" y="5115566"/>
            <a:ext cx="5777495" cy="954107"/>
          </a:xfrm>
          <a:prstGeom prst="rect">
            <a:avLst/>
          </a:prstGeom>
        </p:spPr>
        <p:txBody>
          <a:bodyPr wrap="square">
            <a:spAutoFit/>
          </a:bodyPr>
          <a:lstStyle/>
          <a:p>
            <a:r>
              <a:rPr lang="en-US" altLang="zh-CN" sz="2000" b="1" dirty="0"/>
              <a:t>4</a:t>
            </a:r>
            <a:r>
              <a:rPr lang="zh-CN" altLang="en-US" sz="2000" b="1" dirty="0" smtClean="0"/>
              <a:t>、</a:t>
            </a:r>
            <a:r>
              <a:rPr lang="zh-CN" altLang="en-US" sz="2000" b="1" dirty="0"/>
              <a:t>读写</a:t>
            </a:r>
            <a:r>
              <a:rPr lang="zh-CN" altLang="en-US" sz="2000" b="1" dirty="0" smtClean="0"/>
              <a:t>锁</a:t>
            </a:r>
            <a:endParaRPr lang="en-US" altLang="zh-CN" sz="2000" b="1" dirty="0" smtClean="0"/>
          </a:p>
          <a:p>
            <a:endParaRPr lang="en-US" altLang="zh-CN" sz="1200" dirty="0" smtClean="0"/>
          </a:p>
          <a:p>
            <a:r>
              <a:rPr lang="en-US" altLang="zh-CN" sz="1200" dirty="0" err="1" smtClean="0"/>
              <a:t>ReentrantReadWriteLock</a:t>
            </a:r>
            <a:r>
              <a:rPr lang="en-US" altLang="zh-CN" sz="1200" dirty="0" smtClean="0"/>
              <a:t> </a:t>
            </a:r>
            <a:r>
              <a:rPr lang="zh-CN" altLang="en-US" sz="1200" dirty="0"/>
              <a:t>是一个读写锁，读操作加读锁，可以并发读，写操作使用写锁，只能单线程写；</a:t>
            </a:r>
            <a:endParaRPr lang="en-US" altLang="zh-CN" sz="1200" b="1" dirty="0" smtClean="0"/>
          </a:p>
        </p:txBody>
      </p:sp>
    </p:spTree>
    <p:extLst>
      <p:ext uri="{BB962C8B-B14F-4D97-AF65-F5344CB8AC3E}">
        <p14:creationId xmlns:p14="http://schemas.microsoft.com/office/powerpoint/2010/main" val="1988882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1477563" y="1652929"/>
            <a:ext cx="6990776" cy="995209"/>
          </a:xfrm>
          <a:prstGeom prst="rect">
            <a:avLst/>
          </a:prstGeom>
        </p:spPr>
        <p:txBody>
          <a:bodyPr wrap="square">
            <a:spAutoFit/>
          </a:bodyPr>
          <a:lstStyle/>
          <a:p>
            <a:r>
              <a:rPr lang="en-US" altLang="zh-CN" sz="2000" b="1" dirty="0" smtClean="0">
                <a:sym typeface="+mn-lt"/>
              </a:rPr>
              <a:t>1</a:t>
            </a:r>
            <a:r>
              <a:rPr lang="zh-CN" altLang="en-US" sz="2000" b="1" dirty="0" smtClean="0">
                <a:sym typeface="+mn-lt"/>
              </a:rPr>
              <a:t>、多线程</a:t>
            </a:r>
            <a:endParaRPr lang="en-US" altLang="zh-CN" sz="2000" b="1" dirty="0" smtClean="0">
              <a:sym typeface="+mn-lt"/>
            </a:endParaRPr>
          </a:p>
          <a:p>
            <a:r>
              <a:rPr lang="en-US" altLang="zh-CN" sz="2000" b="1" dirty="0">
                <a:solidFill>
                  <a:schemeClr val="bg1">
                    <a:lumMod val="65000"/>
                  </a:schemeClr>
                </a:solidFill>
                <a:cs typeface="+mn-ea"/>
                <a:sym typeface="+mn-lt"/>
              </a:rPr>
              <a:t>	</a:t>
            </a:r>
            <a:r>
              <a:rPr lang="zh-CN" altLang="en-US" sz="2000" dirty="0">
                <a:solidFill>
                  <a:srgbClr val="063D54"/>
                </a:solidFill>
                <a:cs typeface="+mn-ea"/>
                <a:sym typeface="+mn-lt"/>
              </a:rPr>
              <a:t>实现</a:t>
            </a:r>
            <a:r>
              <a:rPr lang="zh-CN" altLang="en-US" sz="2000" dirty="0" smtClean="0">
                <a:solidFill>
                  <a:srgbClr val="063D54"/>
                </a:solidFill>
                <a:cs typeface="+mn-ea"/>
                <a:sym typeface="+mn-lt"/>
              </a:rPr>
              <a:t>方式、运行原理、生命周期</a:t>
            </a:r>
            <a:endParaRPr lang="en-US" altLang="zh-CN" sz="2000" dirty="0">
              <a:solidFill>
                <a:srgbClr val="063D54"/>
              </a:solidFill>
              <a:cs typeface="+mn-ea"/>
              <a:sym typeface="+mn-lt"/>
            </a:endParaRPr>
          </a:p>
          <a:p>
            <a:endParaRPr lang="zh-CN" altLang="en-US" sz="1867" dirty="0">
              <a:solidFill>
                <a:schemeClr val="bg1">
                  <a:lumMod val="65000"/>
                </a:schemeClr>
              </a:solidFill>
              <a:cs typeface="+mn-ea"/>
              <a:sym typeface="+mn-lt"/>
            </a:endParaRPr>
          </a:p>
        </p:txBody>
      </p:sp>
      <p:sp>
        <p:nvSpPr>
          <p:cNvPr id="28" name="TextBox 3">
            <a:extLst>
              <a:ext uri="{FF2B5EF4-FFF2-40B4-BE49-F238E27FC236}">
                <a16:creationId xmlns="" xmlns:a16="http://schemas.microsoft.com/office/drawing/2014/main" id="{90413ABC-4FFD-45A7-8E4B-2441443972D0}"/>
              </a:ext>
            </a:extLst>
          </p:cNvPr>
          <p:cNvSpPr txBox="1"/>
          <p:nvPr/>
        </p:nvSpPr>
        <p:spPr>
          <a:xfrm>
            <a:off x="1121291" y="441165"/>
            <a:ext cx="1277914" cy="748988"/>
          </a:xfrm>
          <a:prstGeom prst="rect">
            <a:avLst/>
          </a:prstGeom>
          <a:noFill/>
        </p:spPr>
        <p:txBody>
          <a:bodyPr wrap="none" rtlCol="0">
            <a:spAutoFit/>
          </a:bodyPr>
          <a:lstStyle/>
          <a:p>
            <a:r>
              <a:rPr lang="zh-CN" altLang="en-US" sz="4267" dirty="0" smtClean="0">
                <a:solidFill>
                  <a:schemeClr val="accent1"/>
                </a:solidFill>
                <a:cs typeface="+mn-ea"/>
                <a:sym typeface="+mn-lt"/>
              </a:rPr>
              <a:t>总结</a:t>
            </a:r>
            <a:endParaRPr lang="zh-CN" altLang="en-US" sz="4267" dirty="0">
              <a:solidFill>
                <a:schemeClr val="accent1"/>
              </a:solidFill>
              <a:cs typeface="+mn-ea"/>
              <a:sym typeface="+mn-lt"/>
            </a:endParaRPr>
          </a:p>
        </p:txBody>
      </p:sp>
      <p:sp>
        <p:nvSpPr>
          <p:cNvPr id="7" name="Rectangle 89"/>
          <p:cNvSpPr/>
          <p:nvPr/>
        </p:nvSpPr>
        <p:spPr>
          <a:xfrm>
            <a:off x="1477562" y="2756971"/>
            <a:ext cx="9038038" cy="707886"/>
          </a:xfrm>
          <a:prstGeom prst="rect">
            <a:avLst/>
          </a:prstGeom>
        </p:spPr>
        <p:txBody>
          <a:bodyPr wrap="square">
            <a:spAutoFit/>
          </a:bodyPr>
          <a:lstStyle/>
          <a:p>
            <a:r>
              <a:rPr lang="en-US" altLang="zh-CN" sz="2000" b="1" dirty="0" smtClean="0"/>
              <a:t>2</a:t>
            </a:r>
            <a:r>
              <a:rPr lang="zh-CN" altLang="en-US" sz="2000" b="1" dirty="0" smtClean="0"/>
              <a:t>、线程池</a:t>
            </a:r>
            <a:endParaRPr lang="en-US" altLang="zh-CN" sz="2000" b="1" dirty="0" smtClean="0"/>
          </a:p>
          <a:p>
            <a:r>
              <a:rPr lang="en-US" altLang="zh-CN" sz="2000" b="1" dirty="0">
                <a:solidFill>
                  <a:schemeClr val="bg1">
                    <a:lumMod val="65000"/>
                  </a:schemeClr>
                </a:solidFill>
                <a:cs typeface="+mn-ea"/>
                <a:sym typeface="+mn-lt"/>
              </a:rPr>
              <a:t>	</a:t>
            </a:r>
            <a:r>
              <a:rPr lang="zh-CN" altLang="en-US" sz="2000" dirty="0" smtClean="0">
                <a:solidFill>
                  <a:srgbClr val="063D54"/>
                </a:solidFill>
                <a:cs typeface="+mn-ea"/>
                <a:sym typeface="+mn-lt"/>
              </a:rPr>
              <a:t>优点、实现方式、运行原理、最佳线程数、饱和处理策略</a:t>
            </a:r>
            <a:endParaRPr lang="zh-CN" altLang="en-US" sz="1867" dirty="0">
              <a:solidFill>
                <a:schemeClr val="bg1">
                  <a:lumMod val="65000"/>
                </a:schemeClr>
              </a:solidFill>
              <a:cs typeface="+mn-ea"/>
              <a:sym typeface="+mn-lt"/>
            </a:endParaRPr>
          </a:p>
        </p:txBody>
      </p:sp>
      <p:sp>
        <p:nvSpPr>
          <p:cNvPr id="8" name="Rectangle 89"/>
          <p:cNvSpPr/>
          <p:nvPr/>
        </p:nvSpPr>
        <p:spPr>
          <a:xfrm>
            <a:off x="1477562" y="3997290"/>
            <a:ext cx="7890889" cy="707886"/>
          </a:xfrm>
          <a:prstGeom prst="rect">
            <a:avLst/>
          </a:prstGeom>
        </p:spPr>
        <p:txBody>
          <a:bodyPr wrap="square">
            <a:spAutoFit/>
          </a:bodyPr>
          <a:lstStyle/>
          <a:p>
            <a:r>
              <a:rPr lang="en-US" altLang="zh-CN" sz="2000" b="1" dirty="0" smtClean="0"/>
              <a:t>3</a:t>
            </a:r>
            <a:r>
              <a:rPr lang="zh-CN" altLang="en-US" sz="2000" b="1" dirty="0" smtClean="0"/>
              <a:t>、消息中心的运用</a:t>
            </a:r>
            <a:endParaRPr lang="en-US" altLang="zh-CN" sz="2000" b="1" dirty="0" smtClean="0"/>
          </a:p>
          <a:p>
            <a:r>
              <a:rPr lang="en-US" altLang="zh-CN" sz="2000" b="1" dirty="0">
                <a:solidFill>
                  <a:schemeClr val="bg1">
                    <a:lumMod val="65000"/>
                  </a:schemeClr>
                </a:solidFill>
                <a:cs typeface="+mn-ea"/>
                <a:sym typeface="+mn-lt"/>
              </a:rPr>
              <a:t>	</a:t>
            </a:r>
            <a:r>
              <a:rPr lang="zh-CN" altLang="en-US" sz="2000" dirty="0" smtClean="0">
                <a:solidFill>
                  <a:srgbClr val="063D54"/>
                </a:solidFill>
                <a:cs typeface="+mn-ea"/>
                <a:sym typeface="+mn-lt"/>
              </a:rPr>
              <a:t>线</a:t>
            </a:r>
            <a:r>
              <a:rPr lang="zh-CN" altLang="en-US" sz="2000" dirty="0" smtClean="0">
                <a:solidFill>
                  <a:srgbClr val="063D54"/>
                </a:solidFill>
                <a:cs typeface="+mn-ea"/>
                <a:sym typeface="+mn-lt"/>
              </a:rPr>
              <a:t>程池</a:t>
            </a:r>
            <a:r>
              <a:rPr lang="zh-CN" altLang="en-US" sz="2000" dirty="0" smtClean="0">
                <a:solidFill>
                  <a:srgbClr val="063D54"/>
                </a:solidFill>
                <a:cs typeface="+mn-ea"/>
                <a:sym typeface="+mn-lt"/>
              </a:rPr>
              <a:t>的使用及原因</a:t>
            </a:r>
            <a:r>
              <a:rPr lang="zh-CN" altLang="en-US" sz="2000" dirty="0" smtClean="0">
                <a:solidFill>
                  <a:srgbClr val="063D54"/>
                </a:solidFill>
                <a:cs typeface="+mn-ea"/>
                <a:sym typeface="+mn-lt"/>
              </a:rPr>
              <a:t>、存在问题</a:t>
            </a:r>
            <a:endParaRPr lang="zh-CN" altLang="en-US" sz="1867" dirty="0">
              <a:solidFill>
                <a:schemeClr val="bg1">
                  <a:lumMod val="65000"/>
                </a:schemeClr>
              </a:solidFill>
              <a:cs typeface="+mn-ea"/>
              <a:sym typeface="+mn-lt"/>
            </a:endParaRPr>
          </a:p>
        </p:txBody>
      </p:sp>
      <p:sp>
        <p:nvSpPr>
          <p:cNvPr id="9" name="Rectangle 89"/>
          <p:cNvSpPr/>
          <p:nvPr/>
        </p:nvSpPr>
        <p:spPr>
          <a:xfrm>
            <a:off x="1477562" y="5237609"/>
            <a:ext cx="7152087" cy="707886"/>
          </a:xfrm>
          <a:prstGeom prst="rect">
            <a:avLst/>
          </a:prstGeom>
        </p:spPr>
        <p:txBody>
          <a:bodyPr wrap="square">
            <a:spAutoFit/>
          </a:bodyPr>
          <a:lstStyle/>
          <a:p>
            <a:r>
              <a:rPr lang="en-US" altLang="zh-CN" sz="2000" b="1" dirty="0" smtClean="0"/>
              <a:t>4</a:t>
            </a:r>
            <a:r>
              <a:rPr lang="zh-CN" altLang="en-US" sz="2000" b="1" dirty="0" smtClean="0"/>
              <a:t>、安全性问题</a:t>
            </a:r>
            <a:endParaRPr lang="en-US" altLang="zh-CN" sz="2000" b="1" dirty="0" smtClean="0"/>
          </a:p>
          <a:p>
            <a:r>
              <a:rPr lang="en-US" altLang="zh-CN" sz="2000" b="1" dirty="0">
                <a:solidFill>
                  <a:schemeClr val="bg1">
                    <a:lumMod val="65000"/>
                  </a:schemeClr>
                </a:solidFill>
                <a:cs typeface="+mn-ea"/>
                <a:sym typeface="+mn-lt"/>
              </a:rPr>
              <a:t>	</a:t>
            </a:r>
            <a:r>
              <a:rPr lang="zh-CN" altLang="en-US" sz="2000" dirty="0" smtClean="0">
                <a:solidFill>
                  <a:srgbClr val="063D54"/>
                </a:solidFill>
                <a:cs typeface="+mn-ea"/>
                <a:sym typeface="+mn-lt"/>
              </a:rPr>
              <a:t>线程安全的实现</a:t>
            </a:r>
            <a:r>
              <a:rPr lang="zh-CN" altLang="en-US" sz="2000" dirty="0" smtClean="0">
                <a:solidFill>
                  <a:srgbClr val="063D54"/>
                </a:solidFill>
                <a:cs typeface="+mn-ea"/>
                <a:sym typeface="+mn-lt"/>
              </a:rPr>
              <a:t>方式、</a:t>
            </a:r>
            <a:r>
              <a:rPr lang="en-US" altLang="zh-CN" sz="2000" dirty="0" smtClean="0">
                <a:solidFill>
                  <a:srgbClr val="063D54"/>
                </a:solidFill>
                <a:cs typeface="+mn-ea"/>
                <a:sym typeface="+mn-lt"/>
              </a:rPr>
              <a:t>java</a:t>
            </a:r>
            <a:r>
              <a:rPr lang="zh-CN" altLang="en-US" sz="2000" dirty="0" smtClean="0">
                <a:solidFill>
                  <a:srgbClr val="063D54"/>
                </a:solidFill>
                <a:cs typeface="+mn-ea"/>
                <a:sym typeface="+mn-lt"/>
              </a:rPr>
              <a:t>锁机制</a:t>
            </a:r>
            <a:endParaRPr lang="zh-CN" altLang="en-US" sz="1867" dirty="0">
              <a:solidFill>
                <a:schemeClr val="bg1">
                  <a:lumMod val="65000"/>
                </a:schemeClr>
              </a:solidFill>
              <a:cs typeface="+mn-ea"/>
              <a:sym typeface="+mn-lt"/>
            </a:endParaRPr>
          </a:p>
        </p:txBody>
      </p:sp>
    </p:spTree>
    <p:extLst>
      <p:ext uri="{BB962C8B-B14F-4D97-AF65-F5344CB8AC3E}">
        <p14:creationId xmlns:p14="http://schemas.microsoft.com/office/powerpoint/2010/main" val="1601254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checkerboard(across)">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zh-CN" altLang="en-US" sz="2800" dirty="0" smtClean="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希望大家有收获</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感谢大家！</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文本框 1"/>
          <p:cNvSpPr txBox="1"/>
          <p:nvPr/>
        </p:nvSpPr>
        <p:spPr>
          <a:xfrm>
            <a:off x="8904092" y="5372100"/>
            <a:ext cx="1261884" cy="369332"/>
          </a:xfrm>
          <a:prstGeom prst="rect">
            <a:avLst/>
          </a:prstGeom>
          <a:noFill/>
        </p:spPr>
        <p:txBody>
          <a:bodyPr wrap="none" rtlCol="0">
            <a:spAutoFit/>
          </a:bodyPr>
          <a:lstStyle/>
          <a:p>
            <a:r>
              <a:rPr kumimoji="1" lang="en-US" altLang="zh-CN" smtClean="0"/>
              <a:t>2018-05-28</a:t>
            </a:r>
            <a:endParaRPr kumimoji="1" lang="zh-CN" altLang="en-US" dirty="0"/>
          </a:p>
        </p:txBody>
      </p:sp>
    </p:spTree>
    <p:extLst>
      <p:ext uri="{BB962C8B-B14F-4D97-AF65-F5344CB8AC3E}">
        <p14:creationId xmlns:p14="http://schemas.microsoft.com/office/powerpoint/2010/main" val="3174586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1035" y="-8265"/>
            <a:ext cx="4580965" cy="6858000"/>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p:cNvSpPr/>
          <p:nvPr/>
        </p:nvSpPr>
        <p:spPr>
          <a:xfrm>
            <a:off x="1263791" y="2584211"/>
            <a:ext cx="1040914" cy="28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组合 4">
            <a:extLst>
              <a:ext uri="{FF2B5EF4-FFF2-40B4-BE49-F238E27FC236}">
                <a16:creationId xmlns="" xmlns:a16="http://schemas.microsoft.com/office/drawing/2014/main" id="{17706E06-4094-466B-84EC-95914397F84B}"/>
              </a:ext>
            </a:extLst>
          </p:cNvPr>
          <p:cNvGrpSpPr/>
          <p:nvPr/>
        </p:nvGrpSpPr>
        <p:grpSpPr>
          <a:xfrm>
            <a:off x="1296035" y="2856401"/>
            <a:ext cx="4743939" cy="1200151"/>
            <a:chOff x="1386543" y="2846573"/>
            <a:chExt cx="4743939" cy="1200151"/>
          </a:xfrm>
        </p:grpSpPr>
        <p:grpSp>
          <p:nvGrpSpPr>
            <p:cNvPr id="28" name="Group 27"/>
            <p:cNvGrpSpPr/>
            <p:nvPr/>
          </p:nvGrpSpPr>
          <p:grpSpPr>
            <a:xfrm flipH="1">
              <a:off x="1386543" y="3389066"/>
              <a:ext cx="325419" cy="324714"/>
              <a:chOff x="4570491" y="4810943"/>
              <a:chExt cx="356535" cy="356535"/>
            </a:xfrm>
            <a:solidFill>
              <a:schemeClr val="bg1"/>
            </a:solidFill>
          </p:grpSpPr>
          <p:sp>
            <p:nvSpPr>
              <p:cNvPr id="29" name="Freeform 57"/>
              <p:cNvSpPr>
                <a:spLocks noEditPoints="1"/>
              </p:cNvSpPr>
              <p:nvPr/>
            </p:nvSpPr>
            <p:spPr bwMode="auto">
              <a:xfrm>
                <a:off x="45704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0" name="Freeform 58"/>
              <p:cNvSpPr>
                <a:spLocks noEditPoints="1"/>
              </p:cNvSpPr>
              <p:nvPr/>
            </p:nvSpPr>
            <p:spPr bwMode="auto">
              <a:xfrm>
                <a:off x="48150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1" name="Freeform 59"/>
              <p:cNvSpPr>
                <a:spLocks noEditPoints="1"/>
              </p:cNvSpPr>
              <p:nvPr/>
            </p:nvSpPr>
            <p:spPr bwMode="auto">
              <a:xfrm>
                <a:off x="4693482" y="4810943"/>
                <a:ext cx="110554" cy="356535"/>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nvGrpSpPr>
            <p:cNvPr id="44" name="Group 1"/>
            <p:cNvGrpSpPr/>
            <p:nvPr/>
          </p:nvGrpSpPr>
          <p:grpSpPr bwMode="auto">
            <a:xfrm>
              <a:off x="1498633" y="2846573"/>
              <a:ext cx="4631849" cy="1200151"/>
              <a:chOff x="-358" y="137"/>
              <a:chExt cx="2917" cy="756"/>
            </a:xfrm>
          </p:grpSpPr>
          <p:sp>
            <p:nvSpPr>
              <p:cNvPr id="45" name="Rectangle 2"/>
              <p:cNvSpPr/>
              <p:nvPr/>
            </p:nvSpPr>
            <p:spPr bwMode="auto">
              <a:xfrm>
                <a:off x="-358" y="137"/>
                <a:ext cx="1176" cy="272"/>
              </a:xfrm>
              <a:prstGeom prst="rect">
                <a:avLst/>
              </a:prstGeom>
              <a:noFill/>
              <a:ln>
                <a:noFill/>
              </a:ln>
            </p:spPr>
            <p:txBody>
              <a:bodyPr lIns="0" tIns="0" rIns="0" bIns="0" anchor="ctr"/>
              <a:lstStyle/>
              <a:p>
                <a:pPr algn="l"/>
                <a:r>
                  <a:rPr lang="zh-CN" altLang="en-US" sz="1600" b="1" dirty="0" smtClean="0">
                    <a:latin typeface="Lato" panose="020F0502020204030203" pitchFamily="34" charset="0"/>
                    <a:ea typeface="Open Sans Extrabold" panose="020B0906030804020204" pitchFamily="34" charset="0"/>
                    <a:cs typeface="Lato" panose="020F0502020204030203" pitchFamily="34" charset="0"/>
                    <a:sym typeface="Lato Bold" charset="0"/>
                  </a:rPr>
                  <a:t>进程</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46" name="Rectangle 3"/>
              <p:cNvSpPr/>
              <p:nvPr/>
            </p:nvSpPr>
            <p:spPr bwMode="auto">
              <a:xfrm>
                <a:off x="-247" y="479"/>
                <a:ext cx="2806" cy="414"/>
              </a:xfrm>
              <a:prstGeom prst="rect">
                <a:avLst/>
              </a:prstGeom>
              <a:noFill/>
              <a:ln>
                <a:noFill/>
              </a:ln>
            </p:spPr>
            <p:txBody>
              <a:bodyPr lIns="0" tIns="0" rIns="0" bIns="0"/>
              <a:lstStyle/>
              <a:p>
                <a:r>
                  <a:rPr lang="zh-CN" altLang="en-US" sz="1200" dirty="0"/>
                  <a:t>所有运行中的任务通常对应一个进程</a:t>
                </a:r>
                <a:r>
                  <a:rPr lang="en-US" altLang="zh-CN" sz="1200" dirty="0"/>
                  <a:t>,</a:t>
                </a:r>
                <a:r>
                  <a:rPr lang="zh-CN" altLang="en-US" sz="1200" dirty="0"/>
                  <a:t>当一个程序进入内存运行时</a:t>
                </a:r>
                <a:r>
                  <a:rPr lang="en-US" altLang="zh-CN" sz="1200" dirty="0"/>
                  <a:t>,</a:t>
                </a:r>
                <a:r>
                  <a:rPr lang="zh-CN" altLang="en-US" sz="1200" dirty="0"/>
                  <a:t>即变成一个进程</a:t>
                </a:r>
                <a:r>
                  <a:rPr lang="en-US" altLang="zh-CN" sz="1200" dirty="0"/>
                  <a:t>.</a:t>
                </a:r>
                <a:r>
                  <a:rPr lang="zh-CN" altLang="en-US" sz="1200" dirty="0"/>
                  <a:t>进程是处于运行过程中的程序</a:t>
                </a:r>
                <a:r>
                  <a:rPr lang="en-US" altLang="zh-CN" sz="1200" dirty="0"/>
                  <a:t>,</a:t>
                </a:r>
                <a:r>
                  <a:rPr lang="zh-CN" altLang="en-US" sz="1200" dirty="0"/>
                  <a:t>并且具有一定独立的功能</a:t>
                </a:r>
                <a:r>
                  <a:rPr lang="en-US" altLang="zh-CN" sz="1200" dirty="0"/>
                  <a:t>,</a:t>
                </a:r>
                <a:r>
                  <a:rPr lang="zh-CN" altLang="en-US" sz="1200" dirty="0"/>
                  <a:t>进程是系统进行资源分配和调度的一个独立单位</a:t>
                </a:r>
                <a:endParaRPr lang="en-US" sz="1200" dirty="0">
                  <a:ea typeface="MS PGothic" panose="020B0600070205080204" charset="-128"/>
                  <a:cs typeface="Lato Regular" charset="0"/>
                  <a:sym typeface="Lato Regular" charset="0"/>
                </a:endParaRPr>
              </a:p>
            </p:txBody>
          </p:sp>
        </p:grpSp>
      </p:grpSp>
      <p:grpSp>
        <p:nvGrpSpPr>
          <p:cNvPr id="12" name="组合 11">
            <a:extLst>
              <a:ext uri="{FF2B5EF4-FFF2-40B4-BE49-F238E27FC236}">
                <a16:creationId xmlns="" xmlns:a16="http://schemas.microsoft.com/office/drawing/2014/main" id="{656F9A42-D7F6-4F6C-AF1E-5565DC3D4701}"/>
              </a:ext>
            </a:extLst>
          </p:cNvPr>
          <p:cNvGrpSpPr/>
          <p:nvPr/>
        </p:nvGrpSpPr>
        <p:grpSpPr>
          <a:xfrm>
            <a:off x="1318831" y="4412454"/>
            <a:ext cx="4825941" cy="1169988"/>
            <a:chOff x="1318831" y="4454082"/>
            <a:chExt cx="4825941" cy="1169988"/>
          </a:xfrm>
        </p:grpSpPr>
        <p:grpSp>
          <p:nvGrpSpPr>
            <p:cNvPr id="41" name="Group 40"/>
            <p:cNvGrpSpPr/>
            <p:nvPr/>
          </p:nvGrpSpPr>
          <p:grpSpPr>
            <a:xfrm flipH="1">
              <a:off x="1318831" y="5017214"/>
              <a:ext cx="325419" cy="324714"/>
              <a:chOff x="5284944" y="4097872"/>
              <a:chExt cx="356535" cy="356535"/>
            </a:xfrm>
            <a:solidFill>
              <a:schemeClr val="bg1"/>
            </a:solidFill>
          </p:grpSpPr>
          <p:sp>
            <p:nvSpPr>
              <p:cNvPr id="42" name="Freeform 41"/>
              <p:cNvSpPr>
                <a:spLocks noEditPoints="1"/>
              </p:cNvSpPr>
              <p:nvPr/>
            </p:nvSpPr>
            <p:spPr bwMode="auto">
              <a:xfrm>
                <a:off x="5284944" y="4097872"/>
                <a:ext cx="356535" cy="356535"/>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43" name="Freeform 42"/>
              <p:cNvSpPr>
                <a:spLocks noEditPoints="1"/>
              </p:cNvSpPr>
              <p:nvPr/>
            </p:nvSpPr>
            <p:spPr bwMode="auto">
              <a:xfrm>
                <a:off x="5318110" y="4386693"/>
                <a:ext cx="33166" cy="3454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nvGrpSpPr>
            <p:cNvPr id="48" name="Group 1"/>
            <p:cNvGrpSpPr/>
            <p:nvPr/>
          </p:nvGrpSpPr>
          <p:grpSpPr bwMode="auto">
            <a:xfrm>
              <a:off x="1398595" y="4454082"/>
              <a:ext cx="4746177" cy="1169988"/>
              <a:chOff x="-421" y="124"/>
              <a:chExt cx="2989" cy="737"/>
            </a:xfrm>
          </p:grpSpPr>
          <p:sp>
            <p:nvSpPr>
              <p:cNvPr id="49" name="Rectangle 2"/>
              <p:cNvSpPr/>
              <p:nvPr/>
            </p:nvSpPr>
            <p:spPr bwMode="auto">
              <a:xfrm>
                <a:off x="-421" y="124"/>
                <a:ext cx="1176" cy="272"/>
              </a:xfrm>
              <a:prstGeom prst="rect">
                <a:avLst/>
              </a:prstGeom>
              <a:noFill/>
              <a:ln>
                <a:noFill/>
              </a:ln>
            </p:spPr>
            <p:txBody>
              <a:bodyPr lIns="0" tIns="0" rIns="0" bIns="0" anchor="ctr"/>
              <a:lstStyle/>
              <a:p>
                <a:pPr algn="l"/>
                <a:r>
                  <a:rPr lang="zh-CN" altLang="en-US" sz="1600" b="1" dirty="0" smtClean="0">
                    <a:latin typeface="Lato" panose="020F0502020204030203" pitchFamily="34" charset="0"/>
                    <a:ea typeface="Open Sans Extrabold" panose="020B0906030804020204" pitchFamily="34" charset="0"/>
                    <a:cs typeface="Lato" panose="020F0502020204030203" pitchFamily="34" charset="0"/>
                    <a:sym typeface="Lato Bold" charset="0"/>
                  </a:rPr>
                  <a:t>线程</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50" name="Rectangle 3"/>
              <p:cNvSpPr/>
              <p:nvPr/>
            </p:nvSpPr>
            <p:spPr bwMode="auto">
              <a:xfrm>
                <a:off x="-304" y="447"/>
                <a:ext cx="2872" cy="414"/>
              </a:xfrm>
              <a:prstGeom prst="rect">
                <a:avLst/>
              </a:prstGeom>
              <a:noFill/>
              <a:ln>
                <a:noFill/>
              </a:ln>
            </p:spPr>
            <p:txBody>
              <a:bodyPr lIns="0" tIns="0" rIns="0" bIns="0"/>
              <a:lstStyle/>
              <a:p>
                <a:r>
                  <a:rPr lang="zh-CN" altLang="en-US" sz="1200" dirty="0"/>
                  <a:t>线程是程序执行时的最小单位，它是进程的一个执行流，是</a:t>
                </a:r>
                <a:r>
                  <a:rPr lang="en-US" altLang="zh-CN" sz="1200" dirty="0"/>
                  <a:t>CPU</a:t>
                </a:r>
                <a:r>
                  <a:rPr lang="zh-CN" altLang="en-US" sz="1200" dirty="0"/>
                  <a:t>调度和分派的基本单位，一个进程可以由很多个线程组成，线程间共享进程的所有资源，每个线程有自己的堆栈和局部变量。线程由</a:t>
                </a:r>
                <a:r>
                  <a:rPr lang="en-US" altLang="zh-CN" sz="1200" dirty="0"/>
                  <a:t>CPU</a:t>
                </a:r>
                <a:r>
                  <a:rPr lang="zh-CN" altLang="en-US" sz="1200" dirty="0"/>
                  <a:t>独立调度执行，在多</a:t>
                </a:r>
                <a:r>
                  <a:rPr lang="en-US" altLang="zh-CN" sz="1200" dirty="0"/>
                  <a:t>CPU</a:t>
                </a:r>
                <a:r>
                  <a:rPr lang="zh-CN" altLang="en-US" sz="1200" dirty="0"/>
                  <a:t>环境下就允许多个线程同时运行。同样多线程也可以实现并发操作，每个请求分配一个线程来处理。</a:t>
                </a:r>
                <a:endParaRPr lang="en-US" sz="1200" dirty="0">
                  <a:ea typeface="MS PGothic" panose="020B0600070205080204" charset="-128"/>
                  <a:cs typeface="Lato Regular" charset="0"/>
                  <a:sym typeface="Lato Regular" charset="0"/>
                </a:endParaRPr>
              </a:p>
            </p:txBody>
          </p:sp>
        </p:grpSp>
      </p:grpSp>
      <p:sp>
        <p:nvSpPr>
          <p:cNvPr id="76" name="TextBox 75"/>
          <p:cNvSpPr txBox="1"/>
          <p:nvPr/>
        </p:nvSpPr>
        <p:spPr>
          <a:xfrm>
            <a:off x="7904379" y="1947114"/>
            <a:ext cx="4071616" cy="3539430"/>
          </a:xfrm>
          <a:prstGeom prst="rect">
            <a:avLst/>
          </a:prstGeom>
          <a:noFill/>
        </p:spPr>
        <p:txBody>
          <a:bodyPr wrap="square" rtlCol="0">
            <a:spAutoFit/>
          </a:bodyPr>
          <a:lstStyle/>
          <a:p>
            <a:r>
              <a:rPr lang="zh-CN" altLang="en-US" sz="1600" dirty="0" smtClean="0">
                <a:solidFill>
                  <a:srgbClr val="FFFFFF"/>
                </a:solidFill>
              </a:rPr>
              <a:t>例如：开</a:t>
            </a:r>
            <a:r>
              <a:rPr lang="zh-CN" altLang="en-US" sz="1600" dirty="0">
                <a:solidFill>
                  <a:srgbClr val="FFFFFF"/>
                </a:solidFill>
              </a:rPr>
              <a:t>个</a:t>
            </a:r>
            <a:r>
              <a:rPr lang="en-US" altLang="zh-CN" sz="1600" dirty="0">
                <a:solidFill>
                  <a:srgbClr val="FFFFFF"/>
                </a:solidFill>
              </a:rPr>
              <a:t>QQ</a:t>
            </a:r>
            <a:r>
              <a:rPr lang="zh-CN" altLang="en-US" sz="1600" dirty="0">
                <a:solidFill>
                  <a:srgbClr val="FFFFFF"/>
                </a:solidFill>
              </a:rPr>
              <a:t>，开了一个进程；开了迅雷，开了一个进程。</a:t>
            </a:r>
            <a:br>
              <a:rPr lang="zh-CN" altLang="en-US" sz="1600" dirty="0">
                <a:solidFill>
                  <a:srgbClr val="FFFFFF"/>
                </a:solidFill>
              </a:rPr>
            </a:br>
            <a:r>
              <a:rPr lang="zh-CN" altLang="en-US" sz="1600" dirty="0">
                <a:solidFill>
                  <a:srgbClr val="FFFFFF"/>
                </a:solidFill>
              </a:rPr>
              <a:t>在</a:t>
            </a:r>
            <a:r>
              <a:rPr lang="en-US" altLang="zh-CN" sz="1600" dirty="0">
                <a:solidFill>
                  <a:srgbClr val="FFFFFF"/>
                </a:solidFill>
              </a:rPr>
              <a:t>QQ</a:t>
            </a:r>
            <a:r>
              <a:rPr lang="zh-CN" altLang="en-US" sz="1600" dirty="0">
                <a:solidFill>
                  <a:srgbClr val="FFFFFF"/>
                </a:solidFill>
              </a:rPr>
              <a:t>的这个进程里，传输文字开一个线程、传输语音开了一个线程、弹出对话框又开了一个线程。</a:t>
            </a:r>
          </a:p>
          <a:p>
            <a:r>
              <a:rPr lang="zh-CN" altLang="en-US" sz="1600" dirty="0">
                <a:solidFill>
                  <a:srgbClr val="FFFFFF"/>
                </a:solidFill>
              </a:rPr>
              <a:t>所以运行某个软件，相当于开了一个进程。在这个软件运行的过程里（在这个进程里），多个工作支撑的完成</a:t>
            </a:r>
            <a:r>
              <a:rPr lang="en-US" altLang="zh-CN" sz="1600" dirty="0">
                <a:solidFill>
                  <a:srgbClr val="FFFFFF"/>
                </a:solidFill>
              </a:rPr>
              <a:t>QQ</a:t>
            </a:r>
            <a:r>
              <a:rPr lang="zh-CN" altLang="en-US" sz="1600" dirty="0">
                <a:solidFill>
                  <a:srgbClr val="FFFFFF"/>
                </a:solidFill>
              </a:rPr>
              <a:t>的运行，那么这“多个工作”分别有一个线程。</a:t>
            </a:r>
          </a:p>
          <a:p>
            <a:r>
              <a:rPr lang="zh-CN" altLang="en-US" sz="1600" dirty="0">
                <a:solidFill>
                  <a:srgbClr val="FFFFFF"/>
                </a:solidFill>
              </a:rPr>
              <a:t>所以一个进程管着多个线程。</a:t>
            </a:r>
          </a:p>
          <a:p>
            <a:r>
              <a:rPr lang="zh-CN" altLang="en-US" sz="1600" dirty="0">
                <a:solidFill>
                  <a:srgbClr val="FFFFFF"/>
                </a:solidFill>
              </a:rPr>
              <a:t>通俗的讲：“进程是爹妈，管着众多的线程儿子”</a:t>
            </a:r>
            <a:r>
              <a:rPr lang="en-US" altLang="zh-CN" sz="1600" dirty="0">
                <a:solidFill>
                  <a:srgbClr val="FFFFFF"/>
                </a:solidFill>
              </a:rPr>
              <a:t>...</a:t>
            </a:r>
          </a:p>
          <a:p>
            <a:r>
              <a:rPr lang="en-US" altLang="zh-CN" sz="1600" dirty="0">
                <a:solidFill>
                  <a:srgbClr val="FF0000"/>
                </a:solidFill>
              </a:rPr>
              <a:t/>
            </a:r>
            <a:br>
              <a:rPr lang="en-US" altLang="zh-CN" sz="1600" dirty="0">
                <a:solidFill>
                  <a:srgbClr val="FF0000"/>
                </a:solidFill>
              </a:rPr>
            </a:br>
            <a:endParaRPr lang="zh-CN" altLang="en-US" sz="1600" dirty="0">
              <a:solidFill>
                <a:srgbClr val="FF0000"/>
              </a:solidFill>
            </a:endParaRPr>
          </a:p>
        </p:txBody>
      </p:sp>
      <p:sp>
        <p:nvSpPr>
          <p:cNvPr id="56" name="TextBox 1">
            <a:extLst>
              <a:ext uri="{FF2B5EF4-FFF2-40B4-BE49-F238E27FC236}">
                <a16:creationId xmlns="" xmlns:a16="http://schemas.microsoft.com/office/drawing/2014/main" id="{511A4E22-6523-48F0-B018-61B8996A42E3}"/>
              </a:ext>
            </a:extLst>
          </p:cNvPr>
          <p:cNvSpPr txBox="1"/>
          <p:nvPr/>
        </p:nvSpPr>
        <p:spPr>
          <a:xfrm>
            <a:off x="560615" y="218106"/>
            <a:ext cx="2520041" cy="507831"/>
          </a:xfrm>
          <a:prstGeom prst="rect">
            <a:avLst/>
          </a:prstGeom>
          <a:noFill/>
        </p:spPr>
        <p:txBody>
          <a:bodyPr wrap="square" lIns="0" tIns="0" rIns="0" rtlCol="0">
            <a:spAutoFit/>
          </a:bodyPr>
          <a:lstStyle/>
          <a:p>
            <a:pPr>
              <a:lnSpc>
                <a:spcPts val="3600"/>
              </a:lnSpc>
            </a:pPr>
            <a:r>
              <a:rPr lang="en-US" altLang="zh-CN" sz="2400" dirty="0">
                <a:solidFill>
                  <a:srgbClr val="063D54"/>
                </a:solidFill>
                <a:cs typeface="+mn-ea"/>
                <a:sym typeface="+mn-lt"/>
              </a:rPr>
              <a:t>1.1 </a:t>
            </a:r>
            <a:r>
              <a:rPr lang="zh-CN" altLang="en-US" sz="2400" dirty="0" smtClean="0">
                <a:solidFill>
                  <a:srgbClr val="063D54"/>
                </a:solidFill>
                <a:cs typeface="+mn-ea"/>
                <a:sym typeface="+mn-lt"/>
              </a:rPr>
              <a:t>多线程的概念</a:t>
            </a:r>
            <a:endParaRPr lang="en-US" altLang="zh-CN" sz="2400" dirty="0">
              <a:solidFill>
                <a:srgbClr val="063D54"/>
              </a:solidFill>
              <a:cs typeface="+mn-ea"/>
              <a:sym typeface="+mn-lt"/>
            </a:endParaRPr>
          </a:p>
        </p:txBody>
      </p:sp>
      <p:sp>
        <p:nvSpPr>
          <p:cNvPr id="58" name="TextBox 8">
            <a:extLst>
              <a:ext uri="{FF2B5EF4-FFF2-40B4-BE49-F238E27FC236}">
                <a16:creationId xmlns="" xmlns:a16="http://schemas.microsoft.com/office/drawing/2014/main" id="{51671E11-CF59-4F53-871F-CDF2E9F13A3A}"/>
              </a:ext>
            </a:extLst>
          </p:cNvPr>
          <p:cNvSpPr txBox="1"/>
          <p:nvPr/>
        </p:nvSpPr>
        <p:spPr>
          <a:xfrm>
            <a:off x="1101376" y="1301332"/>
            <a:ext cx="2685351" cy="646331"/>
          </a:xfrm>
          <a:prstGeom prst="rect">
            <a:avLst/>
          </a:prstGeom>
          <a:noFill/>
        </p:spPr>
        <p:txBody>
          <a:bodyPr wrap="none" rtlCol="0">
            <a:spAutoFit/>
          </a:bodyPr>
          <a:lstStyle/>
          <a:p>
            <a:r>
              <a:rPr lang="zh-CN" altLang="en-US" sz="3600" spc="300" dirty="0" smtClean="0">
                <a:solidFill>
                  <a:srgbClr val="063D54"/>
                </a:solidFill>
                <a:latin typeface="Montserrat"/>
              </a:rPr>
              <a:t>进程和线程</a:t>
            </a:r>
            <a:endParaRPr lang="zh-CN" altLang="en-US" sz="3600" spc="300" dirty="0">
              <a:solidFill>
                <a:srgbClr val="063D54"/>
              </a:solidFill>
              <a:latin typeface="Montserrat"/>
            </a:endParaRPr>
          </a:p>
        </p:txBody>
      </p:sp>
    </p:spTree>
    <p:extLst>
      <p:ext uri="{BB962C8B-B14F-4D97-AF65-F5344CB8AC3E}">
        <p14:creationId xmlns:p14="http://schemas.microsoft.com/office/powerpoint/2010/main" val="35509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ppt_x"/>
                                          </p:val>
                                        </p:tav>
                                        <p:tav tm="100000">
                                          <p:val>
                                            <p:strVal val="#ppt_x"/>
                                          </p:val>
                                        </p:tav>
                                      </p:tavLst>
                                    </p:anim>
                                    <p:anim calcmode="lin" valueType="num">
                                      <p:cBhvr additive="base">
                                        <p:cTn id="1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矩形 11"/>
          <p:cNvSpPr/>
          <p:nvPr>
            <p:custDataLst>
              <p:tags r:id="rId1"/>
            </p:custDataLst>
          </p:nvPr>
        </p:nvSpPr>
        <p:spPr>
          <a:xfrm>
            <a:off x="1186544" y="1372683"/>
            <a:ext cx="9666514" cy="4093428"/>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1</a:t>
            </a:r>
            <a:r>
              <a:rPr lang="zh-CN" altLang="en-US" b="1" dirty="0" smtClean="0">
                <a:solidFill>
                  <a:srgbClr val="063D54"/>
                </a:solidFill>
                <a:latin typeface="Roboto" panose="02000000000000000000" pitchFamily="2" charset="0"/>
                <a:ea typeface="Roboto" panose="02000000000000000000" pitchFamily="2" charset="0"/>
              </a:rPr>
              <a:t>、</a:t>
            </a:r>
            <a:r>
              <a:rPr lang="zh-CN" altLang="en-US" b="1" dirty="0"/>
              <a:t>动态性</a:t>
            </a:r>
            <a:r>
              <a:rPr lang="zh-CN" altLang="en-US" dirty="0"/>
              <a:t>：</a:t>
            </a:r>
            <a:r>
              <a:rPr lang="zh-CN" altLang="en-US" sz="1600" dirty="0"/>
              <a:t>进程是程序的一次执行，它有着创建、活动、暂停、终止等过程，具有一定的生命周期，是动态地产生、变化和消亡的。动态性是进程最基本的特征</a:t>
            </a:r>
            <a:r>
              <a:rPr lang="zh-CN" altLang="en-US" sz="1600" dirty="0" smtClean="0"/>
              <a:t>。</a:t>
            </a:r>
            <a:endParaRPr lang="en-US" altLang="zh-CN" sz="1600" dirty="0" smtClean="0"/>
          </a:p>
          <a:p>
            <a:endParaRPr lang="zh-CN" altLang="en-US" dirty="0"/>
          </a:p>
          <a:p>
            <a:r>
              <a:rPr lang="en-US" altLang="zh-CN" b="1" dirty="0" smtClean="0"/>
              <a:t>2</a:t>
            </a:r>
            <a:r>
              <a:rPr lang="zh-CN" altLang="en-US" b="1" dirty="0" smtClean="0"/>
              <a:t>、并发性</a:t>
            </a:r>
            <a:r>
              <a:rPr lang="zh-CN" altLang="en-US" dirty="0"/>
              <a:t>：</a:t>
            </a:r>
            <a:r>
              <a:rPr lang="zh-CN" altLang="en-US" sz="1600" dirty="0"/>
              <a:t>指多个进程实体，同存于内存中，能在一段时间内同时运行，并发性是进程的重要特征，同时也是操作系统的重要特征。引入进程的目的就是为了使程序能与其他进程的程序并发执行，以提高资源利用率</a:t>
            </a:r>
            <a:r>
              <a:rPr lang="zh-CN" altLang="en-US" sz="1600" dirty="0" smtClean="0"/>
              <a:t>。</a:t>
            </a:r>
            <a:endParaRPr lang="en-US" altLang="zh-CN" sz="1600" dirty="0" smtClean="0"/>
          </a:p>
          <a:p>
            <a:endParaRPr lang="zh-CN" altLang="en-US" dirty="0"/>
          </a:p>
          <a:p>
            <a:r>
              <a:rPr lang="en-US" altLang="zh-CN" b="1" dirty="0" smtClean="0"/>
              <a:t>3</a:t>
            </a:r>
            <a:r>
              <a:rPr lang="zh-CN" altLang="en-US" b="1" dirty="0" smtClean="0"/>
              <a:t>、独立性</a:t>
            </a:r>
            <a:r>
              <a:rPr lang="zh-CN" altLang="en-US" dirty="0"/>
              <a:t>：</a:t>
            </a:r>
            <a:r>
              <a:rPr lang="zh-CN" altLang="en-US" sz="1600" dirty="0"/>
              <a:t>指进程实体是一个能独立运行、独立获得资源和独立接受调度的基本单位。凡未建立</a:t>
            </a:r>
            <a:r>
              <a:rPr lang="en-US" altLang="zh-CN" sz="1600" dirty="0"/>
              <a:t>PCB</a:t>
            </a:r>
            <a:r>
              <a:rPr lang="zh-CN" altLang="en-US" sz="1600" dirty="0"/>
              <a:t>的程序都不能作为一个独立的单位参与运行</a:t>
            </a:r>
            <a:r>
              <a:rPr lang="zh-CN" altLang="en-US" sz="1600" dirty="0" smtClean="0"/>
              <a:t>。</a:t>
            </a:r>
            <a:endParaRPr lang="en-US" altLang="zh-CN" sz="1600" dirty="0" smtClean="0"/>
          </a:p>
          <a:p>
            <a:endParaRPr lang="zh-CN" altLang="en-US" dirty="0"/>
          </a:p>
          <a:p>
            <a:r>
              <a:rPr lang="en-US" altLang="zh-CN" b="1" dirty="0" smtClean="0"/>
              <a:t>4</a:t>
            </a:r>
            <a:r>
              <a:rPr lang="zh-CN" altLang="en-US" b="1" dirty="0" smtClean="0"/>
              <a:t>、异步性</a:t>
            </a:r>
            <a:r>
              <a:rPr lang="zh-CN" altLang="en-US" dirty="0"/>
              <a:t>：</a:t>
            </a:r>
            <a:r>
              <a:rPr lang="zh-CN" altLang="en-US" sz="1600" dirty="0"/>
              <a:t>由于进程的相互制约，使进程具有执行的间断性，即进程按各自独立的、 不可预知的速度向前推进。异步性会导致执行结果的不可再现性，为此，在操作系统中必须配置相应的进程同步机制</a:t>
            </a:r>
            <a:r>
              <a:rPr lang="zh-CN" altLang="en-US" sz="1600" dirty="0" smtClean="0"/>
              <a:t>。</a:t>
            </a:r>
            <a:endParaRPr lang="en-US" altLang="zh-CN" sz="1600" dirty="0" smtClean="0"/>
          </a:p>
          <a:p>
            <a:endParaRPr lang="zh-CN" altLang="en-US" dirty="0"/>
          </a:p>
          <a:p>
            <a:r>
              <a:rPr lang="en-US" altLang="zh-CN" b="1" dirty="0" smtClean="0"/>
              <a:t>5</a:t>
            </a:r>
            <a:r>
              <a:rPr lang="zh-CN" altLang="en-US" b="1" dirty="0" smtClean="0"/>
              <a:t>、结构性</a:t>
            </a:r>
            <a:r>
              <a:rPr lang="zh-CN" altLang="en-US" dirty="0"/>
              <a:t>：</a:t>
            </a:r>
            <a:r>
              <a:rPr lang="zh-CN" altLang="en-US" sz="1600" dirty="0"/>
              <a:t>每个进程都配置一个</a:t>
            </a:r>
            <a:r>
              <a:rPr lang="en-US" altLang="zh-CN" sz="1600" dirty="0"/>
              <a:t>PCB</a:t>
            </a:r>
            <a:r>
              <a:rPr lang="zh-CN" altLang="en-US" sz="1600" dirty="0"/>
              <a:t>对其进行描述。从结构上看，进程实体是由程序段、数据段和进程控制段三部分组成的。</a:t>
            </a:r>
            <a:endParaRPr lang="zh-CN" altLang="en-US" sz="1600" b="1" dirty="0">
              <a:solidFill>
                <a:srgbClr val="063D54"/>
              </a:solidFill>
              <a:latin typeface="Roboto" panose="02000000000000000000" pitchFamily="2" charset="0"/>
              <a:ea typeface="Roboto" panose="02000000000000000000" pitchFamily="2" charset="0"/>
            </a:endParaRPr>
          </a:p>
        </p:txBody>
      </p:sp>
      <p:sp>
        <p:nvSpPr>
          <p:cNvPr id="19" name="PA_文本框 1">
            <a:extLst>
              <a:ext uri="{FF2B5EF4-FFF2-40B4-BE49-F238E27FC236}">
                <a16:creationId xmlns="" xmlns:a16="http://schemas.microsoft.com/office/drawing/2014/main" id="{95CA5390-EAD3-40A5-BF6F-C69AB99948CD}"/>
              </a:ext>
            </a:extLst>
          </p:cNvPr>
          <p:cNvSpPr txBox="1"/>
          <p:nvPr>
            <p:custDataLst>
              <p:tags r:id="rId2"/>
            </p:custDataLst>
          </p:nvPr>
        </p:nvSpPr>
        <p:spPr>
          <a:xfrm>
            <a:off x="466400" y="360756"/>
            <a:ext cx="2014975"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1.2</a:t>
            </a:r>
            <a:r>
              <a:rPr lang="zh-CN" altLang="en-US" sz="2400" dirty="0">
                <a:solidFill>
                  <a:srgbClr val="063D54"/>
                </a:solidFill>
                <a:cs typeface="+mn-ea"/>
                <a:sym typeface="+mn-lt"/>
              </a:rPr>
              <a:t> </a:t>
            </a:r>
            <a:r>
              <a:rPr lang="zh-CN" altLang="en-US" sz="2400" dirty="0" smtClean="0">
                <a:solidFill>
                  <a:srgbClr val="063D54"/>
                </a:solidFill>
                <a:cs typeface="+mn-ea"/>
                <a:sym typeface="+mn-lt"/>
              </a:rPr>
              <a:t>进程</a:t>
            </a:r>
            <a:r>
              <a:rPr lang="zh-CN" altLang="en-US" sz="2400" dirty="0">
                <a:solidFill>
                  <a:srgbClr val="063D54"/>
                </a:solidFill>
                <a:cs typeface="+mn-ea"/>
                <a:sym typeface="+mn-lt"/>
              </a:rPr>
              <a:t>的特性</a:t>
            </a:r>
            <a:endParaRPr lang="en-US" altLang="zh-CN" sz="2400" dirty="0">
              <a:solidFill>
                <a:srgbClr val="063D54"/>
              </a:solidFill>
              <a:cs typeface="+mn-ea"/>
              <a:sym typeface="+mn-lt"/>
            </a:endParaRPr>
          </a:p>
        </p:txBody>
      </p:sp>
    </p:spTree>
    <p:extLst>
      <p:ext uri="{BB962C8B-B14F-4D97-AF65-F5344CB8AC3E}">
        <p14:creationId xmlns:p14="http://schemas.microsoft.com/office/powerpoint/2010/main" val="105313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p:tgtEl>
                                          <p:spTgt spid="19"/>
                                        </p:tgtEl>
                                        <p:attrNameLst>
                                          <p:attrName>ppt_x</p:attrName>
                                        </p:attrNameLst>
                                      </p:cBhvr>
                                      <p:tavLst>
                                        <p:tav tm="0">
                                          <p:val>
                                            <p:strVal val="#ppt_x-#ppt_w*1.125000"/>
                                          </p:val>
                                        </p:tav>
                                        <p:tav tm="100000">
                                          <p:val>
                                            <p:strVal val="#ppt_x"/>
                                          </p:val>
                                        </p:tav>
                                      </p:tavLst>
                                    </p:anim>
                                    <p:animEffect transition="in" filter="wipe(right)">
                                      <p:cBhvr>
                                        <p:cTn id="8" dur="25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394" y="1858827"/>
            <a:ext cx="5766039" cy="3811777"/>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0645" y="1858827"/>
            <a:ext cx="5761092" cy="3811777"/>
          </a:xfrm>
          <a:prstGeom prst="rect">
            <a:avLst/>
          </a:prstGeom>
        </p:spPr>
      </p:pic>
      <p:sp>
        <p:nvSpPr>
          <p:cNvPr id="16" name="PA_矩形 11"/>
          <p:cNvSpPr/>
          <p:nvPr>
            <p:custDataLst>
              <p:tags r:id="rId1"/>
            </p:custDataLst>
          </p:nvPr>
        </p:nvSpPr>
        <p:spPr>
          <a:xfrm>
            <a:off x="657470" y="1303338"/>
            <a:ext cx="2374201" cy="369332"/>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1</a:t>
            </a:r>
            <a:r>
              <a:rPr lang="zh-CN" altLang="en-US" b="1" dirty="0" smtClean="0">
                <a:solidFill>
                  <a:srgbClr val="063D54"/>
                </a:solidFill>
                <a:latin typeface="Roboto" panose="02000000000000000000" pitchFamily="2" charset="0"/>
                <a:ea typeface="Roboto" panose="02000000000000000000" pitchFamily="2" charset="0"/>
              </a:rPr>
              <a:t>、继承</a:t>
            </a:r>
            <a:r>
              <a:rPr lang="en-US" altLang="zh-CN" b="1" dirty="0" smtClean="0">
                <a:solidFill>
                  <a:srgbClr val="063D54"/>
                </a:solidFill>
                <a:latin typeface="Roboto" panose="02000000000000000000" pitchFamily="2" charset="0"/>
                <a:ea typeface="Roboto" panose="02000000000000000000" pitchFamily="2" charset="0"/>
              </a:rPr>
              <a:t>Thread</a:t>
            </a:r>
            <a:r>
              <a:rPr lang="zh-CN" altLang="en-US" b="1" dirty="0" smtClean="0">
                <a:solidFill>
                  <a:srgbClr val="063D54"/>
                </a:solidFill>
                <a:latin typeface="Roboto" panose="02000000000000000000" pitchFamily="2" charset="0"/>
                <a:ea typeface="Roboto" panose="02000000000000000000" pitchFamily="2" charset="0"/>
              </a:rPr>
              <a:t>类</a:t>
            </a:r>
            <a:endParaRPr lang="zh-CN" altLang="en-US" b="1" dirty="0">
              <a:solidFill>
                <a:srgbClr val="063D54"/>
              </a:solidFill>
              <a:latin typeface="Roboto" panose="02000000000000000000" pitchFamily="2" charset="0"/>
              <a:ea typeface="Roboto" panose="02000000000000000000" pitchFamily="2" charset="0"/>
            </a:endParaRPr>
          </a:p>
        </p:txBody>
      </p:sp>
      <p:sp>
        <p:nvSpPr>
          <p:cNvPr id="18" name="PA_矩形 29"/>
          <p:cNvSpPr/>
          <p:nvPr>
            <p:custDataLst>
              <p:tags r:id="rId2"/>
            </p:custDataLst>
          </p:nvPr>
        </p:nvSpPr>
        <p:spPr>
          <a:xfrm>
            <a:off x="6323801" y="1303338"/>
            <a:ext cx="2374201" cy="369332"/>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2</a:t>
            </a:r>
            <a:r>
              <a:rPr lang="zh-CN" altLang="en-US" b="1" dirty="0" smtClean="0">
                <a:solidFill>
                  <a:srgbClr val="063D54"/>
                </a:solidFill>
                <a:latin typeface="Roboto" panose="02000000000000000000" pitchFamily="2" charset="0"/>
                <a:ea typeface="Roboto" panose="02000000000000000000" pitchFamily="2" charset="0"/>
              </a:rPr>
              <a:t>、实现</a:t>
            </a:r>
            <a:r>
              <a:rPr lang="en-US" altLang="zh-CN" b="1" dirty="0" err="1" smtClean="0">
                <a:solidFill>
                  <a:srgbClr val="063D54"/>
                </a:solidFill>
                <a:latin typeface="Roboto" panose="02000000000000000000" pitchFamily="2" charset="0"/>
                <a:ea typeface="Roboto" panose="02000000000000000000" pitchFamily="2" charset="0"/>
              </a:rPr>
              <a:t>Runable</a:t>
            </a:r>
            <a:r>
              <a:rPr lang="zh-CN" altLang="en-US" b="1" dirty="0" smtClean="0">
                <a:solidFill>
                  <a:srgbClr val="063D54"/>
                </a:solidFill>
                <a:latin typeface="Roboto" panose="02000000000000000000" pitchFamily="2" charset="0"/>
                <a:ea typeface="Roboto" panose="02000000000000000000" pitchFamily="2" charset="0"/>
              </a:rPr>
              <a:t>接口</a:t>
            </a:r>
            <a:endParaRPr lang="zh-CN" altLang="en-US" b="1" dirty="0">
              <a:solidFill>
                <a:srgbClr val="063D54"/>
              </a:solidFill>
              <a:latin typeface="Roboto" panose="02000000000000000000" pitchFamily="2" charset="0"/>
              <a:ea typeface="Roboto" panose="02000000000000000000" pitchFamily="2" charset="0"/>
            </a:endParaRPr>
          </a:p>
        </p:txBody>
      </p:sp>
      <p:sp>
        <p:nvSpPr>
          <p:cNvPr id="19" name="PA_文本框 1">
            <a:extLst>
              <a:ext uri="{FF2B5EF4-FFF2-40B4-BE49-F238E27FC236}">
                <a16:creationId xmlns="" xmlns:a16="http://schemas.microsoft.com/office/drawing/2014/main" id="{95CA5390-EAD3-40A5-BF6F-C69AB99948CD}"/>
              </a:ext>
            </a:extLst>
          </p:cNvPr>
          <p:cNvSpPr txBox="1"/>
          <p:nvPr>
            <p:custDataLst>
              <p:tags r:id="rId3"/>
            </p:custDataLst>
          </p:nvPr>
        </p:nvSpPr>
        <p:spPr>
          <a:xfrm>
            <a:off x="466400" y="360756"/>
            <a:ext cx="2630528"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1.3</a:t>
            </a:r>
            <a:r>
              <a:rPr lang="zh-CN" altLang="en-US" sz="2400" dirty="0" smtClean="0">
                <a:solidFill>
                  <a:srgbClr val="063D54"/>
                </a:solidFill>
                <a:cs typeface="+mn-ea"/>
                <a:sym typeface="+mn-lt"/>
              </a:rPr>
              <a:t> 多线程实现方式</a:t>
            </a:r>
            <a:endParaRPr lang="en-US" altLang="zh-CN" sz="2400" dirty="0">
              <a:solidFill>
                <a:srgbClr val="063D54"/>
              </a:solidFill>
              <a:cs typeface="+mn-ea"/>
              <a:sym typeface="+mn-lt"/>
            </a:endParaRPr>
          </a:p>
        </p:txBody>
      </p:sp>
    </p:spTree>
    <p:extLst>
      <p:ext uri="{BB962C8B-B14F-4D97-AF65-F5344CB8AC3E}">
        <p14:creationId xmlns:p14="http://schemas.microsoft.com/office/powerpoint/2010/main" val="1234131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p:tgtEl>
                                          <p:spTgt spid="19"/>
                                        </p:tgtEl>
                                        <p:attrNameLst>
                                          <p:attrName>ppt_x</p:attrName>
                                        </p:attrNameLst>
                                      </p:cBhvr>
                                      <p:tavLst>
                                        <p:tav tm="0">
                                          <p:val>
                                            <p:strVal val="#ppt_x-#ppt_w*1.125000"/>
                                          </p:val>
                                        </p:tav>
                                        <p:tav tm="100000">
                                          <p:val>
                                            <p:strVal val="#ppt_x"/>
                                          </p:val>
                                        </p:tav>
                                      </p:tavLst>
                                    </p:anim>
                                    <p:animEffect transition="in" filter="wipe(right)">
                                      <p:cBhvr>
                                        <p:cTn id="8" dur="25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_矩形 29"/>
          <p:cNvSpPr/>
          <p:nvPr>
            <p:custDataLst>
              <p:tags r:id="rId1"/>
            </p:custDataLst>
          </p:nvPr>
        </p:nvSpPr>
        <p:spPr>
          <a:xfrm>
            <a:off x="2410090" y="2261321"/>
            <a:ext cx="6744381" cy="369332"/>
          </a:xfrm>
          <a:prstGeom prst="rect">
            <a:avLst/>
          </a:prstGeom>
        </p:spPr>
        <p:txBody>
          <a:bodyPr wrap="square">
            <a:spAutoFit/>
          </a:bodyPr>
          <a:lstStyle/>
          <a:p>
            <a:r>
              <a:rPr lang="zh-CN" altLang="en-US" b="1" dirty="0" smtClean="0">
                <a:solidFill>
                  <a:srgbClr val="063D54"/>
                </a:solidFill>
                <a:latin typeface="Yuppy SC" charset="-122"/>
                <a:ea typeface="Yuppy SC" charset="-122"/>
                <a:cs typeface="Yuppy SC" charset="-122"/>
              </a:rPr>
              <a:t>继承</a:t>
            </a:r>
            <a:r>
              <a:rPr lang="en-US" altLang="zh-CN" b="1" dirty="0" smtClean="0">
                <a:solidFill>
                  <a:srgbClr val="063D54"/>
                </a:solidFill>
                <a:latin typeface="Yuppy SC" charset="-122"/>
                <a:ea typeface="Yuppy SC" charset="-122"/>
                <a:cs typeface="Yuppy SC" charset="-122"/>
              </a:rPr>
              <a:t>Thread</a:t>
            </a:r>
            <a:r>
              <a:rPr lang="zh-CN" altLang="en-US" b="1" dirty="0" smtClean="0">
                <a:solidFill>
                  <a:srgbClr val="063D54"/>
                </a:solidFill>
                <a:latin typeface="Yuppy SC" charset="-122"/>
                <a:ea typeface="Yuppy SC" charset="-122"/>
                <a:cs typeface="Yuppy SC" charset="-122"/>
              </a:rPr>
              <a:t>或实现</a:t>
            </a:r>
            <a:r>
              <a:rPr lang="en-US" altLang="zh-CN" b="1" dirty="0">
                <a:solidFill>
                  <a:srgbClr val="063D54"/>
                </a:solidFill>
                <a:latin typeface="Yuppy SC" charset="-122"/>
                <a:ea typeface="Yuppy SC" charset="-122"/>
                <a:cs typeface="Yuppy SC" charset="-122"/>
              </a:rPr>
              <a:t>Runnable</a:t>
            </a:r>
            <a:r>
              <a:rPr lang="zh-CN" altLang="en-US" b="1" dirty="0" smtClean="0">
                <a:solidFill>
                  <a:srgbClr val="063D54"/>
                </a:solidFill>
                <a:latin typeface="Yuppy SC" charset="-122"/>
                <a:ea typeface="Yuppy SC" charset="-122"/>
                <a:cs typeface="Yuppy SC" charset="-122"/>
              </a:rPr>
              <a:t>接口在运行时为什么都</a:t>
            </a:r>
            <a:r>
              <a:rPr lang="zh-CN" altLang="en-US" b="1" dirty="0">
                <a:solidFill>
                  <a:srgbClr val="063D54"/>
                </a:solidFill>
                <a:latin typeface="Yuppy SC" charset="-122"/>
                <a:ea typeface="Yuppy SC" charset="-122"/>
                <a:cs typeface="Yuppy SC" charset="-122"/>
              </a:rPr>
              <a:t>会执行</a:t>
            </a:r>
            <a:r>
              <a:rPr lang="en-US" altLang="zh-CN" b="1" dirty="0">
                <a:solidFill>
                  <a:srgbClr val="063D54"/>
                </a:solidFill>
                <a:latin typeface="Yuppy SC" charset="-122"/>
                <a:ea typeface="Yuppy SC" charset="-122"/>
                <a:cs typeface="Yuppy SC" charset="-122"/>
              </a:rPr>
              <a:t>run</a:t>
            </a:r>
            <a:r>
              <a:rPr lang="zh-CN" altLang="en-US" b="1" dirty="0" smtClean="0">
                <a:solidFill>
                  <a:srgbClr val="063D54"/>
                </a:solidFill>
                <a:latin typeface="Yuppy SC" charset="-122"/>
                <a:ea typeface="Yuppy SC" charset="-122"/>
                <a:cs typeface="Yuppy SC" charset="-122"/>
              </a:rPr>
              <a:t>方法？</a:t>
            </a:r>
            <a:endParaRPr lang="zh-CN" altLang="en-US" b="1" dirty="0">
              <a:solidFill>
                <a:srgbClr val="063D54"/>
              </a:solidFill>
              <a:latin typeface="Yuppy SC" charset="-122"/>
              <a:ea typeface="Yuppy SC" charset="-122"/>
              <a:cs typeface="Yuppy SC" charset="-122"/>
            </a:endParaRPr>
          </a:p>
        </p:txBody>
      </p:sp>
      <p:sp>
        <p:nvSpPr>
          <p:cNvPr id="4" name="文本框 3"/>
          <p:cNvSpPr txBox="1"/>
          <p:nvPr/>
        </p:nvSpPr>
        <p:spPr>
          <a:xfrm>
            <a:off x="1962614" y="3783052"/>
            <a:ext cx="9004388" cy="1169551"/>
          </a:xfrm>
          <a:prstGeom prst="rect">
            <a:avLst/>
          </a:prstGeom>
          <a:noFill/>
        </p:spPr>
        <p:txBody>
          <a:bodyPr wrap="none" rtlCol="0">
            <a:spAutoFit/>
          </a:bodyPr>
          <a:lstStyle/>
          <a:p>
            <a:r>
              <a:rPr lang="en-US" altLang="zh-CN" sz="1400" dirty="0" smtClean="0"/>
              <a:t>1</a:t>
            </a:r>
            <a:r>
              <a:rPr lang="zh-CN" altLang="en-US" sz="1400" dirty="0"/>
              <a:t>：调用</a:t>
            </a:r>
            <a:r>
              <a:rPr lang="en-US" altLang="zh-CN" sz="1400" dirty="0"/>
              <a:t>Java</a:t>
            </a:r>
            <a:r>
              <a:rPr lang="zh-CN" altLang="en-US" sz="1400" dirty="0"/>
              <a:t>线程</a:t>
            </a:r>
            <a:r>
              <a:rPr lang="en-US" altLang="zh-CN" sz="1400" dirty="0"/>
              <a:t>start</a:t>
            </a:r>
            <a:r>
              <a:rPr lang="zh-CN" altLang="en-US" sz="1400" dirty="0"/>
              <a:t>（）方法，通过</a:t>
            </a:r>
            <a:r>
              <a:rPr lang="en-US" altLang="zh-CN" sz="1400" dirty="0" err="1"/>
              <a:t>jni</a:t>
            </a:r>
            <a:r>
              <a:rPr lang="zh-CN" altLang="en-US" sz="1400" dirty="0"/>
              <a:t>方式，调用到</a:t>
            </a:r>
            <a:r>
              <a:rPr lang="en-US" altLang="zh-CN" sz="1400" dirty="0"/>
              <a:t>JVM</a:t>
            </a:r>
            <a:r>
              <a:rPr lang="zh-CN" altLang="en-US" sz="1400" dirty="0"/>
              <a:t>层</a:t>
            </a:r>
            <a:r>
              <a:rPr lang="zh-CN" altLang="en-US" sz="1400" dirty="0" smtClean="0"/>
              <a:t>。</a:t>
            </a:r>
            <a:endParaRPr lang="en-US" altLang="zh-CN" sz="1400" dirty="0" smtClean="0"/>
          </a:p>
          <a:p>
            <a:endParaRPr lang="zh-CN" altLang="en-US" sz="1400" dirty="0"/>
          </a:p>
          <a:p>
            <a:r>
              <a:rPr lang="en-US" altLang="zh-CN" sz="1400" dirty="0"/>
              <a:t>2</a:t>
            </a:r>
            <a:r>
              <a:rPr lang="zh-CN" altLang="en-US" sz="1400" dirty="0"/>
              <a:t>：</a:t>
            </a:r>
            <a:r>
              <a:rPr lang="en-US" altLang="zh-CN" sz="1400" dirty="0"/>
              <a:t>JVM</a:t>
            </a:r>
            <a:r>
              <a:rPr lang="zh-CN" altLang="en-US" sz="1400" dirty="0"/>
              <a:t>通过</a:t>
            </a:r>
            <a:r>
              <a:rPr lang="en-US" altLang="zh-CN" sz="1400" dirty="0" err="1"/>
              <a:t>pthread_create</a:t>
            </a:r>
            <a:r>
              <a:rPr lang="zh-CN" altLang="en-US" sz="1400" dirty="0"/>
              <a:t>（）创建一个系统内核线程，并指定内核线程的初始运行地址，即一个方法指针</a:t>
            </a:r>
            <a:r>
              <a:rPr lang="zh-CN" altLang="en-US" sz="1400" dirty="0" smtClean="0"/>
              <a:t>。</a:t>
            </a:r>
            <a:endParaRPr lang="en-US" altLang="zh-CN" sz="1400" dirty="0" smtClean="0"/>
          </a:p>
          <a:p>
            <a:endParaRPr lang="zh-CN" altLang="en-US" sz="1400" dirty="0"/>
          </a:p>
          <a:p>
            <a:r>
              <a:rPr lang="en-US" altLang="zh-CN" sz="1400" dirty="0"/>
              <a:t>3</a:t>
            </a:r>
            <a:r>
              <a:rPr lang="zh-CN" altLang="en-US" sz="1400" dirty="0"/>
              <a:t>：在内核线程的初始运行方法中，利用</a:t>
            </a:r>
            <a:r>
              <a:rPr lang="en-US" altLang="zh-CN" sz="1400" dirty="0" err="1"/>
              <a:t>JavaCalls</a:t>
            </a:r>
            <a:r>
              <a:rPr lang="zh-CN" altLang="en-US" sz="1400" dirty="0"/>
              <a:t>模块，调用</a:t>
            </a:r>
            <a:r>
              <a:rPr lang="en-US" altLang="zh-CN" sz="1400" dirty="0"/>
              <a:t>java</a:t>
            </a:r>
            <a:r>
              <a:rPr lang="zh-CN" altLang="en-US" sz="1400" dirty="0"/>
              <a:t>线程的</a:t>
            </a:r>
            <a:r>
              <a:rPr lang="en-US" altLang="zh-CN" sz="1400" dirty="0"/>
              <a:t>run</a:t>
            </a:r>
            <a:r>
              <a:rPr lang="zh-CN" altLang="en-US" sz="1400" dirty="0"/>
              <a:t>（）方法，开始</a:t>
            </a:r>
            <a:r>
              <a:rPr lang="en-US" altLang="zh-CN" sz="1400" dirty="0"/>
              <a:t>java</a:t>
            </a:r>
            <a:r>
              <a:rPr lang="zh-CN" altLang="en-US" sz="1400" dirty="0"/>
              <a:t>级别的线程执行</a:t>
            </a:r>
            <a:r>
              <a:rPr lang="zh-CN" altLang="en-US" sz="1400" dirty="0" smtClean="0"/>
              <a:t>。</a:t>
            </a:r>
            <a:endParaRPr lang="zh-CN" altLang="en-US" sz="1400" dirty="0"/>
          </a:p>
        </p:txBody>
      </p:sp>
    </p:spTree>
    <p:extLst>
      <p:ext uri="{BB962C8B-B14F-4D97-AF65-F5344CB8AC3E}">
        <p14:creationId xmlns:p14="http://schemas.microsoft.com/office/powerpoint/2010/main" val="1846484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build="allAtOnce"/>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 xmlns:a16="http://schemas.microsoft.com/office/drawing/2014/main"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矩形 11"/>
          <p:cNvSpPr/>
          <p:nvPr>
            <p:custDataLst>
              <p:tags r:id="rId1"/>
            </p:custDataLst>
          </p:nvPr>
        </p:nvSpPr>
        <p:spPr>
          <a:xfrm>
            <a:off x="940499" y="1158246"/>
            <a:ext cx="2374201" cy="369332"/>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1</a:t>
            </a:r>
            <a:r>
              <a:rPr lang="zh-CN" altLang="en-US" b="1" dirty="0" smtClean="0">
                <a:solidFill>
                  <a:srgbClr val="063D54"/>
                </a:solidFill>
                <a:latin typeface="Roboto" panose="02000000000000000000" pitchFamily="2" charset="0"/>
                <a:ea typeface="Roboto" panose="02000000000000000000" pitchFamily="2" charset="0"/>
              </a:rPr>
              <a:t>、继承</a:t>
            </a:r>
            <a:r>
              <a:rPr lang="en-US" altLang="zh-CN" b="1" dirty="0" smtClean="0">
                <a:solidFill>
                  <a:srgbClr val="063D54"/>
                </a:solidFill>
                <a:latin typeface="Roboto" panose="02000000000000000000" pitchFamily="2" charset="0"/>
                <a:ea typeface="Roboto" panose="02000000000000000000" pitchFamily="2" charset="0"/>
              </a:rPr>
              <a:t>Thread</a:t>
            </a:r>
            <a:r>
              <a:rPr lang="zh-CN" altLang="en-US" b="1" dirty="0" smtClean="0">
                <a:solidFill>
                  <a:srgbClr val="063D54"/>
                </a:solidFill>
                <a:latin typeface="Roboto" panose="02000000000000000000" pitchFamily="2" charset="0"/>
                <a:ea typeface="Roboto" panose="02000000000000000000" pitchFamily="2" charset="0"/>
              </a:rPr>
              <a:t>类</a:t>
            </a:r>
            <a:endParaRPr lang="zh-CN" altLang="en-US" b="1" dirty="0">
              <a:solidFill>
                <a:srgbClr val="063D54"/>
              </a:solidFill>
              <a:latin typeface="Roboto" panose="02000000000000000000" pitchFamily="2" charset="0"/>
              <a:ea typeface="Roboto" panose="02000000000000000000" pitchFamily="2" charset="0"/>
            </a:endParaRPr>
          </a:p>
        </p:txBody>
      </p:sp>
      <p:sp>
        <p:nvSpPr>
          <p:cNvPr id="18" name="PA_矩形 29"/>
          <p:cNvSpPr/>
          <p:nvPr>
            <p:custDataLst>
              <p:tags r:id="rId2"/>
            </p:custDataLst>
          </p:nvPr>
        </p:nvSpPr>
        <p:spPr>
          <a:xfrm>
            <a:off x="940499" y="3476903"/>
            <a:ext cx="2374201" cy="369332"/>
          </a:xfrm>
          <a:prstGeom prst="rect">
            <a:avLst/>
          </a:prstGeom>
        </p:spPr>
        <p:txBody>
          <a:bodyPr wrap="square">
            <a:spAutoFit/>
          </a:bodyPr>
          <a:lstStyle/>
          <a:p>
            <a:r>
              <a:rPr lang="en-US" altLang="zh-CN" b="1" dirty="0" smtClean="0">
                <a:solidFill>
                  <a:srgbClr val="063D54"/>
                </a:solidFill>
                <a:latin typeface="Roboto" panose="02000000000000000000" pitchFamily="2" charset="0"/>
                <a:ea typeface="Roboto" panose="02000000000000000000" pitchFamily="2" charset="0"/>
              </a:rPr>
              <a:t>2</a:t>
            </a:r>
            <a:r>
              <a:rPr lang="zh-CN" altLang="en-US" b="1" dirty="0" smtClean="0">
                <a:solidFill>
                  <a:srgbClr val="063D54"/>
                </a:solidFill>
                <a:latin typeface="Roboto" panose="02000000000000000000" pitchFamily="2" charset="0"/>
                <a:ea typeface="Roboto" panose="02000000000000000000" pitchFamily="2" charset="0"/>
              </a:rPr>
              <a:t>、实现</a:t>
            </a:r>
            <a:r>
              <a:rPr lang="en-US" altLang="zh-CN" b="1" dirty="0" err="1" smtClean="0">
                <a:solidFill>
                  <a:srgbClr val="063D54"/>
                </a:solidFill>
                <a:latin typeface="Roboto" panose="02000000000000000000" pitchFamily="2" charset="0"/>
                <a:ea typeface="Roboto" panose="02000000000000000000" pitchFamily="2" charset="0"/>
              </a:rPr>
              <a:t>Runable</a:t>
            </a:r>
            <a:r>
              <a:rPr lang="zh-CN" altLang="en-US" b="1" dirty="0" smtClean="0">
                <a:solidFill>
                  <a:srgbClr val="063D54"/>
                </a:solidFill>
                <a:latin typeface="Roboto" panose="02000000000000000000" pitchFamily="2" charset="0"/>
                <a:ea typeface="Roboto" panose="02000000000000000000" pitchFamily="2" charset="0"/>
              </a:rPr>
              <a:t>接口</a:t>
            </a:r>
            <a:endParaRPr lang="zh-CN" altLang="en-US" b="1" dirty="0">
              <a:solidFill>
                <a:srgbClr val="063D54"/>
              </a:solidFill>
              <a:latin typeface="Roboto" panose="02000000000000000000" pitchFamily="2" charset="0"/>
              <a:ea typeface="Roboto" panose="02000000000000000000" pitchFamily="2" charset="0"/>
            </a:endParaRPr>
          </a:p>
        </p:txBody>
      </p:sp>
      <p:sp>
        <p:nvSpPr>
          <p:cNvPr id="19" name="PA_文本框 1">
            <a:extLst>
              <a:ext uri="{FF2B5EF4-FFF2-40B4-BE49-F238E27FC236}">
                <a16:creationId xmlns="" xmlns:a16="http://schemas.microsoft.com/office/drawing/2014/main" id="{95CA5390-EAD3-40A5-BF6F-C69AB99948CD}"/>
              </a:ext>
            </a:extLst>
          </p:cNvPr>
          <p:cNvSpPr txBox="1"/>
          <p:nvPr>
            <p:custDataLst>
              <p:tags r:id="rId3"/>
            </p:custDataLst>
          </p:nvPr>
        </p:nvSpPr>
        <p:spPr>
          <a:xfrm>
            <a:off x="466400" y="360756"/>
            <a:ext cx="2630528"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1.4</a:t>
            </a:r>
            <a:r>
              <a:rPr lang="zh-CN" altLang="en-US" sz="2400" dirty="0" smtClean="0">
                <a:solidFill>
                  <a:srgbClr val="063D54"/>
                </a:solidFill>
                <a:cs typeface="+mn-ea"/>
                <a:sym typeface="+mn-lt"/>
              </a:rPr>
              <a:t> 实现方式的对比</a:t>
            </a:r>
            <a:endParaRPr lang="en-US" altLang="zh-CN" sz="2400" dirty="0">
              <a:solidFill>
                <a:srgbClr val="063D54"/>
              </a:solidFill>
              <a:cs typeface="+mn-ea"/>
              <a:sym typeface="+mn-lt"/>
            </a:endParaRPr>
          </a:p>
        </p:txBody>
      </p:sp>
      <p:sp>
        <p:nvSpPr>
          <p:cNvPr id="2" name="文本框 1"/>
          <p:cNvSpPr txBox="1"/>
          <p:nvPr/>
        </p:nvSpPr>
        <p:spPr>
          <a:xfrm>
            <a:off x="1861457" y="1817237"/>
            <a:ext cx="6096000" cy="738664"/>
          </a:xfrm>
          <a:prstGeom prst="rect">
            <a:avLst/>
          </a:prstGeom>
          <a:noFill/>
        </p:spPr>
        <p:txBody>
          <a:bodyPr wrap="square" rtlCol="0">
            <a:spAutoFit/>
          </a:bodyPr>
          <a:lstStyle/>
          <a:p>
            <a:r>
              <a:rPr kumimoji="1" lang="en-US" altLang="zh-CN" sz="1400" dirty="0" smtClean="0"/>
              <a:t>1</a:t>
            </a:r>
            <a:r>
              <a:rPr kumimoji="1" lang="zh-CN" altLang="en-US" sz="1400" dirty="0" smtClean="0"/>
              <a:t>、单继承</a:t>
            </a:r>
            <a:endParaRPr kumimoji="1" lang="en-US" altLang="zh-CN" sz="1400" dirty="0" smtClean="0"/>
          </a:p>
          <a:p>
            <a:endParaRPr kumimoji="1" lang="en-US" altLang="zh-CN" sz="1400" dirty="0" smtClean="0"/>
          </a:p>
          <a:p>
            <a:r>
              <a:rPr kumimoji="1" lang="en-US" altLang="zh-CN" sz="1400" dirty="0" smtClean="0"/>
              <a:t>2</a:t>
            </a:r>
            <a:r>
              <a:rPr kumimoji="1" lang="zh-CN" altLang="en-US" sz="1400" dirty="0" smtClean="0"/>
              <a:t>、编写</a:t>
            </a:r>
            <a:r>
              <a:rPr kumimoji="1" lang="zh-CN" altLang="en-US" sz="1400" dirty="0"/>
              <a:t>简单</a:t>
            </a:r>
            <a:r>
              <a:rPr kumimoji="1" lang="en-US" altLang="zh-CN" sz="1400" dirty="0"/>
              <a:t>,</a:t>
            </a:r>
            <a:r>
              <a:rPr kumimoji="1" lang="zh-CN" altLang="en-US" sz="1400" dirty="0"/>
              <a:t>如果需要访问当前</a:t>
            </a:r>
            <a:r>
              <a:rPr kumimoji="1" lang="zh-CN" altLang="en-US" sz="1400" dirty="0" smtClean="0"/>
              <a:t>线程直接</a:t>
            </a:r>
            <a:r>
              <a:rPr kumimoji="1" lang="zh-CN" altLang="en-US" sz="1400" dirty="0"/>
              <a:t>使用</a:t>
            </a:r>
            <a:r>
              <a:rPr kumimoji="1" lang="en-US" altLang="zh-CN" sz="1400" dirty="0"/>
              <a:t>this</a:t>
            </a:r>
            <a:r>
              <a:rPr kumimoji="1" lang="zh-CN" altLang="en-US" sz="1400" dirty="0"/>
              <a:t>即可获得当前线程</a:t>
            </a:r>
            <a:r>
              <a:rPr kumimoji="1" lang="en-US" altLang="zh-CN" sz="1400" dirty="0"/>
              <a:t>.</a:t>
            </a:r>
            <a:endParaRPr kumimoji="1" lang="zh-CN" altLang="en-US" sz="1400" dirty="0"/>
          </a:p>
        </p:txBody>
      </p:sp>
      <p:sp>
        <p:nvSpPr>
          <p:cNvPr id="3" name="文本框 2"/>
          <p:cNvSpPr txBox="1"/>
          <p:nvPr/>
        </p:nvSpPr>
        <p:spPr>
          <a:xfrm>
            <a:off x="1797993" y="4180115"/>
            <a:ext cx="7226264" cy="1169551"/>
          </a:xfrm>
          <a:prstGeom prst="rect">
            <a:avLst/>
          </a:prstGeom>
          <a:noFill/>
        </p:spPr>
        <p:txBody>
          <a:bodyPr wrap="square" rtlCol="0">
            <a:spAutoFit/>
          </a:bodyPr>
          <a:lstStyle/>
          <a:p>
            <a:r>
              <a:rPr kumimoji="1" lang="en-US" altLang="zh-CN" sz="1400" dirty="0" smtClean="0"/>
              <a:t>1</a:t>
            </a:r>
            <a:r>
              <a:rPr kumimoji="1" lang="zh-CN" altLang="en-US" sz="1400" dirty="0" smtClean="0"/>
              <a:t>、可以多实现。</a:t>
            </a:r>
            <a:endParaRPr kumimoji="1" lang="en-US" altLang="zh-CN" sz="1400" dirty="0" smtClean="0"/>
          </a:p>
          <a:p>
            <a:endParaRPr kumimoji="1" lang="en-US" altLang="zh-CN" sz="1400" dirty="0" smtClean="0"/>
          </a:p>
          <a:p>
            <a:r>
              <a:rPr kumimoji="1" lang="en-US" altLang="zh-CN" sz="1400" dirty="0" smtClean="0"/>
              <a:t>2</a:t>
            </a:r>
            <a:r>
              <a:rPr kumimoji="1" lang="zh-CN" altLang="en-US" sz="1400" dirty="0" smtClean="0"/>
              <a:t>、可以更好的资源共享。</a:t>
            </a:r>
            <a:endParaRPr kumimoji="1" lang="en-US" altLang="zh-CN" sz="1400" dirty="0" smtClean="0"/>
          </a:p>
          <a:p>
            <a:endParaRPr kumimoji="1" lang="en-US" altLang="zh-CN" sz="1400" dirty="0" smtClean="0"/>
          </a:p>
          <a:p>
            <a:r>
              <a:rPr kumimoji="1" lang="en-US" altLang="zh-CN" sz="1400" dirty="0" smtClean="0"/>
              <a:t>3</a:t>
            </a:r>
            <a:r>
              <a:rPr kumimoji="1" lang="zh-CN" altLang="en-US" sz="1400" dirty="0" smtClean="0"/>
              <a:t>、需要</a:t>
            </a:r>
            <a:r>
              <a:rPr kumimoji="1" lang="zh-CN" altLang="en-US" sz="1400" dirty="0"/>
              <a:t>访问当前</a:t>
            </a:r>
            <a:r>
              <a:rPr kumimoji="1" lang="zh-CN" altLang="en-US" sz="1400" dirty="0" smtClean="0"/>
              <a:t>线程必须</a:t>
            </a:r>
            <a:r>
              <a:rPr kumimoji="1" lang="zh-CN" altLang="en-US" sz="1400" dirty="0"/>
              <a:t>使用</a:t>
            </a:r>
            <a:r>
              <a:rPr kumimoji="1" lang="en-US" altLang="zh-CN" sz="1400" dirty="0" err="1"/>
              <a:t>Thread.currentThread</a:t>
            </a:r>
            <a:r>
              <a:rPr kumimoji="1" lang="en-US" altLang="zh-CN" sz="1400" dirty="0"/>
              <a:t>()</a:t>
            </a:r>
            <a:r>
              <a:rPr kumimoji="1" lang="zh-CN" altLang="en-US" sz="1400" dirty="0" smtClean="0"/>
              <a:t>方法。</a:t>
            </a:r>
            <a:endParaRPr kumimoji="1" lang="zh-CN" altLang="en-US" sz="1400" dirty="0"/>
          </a:p>
        </p:txBody>
      </p:sp>
    </p:spTree>
    <p:extLst>
      <p:ext uri="{BB962C8B-B14F-4D97-AF65-F5344CB8AC3E}">
        <p14:creationId xmlns:p14="http://schemas.microsoft.com/office/powerpoint/2010/main" val="947203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p:tgtEl>
                                          <p:spTgt spid="19"/>
                                        </p:tgtEl>
                                        <p:attrNameLst>
                                          <p:attrName>ppt_x</p:attrName>
                                        </p:attrNameLst>
                                      </p:cBhvr>
                                      <p:tavLst>
                                        <p:tav tm="0">
                                          <p:val>
                                            <p:strVal val="#ppt_x-#ppt_w*1.125000"/>
                                          </p:val>
                                        </p:tav>
                                        <p:tav tm="100000">
                                          <p:val>
                                            <p:strVal val="#ppt_x"/>
                                          </p:val>
                                        </p:tav>
                                      </p:tavLst>
                                    </p:anim>
                                    <p:animEffect transition="in" filter="wipe(right)">
                                      <p:cBhvr>
                                        <p:cTn id="8" dur="25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
            <a:extLst>
              <a:ext uri="{FF2B5EF4-FFF2-40B4-BE49-F238E27FC236}">
                <a16:creationId xmlns="" xmlns:a16="http://schemas.microsoft.com/office/drawing/2014/main" id="{C21737E4-AA53-4DCB-B21F-56E706A45640}"/>
              </a:ext>
            </a:extLst>
          </p:cNvPr>
          <p:cNvSpPr txBox="1"/>
          <p:nvPr/>
        </p:nvSpPr>
        <p:spPr>
          <a:xfrm>
            <a:off x="618243" y="328481"/>
            <a:ext cx="2630528" cy="507831"/>
          </a:xfrm>
          <a:prstGeom prst="rect">
            <a:avLst/>
          </a:prstGeom>
          <a:noFill/>
        </p:spPr>
        <p:txBody>
          <a:bodyPr wrap="none" lIns="0" tIns="0" rIns="0" rtlCol="0">
            <a:spAutoFit/>
          </a:bodyPr>
          <a:lstStyle/>
          <a:p>
            <a:pPr>
              <a:lnSpc>
                <a:spcPts val="3600"/>
              </a:lnSpc>
            </a:pPr>
            <a:r>
              <a:rPr lang="en-US" altLang="zh-CN" sz="2400" dirty="0" smtClean="0">
                <a:solidFill>
                  <a:srgbClr val="063D54"/>
                </a:solidFill>
                <a:cs typeface="+mn-ea"/>
                <a:sym typeface="+mn-lt"/>
              </a:rPr>
              <a:t>1.5 </a:t>
            </a:r>
            <a:r>
              <a:rPr lang="zh-CN" altLang="en-US" sz="2400" dirty="0" smtClean="0">
                <a:solidFill>
                  <a:srgbClr val="063D54"/>
                </a:solidFill>
                <a:cs typeface="+mn-ea"/>
                <a:sym typeface="+mn-lt"/>
              </a:rPr>
              <a:t>线程的生命周期</a:t>
            </a:r>
            <a:endParaRPr lang="en-US" altLang="zh-CN" sz="2400" dirty="0">
              <a:solidFill>
                <a:srgbClr val="063D54"/>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847" y="1217386"/>
            <a:ext cx="8911931" cy="5369689"/>
          </a:xfrm>
          <a:prstGeom prst="rect">
            <a:avLst/>
          </a:prstGeom>
        </p:spPr>
      </p:pic>
    </p:spTree>
    <p:extLst>
      <p:ext uri="{BB962C8B-B14F-4D97-AF65-F5344CB8AC3E}">
        <p14:creationId xmlns:p14="http://schemas.microsoft.com/office/powerpoint/2010/main" val="3238159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ppt_x</p:attrName>
                                        </p:attrNameLst>
                                      </p:cBhvr>
                                      <p:tavLst>
                                        <p:tav tm="0">
                                          <p:val>
                                            <p:strVal val="#ppt_x-#ppt_w*1.125000"/>
                                          </p:val>
                                        </p:tav>
                                        <p:tav tm="100000">
                                          <p:val>
                                            <p:strVal val="#ppt_x"/>
                                          </p:val>
                                        </p:tav>
                                      </p:tavLst>
                                    </p:anim>
                                    <p:animEffect transition="in" filter="wipe(right)">
                                      <p:cBhvr>
                                        <p:cTn id="8" dur="500"/>
                                        <p:tgtEl>
                                          <p:spTgt spid="51"/>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261,262,"/>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3"/>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4"/>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5.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1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1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3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3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3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39.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71015185735"/>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4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4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4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47.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4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5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5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2"/>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5041</TotalTime>
  <Words>2220</Words>
  <Application>Microsoft Macintosh PowerPoint</Application>
  <PresentationFormat>宽屏</PresentationFormat>
  <Paragraphs>257</Paragraphs>
  <Slides>33</Slides>
  <Notes>32</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33</vt:i4>
      </vt:variant>
    </vt:vector>
  </HeadingPairs>
  <TitlesOfParts>
    <vt:vector size="59" baseType="lpstr">
      <vt:lpstr>Arial Unicode MS</vt:lpstr>
      <vt:lpstr>Calibri</vt:lpstr>
      <vt:lpstr>Calibri Light</vt:lpstr>
      <vt:lpstr>Gungsuh</vt:lpstr>
      <vt:lpstr>Lato</vt:lpstr>
      <vt:lpstr>Lato Bold</vt:lpstr>
      <vt:lpstr>Lato Regular</vt:lpstr>
      <vt:lpstr>Mangal</vt:lpstr>
      <vt:lpstr>Meiryo</vt:lpstr>
      <vt:lpstr>Montserrat</vt:lpstr>
      <vt:lpstr>Montserrat Light</vt:lpstr>
      <vt:lpstr>MS PGothic</vt:lpstr>
      <vt:lpstr>Open Sans Extrabold</vt:lpstr>
      <vt:lpstr>Roboto</vt:lpstr>
      <vt:lpstr>Times New Roman</vt:lpstr>
      <vt:lpstr>Yuanti SC</vt:lpstr>
      <vt:lpstr>Yuppy SC</vt:lpstr>
      <vt:lpstr>等线</vt:lpstr>
      <vt:lpstr>等线 Light</vt:lpstr>
      <vt:lpstr>华文细黑</vt:lpstr>
      <vt:lpstr>华文中宋</vt:lpstr>
      <vt:lpstr>宋体</vt:lpstr>
      <vt:lpstr>微软雅黑</vt:lpstr>
      <vt:lpstr>Arial</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用户</cp:lastModifiedBy>
  <cp:revision>132</cp:revision>
  <dcterms:created xsi:type="dcterms:W3CDTF">2017-10-15T06:57:46Z</dcterms:created>
  <dcterms:modified xsi:type="dcterms:W3CDTF">2018-05-28T08:57:29Z</dcterms:modified>
</cp:coreProperties>
</file>