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72F58-B503-457C-8BF7-9556AA7227E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105DA3D-E603-484A-87B9-07C0B774F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DA91CC6-1F3A-4A03-9CDA-9C023AC91E73}"/>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5" name="Fußzeilenplatzhalter 4">
            <a:extLst>
              <a:ext uri="{FF2B5EF4-FFF2-40B4-BE49-F238E27FC236}">
                <a16:creationId xmlns:a16="http://schemas.microsoft.com/office/drawing/2014/main" id="{B604024A-8947-4108-BF70-15A1796E70A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33C53F-8600-4451-9E36-578481F9335D}"/>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110280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DC5EBD-B844-41EF-8CFE-220A3075C40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5F4AE33-A1CC-402B-93AC-B0B6F638E82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3ABE3F1-0963-442D-A7C0-DEE311E3B860}"/>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5" name="Fußzeilenplatzhalter 4">
            <a:extLst>
              <a:ext uri="{FF2B5EF4-FFF2-40B4-BE49-F238E27FC236}">
                <a16:creationId xmlns:a16="http://schemas.microsoft.com/office/drawing/2014/main" id="{A020B115-9F48-43BB-8B57-D36D5077C5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F2F412-A9C9-4D7A-A2BA-55FE2B743427}"/>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247329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4E5ABAE-1DCC-4FB4-857A-1C7B743A012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F203035-6975-43CE-9041-400D65592F2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8E686BD-BE68-4479-ABFA-97968981544A}"/>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5" name="Fußzeilenplatzhalter 4">
            <a:extLst>
              <a:ext uri="{FF2B5EF4-FFF2-40B4-BE49-F238E27FC236}">
                <a16:creationId xmlns:a16="http://schemas.microsoft.com/office/drawing/2014/main" id="{046F62E6-5467-4D34-AAF8-4A355A7613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D92675-77E8-4DED-986E-FB773C71EE30}"/>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204519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23A740-FFE1-4E39-9447-FFE55A031BE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F165BE6-BAAE-4544-8312-3BD73AB8062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6B696B-8287-4FDC-86D4-10540189F295}"/>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5" name="Fußzeilenplatzhalter 4">
            <a:extLst>
              <a:ext uri="{FF2B5EF4-FFF2-40B4-BE49-F238E27FC236}">
                <a16:creationId xmlns:a16="http://schemas.microsoft.com/office/drawing/2014/main" id="{9DF3EF82-4310-4243-A589-FF2D1B8AE94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968C824-7E21-49FB-ACF4-ED973B006F1B}"/>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9094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7B59F0-0F14-4B27-A1A7-CA19EB10D20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01E07C2-3D1B-483B-AA6F-557864F456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C6FD15D-315A-4C2D-B300-9D2EE56D74A9}"/>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5" name="Fußzeilenplatzhalter 4">
            <a:extLst>
              <a:ext uri="{FF2B5EF4-FFF2-40B4-BE49-F238E27FC236}">
                <a16:creationId xmlns:a16="http://schemas.microsoft.com/office/drawing/2014/main" id="{9D19D803-82E5-4B15-B215-1346B6E4233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24F911B-D227-4659-9792-43A282E35C97}"/>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364320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B7523-BD84-47B5-B772-CAD36A58631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D23E9D4-22CD-480D-A3B5-B47987429F2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ECBCD2D-017E-4914-B0FC-25D698F826D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2B37873-A665-4047-AC38-62DE9515307E}"/>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6" name="Fußzeilenplatzhalter 5">
            <a:extLst>
              <a:ext uri="{FF2B5EF4-FFF2-40B4-BE49-F238E27FC236}">
                <a16:creationId xmlns:a16="http://schemas.microsoft.com/office/drawing/2014/main" id="{BF7E431B-4559-4F9E-A42B-48D8FCD7F1F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7710DE3-6735-4600-AE04-889CB07683BF}"/>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57140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FCB68-ECA9-4CD1-96A0-130710D9F8D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CBDD400-CA82-449E-9534-3BEE5D0A7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5C1AD62-FABA-48AD-A78F-5FB3A16465A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2A13AFA-9C5F-4C47-9416-A469667F6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B0B8DEF-FE0E-4DA5-A6A7-457C5E34A4C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C6B7ABD-5279-4A9B-9D9B-1CD297EF1BE6}"/>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8" name="Fußzeilenplatzhalter 7">
            <a:extLst>
              <a:ext uri="{FF2B5EF4-FFF2-40B4-BE49-F238E27FC236}">
                <a16:creationId xmlns:a16="http://schemas.microsoft.com/office/drawing/2014/main" id="{BB8F8634-7642-4B41-A923-C14D860FFB0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022D5CB-27F9-4AA2-AF15-60A8E8DEA9C4}"/>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394568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A6D291-7153-472F-9BFA-8DB8F7B4E9C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1B4B2AE-019B-4CAA-8838-33ABFF652D1E}"/>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4" name="Fußzeilenplatzhalter 3">
            <a:extLst>
              <a:ext uri="{FF2B5EF4-FFF2-40B4-BE49-F238E27FC236}">
                <a16:creationId xmlns:a16="http://schemas.microsoft.com/office/drawing/2014/main" id="{A1434A9B-1693-472A-B4B9-93FFF2CF29A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BD73282-3314-4935-9950-329726EF6509}"/>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133108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6A5D60E-503A-4351-BD98-CEF1BA9A82E6}"/>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3" name="Fußzeilenplatzhalter 2">
            <a:extLst>
              <a:ext uri="{FF2B5EF4-FFF2-40B4-BE49-F238E27FC236}">
                <a16:creationId xmlns:a16="http://schemas.microsoft.com/office/drawing/2014/main" id="{B7D261AF-9528-4B8E-AA04-C3FEC5FB8FD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E9F8E61-CA45-468F-BE70-3DD39C28A546}"/>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368396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EB1AEC-51E9-4E14-BDB8-D7E72E05B1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C7DD9B4-07A5-4CA9-992C-66E7F1E780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48A0D28-BF25-4414-AFD4-C0D9E0226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1080C84-348A-4B0B-B9C8-86BBA0947174}"/>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6" name="Fußzeilenplatzhalter 5">
            <a:extLst>
              <a:ext uri="{FF2B5EF4-FFF2-40B4-BE49-F238E27FC236}">
                <a16:creationId xmlns:a16="http://schemas.microsoft.com/office/drawing/2014/main" id="{A03DD3E0-7D03-4E58-BE18-0A20B9C5E26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470771C-7B0E-486A-BB73-B1CFF61D3FDA}"/>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343295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EDDBB-BD45-4E8A-9C13-BBFE3ADCFB3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DD4D004-D2C4-44BD-96BF-7A87282E4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98120C2-7ED0-4709-9A9E-71FFC7064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F47D604-94C2-4C59-AA51-27212587884C}"/>
              </a:ext>
            </a:extLst>
          </p:cNvPr>
          <p:cNvSpPr>
            <a:spLocks noGrp="1"/>
          </p:cNvSpPr>
          <p:nvPr>
            <p:ph type="dt" sz="half" idx="10"/>
          </p:nvPr>
        </p:nvSpPr>
        <p:spPr/>
        <p:txBody>
          <a:bodyPr/>
          <a:lstStyle/>
          <a:p>
            <a:fld id="{61133DA7-CB9B-412F-B7BB-A8E04913B62E}" type="datetimeFigureOut">
              <a:rPr lang="de-DE" smtClean="0"/>
              <a:t>13.09.2020</a:t>
            </a:fld>
            <a:endParaRPr lang="de-DE"/>
          </a:p>
        </p:txBody>
      </p:sp>
      <p:sp>
        <p:nvSpPr>
          <p:cNvPr id="6" name="Fußzeilenplatzhalter 5">
            <a:extLst>
              <a:ext uri="{FF2B5EF4-FFF2-40B4-BE49-F238E27FC236}">
                <a16:creationId xmlns:a16="http://schemas.microsoft.com/office/drawing/2014/main" id="{8C977C63-482B-4469-A67A-EA84FA27A5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399424F-1C59-4992-8A61-9CC5409C2C23}"/>
              </a:ext>
            </a:extLst>
          </p:cNvPr>
          <p:cNvSpPr>
            <a:spLocks noGrp="1"/>
          </p:cNvSpPr>
          <p:nvPr>
            <p:ph type="sldNum" sz="quarter" idx="12"/>
          </p:nvPr>
        </p:nvSpPr>
        <p:spPr/>
        <p:txBody>
          <a:bodyPr/>
          <a:lstStyle/>
          <a:p>
            <a:fld id="{DE0DA696-75B8-4F99-95F3-AE1280CBFB10}" type="slidenum">
              <a:rPr lang="de-DE" smtClean="0"/>
              <a:t>‹Nr.›</a:t>
            </a:fld>
            <a:endParaRPr lang="de-DE"/>
          </a:p>
        </p:txBody>
      </p:sp>
    </p:spTree>
    <p:extLst>
      <p:ext uri="{BB962C8B-B14F-4D97-AF65-F5344CB8AC3E}">
        <p14:creationId xmlns:p14="http://schemas.microsoft.com/office/powerpoint/2010/main" val="17168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862B6B-864A-4A09-9653-419DA0AD5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8527704-F65E-4021-B770-6F669E56E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E0434C-41A8-4753-A040-AF459DB1D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33DA7-CB9B-412F-B7BB-A8E04913B62E}" type="datetimeFigureOut">
              <a:rPr lang="de-DE" smtClean="0"/>
              <a:t>13.09.2020</a:t>
            </a:fld>
            <a:endParaRPr lang="de-DE"/>
          </a:p>
        </p:txBody>
      </p:sp>
      <p:sp>
        <p:nvSpPr>
          <p:cNvPr id="5" name="Fußzeilenplatzhalter 4">
            <a:extLst>
              <a:ext uri="{FF2B5EF4-FFF2-40B4-BE49-F238E27FC236}">
                <a16:creationId xmlns:a16="http://schemas.microsoft.com/office/drawing/2014/main" id="{4ABB416A-043A-416C-A7C1-F1B3A97B0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4ED8A2E-95BE-4393-9FED-FB7CC4FC8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DA696-75B8-4F99-95F3-AE1280CBFB10}" type="slidenum">
              <a:rPr lang="de-DE" smtClean="0"/>
              <a:t>‹Nr.›</a:t>
            </a:fld>
            <a:endParaRPr lang="de-DE"/>
          </a:p>
        </p:txBody>
      </p:sp>
    </p:spTree>
    <p:extLst>
      <p:ext uri="{BB962C8B-B14F-4D97-AF65-F5344CB8AC3E}">
        <p14:creationId xmlns:p14="http://schemas.microsoft.com/office/powerpoint/2010/main" val="2401163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AD701-0E0C-48F3-AB43-5A7B7F81772D}"/>
              </a:ext>
            </a:extLst>
          </p:cNvPr>
          <p:cNvSpPr>
            <a:spLocks noGrp="1"/>
          </p:cNvSpPr>
          <p:nvPr>
            <p:ph type="ctrTitle"/>
          </p:nvPr>
        </p:nvSpPr>
        <p:spPr/>
        <p:txBody>
          <a:bodyPr/>
          <a:lstStyle/>
          <a:p>
            <a:r>
              <a:rPr lang="de-DE" dirty="0" err="1"/>
              <a:t>Presentation</a:t>
            </a:r>
            <a:r>
              <a:rPr lang="de-DE" dirty="0"/>
              <a:t> Week 5</a:t>
            </a:r>
          </a:p>
        </p:txBody>
      </p:sp>
      <p:sp>
        <p:nvSpPr>
          <p:cNvPr id="3" name="Untertitel 2">
            <a:extLst>
              <a:ext uri="{FF2B5EF4-FFF2-40B4-BE49-F238E27FC236}">
                <a16:creationId xmlns:a16="http://schemas.microsoft.com/office/drawing/2014/main" id="{1EDBAEC3-0EAC-4F28-A81E-4B95FC17DA78}"/>
              </a:ext>
            </a:extLst>
          </p:cNvPr>
          <p:cNvSpPr>
            <a:spLocks noGrp="1"/>
          </p:cNvSpPr>
          <p:nvPr>
            <p:ph type="subTitle" idx="1"/>
          </p:nvPr>
        </p:nvSpPr>
        <p:spPr/>
        <p:txBody>
          <a:bodyPr/>
          <a:lstStyle/>
          <a:p>
            <a:r>
              <a:rPr lang="de-DE" dirty="0"/>
              <a:t>The Battle </a:t>
            </a:r>
            <a:r>
              <a:rPr lang="de-DE" dirty="0" err="1"/>
              <a:t>of</a:t>
            </a:r>
            <a:r>
              <a:rPr lang="de-DE" dirty="0"/>
              <a:t> </a:t>
            </a:r>
            <a:r>
              <a:rPr lang="de-DE" dirty="0" err="1"/>
              <a:t>Neigborhoods</a:t>
            </a:r>
            <a:endParaRPr lang="de-DE" dirty="0"/>
          </a:p>
        </p:txBody>
      </p:sp>
    </p:spTree>
    <p:extLst>
      <p:ext uri="{BB962C8B-B14F-4D97-AF65-F5344CB8AC3E}">
        <p14:creationId xmlns:p14="http://schemas.microsoft.com/office/powerpoint/2010/main" val="120846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10611-E61C-490D-A678-4703D4747549}"/>
              </a:ext>
            </a:extLst>
          </p:cNvPr>
          <p:cNvSpPr>
            <a:spLocks noGrp="1"/>
          </p:cNvSpPr>
          <p:nvPr>
            <p:ph type="title"/>
          </p:nvPr>
        </p:nvSpPr>
        <p:spPr/>
        <p:txBody>
          <a:bodyPr/>
          <a:lstStyle/>
          <a:p>
            <a:r>
              <a:rPr lang="de-DE" dirty="0" err="1"/>
              <a:t>Conclusion</a:t>
            </a:r>
            <a:endParaRPr lang="de-DE" dirty="0"/>
          </a:p>
        </p:txBody>
      </p:sp>
      <p:sp>
        <p:nvSpPr>
          <p:cNvPr id="3" name="Inhaltsplatzhalter 2">
            <a:extLst>
              <a:ext uri="{FF2B5EF4-FFF2-40B4-BE49-F238E27FC236}">
                <a16:creationId xmlns:a16="http://schemas.microsoft.com/office/drawing/2014/main" id="{12722A9F-2FC8-4D67-9731-DFED0CBD06CE}"/>
              </a:ext>
            </a:extLst>
          </p:cNvPr>
          <p:cNvSpPr>
            <a:spLocks noGrp="1"/>
          </p:cNvSpPr>
          <p:nvPr>
            <p:ph idx="1"/>
          </p:nvPr>
        </p:nvSpPr>
        <p:spPr/>
        <p:txBody>
          <a:bodyPr/>
          <a:lstStyle/>
          <a:p>
            <a:r>
              <a:rPr lang="en-US" dirty="0"/>
              <a:t>So, the best places to open their first Pizza Restaurant are the Neighborhoods identified in Cluster 3.</a:t>
            </a:r>
          </a:p>
          <a:p>
            <a:endParaRPr lang="en-US" dirty="0"/>
          </a:p>
          <a:p>
            <a:r>
              <a:rPr lang="en-US" dirty="0"/>
              <a:t>In the Folium map, Cluster 3 Neighborhoods are neighborhoods displayed in the map in Cyan color.</a:t>
            </a:r>
            <a:endParaRPr lang="de-DE" dirty="0"/>
          </a:p>
        </p:txBody>
      </p:sp>
    </p:spTree>
    <p:extLst>
      <p:ext uri="{BB962C8B-B14F-4D97-AF65-F5344CB8AC3E}">
        <p14:creationId xmlns:p14="http://schemas.microsoft.com/office/powerpoint/2010/main" val="152381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461B4C-0BA3-431D-8770-7ACF81C4ACEA}"/>
              </a:ext>
            </a:extLst>
          </p:cNvPr>
          <p:cNvSpPr>
            <a:spLocks noGrp="1"/>
          </p:cNvSpPr>
          <p:nvPr>
            <p:ph type="title"/>
          </p:nvPr>
        </p:nvSpPr>
        <p:spPr/>
        <p:txBody>
          <a:bodyPr>
            <a:normAutofit/>
          </a:bodyPr>
          <a:lstStyle/>
          <a:p>
            <a:r>
              <a:rPr lang="en-US" dirty="0"/>
              <a:t>Description of the problem:</a:t>
            </a:r>
            <a:endParaRPr lang="de-DE" dirty="0"/>
          </a:p>
        </p:txBody>
      </p:sp>
      <p:sp>
        <p:nvSpPr>
          <p:cNvPr id="3" name="Inhaltsplatzhalter 2">
            <a:extLst>
              <a:ext uri="{FF2B5EF4-FFF2-40B4-BE49-F238E27FC236}">
                <a16:creationId xmlns:a16="http://schemas.microsoft.com/office/drawing/2014/main" id="{EF7B19C3-E2CD-460F-9E67-3883B37F5CAD}"/>
              </a:ext>
            </a:extLst>
          </p:cNvPr>
          <p:cNvSpPr>
            <a:spLocks noGrp="1"/>
          </p:cNvSpPr>
          <p:nvPr>
            <p:ph idx="1"/>
          </p:nvPr>
        </p:nvSpPr>
        <p:spPr/>
        <p:txBody>
          <a:bodyPr>
            <a:normAutofit fontScale="85000" lnSpcReduction="10000"/>
          </a:bodyPr>
          <a:lstStyle/>
          <a:p>
            <a:pPr marL="0" indent="0">
              <a:buNone/>
            </a:pPr>
            <a:r>
              <a:rPr lang="en-US" dirty="0"/>
              <a:t>Finding the best place to open a Pizza restaurant in the city of Toronto:</a:t>
            </a:r>
          </a:p>
          <a:p>
            <a:pPr marL="0" indent="0">
              <a:buNone/>
            </a:pPr>
            <a:endParaRPr lang="en-US" dirty="0"/>
          </a:p>
          <a:p>
            <a:r>
              <a:rPr lang="en-US" dirty="0"/>
              <a:t>Stakeholders wanted to open a new Pizza chain Restaurants in the city of Toronto</a:t>
            </a:r>
          </a:p>
          <a:p>
            <a:r>
              <a:rPr lang="en-US" dirty="0"/>
              <a:t>They were looking for the best place to open their first new Pizza restaurant.</a:t>
            </a:r>
          </a:p>
          <a:p>
            <a:r>
              <a:rPr lang="en-US" dirty="0"/>
              <a:t>They would like to avoid unnecessary competition against existing Pizza places.</a:t>
            </a:r>
          </a:p>
          <a:p>
            <a:r>
              <a:rPr lang="en-US" dirty="0"/>
              <a:t>So, they wanted to open their first Pizza restaurant in locations where there as less pizza restaurants.</a:t>
            </a:r>
          </a:p>
          <a:p>
            <a:r>
              <a:rPr lang="en-US" dirty="0"/>
              <a:t>As a data scientist, I have been asked by these stakeholders to resolve this business problem for them by finding the right places in the city of Toronto where they should start opening their Pizza restaurant.</a:t>
            </a:r>
            <a:endParaRPr lang="de-DE" dirty="0"/>
          </a:p>
        </p:txBody>
      </p:sp>
    </p:spTree>
    <p:extLst>
      <p:ext uri="{BB962C8B-B14F-4D97-AF65-F5344CB8AC3E}">
        <p14:creationId xmlns:p14="http://schemas.microsoft.com/office/powerpoint/2010/main" val="210203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520999-BD34-461A-A8AD-B6BC474417B3}"/>
              </a:ext>
            </a:extLst>
          </p:cNvPr>
          <p:cNvSpPr>
            <a:spLocks noGrp="1"/>
          </p:cNvSpPr>
          <p:nvPr>
            <p:ph type="title"/>
          </p:nvPr>
        </p:nvSpPr>
        <p:spPr/>
        <p:txBody>
          <a:bodyPr vert="horz" lIns="91440" tIns="45720" rIns="91440" bIns="45720" rtlCol="0" anchor="ctr">
            <a:normAutofit/>
          </a:bodyPr>
          <a:lstStyle/>
          <a:p>
            <a:r>
              <a:rPr lang="de-DE" dirty="0"/>
              <a:t>Description </a:t>
            </a:r>
            <a:r>
              <a:rPr lang="de-DE" dirty="0" err="1"/>
              <a:t>of</a:t>
            </a:r>
            <a:r>
              <a:rPr lang="de-DE" dirty="0"/>
              <a:t> </a:t>
            </a:r>
            <a:r>
              <a:rPr lang="de-DE" dirty="0" err="1"/>
              <a:t>the</a:t>
            </a:r>
            <a:r>
              <a:rPr lang="de-DE" dirty="0"/>
              <a:t> Data</a:t>
            </a:r>
          </a:p>
        </p:txBody>
      </p:sp>
      <p:sp>
        <p:nvSpPr>
          <p:cNvPr id="3" name="Inhaltsplatzhalter 2">
            <a:extLst>
              <a:ext uri="{FF2B5EF4-FFF2-40B4-BE49-F238E27FC236}">
                <a16:creationId xmlns:a16="http://schemas.microsoft.com/office/drawing/2014/main" id="{C60C483D-E7D4-4763-9119-2F655DB9C9AA}"/>
              </a:ext>
            </a:extLst>
          </p:cNvPr>
          <p:cNvSpPr>
            <a:spLocks noGrp="1"/>
          </p:cNvSpPr>
          <p:nvPr>
            <p:ph idx="1"/>
          </p:nvPr>
        </p:nvSpPr>
        <p:spPr/>
        <p:txBody>
          <a:bodyPr vert="horz" lIns="91440" tIns="45720" rIns="91440" bIns="45720" rtlCol="0">
            <a:normAutofit/>
          </a:bodyPr>
          <a:lstStyle/>
          <a:p>
            <a:r>
              <a:rPr lang="en-US" sz="2400" dirty="0"/>
              <a:t>The Toronto city data from Wikipedia :</a:t>
            </a:r>
          </a:p>
          <a:p>
            <a:pPr lvl="1"/>
            <a:r>
              <a:rPr lang="en-US" dirty="0"/>
              <a:t>https://en.wikipedia.org/wiki/List_of_postal_codes_of_Canada:_M</a:t>
            </a:r>
          </a:p>
          <a:p>
            <a:r>
              <a:rPr lang="en-US" sz="2400" dirty="0"/>
              <a:t>The Toronto </a:t>
            </a:r>
            <a:r>
              <a:rPr lang="en-US" sz="2400" dirty="0" err="1"/>
              <a:t>Geospace</a:t>
            </a:r>
            <a:r>
              <a:rPr lang="en-US" sz="2400" dirty="0"/>
              <a:t> data: https://cocl.us/Geospatial_data. This is a csv file which contains all the geographical coordinates of all the Toronto Neighborhoods. That will be required to know all the latitudes and longitudes of all the Neighborhoods in Toronto.</a:t>
            </a:r>
          </a:p>
          <a:p>
            <a:r>
              <a:rPr lang="en-US" sz="2400" dirty="0"/>
              <a:t>The Foursquare API: http://developper.foursquare.com . I will use the </a:t>
            </a:r>
            <a:r>
              <a:rPr lang="en-US" sz="2400" dirty="0" err="1"/>
              <a:t>Foursquare’s</a:t>
            </a:r>
            <a:r>
              <a:rPr lang="en-US" sz="2400" dirty="0"/>
              <a:t> explorer API tool to collect all the venues, </a:t>
            </a:r>
            <a:r>
              <a:rPr lang="en-US" sz="2400" dirty="0" err="1"/>
              <a:t>etc</a:t>
            </a:r>
            <a:r>
              <a:rPr lang="en-US" sz="2400" dirty="0"/>
              <a:t> nearby each location.</a:t>
            </a:r>
            <a:endParaRPr lang="de-DE" sz="2400" dirty="0"/>
          </a:p>
        </p:txBody>
      </p:sp>
    </p:spTree>
    <p:extLst>
      <p:ext uri="{BB962C8B-B14F-4D97-AF65-F5344CB8AC3E}">
        <p14:creationId xmlns:p14="http://schemas.microsoft.com/office/powerpoint/2010/main" val="197029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BEFD9B-28EE-41D7-A2F0-73BBB507688B}"/>
              </a:ext>
            </a:extLst>
          </p:cNvPr>
          <p:cNvSpPr>
            <a:spLocks noGrp="1"/>
          </p:cNvSpPr>
          <p:nvPr>
            <p:ph type="title"/>
          </p:nvPr>
        </p:nvSpPr>
        <p:spPr/>
        <p:txBody>
          <a:bodyPr vert="horz" lIns="91440" tIns="45720" rIns="91440" bIns="45720" rtlCol="0" anchor="ctr">
            <a:normAutofit/>
          </a:bodyPr>
          <a:lstStyle/>
          <a:p>
            <a:r>
              <a:rPr lang="en-US" dirty="0"/>
              <a:t>Cleaning and Exploring the Data</a:t>
            </a:r>
            <a:endParaRPr lang="de-DE" dirty="0"/>
          </a:p>
        </p:txBody>
      </p:sp>
      <p:sp>
        <p:nvSpPr>
          <p:cNvPr id="3" name="Inhaltsplatzhalter 2">
            <a:extLst>
              <a:ext uri="{FF2B5EF4-FFF2-40B4-BE49-F238E27FC236}">
                <a16:creationId xmlns:a16="http://schemas.microsoft.com/office/drawing/2014/main" id="{E85CE809-B00C-44D0-8D89-4CE96ECDB17B}"/>
              </a:ext>
            </a:extLst>
          </p:cNvPr>
          <p:cNvSpPr>
            <a:spLocks noGrp="1"/>
          </p:cNvSpPr>
          <p:nvPr>
            <p:ph idx="1"/>
          </p:nvPr>
        </p:nvSpPr>
        <p:spPr/>
        <p:txBody>
          <a:bodyPr>
            <a:normAutofit/>
          </a:bodyPr>
          <a:lstStyle/>
          <a:p>
            <a:r>
              <a:rPr lang="en-US" sz="2400" dirty="0"/>
              <a:t>After Cleaning the Data, I can display in a Folium map all the Neighborhoods in Toronto</a:t>
            </a:r>
            <a:endParaRPr lang="de-DE" sz="2400" dirty="0"/>
          </a:p>
        </p:txBody>
      </p:sp>
      <p:pic>
        <p:nvPicPr>
          <p:cNvPr id="4" name="Grafik 3">
            <a:extLst>
              <a:ext uri="{FF2B5EF4-FFF2-40B4-BE49-F238E27FC236}">
                <a16:creationId xmlns:a16="http://schemas.microsoft.com/office/drawing/2014/main" id="{5D743B87-D5C6-4CB2-BC2C-B03FCF13C5DB}"/>
              </a:ext>
            </a:extLst>
          </p:cNvPr>
          <p:cNvPicPr>
            <a:picLocks noChangeAspect="1"/>
          </p:cNvPicPr>
          <p:nvPr/>
        </p:nvPicPr>
        <p:blipFill>
          <a:blip r:embed="rId2"/>
          <a:stretch>
            <a:fillRect/>
          </a:stretch>
        </p:blipFill>
        <p:spPr>
          <a:xfrm>
            <a:off x="2027538" y="2784601"/>
            <a:ext cx="7666877" cy="2870837"/>
          </a:xfrm>
          <a:prstGeom prst="rect">
            <a:avLst/>
          </a:prstGeom>
        </p:spPr>
      </p:pic>
    </p:spTree>
    <p:extLst>
      <p:ext uri="{BB962C8B-B14F-4D97-AF65-F5344CB8AC3E}">
        <p14:creationId xmlns:p14="http://schemas.microsoft.com/office/powerpoint/2010/main" val="56383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BF8151-F6C5-4BEB-BFEB-0CE345CB0FEB}"/>
              </a:ext>
            </a:extLst>
          </p:cNvPr>
          <p:cNvSpPr>
            <a:spLocks noGrp="1"/>
          </p:cNvSpPr>
          <p:nvPr>
            <p:ph type="title"/>
          </p:nvPr>
        </p:nvSpPr>
        <p:spPr/>
        <p:txBody>
          <a:bodyPr vert="horz" lIns="91440" tIns="45720" rIns="91440" bIns="45720" rtlCol="0" anchor="ctr">
            <a:normAutofit/>
          </a:bodyPr>
          <a:lstStyle/>
          <a:p>
            <a:r>
              <a:rPr lang="en-US"/>
              <a:t>All </a:t>
            </a:r>
            <a:r>
              <a:rPr lang="en-US" dirty="0"/>
              <a:t>the Data merged into one </a:t>
            </a:r>
            <a:r>
              <a:rPr lang="en-US"/>
              <a:t>single </a:t>
            </a:r>
            <a:r>
              <a:rPr lang="en-US" dirty="0" err="1"/>
              <a:t>DataFrame</a:t>
            </a:r>
            <a:endParaRPr lang="de-DE" dirty="0"/>
          </a:p>
        </p:txBody>
      </p:sp>
      <p:sp>
        <p:nvSpPr>
          <p:cNvPr id="3" name="Inhaltsplatzhalter 2">
            <a:extLst>
              <a:ext uri="{FF2B5EF4-FFF2-40B4-BE49-F238E27FC236}">
                <a16:creationId xmlns:a16="http://schemas.microsoft.com/office/drawing/2014/main" id="{4620040F-2C00-4B92-9BE6-8B4BD682CBA3}"/>
              </a:ext>
            </a:extLst>
          </p:cNvPr>
          <p:cNvSpPr>
            <a:spLocks noGrp="1"/>
          </p:cNvSpPr>
          <p:nvPr>
            <p:ph idx="1"/>
          </p:nvPr>
        </p:nvSpPr>
        <p:spPr/>
        <p:txBody>
          <a:bodyPr>
            <a:normAutofit/>
          </a:bodyPr>
          <a:lstStyle/>
          <a:p>
            <a:pPr marL="0" indent="0">
              <a:buNone/>
            </a:pPr>
            <a:r>
              <a:rPr lang="en-US" sz="2400" dirty="0"/>
              <a:t>All the Pizza Place data merged with the Latitudes and Longitudes of all the Neighborhoods:</a:t>
            </a:r>
            <a:endParaRPr lang="de-DE" sz="2400" dirty="0"/>
          </a:p>
        </p:txBody>
      </p:sp>
      <p:pic>
        <p:nvPicPr>
          <p:cNvPr id="4" name="Grafik 3">
            <a:extLst>
              <a:ext uri="{FF2B5EF4-FFF2-40B4-BE49-F238E27FC236}">
                <a16:creationId xmlns:a16="http://schemas.microsoft.com/office/drawing/2014/main" id="{5C24417F-45DB-4093-AA17-0FFBD0BCAAB8}"/>
              </a:ext>
            </a:extLst>
          </p:cNvPr>
          <p:cNvPicPr>
            <a:picLocks noChangeAspect="1"/>
          </p:cNvPicPr>
          <p:nvPr/>
        </p:nvPicPr>
        <p:blipFill>
          <a:blip r:embed="rId2"/>
          <a:stretch>
            <a:fillRect/>
          </a:stretch>
        </p:blipFill>
        <p:spPr>
          <a:xfrm>
            <a:off x="2197676" y="3180424"/>
            <a:ext cx="7372573" cy="2747963"/>
          </a:xfrm>
          <a:prstGeom prst="rect">
            <a:avLst/>
          </a:prstGeom>
        </p:spPr>
      </p:pic>
    </p:spTree>
    <p:extLst>
      <p:ext uri="{BB962C8B-B14F-4D97-AF65-F5344CB8AC3E}">
        <p14:creationId xmlns:p14="http://schemas.microsoft.com/office/powerpoint/2010/main" val="155337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2CFBBD-9085-46DA-B558-CFBDBC8C7D36}"/>
              </a:ext>
            </a:extLst>
          </p:cNvPr>
          <p:cNvSpPr>
            <a:spLocks noGrp="1"/>
          </p:cNvSpPr>
          <p:nvPr>
            <p:ph type="title"/>
          </p:nvPr>
        </p:nvSpPr>
        <p:spPr/>
        <p:txBody>
          <a:bodyPr>
            <a:normAutofit fontScale="90000"/>
          </a:bodyPr>
          <a:lstStyle/>
          <a:p>
            <a:r>
              <a:rPr lang="en-US" dirty="0"/>
              <a:t>Frequency of Pizza Places in all the Boroughs in</a:t>
            </a:r>
            <a:br>
              <a:rPr lang="en-US" dirty="0"/>
            </a:br>
            <a:r>
              <a:rPr lang="en-US" dirty="0"/>
              <a:t>Toronto</a:t>
            </a:r>
            <a:endParaRPr lang="de-DE" dirty="0"/>
          </a:p>
        </p:txBody>
      </p:sp>
      <p:sp>
        <p:nvSpPr>
          <p:cNvPr id="3" name="Inhaltsplatzhalter 2">
            <a:extLst>
              <a:ext uri="{FF2B5EF4-FFF2-40B4-BE49-F238E27FC236}">
                <a16:creationId xmlns:a16="http://schemas.microsoft.com/office/drawing/2014/main" id="{810ED357-C8A8-4FEA-A8A2-F17CD779AB3C}"/>
              </a:ext>
            </a:extLst>
          </p:cNvPr>
          <p:cNvSpPr>
            <a:spLocks noGrp="1"/>
          </p:cNvSpPr>
          <p:nvPr>
            <p:ph idx="1"/>
          </p:nvPr>
        </p:nvSpPr>
        <p:spPr/>
        <p:txBody>
          <a:bodyPr>
            <a:normAutofit/>
          </a:bodyPr>
          <a:lstStyle/>
          <a:p>
            <a:pPr marL="0" indent="0">
              <a:buNone/>
            </a:pPr>
            <a:r>
              <a:rPr lang="en-US" sz="2400" dirty="0"/>
              <a:t>How many Pizza Places we have per Borough?</a:t>
            </a:r>
            <a:endParaRPr lang="de-DE" sz="2400" dirty="0"/>
          </a:p>
        </p:txBody>
      </p:sp>
      <p:pic>
        <p:nvPicPr>
          <p:cNvPr id="4" name="Grafik 3">
            <a:extLst>
              <a:ext uri="{FF2B5EF4-FFF2-40B4-BE49-F238E27FC236}">
                <a16:creationId xmlns:a16="http://schemas.microsoft.com/office/drawing/2014/main" id="{1DA1809F-46FD-4EC2-980A-BD2D72E282A1}"/>
              </a:ext>
            </a:extLst>
          </p:cNvPr>
          <p:cNvPicPr>
            <a:picLocks noChangeAspect="1"/>
          </p:cNvPicPr>
          <p:nvPr/>
        </p:nvPicPr>
        <p:blipFill>
          <a:blip r:embed="rId2"/>
          <a:stretch>
            <a:fillRect/>
          </a:stretch>
        </p:blipFill>
        <p:spPr>
          <a:xfrm>
            <a:off x="3722399" y="2575029"/>
            <a:ext cx="4747201" cy="3601934"/>
          </a:xfrm>
          <a:prstGeom prst="rect">
            <a:avLst/>
          </a:prstGeom>
        </p:spPr>
      </p:pic>
    </p:spTree>
    <p:extLst>
      <p:ext uri="{BB962C8B-B14F-4D97-AF65-F5344CB8AC3E}">
        <p14:creationId xmlns:p14="http://schemas.microsoft.com/office/powerpoint/2010/main" val="377835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B7E11-7A0C-47D7-8D2B-2C931454B714}"/>
              </a:ext>
            </a:extLst>
          </p:cNvPr>
          <p:cNvSpPr>
            <a:spLocks noGrp="1"/>
          </p:cNvSpPr>
          <p:nvPr>
            <p:ph type="title"/>
          </p:nvPr>
        </p:nvSpPr>
        <p:spPr/>
        <p:txBody>
          <a:bodyPr>
            <a:normAutofit fontScale="90000"/>
          </a:bodyPr>
          <a:lstStyle/>
          <a:p>
            <a:r>
              <a:rPr lang="en-US" dirty="0"/>
              <a:t>Clustering: Using the Elbow method to determine</a:t>
            </a:r>
            <a:br>
              <a:rPr lang="en-US" dirty="0"/>
            </a:br>
            <a:r>
              <a:rPr lang="en-US" dirty="0"/>
              <a:t>the best K value to use</a:t>
            </a:r>
            <a:endParaRPr lang="de-DE" dirty="0"/>
          </a:p>
        </p:txBody>
      </p:sp>
      <p:sp>
        <p:nvSpPr>
          <p:cNvPr id="3" name="Inhaltsplatzhalter 2">
            <a:extLst>
              <a:ext uri="{FF2B5EF4-FFF2-40B4-BE49-F238E27FC236}">
                <a16:creationId xmlns:a16="http://schemas.microsoft.com/office/drawing/2014/main" id="{D9C3FFA3-D347-49C9-A96A-17FBD3B8F58B}"/>
              </a:ext>
            </a:extLst>
          </p:cNvPr>
          <p:cNvSpPr>
            <a:spLocks noGrp="1"/>
          </p:cNvSpPr>
          <p:nvPr>
            <p:ph idx="1"/>
          </p:nvPr>
        </p:nvSpPr>
        <p:spPr/>
        <p:txBody>
          <a:bodyPr/>
          <a:lstStyle/>
          <a:p>
            <a:endParaRPr lang="de-DE"/>
          </a:p>
        </p:txBody>
      </p:sp>
      <p:pic>
        <p:nvPicPr>
          <p:cNvPr id="4" name="Grafik 3">
            <a:extLst>
              <a:ext uri="{FF2B5EF4-FFF2-40B4-BE49-F238E27FC236}">
                <a16:creationId xmlns:a16="http://schemas.microsoft.com/office/drawing/2014/main" id="{D0969576-70D1-4DD8-89F2-0294C693E83A}"/>
              </a:ext>
            </a:extLst>
          </p:cNvPr>
          <p:cNvPicPr>
            <a:picLocks noChangeAspect="1"/>
          </p:cNvPicPr>
          <p:nvPr/>
        </p:nvPicPr>
        <p:blipFill>
          <a:blip r:embed="rId2"/>
          <a:stretch>
            <a:fillRect/>
          </a:stretch>
        </p:blipFill>
        <p:spPr>
          <a:xfrm>
            <a:off x="3412847" y="2033712"/>
            <a:ext cx="5366305" cy="3790576"/>
          </a:xfrm>
          <a:prstGeom prst="rect">
            <a:avLst/>
          </a:prstGeom>
        </p:spPr>
      </p:pic>
    </p:spTree>
    <p:extLst>
      <p:ext uri="{BB962C8B-B14F-4D97-AF65-F5344CB8AC3E}">
        <p14:creationId xmlns:p14="http://schemas.microsoft.com/office/powerpoint/2010/main" val="139287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E78AD-5353-4DD7-9B55-6BC556DE12CF}"/>
              </a:ext>
            </a:extLst>
          </p:cNvPr>
          <p:cNvSpPr>
            <a:spLocks noGrp="1"/>
          </p:cNvSpPr>
          <p:nvPr>
            <p:ph type="title"/>
          </p:nvPr>
        </p:nvSpPr>
        <p:spPr/>
        <p:txBody>
          <a:bodyPr>
            <a:normAutofit fontScale="90000"/>
          </a:bodyPr>
          <a:lstStyle/>
          <a:p>
            <a:r>
              <a:rPr lang="en-US" dirty="0"/>
              <a:t>Clustering: Folium map with the Neighborhoods</a:t>
            </a:r>
            <a:br>
              <a:rPr lang="en-US" dirty="0"/>
            </a:br>
            <a:r>
              <a:rPr lang="en-US" dirty="0"/>
              <a:t>displayed by clusters</a:t>
            </a:r>
            <a:endParaRPr lang="de-DE" dirty="0"/>
          </a:p>
        </p:txBody>
      </p:sp>
      <p:sp>
        <p:nvSpPr>
          <p:cNvPr id="3" name="Inhaltsplatzhalter 2">
            <a:extLst>
              <a:ext uri="{FF2B5EF4-FFF2-40B4-BE49-F238E27FC236}">
                <a16:creationId xmlns:a16="http://schemas.microsoft.com/office/drawing/2014/main" id="{6227582C-3844-4564-B85D-27F05FD1098E}"/>
              </a:ext>
            </a:extLst>
          </p:cNvPr>
          <p:cNvSpPr>
            <a:spLocks noGrp="1"/>
          </p:cNvSpPr>
          <p:nvPr>
            <p:ph idx="1"/>
          </p:nvPr>
        </p:nvSpPr>
        <p:spPr/>
        <p:txBody>
          <a:bodyPr/>
          <a:lstStyle/>
          <a:p>
            <a:endParaRPr lang="de-DE"/>
          </a:p>
        </p:txBody>
      </p:sp>
      <p:pic>
        <p:nvPicPr>
          <p:cNvPr id="4" name="Grafik 3">
            <a:extLst>
              <a:ext uri="{FF2B5EF4-FFF2-40B4-BE49-F238E27FC236}">
                <a16:creationId xmlns:a16="http://schemas.microsoft.com/office/drawing/2014/main" id="{CC86BFA6-7BBB-4BAC-88D6-3F4D3884513D}"/>
              </a:ext>
            </a:extLst>
          </p:cNvPr>
          <p:cNvPicPr>
            <a:picLocks noChangeAspect="1"/>
          </p:cNvPicPr>
          <p:nvPr/>
        </p:nvPicPr>
        <p:blipFill>
          <a:blip r:embed="rId2"/>
          <a:stretch>
            <a:fillRect/>
          </a:stretch>
        </p:blipFill>
        <p:spPr>
          <a:xfrm>
            <a:off x="1131207" y="2291544"/>
            <a:ext cx="9929585" cy="3419500"/>
          </a:xfrm>
          <a:prstGeom prst="rect">
            <a:avLst/>
          </a:prstGeom>
        </p:spPr>
      </p:pic>
    </p:spTree>
    <p:extLst>
      <p:ext uri="{BB962C8B-B14F-4D97-AF65-F5344CB8AC3E}">
        <p14:creationId xmlns:p14="http://schemas.microsoft.com/office/powerpoint/2010/main" val="143343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8D602-2C5A-443C-B1EC-C7ECC951B5F6}"/>
              </a:ext>
            </a:extLst>
          </p:cNvPr>
          <p:cNvSpPr>
            <a:spLocks noGrp="1"/>
          </p:cNvSpPr>
          <p:nvPr>
            <p:ph type="title"/>
          </p:nvPr>
        </p:nvSpPr>
        <p:spPr/>
        <p:txBody>
          <a:bodyPr>
            <a:normAutofit/>
          </a:bodyPr>
          <a:lstStyle/>
          <a:p>
            <a:r>
              <a:rPr lang="en-US" dirty="0"/>
              <a:t>Clustering: Cluster 3 has all the Neighborhoods that have less Pizza Places</a:t>
            </a:r>
            <a:endParaRPr lang="de-DE" dirty="0"/>
          </a:p>
        </p:txBody>
      </p:sp>
      <p:sp>
        <p:nvSpPr>
          <p:cNvPr id="3" name="Inhaltsplatzhalter 2">
            <a:extLst>
              <a:ext uri="{FF2B5EF4-FFF2-40B4-BE49-F238E27FC236}">
                <a16:creationId xmlns:a16="http://schemas.microsoft.com/office/drawing/2014/main" id="{C7C2F582-D3F0-433C-9250-EFB35230CF92}"/>
              </a:ext>
            </a:extLst>
          </p:cNvPr>
          <p:cNvSpPr>
            <a:spLocks noGrp="1"/>
          </p:cNvSpPr>
          <p:nvPr>
            <p:ph idx="1"/>
          </p:nvPr>
        </p:nvSpPr>
        <p:spPr/>
        <p:txBody>
          <a:bodyPr/>
          <a:lstStyle/>
          <a:p>
            <a:endParaRPr lang="de-DE"/>
          </a:p>
        </p:txBody>
      </p:sp>
      <p:pic>
        <p:nvPicPr>
          <p:cNvPr id="4" name="Grafik 3">
            <a:extLst>
              <a:ext uri="{FF2B5EF4-FFF2-40B4-BE49-F238E27FC236}">
                <a16:creationId xmlns:a16="http://schemas.microsoft.com/office/drawing/2014/main" id="{7F266C28-AD9A-44B2-9934-2B6676D1A12E}"/>
              </a:ext>
            </a:extLst>
          </p:cNvPr>
          <p:cNvPicPr>
            <a:picLocks noChangeAspect="1"/>
          </p:cNvPicPr>
          <p:nvPr/>
        </p:nvPicPr>
        <p:blipFill>
          <a:blip r:embed="rId2"/>
          <a:stretch>
            <a:fillRect/>
          </a:stretch>
        </p:blipFill>
        <p:spPr>
          <a:xfrm>
            <a:off x="1708794" y="2158174"/>
            <a:ext cx="8774411" cy="3616983"/>
          </a:xfrm>
          <a:prstGeom prst="rect">
            <a:avLst/>
          </a:prstGeom>
        </p:spPr>
      </p:pic>
    </p:spTree>
    <p:extLst>
      <p:ext uri="{BB962C8B-B14F-4D97-AF65-F5344CB8AC3E}">
        <p14:creationId xmlns:p14="http://schemas.microsoft.com/office/powerpoint/2010/main" val="33587282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Words>
  <Application>Microsoft Office PowerPoint</Application>
  <PresentationFormat>Breitbild</PresentationFormat>
  <Paragraphs>28</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Presentation Week 5</vt:lpstr>
      <vt:lpstr>Description of the problem:</vt:lpstr>
      <vt:lpstr>Description of the Data</vt:lpstr>
      <vt:lpstr>Cleaning and Exploring the Data</vt:lpstr>
      <vt:lpstr>All the Data merged into one single DataFrame</vt:lpstr>
      <vt:lpstr>Frequency of Pizza Places in all the Boroughs in Toronto</vt:lpstr>
      <vt:lpstr>Clustering: Using the Elbow method to determine the best K value to use</vt:lpstr>
      <vt:lpstr>Clustering: Folium map with the Neighborhoods displayed by clusters</vt:lpstr>
      <vt:lpstr>Clustering: Cluster 3 has all the Neighborhoods that have less Pizza Places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Week 5</dc:title>
  <dc:creator>Wolfgang Zenne</dc:creator>
  <cp:lastModifiedBy>Wolfgang Zenne</cp:lastModifiedBy>
  <cp:revision>2</cp:revision>
  <dcterms:created xsi:type="dcterms:W3CDTF">2020-09-13T13:46:20Z</dcterms:created>
  <dcterms:modified xsi:type="dcterms:W3CDTF">2020-09-13T13:51:41Z</dcterms:modified>
</cp:coreProperties>
</file>