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9908A-6C74-45D1-B449-A16C5CFB0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03B9DD-4CD3-4D9F-BEF3-8D202B07B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9ED9D-4970-4AAD-9AFA-2800FE81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F0FF-4E2D-478D-81E6-BBDDCFBE2268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9BACA-5649-4017-A44E-2103AF3A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3E5F34-332B-4103-8A07-37407C3A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C89-E90D-4424-8CFA-6B8B62A81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9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E54D9-9E4B-40C9-B1DE-3144DEDA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798307-8A23-4EA8-8367-4D678D831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0D57E-BD64-48F4-830B-F9FD3648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F0FF-4E2D-478D-81E6-BBDDCFBE2268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01D40-AFEE-47ED-BDEB-BCE72597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9B757-097D-4470-A0BF-146DF637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C89-E90D-4424-8CFA-6B8B62A81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8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87FDAF-1A15-46F5-89D7-0115CFE3C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D4F56F-9862-4D3F-A6FC-F177C95AD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FC70B-0607-4C3E-AD91-5A157E0B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F0FF-4E2D-478D-81E6-BBDDCFBE2268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DAA07-B295-41F7-87AC-E1C5D968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BA680A-2FA0-4BAC-B4E6-58AB50FE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C89-E90D-4424-8CFA-6B8B62A81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6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52B93-16FF-472D-BFEC-D14BF51D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24E58-349B-4421-AD14-B6E61A10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54F17-C84F-47C2-A6B7-1D383FFB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F0FF-4E2D-478D-81E6-BBDDCFBE2268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D18D9-4700-48F9-B17D-FC6621D3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17F9E-D272-4B9D-8A28-334A9A36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C89-E90D-4424-8CFA-6B8B62A81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9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C2241-B581-4B4C-ABE8-62A786FB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F1F451-EA43-46C3-86E9-B50C0FC3F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7AD1F-B5C5-481E-8CDA-CEF068C6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F0FF-4E2D-478D-81E6-BBDDCFBE2268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ACAC99-C10A-40B7-BFB4-7FAF1832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53C2B-EBDB-4620-BDBC-447B5135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C89-E90D-4424-8CFA-6B8B62A81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27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5771B-A87B-4262-9BDD-F56208B95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23520-2B36-4CDC-A274-ADA69FE0D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33DA5E-15E3-4C13-B915-401B6B932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92864C-A7E2-40A9-A12B-40BA7A78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F0FF-4E2D-478D-81E6-BBDDCFBE2268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D651AF-242E-4D98-B856-24E6F76C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96C474-4B43-42BF-8ACB-633B46C6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C89-E90D-4424-8CFA-6B8B62A81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2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66E97-604B-4B16-B7D3-31E7557F0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27B209-AC4B-40DF-920B-B4DA0135F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00C7F6-DDBC-4481-9679-09AC3A22E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29511C-FF2F-4EF2-A655-0B0BF1171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C5D8B7-BDCE-4FF5-BBC0-552F200A7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A19046-7F3A-42BF-BFD1-C3C43FE8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F0FF-4E2D-478D-81E6-BBDDCFBE2268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BB2254-1E09-4AD1-BDCE-6EE57EF9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394DA5-6398-499A-B695-A38550D6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C89-E90D-4424-8CFA-6B8B62A81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66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3863F-8F34-4767-80F6-BE5EDD5C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CC4104-8EEA-4B0E-A03B-757FC2F8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F0FF-4E2D-478D-81E6-BBDDCFBE2268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A8FBC9-5A93-490F-8411-A00ED285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3853CA-A4BD-432D-9CBE-3E87B523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C89-E90D-4424-8CFA-6B8B62A81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9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B7E427-862C-44C7-BAD0-5E87729E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F0FF-4E2D-478D-81E6-BBDDCFBE2268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49AC8A-24CC-4C9B-B9EE-F16DDFCE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63837E-EC55-4905-AFC4-1F42EF3F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C89-E90D-4424-8CFA-6B8B62A81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4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C5D29-1DAB-435A-9F64-9F98825E4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87742-0F98-42DA-8B91-AFD4271CD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984EBE-EC90-446F-BEA9-47507B14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A786A9-AF64-4D65-9D1C-151236AF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F0FF-4E2D-478D-81E6-BBDDCFBE2268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07EE4E-F32D-4A19-8809-708C9034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C74153-5541-44D2-9495-80041BE1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C89-E90D-4424-8CFA-6B8B62A81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7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1D769-3DCB-4E45-B3E3-95139C0E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070619-DB1C-49C8-A351-5547BF838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D94569-C948-4682-84AB-FB4996995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9FF2EC-E9F6-473E-989C-566ECE20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F0FF-4E2D-478D-81E6-BBDDCFBE2268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17431-FDF5-4855-8CEE-21074217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AEBF74-CCD6-471F-8302-4362B12E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C89-E90D-4424-8CFA-6B8B62A81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09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74B7C9-8F2A-4C52-A774-CCF9B8A6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8F4425-AA7A-4252-980C-2FCA594E9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1D049-B16E-4E55-A204-9EF73BB9F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F0FF-4E2D-478D-81E6-BBDDCFBE2268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256D9-6E8A-4C0A-9423-F3B7D0B33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85C6F-AFFB-4ABB-8E50-DDF73A364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35C89-E90D-4424-8CFA-6B8B62A81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42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8B3FA-12AE-4E7A-B7E0-3CA759134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9600" dirty="0"/>
              <a:t>论文汇报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BCF976-7943-46F5-8D6A-59D6705E7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                                                                 蒋泽林</a:t>
            </a:r>
          </a:p>
        </p:txBody>
      </p:sp>
    </p:spTree>
    <p:extLst>
      <p:ext uri="{BB962C8B-B14F-4D97-AF65-F5344CB8AC3E}">
        <p14:creationId xmlns:p14="http://schemas.microsoft.com/office/powerpoint/2010/main" val="113923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68528-6A65-4550-8C37-BDBEAF5C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“More” Directions for 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85825-FD6F-474D-A98E-A776FA0FC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5249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Utilizing More Data</a:t>
            </a:r>
          </a:p>
          <a:p>
            <a:pPr marL="0" indent="0">
              <a:buNone/>
            </a:pPr>
            <a:r>
              <a:rPr lang="zh-CN" altLang="en-US" dirty="0"/>
              <a:t>采用</a:t>
            </a:r>
            <a:r>
              <a:rPr lang="en-US" altLang="zh-CN" dirty="0"/>
              <a:t>distant supervision (DS) </a:t>
            </a:r>
            <a:r>
              <a:rPr lang="zh-CN" altLang="en-US" dirty="0"/>
              <a:t>方法自动标注数据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在</a:t>
            </a:r>
            <a:r>
              <a:rPr lang="en-US" altLang="zh-CN" dirty="0"/>
              <a:t>KGs</a:t>
            </a:r>
            <a:r>
              <a:rPr lang="zh-CN" altLang="en-US" dirty="0"/>
              <a:t>中包含实体对的句子都会被标注上相应的关系，但是会引入错误数据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三种解决噪声问题的方法：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①</a:t>
            </a:r>
            <a:r>
              <a:rPr lang="en-US" altLang="zh-CN" dirty="0"/>
              <a:t> selecting informative instances</a:t>
            </a:r>
            <a:r>
              <a:rPr lang="zh-CN" altLang="en-US" dirty="0"/>
              <a:t>：将所有句子组合起来再从中挑选有意义的语句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②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Incorporating extra context information 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incorporating KGs as external information to guide instance selection</a:t>
            </a:r>
          </a:p>
          <a:p>
            <a:pPr marL="0" indent="0">
              <a:buNone/>
            </a:pPr>
            <a:r>
              <a:rPr lang="en-US" altLang="zh-CN" dirty="0"/>
              <a:t>③sophisticated mechanisms and training strategies</a:t>
            </a:r>
            <a:r>
              <a:rPr lang="zh-CN" altLang="en-US" dirty="0"/>
              <a:t>：尝试不同的网络结构与训练策略</a:t>
            </a: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61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C5530-44D1-4E2B-860E-F828CD91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“More” Directions for 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6269F-478E-4292-941F-2EB70475C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Utilizing More Data</a:t>
            </a:r>
          </a:p>
          <a:p>
            <a:pPr marL="0" indent="0">
              <a:buNone/>
            </a:pPr>
            <a:r>
              <a:rPr lang="zh-CN" altLang="en-US" dirty="0"/>
              <a:t>主要的两个方向：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）去除自动标记时的噪声数据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）执行无监督或半监督学习：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使用大量未被标记的数据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using knowledge from KGs</a:t>
            </a:r>
          </a:p>
          <a:p>
            <a:pPr marL="0" indent="0">
              <a:buNone/>
            </a:pPr>
            <a:r>
              <a:rPr lang="en-US" altLang="zh-CN" dirty="0"/>
              <a:t>    introducing human experts in the loop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E02EF-FEA5-492F-8EFA-B1AC4DE5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“More” Directions for 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00CCC-81F3-470E-9EE4-F640CCEE2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Performing More Efficient Learning</a:t>
            </a:r>
          </a:p>
          <a:p>
            <a:pPr marL="0" indent="0">
              <a:buNone/>
            </a:pPr>
            <a:r>
              <a:rPr lang="en-US" altLang="zh-CN" dirty="0"/>
              <a:t>Few-shot learning</a:t>
            </a:r>
            <a:r>
              <a:rPr lang="zh-CN" altLang="en-US" dirty="0"/>
              <a:t>：用少量数据训练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从关系中随机抽取</a:t>
            </a:r>
            <a:r>
              <a:rPr lang="en-US" altLang="zh-CN" dirty="0"/>
              <a:t>N</a:t>
            </a:r>
            <a:r>
              <a:rPr lang="zh-CN" altLang="en-US" dirty="0"/>
              <a:t>个，每个关系给</a:t>
            </a:r>
            <a:r>
              <a:rPr lang="en-US" altLang="zh-CN" dirty="0"/>
              <a:t>K</a:t>
            </a:r>
            <a:r>
              <a:rPr lang="zh-CN" altLang="en-US" dirty="0"/>
              <a:t>个样例，给定一个句子，需要将其中的关系分类到给定的</a:t>
            </a:r>
            <a:r>
              <a:rPr lang="en-US" altLang="zh-CN" dirty="0"/>
              <a:t>N</a:t>
            </a:r>
            <a:r>
              <a:rPr lang="zh-CN" altLang="en-US" dirty="0"/>
              <a:t>个关系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①</a:t>
            </a:r>
            <a:r>
              <a:rPr lang="en-US" altLang="zh-CN" dirty="0">
                <a:solidFill>
                  <a:srgbClr val="FF0000"/>
                </a:solidFill>
              </a:rPr>
              <a:t>Metric learning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learns a semantic metric on existing data and classiﬁes queries by comparing them with training examples</a:t>
            </a:r>
          </a:p>
          <a:p>
            <a:pPr marL="0" indent="0">
              <a:buNone/>
            </a:pPr>
            <a:r>
              <a:rPr lang="en-US" altLang="zh-CN" dirty="0"/>
              <a:t>②Meta-learning</a:t>
            </a:r>
            <a:r>
              <a:rPr lang="zh-CN" altLang="en-US" dirty="0"/>
              <a:t>：</a:t>
            </a:r>
            <a:r>
              <a:rPr lang="en-US" altLang="zh-CN" dirty="0"/>
              <a:t>aims at grasping the way of parameter initialization and optimization through the experience </a:t>
            </a:r>
            <a:r>
              <a:rPr lang="en-US" altLang="zh-CN" dirty="0" err="1"/>
              <a:t>gainedonthemeta-traindata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219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65119-2CAD-4311-AC03-904EC91D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“More” Directions for 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4E512-FBD4-4239-86C7-03B52ACC3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Few-shot learning</a:t>
            </a:r>
            <a:r>
              <a:rPr lang="zh-CN" altLang="en-US" dirty="0"/>
              <a:t>存在的问题：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 Few-shot none-of-the-above detection </a:t>
            </a:r>
            <a:r>
              <a:rPr lang="zh-CN" altLang="en-US" dirty="0"/>
              <a:t>：给定句子中的关系不属于抽取的</a:t>
            </a:r>
            <a:r>
              <a:rPr lang="en-US" altLang="zh-CN" dirty="0"/>
              <a:t>N</a:t>
            </a:r>
            <a:r>
              <a:rPr lang="zh-CN" altLang="en-US" dirty="0"/>
              <a:t>个关系中的任意一个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 evaluation protocol</a:t>
            </a:r>
            <a:r>
              <a:rPr lang="zh-CN" altLang="en-US" dirty="0"/>
              <a:t>：现在的评估方案会高估真实的进步情况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因为一般抽取的</a:t>
            </a:r>
            <a:r>
              <a:rPr lang="en-US" altLang="zh-CN" dirty="0"/>
              <a:t>N</a:t>
            </a:r>
            <a:r>
              <a:rPr lang="zh-CN" altLang="en-US" dirty="0"/>
              <a:t>很小，就会变为一个简单的分类任务，随着</a:t>
            </a:r>
            <a:r>
              <a:rPr lang="en-US" altLang="zh-CN" dirty="0"/>
              <a:t>N</a:t>
            </a:r>
            <a:r>
              <a:rPr lang="zh-CN" altLang="en-US" dirty="0"/>
              <a:t>的增加，模型表现越来越差</a:t>
            </a:r>
          </a:p>
        </p:txBody>
      </p:sp>
    </p:spTree>
    <p:extLst>
      <p:ext uri="{BB962C8B-B14F-4D97-AF65-F5344CB8AC3E}">
        <p14:creationId xmlns:p14="http://schemas.microsoft.com/office/powerpoint/2010/main" val="4100633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5A6E4-3F9B-43C2-AEC1-81C276B5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“More” Directions for 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B9F916-BD1B-4066-AF4F-258605A69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3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Handling More Complicated Context</a:t>
            </a:r>
          </a:p>
          <a:p>
            <a:pPr marL="0" indent="0">
              <a:buNone/>
            </a:pPr>
            <a:r>
              <a:rPr lang="zh-CN" altLang="en-US" dirty="0"/>
              <a:t>①</a:t>
            </a:r>
            <a:r>
              <a:rPr lang="en-US" altLang="zh-CN" dirty="0"/>
              <a:t>Syntactic methods</a:t>
            </a:r>
            <a:r>
              <a:rPr lang="zh-CN" altLang="en-US" dirty="0"/>
              <a:t>：基于文本特征做抽取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例如：</a:t>
            </a:r>
            <a:r>
              <a:rPr lang="en-US" altLang="zh-CN" dirty="0"/>
              <a:t>coreference annotations, dependency parsing trees and discourse relations</a:t>
            </a:r>
          </a:p>
          <a:p>
            <a:pPr marL="0" indent="0">
              <a:buNone/>
            </a:pPr>
            <a:r>
              <a:rPr lang="zh-CN" altLang="en-US" dirty="0"/>
              <a:t>②</a:t>
            </a:r>
            <a:r>
              <a:rPr lang="en-US" altLang="zh-CN" dirty="0"/>
              <a:t>multi-hop paths between entities</a:t>
            </a:r>
            <a:r>
              <a:rPr lang="zh-CN" altLang="en-US" dirty="0"/>
              <a:t>：构建句子间的实体图，推断正确的关系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③</a:t>
            </a:r>
            <a:r>
              <a:rPr lang="en-US" altLang="zh-CN" dirty="0">
                <a:solidFill>
                  <a:srgbClr val="FF0000"/>
                </a:solidFill>
              </a:rPr>
              <a:t>graph-structured neural networks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 model cross-sentence dependencies for relation extraction, which bring in memory and reasoning abilities.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67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E9152-B568-463B-B95F-DD1D09F0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“More” Directions for 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9A11E-6E20-4703-9171-12F48E2A8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Handling More Complicated Context </a:t>
            </a:r>
            <a:r>
              <a:rPr lang="zh-CN" altLang="en-US" dirty="0"/>
              <a:t>存在的问题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①reading, memorizing and reasoning</a:t>
            </a:r>
            <a:r>
              <a:rPr lang="zh-CN" altLang="en-US" dirty="0"/>
              <a:t>：在复杂的文本中抽取关系需要模型能够去阅读，记忆，然后再分析实体间的关系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②</a:t>
            </a:r>
            <a:r>
              <a:rPr lang="en-US" altLang="zh-CN" dirty="0"/>
              <a:t>more forms of context</a:t>
            </a:r>
          </a:p>
          <a:p>
            <a:pPr marL="0" indent="0">
              <a:buNone/>
            </a:pPr>
            <a:r>
              <a:rPr lang="zh-CN" altLang="en-US" dirty="0"/>
              <a:t>例如：</a:t>
            </a:r>
            <a:r>
              <a:rPr lang="en-US" altLang="zh-CN" dirty="0"/>
              <a:t>document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heterogeneous data</a:t>
            </a:r>
          </a:p>
          <a:p>
            <a:pPr marL="0" indent="0">
              <a:buNone/>
            </a:pPr>
            <a:r>
              <a:rPr lang="zh-CN" altLang="en-US" dirty="0"/>
              <a:t>③</a:t>
            </a:r>
            <a:r>
              <a:rPr lang="en-US" altLang="zh-CN" dirty="0">
                <a:solidFill>
                  <a:srgbClr val="FF0000"/>
                </a:solidFill>
              </a:rPr>
              <a:t>automatically searching and </a:t>
            </a:r>
            <a:r>
              <a:rPr lang="en-US" altLang="zh-CN" dirty="0" err="1">
                <a:solidFill>
                  <a:srgbClr val="FF0000"/>
                </a:solidFill>
              </a:rPr>
              <a:t>analysing</a:t>
            </a:r>
            <a:r>
              <a:rPr lang="en-US" altLang="zh-CN" dirty="0">
                <a:solidFill>
                  <a:srgbClr val="FF0000"/>
                </a:solidFill>
              </a:rPr>
              <a:t> context for RE</a:t>
            </a:r>
          </a:p>
          <a:p>
            <a:pPr marL="0" indent="0">
              <a:buNone/>
            </a:pPr>
            <a:r>
              <a:rPr lang="zh-CN" altLang="en-US" dirty="0"/>
              <a:t>受到使用搜索引擎获取额外信息的启发</a:t>
            </a:r>
          </a:p>
        </p:txBody>
      </p:sp>
    </p:spTree>
    <p:extLst>
      <p:ext uri="{BB962C8B-B14F-4D97-AF65-F5344CB8AC3E}">
        <p14:creationId xmlns:p14="http://schemas.microsoft.com/office/powerpoint/2010/main" val="3591345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251C1-D8BF-4BD8-9A2F-09B4D1DF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“More” Directions for 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E442AC-5C8E-4638-BA7C-783A2CED3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Orienting More Open Domains</a:t>
            </a:r>
          </a:p>
          <a:p>
            <a:pPr marL="0" indent="0">
              <a:buNone/>
            </a:pPr>
            <a:r>
              <a:rPr lang="en-US" altLang="zh-CN" dirty="0"/>
              <a:t>①Open information extraction (Open IE)</a:t>
            </a:r>
            <a:r>
              <a:rPr lang="zh-CN" altLang="en-US" dirty="0"/>
              <a:t>：在一个句子中直接抽取关系而不依赖于预先定义的关系集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②</a:t>
            </a:r>
            <a:r>
              <a:rPr lang="en-US" altLang="zh-CN" dirty="0"/>
              <a:t>Relation discovery</a:t>
            </a:r>
            <a:r>
              <a:rPr lang="zh-CN" altLang="en-US" dirty="0"/>
              <a:t>：从监督学习中发现未曾见过的关系，比如进行关系的投影，在一个区域的投影就是一种关系</a:t>
            </a:r>
          </a:p>
        </p:txBody>
      </p:sp>
    </p:spTree>
    <p:extLst>
      <p:ext uri="{BB962C8B-B14F-4D97-AF65-F5344CB8AC3E}">
        <p14:creationId xmlns:p14="http://schemas.microsoft.com/office/powerpoint/2010/main" val="3249810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9714A-DC13-4C32-8B9D-490C43BC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“More” Directions for 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BB3D7-C902-4633-8CFD-1B4E58DE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Orienting More Open Domains</a:t>
            </a:r>
            <a:r>
              <a:rPr lang="zh-CN" altLang="en-US" dirty="0"/>
              <a:t>存在的问题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①</a:t>
            </a:r>
            <a:r>
              <a:rPr lang="en-US" altLang="zh-CN" dirty="0"/>
              <a:t>Canonicalizing relation phrases and arguments</a:t>
            </a:r>
            <a:r>
              <a:rPr lang="zh-CN" altLang="en-US" dirty="0"/>
              <a:t>：对抽取的关系进行规范化，如果不进行规范化，就会有冗余的信息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②</a:t>
            </a:r>
            <a:r>
              <a:rPr lang="en-US" altLang="zh-CN" dirty="0"/>
              <a:t> The not applicable(N/A) relation</a:t>
            </a:r>
            <a:r>
              <a:rPr lang="zh-CN" altLang="en-US" dirty="0"/>
              <a:t>：一个实体对出现在一个句子中，但是并不存在相应关系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2581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D50EB-6DA8-4775-8FCB-EAFEDE74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Other Challenges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25CBE-CA2F-44C4-B384-9482ACAED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Learning from Text or Names</a:t>
            </a:r>
          </a:p>
          <a:p>
            <a:pPr marL="0" indent="0">
              <a:buNone/>
            </a:pPr>
            <a:r>
              <a:rPr lang="zh-CN" altLang="en-US" dirty="0"/>
              <a:t>    实体名称可以提供信息帮助关系分类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实验：设计三组对照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①正常组：实体</a:t>
            </a:r>
            <a:r>
              <a:rPr lang="en-US" altLang="zh-CN" dirty="0"/>
              <a:t>+</a:t>
            </a:r>
            <a:r>
              <a:rPr lang="zh-CN" altLang="en-US" dirty="0"/>
              <a:t>文本②特殊符号（实体被替换）</a:t>
            </a:r>
            <a:r>
              <a:rPr lang="en-US" altLang="zh-CN" dirty="0"/>
              <a:t>+</a:t>
            </a:r>
            <a:r>
              <a:rPr lang="zh-CN" altLang="en-US" dirty="0"/>
              <a:t>文本</a:t>
            </a:r>
            <a:r>
              <a:rPr lang="zh-CN" altLang="zh-CN" dirty="0"/>
              <a:t>③</a:t>
            </a:r>
            <a:r>
              <a:rPr lang="zh-CN" altLang="en-US" dirty="0"/>
              <a:t>实体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结果显示：第三组</a:t>
            </a:r>
            <a:r>
              <a:rPr lang="en-US" altLang="zh-CN" dirty="0"/>
              <a:t>&gt;</a:t>
            </a:r>
            <a:r>
              <a:rPr lang="zh-CN" altLang="en-US" dirty="0"/>
              <a:t>第二组 ， 第一组最好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说明模型可以从实体的名字中学到更多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理解语言是如何表达关系的还需要更多的努力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41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26D78-6A56-46D2-8C3C-D742015B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Challenges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15AC0-6612-4222-B5F2-D5F7FD50A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RE Datasets towards Special Interests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对于特殊的问题领域缺少相应的数据集</a:t>
            </a:r>
          </a:p>
        </p:txBody>
      </p:sp>
    </p:spTree>
    <p:extLst>
      <p:ext uri="{BB962C8B-B14F-4D97-AF65-F5344CB8AC3E}">
        <p14:creationId xmlns:p14="http://schemas.microsoft.com/office/powerpoint/2010/main" val="132222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09F03-7102-4BE9-BF5D-A2B0C225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Introduction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2BC6A-66E9-4741-A2EB-E9B68A208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、关系可以用一个三元组来表示 例如（</a:t>
            </a:r>
            <a:r>
              <a:rPr lang="en-US" altLang="zh-CN" sz="2000" dirty="0"/>
              <a:t>USA, contains, New York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、关系抽取可以分为识别实体和关系分类两部分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、关系抽取任务采用的方法：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pattern mining -&gt; feature-based -&gt; graphical models -&gt; neural models </a:t>
            </a:r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其中基于神经网络的关系抽取取得了不错的结果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、大量现在的关系抽取的做法都基于大量的人工注释，并且在一个句子中抽取的关系是事先预定义好的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5</a:t>
            </a:r>
            <a:r>
              <a:rPr lang="zh-CN" altLang="en-US" sz="2000" dirty="0"/>
              <a:t>、但是现实世界存在很多问题：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手工标注代价高昂  有些关系没有大量数据  关系在多个句子中表现而不是一个句子 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预定义关系集合在现实世界很困难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3168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742A4-64DA-41DD-9B6A-89231531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D94A6-DF84-4102-84AE-875279DF3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</a:t>
            </a:r>
            <a:r>
              <a:rPr lang="zh-CN" altLang="en-US" dirty="0"/>
              <a:t>三个回顾</a:t>
            </a:r>
            <a:r>
              <a:rPr lang="en-US" altLang="zh-CN" dirty="0"/>
              <a:t>+</a:t>
            </a:r>
            <a:r>
              <a:rPr lang="zh-CN" altLang="en-US" dirty="0"/>
              <a:t>四个预测方向</a:t>
            </a:r>
            <a:r>
              <a:rPr lang="en-US" altLang="zh-CN" dirty="0"/>
              <a:t>+</a:t>
            </a:r>
            <a:r>
              <a:rPr lang="zh-CN" altLang="en-US" dirty="0"/>
              <a:t>两个问题</a:t>
            </a:r>
          </a:p>
        </p:txBody>
      </p:sp>
    </p:spTree>
    <p:extLst>
      <p:ext uri="{BB962C8B-B14F-4D97-AF65-F5344CB8AC3E}">
        <p14:creationId xmlns:p14="http://schemas.microsoft.com/office/powerpoint/2010/main" val="1402901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9F302-E367-477E-A1C7-C032224F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B3C61-720C-4071-87F9-4DD152A2B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将同时提取实体和关系任务转换为一个</a:t>
            </a:r>
            <a:r>
              <a:rPr lang="en-US" altLang="zh-CN" dirty="0"/>
              <a:t>tagging problem</a:t>
            </a:r>
            <a:r>
              <a:rPr lang="zh-CN" altLang="en-US" dirty="0"/>
              <a:t>（标记任务）</a:t>
            </a:r>
          </a:p>
        </p:txBody>
      </p:sp>
    </p:spTree>
    <p:extLst>
      <p:ext uri="{BB962C8B-B14F-4D97-AF65-F5344CB8AC3E}">
        <p14:creationId xmlns:p14="http://schemas.microsoft.com/office/powerpoint/2010/main" val="403360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B2F5E-38C3-4547-B0DB-F75848C6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E21B2-74BC-4BBB-9BCF-D674E8477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Joint extraction of entities and relations</a:t>
            </a:r>
            <a:r>
              <a:rPr lang="zh-CN" altLang="en-US" dirty="0"/>
              <a:t>：同时抽取实体以及其上的关系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传统处理方式：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①</a:t>
            </a:r>
            <a:r>
              <a:rPr lang="en-US" altLang="zh-CN" dirty="0"/>
              <a:t> pipelined manner</a:t>
            </a:r>
            <a:r>
              <a:rPr lang="zh-CN" altLang="en-US" dirty="0"/>
              <a:t>：将实体抽取与关系分类分开来做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②</a:t>
            </a:r>
            <a:r>
              <a:rPr lang="en-US" altLang="zh-CN" dirty="0"/>
              <a:t> joint learning framework is to extract entities together</a:t>
            </a:r>
          </a:p>
          <a:p>
            <a:pPr marL="0" indent="0">
              <a:buNone/>
            </a:pPr>
            <a:r>
              <a:rPr lang="zh-CN" altLang="en-US" dirty="0"/>
              <a:t>大多数现有模型都基于特征提取系统，会产生冗余信息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③ a neural network-based method for the end-to-end</a:t>
            </a:r>
          </a:p>
          <a:p>
            <a:pPr marL="0" indent="0">
              <a:buNone/>
            </a:pPr>
            <a:r>
              <a:rPr lang="zh-CN" altLang="en-US" dirty="0"/>
              <a:t>三元组：（实体</a:t>
            </a:r>
            <a:r>
              <a:rPr lang="en-US" altLang="zh-CN" dirty="0"/>
              <a:t>1</a:t>
            </a:r>
            <a:r>
              <a:rPr lang="zh-CN" altLang="en-US" dirty="0"/>
              <a:t>，关系，实体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619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69C36-2EB9-458C-88D8-9CCFC6B7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432A5-CD1E-49F7-84E0-0E81ADF8E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、作者们提出一种</a:t>
            </a:r>
            <a:r>
              <a:rPr lang="en-US" altLang="zh-CN" dirty="0"/>
              <a:t>tagging scheme </a:t>
            </a:r>
            <a:r>
              <a:rPr lang="zh-CN" altLang="en-US" dirty="0"/>
              <a:t>（标记模式）结合</a:t>
            </a:r>
            <a:r>
              <a:rPr lang="en-US" altLang="zh-CN" dirty="0"/>
              <a:t>end-to-end model</a:t>
            </a:r>
            <a:r>
              <a:rPr lang="zh-CN" altLang="en-US" dirty="0"/>
              <a:t>将抽取任务转变为标记任务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、作者们对</a:t>
            </a:r>
            <a:r>
              <a:rPr lang="en-US" altLang="zh-CN" dirty="0"/>
              <a:t>LSTM-based end-to-end models</a:t>
            </a:r>
            <a:r>
              <a:rPr lang="zh-CN" altLang="en-US" dirty="0"/>
              <a:t>进行改变，添加</a:t>
            </a:r>
            <a:r>
              <a:rPr lang="en-US" altLang="zh-CN" dirty="0"/>
              <a:t>biased loss</a:t>
            </a:r>
            <a:r>
              <a:rPr lang="zh-CN" altLang="en-US" dirty="0"/>
              <a:t>，使用监督学习来训练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、做出的贡献：①转换为标记任务②比较各种</a:t>
            </a:r>
            <a:r>
              <a:rPr lang="en-US" altLang="zh-CN" dirty="0"/>
              <a:t>end-to-end models </a:t>
            </a:r>
            <a:r>
              <a:rPr lang="zh-CN" altLang="en-US" dirty="0"/>
              <a:t>③作者们提出的</a:t>
            </a:r>
            <a:r>
              <a:rPr lang="en-US" altLang="zh-CN" dirty="0"/>
              <a:t>end-to-end model</a:t>
            </a:r>
            <a:r>
              <a:rPr lang="zh-CN" altLang="en-US" dirty="0"/>
              <a:t>取得很好的结果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0013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97469-8D7B-4C7E-A9B2-C51B9897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684B9-9F12-402B-98FF-73E53FD0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、本篇文章提出的方法基于一个特殊的标记方式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、将输入序列映射成为一个有意义的向量，然后再将向量变为一个标记好的序列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6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87423-E432-42C3-9E61-16B634C6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413C7-E2BA-4E54-8315-357A093C1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The Tagging Scheme</a:t>
            </a:r>
          </a:p>
          <a:p>
            <a:pPr marL="0" indent="0">
              <a:buNone/>
            </a:pPr>
            <a:r>
              <a:rPr lang="en-US" altLang="zh-CN" dirty="0"/>
              <a:t>①O</a:t>
            </a:r>
            <a:r>
              <a:rPr lang="zh-CN" altLang="en-US" dirty="0"/>
              <a:t>：代表与结果无关的词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②</a:t>
            </a:r>
            <a:r>
              <a:rPr lang="en-US" altLang="zh-CN" dirty="0"/>
              <a:t>Begin</a:t>
            </a:r>
            <a:r>
              <a:rPr lang="zh-CN" altLang="en-US" dirty="0"/>
              <a:t>：实体词开始部分词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③</a:t>
            </a:r>
            <a:r>
              <a:rPr lang="en-US" altLang="zh-CN" dirty="0"/>
              <a:t>Inside</a:t>
            </a:r>
            <a:r>
              <a:rPr lang="zh-CN" altLang="en-US" dirty="0"/>
              <a:t>：实体词中间部分词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④</a:t>
            </a:r>
            <a:r>
              <a:rPr lang="en-US" altLang="zh-CN" dirty="0"/>
              <a:t> End</a:t>
            </a:r>
            <a:r>
              <a:rPr lang="zh-CN" altLang="en-US" dirty="0"/>
              <a:t>：实体词结束部分词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⑤</a:t>
            </a:r>
            <a:r>
              <a:rPr lang="en-US" altLang="zh-CN" dirty="0"/>
              <a:t>Single</a:t>
            </a:r>
            <a:r>
              <a:rPr lang="zh-CN" altLang="en-US" dirty="0"/>
              <a:t>：单个实体词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：第一个实体词 </a:t>
            </a:r>
            <a:r>
              <a:rPr lang="en-US" altLang="zh-CN" dirty="0"/>
              <a:t>2</a:t>
            </a:r>
            <a:r>
              <a:rPr lang="zh-CN" altLang="en-US" dirty="0"/>
              <a:t>：第二个实体词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一个标签构成：（</a:t>
            </a:r>
            <a:r>
              <a:rPr lang="en-US" altLang="zh-CN" dirty="0"/>
              <a:t>B,I,E,S</a:t>
            </a:r>
            <a:r>
              <a:rPr lang="zh-CN" altLang="en-US" dirty="0"/>
              <a:t>）</a:t>
            </a:r>
            <a:r>
              <a:rPr lang="en-US" altLang="zh-CN" dirty="0"/>
              <a:t>-</a:t>
            </a:r>
            <a:r>
              <a:rPr lang="zh-CN" altLang="en-US" dirty="0"/>
              <a:t>关系</a:t>
            </a:r>
            <a:r>
              <a:rPr lang="en-US" altLang="zh-CN" dirty="0"/>
              <a:t>-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抽取结果：</a:t>
            </a:r>
            <a:r>
              <a:rPr lang="en-US" altLang="zh-CN" dirty="0"/>
              <a:t>(Entity1,RelationType,Entity2)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538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47087-3DDD-409C-9A59-E053E94B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4661E-076B-4BBC-BDAE-8E5E3852C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From Tag Sequence To Extracted Results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一个句子中包含多个关系类型相同的三元组，组合两个实体采用就近原则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但在本片</a:t>
            </a:r>
            <a:r>
              <a:rPr lang="en-US" altLang="zh-CN" dirty="0"/>
              <a:t>paper</a:t>
            </a:r>
            <a:r>
              <a:rPr lang="zh-CN" altLang="en-US" dirty="0"/>
              <a:t>，只考虑一个实体属于一个三元组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075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04A56-19A9-4E24-BE94-63EF87B9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4E8EB-24A9-4DA9-883F-4503EEC5A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The End-to-end Model </a:t>
            </a:r>
          </a:p>
          <a:p>
            <a:pPr marL="0" indent="0">
              <a:buNone/>
            </a:pPr>
            <a:r>
              <a:rPr lang="zh-CN" altLang="en-US" dirty="0"/>
              <a:t>模型组成：</a:t>
            </a:r>
            <a:r>
              <a:rPr lang="en-US" altLang="zh-CN" dirty="0"/>
              <a:t>Bi-LSTM</a:t>
            </a:r>
            <a:r>
              <a:rPr lang="zh-CN" altLang="en-US" dirty="0"/>
              <a:t>（</a:t>
            </a:r>
            <a:r>
              <a:rPr lang="en-US" altLang="zh-CN" dirty="0"/>
              <a:t>encode</a:t>
            </a:r>
            <a:r>
              <a:rPr lang="zh-CN" altLang="en-US" dirty="0"/>
              <a:t>）</a:t>
            </a:r>
            <a:r>
              <a:rPr lang="en-US" altLang="zh-CN" dirty="0"/>
              <a:t>+ LSTM-based with biased loss</a:t>
            </a:r>
            <a:r>
              <a:rPr lang="zh-CN" altLang="en-US" dirty="0"/>
              <a:t>（</a:t>
            </a:r>
            <a:r>
              <a:rPr lang="en-US" altLang="zh-CN" dirty="0"/>
              <a:t>decode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The Bi-LSTM Encoding Layer</a:t>
            </a:r>
            <a:r>
              <a:rPr lang="zh-CN" altLang="en-US" dirty="0"/>
              <a:t>：前向</a:t>
            </a:r>
            <a:r>
              <a:rPr lang="en-US" altLang="zh-CN" dirty="0"/>
              <a:t>LSTM+</a:t>
            </a:r>
            <a:r>
              <a:rPr lang="zh-CN" altLang="en-US" dirty="0"/>
              <a:t>后向</a:t>
            </a:r>
            <a:r>
              <a:rPr lang="en-US" altLang="zh-CN" dirty="0"/>
              <a:t>LSTM</a:t>
            </a:r>
            <a:r>
              <a:rPr lang="zh-CN" altLang="en-US" dirty="0"/>
              <a:t>再将两个结果进行拼接，通过</a:t>
            </a:r>
            <a:r>
              <a:rPr lang="en-US" altLang="zh-CN" dirty="0"/>
              <a:t>ht-1</a:t>
            </a:r>
            <a:r>
              <a:rPr lang="zh-CN" altLang="en-US" dirty="0"/>
              <a:t>，</a:t>
            </a:r>
            <a:r>
              <a:rPr lang="en-US" altLang="zh-CN" dirty="0"/>
              <a:t>ct-1</a:t>
            </a:r>
            <a:r>
              <a:rPr lang="zh-CN" altLang="en-US" dirty="0"/>
              <a:t>，</a:t>
            </a:r>
            <a:r>
              <a:rPr lang="en-US" altLang="zh-CN" dirty="0" err="1"/>
              <a:t>wt</a:t>
            </a:r>
            <a:r>
              <a:rPr lang="zh-CN" altLang="en-US" dirty="0"/>
              <a:t>计算</a:t>
            </a:r>
            <a:r>
              <a:rPr lang="en-US" altLang="zh-CN" dirty="0" err="1"/>
              <a:t>ht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word embedding layer </a:t>
            </a:r>
            <a:r>
              <a:rPr lang="zh-CN" altLang="en-US" dirty="0"/>
              <a:t>：将</a:t>
            </a:r>
            <a:r>
              <a:rPr lang="en-US" altLang="zh-CN" dirty="0"/>
              <a:t>one-hot</a:t>
            </a:r>
            <a:r>
              <a:rPr lang="zh-CN" altLang="en-US" dirty="0"/>
              <a:t>转换为词向量，</a:t>
            </a:r>
            <a:r>
              <a:rPr lang="en-US" altLang="zh-CN" dirty="0"/>
              <a:t>d</a:t>
            </a:r>
            <a:r>
              <a:rPr lang="zh-CN" altLang="en-US" dirty="0"/>
              <a:t>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The LSTM Decoding Layer</a:t>
            </a:r>
            <a:r>
              <a:rPr lang="zh-CN" altLang="en-US" dirty="0"/>
              <a:t>：通过</a:t>
            </a:r>
            <a:r>
              <a:rPr lang="en-US" altLang="zh-CN" dirty="0"/>
              <a:t>Tt-1</a:t>
            </a:r>
            <a:r>
              <a:rPr lang="zh-CN" altLang="en-US" dirty="0"/>
              <a:t>，</a:t>
            </a:r>
            <a:r>
              <a:rPr lang="en-US" altLang="zh-CN" dirty="0"/>
              <a:t>ct-1</a:t>
            </a:r>
            <a:r>
              <a:rPr lang="zh-CN" altLang="en-US" dirty="0"/>
              <a:t>，</a:t>
            </a:r>
            <a:r>
              <a:rPr lang="en-US" altLang="zh-CN" dirty="0"/>
              <a:t>ht-1</a:t>
            </a:r>
            <a:r>
              <a:rPr lang="zh-CN" altLang="en-US" dirty="0"/>
              <a:t>，</a:t>
            </a:r>
            <a:r>
              <a:rPr lang="en-US" altLang="zh-CN" dirty="0" err="1"/>
              <a:t>ht</a:t>
            </a:r>
            <a:r>
              <a:rPr lang="zh-CN" altLang="en-US" dirty="0"/>
              <a:t>（</a:t>
            </a:r>
            <a:r>
              <a:rPr lang="en-US" altLang="zh-CN" dirty="0"/>
              <a:t> Bi-LSTM</a:t>
            </a:r>
            <a:r>
              <a:rPr lang="zh-CN" altLang="en-US" dirty="0"/>
              <a:t>结果）计算</a:t>
            </a:r>
            <a:r>
              <a:rPr lang="en-US" altLang="zh-CN" dirty="0"/>
              <a:t>Tt </a:t>
            </a:r>
          </a:p>
          <a:p>
            <a:pPr marL="0" indent="0">
              <a:buNone/>
            </a:pPr>
            <a:r>
              <a:rPr lang="zh-CN" altLang="en-US" dirty="0"/>
              <a:t>再经过</a:t>
            </a:r>
            <a:r>
              <a:rPr lang="en-US" altLang="zh-CN" dirty="0" err="1"/>
              <a:t>softmax</a:t>
            </a:r>
            <a:r>
              <a:rPr lang="zh-CN" altLang="en-US" dirty="0"/>
              <a:t>多分类</a:t>
            </a:r>
          </a:p>
        </p:txBody>
      </p:sp>
    </p:spTree>
    <p:extLst>
      <p:ext uri="{BB962C8B-B14F-4D97-AF65-F5344CB8AC3E}">
        <p14:creationId xmlns:p14="http://schemas.microsoft.com/office/powerpoint/2010/main" val="3449323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98F66-5E43-44B5-9832-9D60D63D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ACA52-DDD4-42B9-8972-6BD82BB16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The End-to-end Model 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The Bias Objective Function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使用的优化方法为</a:t>
            </a:r>
            <a:r>
              <a:rPr lang="en-US" altLang="zh-CN" dirty="0">
                <a:solidFill>
                  <a:srgbClr val="FF0000"/>
                </a:solidFill>
              </a:rPr>
              <a:t>RMSprop</a:t>
            </a:r>
          </a:p>
          <a:p>
            <a:pPr marL="0" indent="0">
              <a:buNone/>
            </a:pPr>
            <a:r>
              <a:rPr lang="en-US" altLang="zh-CN" dirty="0"/>
              <a:t>The objective function </a:t>
            </a:r>
            <a:r>
              <a:rPr lang="zh-CN" altLang="en-US" dirty="0"/>
              <a:t>：（见论文）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</a:t>
            </a:r>
            <a:r>
              <a:rPr lang="zh-CN" altLang="en-US" dirty="0"/>
              <a:t>（</a:t>
            </a:r>
            <a:r>
              <a:rPr lang="en-US" altLang="zh-CN" dirty="0"/>
              <a:t>O</a:t>
            </a:r>
            <a:r>
              <a:rPr lang="zh-CN" altLang="en-US" dirty="0"/>
              <a:t>）表示如果此标签为</a:t>
            </a:r>
            <a:r>
              <a:rPr lang="en-US" altLang="zh-CN" dirty="0"/>
              <a:t>O</a:t>
            </a:r>
            <a:r>
              <a:rPr lang="zh-CN" altLang="en-US" dirty="0"/>
              <a:t>则为</a:t>
            </a:r>
            <a:r>
              <a:rPr lang="en-US" altLang="zh-CN" dirty="0"/>
              <a:t>1</a:t>
            </a:r>
            <a:r>
              <a:rPr lang="zh-CN" altLang="en-US" dirty="0"/>
              <a:t>，不是则为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el-GR" altLang="zh-CN" dirty="0"/>
              <a:t>α</a:t>
            </a:r>
            <a:r>
              <a:rPr lang="zh-CN" altLang="en-US" dirty="0"/>
              <a:t>代表权重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8025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4C01A-BAA6-41F5-8A39-A6D29FE8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Experiments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BD3D4-F512-4786-8210-18AB2EFDF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Experimental setting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Dataset</a:t>
            </a:r>
            <a:r>
              <a:rPr lang="zh-CN" altLang="en-US" dirty="0"/>
              <a:t>：</a:t>
            </a:r>
            <a:r>
              <a:rPr lang="en-US" altLang="zh-CN" dirty="0"/>
              <a:t>NYT</a:t>
            </a:r>
          </a:p>
          <a:p>
            <a:pPr marL="0" indent="0">
              <a:buNone/>
            </a:pPr>
            <a:r>
              <a:rPr lang="zh-CN" altLang="en-US" dirty="0"/>
              <a:t>训练集：</a:t>
            </a:r>
            <a:r>
              <a:rPr lang="en-US" altLang="zh-CN" dirty="0"/>
              <a:t>353k</a:t>
            </a:r>
            <a:r>
              <a:rPr lang="zh-CN" altLang="en-US" dirty="0"/>
              <a:t>个三元组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测试集：</a:t>
            </a:r>
            <a:r>
              <a:rPr lang="en-US" altLang="zh-CN" dirty="0"/>
              <a:t>3880</a:t>
            </a:r>
            <a:r>
              <a:rPr lang="zh-CN" altLang="en-US" dirty="0"/>
              <a:t>个三元组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关系集：</a:t>
            </a:r>
            <a:r>
              <a:rPr lang="en-US" altLang="zh-CN" dirty="0"/>
              <a:t>24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Evaluation</a:t>
            </a:r>
          </a:p>
          <a:p>
            <a:pPr marL="0" indent="0">
              <a:buNone/>
            </a:pPr>
            <a:r>
              <a:rPr lang="zh-CN" altLang="en-US" dirty="0"/>
              <a:t>使用标准的查准率和查全率，计算出</a:t>
            </a:r>
            <a:r>
              <a:rPr lang="en-US" altLang="zh-CN" dirty="0"/>
              <a:t>F1</a:t>
            </a:r>
          </a:p>
          <a:p>
            <a:pPr marL="0" indent="0">
              <a:buNone/>
            </a:pPr>
            <a:r>
              <a:rPr lang="zh-CN" altLang="en-US" dirty="0"/>
              <a:t>一个三元组正确：三部分都正确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961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733FF-7ACF-434C-8A93-317AADDC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Introduction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541E1-A8AD-464C-812F-7F6D4073F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0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个可能的方向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Utilizing More Data 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手工标注数据代价高昂但是可以自动标注数据解决这一问题，但是会引入噪声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Performing More Efficient Learning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有些关系数据量太少，传统的</a:t>
            </a:r>
            <a:r>
              <a:rPr lang="en-US" altLang="zh-CN" sz="2400" dirty="0"/>
              <a:t>RE</a:t>
            </a:r>
            <a:r>
              <a:rPr lang="zh-CN" altLang="en-US" sz="2400" dirty="0"/>
              <a:t>方法在有限数据集下效果不好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Handling More Complicated Context 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许多关系是在复杂的文本中被表达，现有的</a:t>
            </a:r>
            <a:r>
              <a:rPr lang="en-US" altLang="zh-CN" sz="2400" dirty="0"/>
              <a:t>RE</a:t>
            </a:r>
            <a:r>
              <a:rPr lang="zh-CN" altLang="en-US" sz="2400" dirty="0"/>
              <a:t>方法只是在句子内部抽关系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en-US" altLang="zh-CN" sz="2400" dirty="0"/>
              <a:t>Orienting More Open Domains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 预定义关系集不能覆盖开放世界的所有关系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44933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5D067-5C33-430A-B0F4-4FEC9EA9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F2324-3131-4A81-8C3E-21EA7D002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Experimental setting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Hyperparameters</a:t>
            </a:r>
          </a:p>
          <a:p>
            <a:pPr marL="0" indent="0">
              <a:buNone/>
            </a:pPr>
            <a:r>
              <a:rPr lang="en-US" altLang="zh-CN" dirty="0"/>
              <a:t>word embeddings</a:t>
            </a:r>
            <a:r>
              <a:rPr lang="zh-CN" altLang="en-US" dirty="0"/>
              <a:t>：</a:t>
            </a:r>
            <a:r>
              <a:rPr lang="en-US" altLang="zh-CN" dirty="0"/>
              <a:t>word2vec</a:t>
            </a:r>
            <a:r>
              <a:rPr lang="zh-CN" altLang="en-US" dirty="0"/>
              <a:t>，</a:t>
            </a:r>
            <a:r>
              <a:rPr lang="en-US" altLang="zh-CN" dirty="0"/>
              <a:t>300</a:t>
            </a:r>
            <a:r>
              <a:rPr lang="zh-CN" altLang="en-US" dirty="0"/>
              <a:t>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dropout ratio is 0.5</a:t>
            </a:r>
          </a:p>
          <a:p>
            <a:pPr marL="0" indent="0">
              <a:buNone/>
            </a:pPr>
            <a:r>
              <a:rPr lang="en-US" altLang="zh-CN" dirty="0"/>
              <a:t>LSTM</a:t>
            </a:r>
            <a:r>
              <a:rPr lang="zh-CN" altLang="en-US" dirty="0"/>
              <a:t>单元数：</a:t>
            </a:r>
            <a:r>
              <a:rPr lang="en-US" altLang="zh-CN" dirty="0"/>
              <a:t>300</a:t>
            </a:r>
            <a:r>
              <a:rPr lang="zh-CN" altLang="en-US" dirty="0"/>
              <a:t>（</a:t>
            </a:r>
            <a:r>
              <a:rPr lang="en-US" altLang="zh-CN" dirty="0"/>
              <a:t>encoding</a:t>
            </a:r>
            <a:r>
              <a:rPr lang="zh-CN" altLang="en-US" dirty="0"/>
              <a:t>），</a:t>
            </a:r>
            <a:r>
              <a:rPr lang="en-US" altLang="zh-CN" dirty="0"/>
              <a:t>600</a:t>
            </a:r>
            <a:r>
              <a:rPr lang="zh-CN" altLang="en-US" dirty="0"/>
              <a:t>（</a:t>
            </a:r>
            <a:r>
              <a:rPr lang="en-US" altLang="zh-CN" dirty="0"/>
              <a:t>decoding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l-GR" altLang="zh-CN" dirty="0"/>
              <a:t>α</a:t>
            </a:r>
            <a:r>
              <a:rPr lang="en-US" altLang="zh-CN" dirty="0"/>
              <a:t> = 10</a:t>
            </a:r>
            <a:r>
              <a:rPr lang="zh-CN" altLang="en-US" dirty="0"/>
              <a:t>（表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Baselines</a:t>
            </a:r>
            <a:r>
              <a:rPr lang="zh-CN" altLang="en-US" dirty="0"/>
              <a:t>（见论文）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对各个方法的模型进行比较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178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D8443-041E-498B-A4DF-44263BE2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F9733-D27B-49E7-91BE-7657CFAD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Experimental Results</a:t>
            </a:r>
            <a:r>
              <a:rPr lang="zh-CN" altLang="en-US" dirty="0"/>
              <a:t>（见论文）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标记模型 </a:t>
            </a:r>
            <a:r>
              <a:rPr lang="en-US" altLang="zh-CN" dirty="0"/>
              <a:t>&gt; </a:t>
            </a:r>
            <a:r>
              <a:rPr lang="zh-CN" altLang="en-US" dirty="0"/>
              <a:t>同时抽取实体和关系 </a:t>
            </a:r>
            <a:r>
              <a:rPr lang="en-US" altLang="zh-CN" dirty="0"/>
              <a:t>&gt; </a:t>
            </a:r>
            <a:r>
              <a:rPr lang="zh-CN" altLang="en-US" dirty="0"/>
              <a:t>分开来做（结果）</a:t>
            </a:r>
          </a:p>
        </p:txBody>
      </p:sp>
    </p:spTree>
    <p:extLst>
      <p:ext uri="{BB962C8B-B14F-4D97-AF65-F5344CB8AC3E}">
        <p14:creationId xmlns:p14="http://schemas.microsoft.com/office/powerpoint/2010/main" val="497675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CA3B6-120E-43F4-A734-3E5F7E1F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and Discussion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4AB31-11F1-4D1E-8B69-6962C827E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Error Analysis</a:t>
            </a:r>
            <a:r>
              <a:rPr lang="zh-CN" altLang="en-US" dirty="0"/>
              <a:t>（见论文）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探究哪个因素对于结果的影响比较大：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设计三种情况：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E1   E2    (E1,E2)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Analysis of Biased Loss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图四中看出，作者提出的模型在预测单个实体时表现没有其他方法好，说明其他模型更注重预测单个模型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</a:t>
            </a:r>
            <a:r>
              <a:rPr lang="el-GR" altLang="zh-CN" dirty="0"/>
              <a:t>α</a:t>
            </a:r>
            <a:r>
              <a:rPr lang="en-US" altLang="zh-CN" b="1" dirty="0"/>
              <a:t> =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F1</a:t>
            </a:r>
            <a:r>
              <a:rPr lang="zh-CN" altLang="en-US" dirty="0"/>
              <a:t>值最高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496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95E50-8669-43E0-9FDA-29C77F42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and Discussion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60915-EEDE-49ED-A7F0-C14B14A60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Case Study</a:t>
            </a:r>
          </a:p>
          <a:p>
            <a:pPr marL="0" indent="0">
              <a:buNone/>
            </a:pPr>
            <a:r>
              <a:rPr lang="zh-CN" altLang="en-US" dirty="0"/>
              <a:t>设计了三种情况：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）两个实体相隔很远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）两个实体紧紧挨着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）关系类型预测不对，也就是实体顺序颠倒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结论：作者们提出的模型在预测实体对的情况上比其他模型都好</a:t>
            </a:r>
          </a:p>
        </p:txBody>
      </p:sp>
    </p:spTree>
    <p:extLst>
      <p:ext uri="{BB962C8B-B14F-4D97-AF65-F5344CB8AC3E}">
        <p14:creationId xmlns:p14="http://schemas.microsoft.com/office/powerpoint/2010/main" val="3039235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60F33-5737-4453-B5A1-2F5BF10F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2626B-82EF-4108-9A7F-D0E1275C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、将知识抽取变为标记任务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、对于识别重叠关系有缺陷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、未来工作在分类器上会将</a:t>
            </a:r>
            <a:r>
              <a:rPr lang="en-US" altLang="zh-CN" dirty="0" err="1"/>
              <a:t>softmax</a:t>
            </a:r>
            <a:r>
              <a:rPr lang="zh-CN" altLang="en-US" dirty="0"/>
              <a:t>替换掉，以及解决重叠关系问题</a:t>
            </a:r>
          </a:p>
        </p:txBody>
      </p:sp>
    </p:spTree>
    <p:extLst>
      <p:ext uri="{BB962C8B-B14F-4D97-AF65-F5344CB8AC3E}">
        <p14:creationId xmlns:p14="http://schemas.microsoft.com/office/powerpoint/2010/main" val="307205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FAFA6-7563-4002-BBCE-270B5349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Introduction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EF39C-E0A7-456F-A97A-BA0B2FEA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作者提出两个挑战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learning from text or names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datasets towards special interests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3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78A7E-28DD-47B6-AE26-04CB18CE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and Existing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8A4F0-D4A1-47E9-94A6-9A8073270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一个完整的关系抽取系统：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、命名实体识别：识别文本中的实体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、实体连接器：将识别的实体连接到图上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、关系分类器：决定两实体间的关系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其中关系分类器最为困难，因为需要模型能清楚理解文本的语义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65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65770-9A61-4479-BA4D-D4738B38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and Existing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434D2-A50A-4731-8C1B-13BC9683B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介绍在</a:t>
            </a:r>
            <a:r>
              <a:rPr lang="en-US" altLang="zh-CN" dirty="0"/>
              <a:t>RE</a:t>
            </a:r>
            <a:r>
              <a:rPr lang="zh-CN" altLang="en-US" dirty="0"/>
              <a:t>中使用过的方法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Pattern Extraction Models</a:t>
            </a:r>
            <a:r>
              <a:rPr lang="zh-CN" altLang="en-US" dirty="0"/>
              <a:t>：使用句子分析工具识别语句成分，然后自动构建模式规则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后来工作进行的改进：更大的语料，更规范的模式，更高效的抽取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限制：自动构建的模式会有错误，需要人进行检验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52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B7AD3-3CC6-4686-B6C1-7473E3AE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and Existing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ACE5A-CDE3-4D29-B999-7CD867E0F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Statistical Relation Extraction Models</a:t>
            </a:r>
            <a:r>
              <a:rPr lang="zh-CN" altLang="en-US" dirty="0"/>
              <a:t>：更多的关系覆盖，更少的工作量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①</a:t>
            </a:r>
            <a:r>
              <a:rPr lang="en-US" altLang="zh-CN" dirty="0"/>
              <a:t>feature-based methods</a:t>
            </a:r>
            <a:r>
              <a:rPr lang="zh-CN" altLang="en-US" dirty="0"/>
              <a:t>：将特征作为关系分类器的输入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②</a:t>
            </a:r>
            <a:r>
              <a:rPr lang="en-US" altLang="zh-CN" dirty="0">
                <a:solidFill>
                  <a:srgbClr val="FF0000"/>
                </a:solidFill>
              </a:rPr>
              <a:t>kernel-based methods</a:t>
            </a:r>
            <a:r>
              <a:rPr lang="zh-CN" altLang="en-US" dirty="0">
                <a:solidFill>
                  <a:srgbClr val="FF0000"/>
                </a:solidFill>
              </a:rPr>
              <a:t>：为</a:t>
            </a:r>
            <a:r>
              <a:rPr lang="en-US" altLang="zh-CN" dirty="0">
                <a:solidFill>
                  <a:srgbClr val="FF0000"/>
                </a:solidFill>
              </a:rPr>
              <a:t>SVM</a:t>
            </a:r>
            <a:r>
              <a:rPr lang="zh-CN" altLang="en-US" dirty="0">
                <a:solidFill>
                  <a:srgbClr val="FF0000"/>
                </a:solidFill>
              </a:rPr>
              <a:t>设计</a:t>
            </a:r>
            <a:r>
              <a:rPr lang="en-US" altLang="zh-CN" dirty="0">
                <a:solidFill>
                  <a:srgbClr val="FF0000"/>
                </a:solidFill>
              </a:rPr>
              <a:t>kernel functions</a:t>
            </a:r>
            <a:r>
              <a:rPr lang="zh-CN" altLang="en-US" dirty="0">
                <a:solidFill>
                  <a:srgbClr val="FF0000"/>
                </a:solidFill>
              </a:rPr>
              <a:t>，测量关系特征和文本实例的相似度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zh-CN" dirty="0"/>
              <a:t>③</a:t>
            </a:r>
            <a:r>
              <a:rPr lang="en-US" altLang="zh-CN" dirty="0">
                <a:solidFill>
                  <a:srgbClr val="FF0000"/>
                </a:solidFill>
              </a:rPr>
              <a:t>Graphical methods</a:t>
            </a:r>
            <a:r>
              <a:rPr lang="zh-CN" altLang="en-US" dirty="0">
                <a:solidFill>
                  <a:srgbClr val="FF0000"/>
                </a:solidFill>
              </a:rPr>
              <a:t>：在实体，文本，关系的有向无环图上抽取</a:t>
            </a:r>
            <a:r>
              <a:rPr lang="en-US" altLang="zh-CN" dirty="0">
                <a:solidFill>
                  <a:srgbClr val="FF0000"/>
                </a:solidFill>
              </a:rPr>
              <a:t>dependencies</a:t>
            </a:r>
            <a:r>
              <a:rPr lang="zh-CN" altLang="en-US" dirty="0">
                <a:solidFill>
                  <a:srgbClr val="FF0000"/>
                </a:solidFill>
              </a:rPr>
              <a:t>，再使用推理模型识别正确的关系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④embedding models</a:t>
            </a:r>
            <a:r>
              <a:rPr lang="zh-CN" altLang="en-US" dirty="0"/>
              <a:t>：从文本的编码中提取关系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71837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B43FB-92C6-45B5-85D0-381103F1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and Existing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B4B34-F07F-4921-8F0F-E68829AF0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Neural Relation Extraction Models</a:t>
            </a:r>
            <a:r>
              <a:rPr lang="zh-CN" altLang="en-US" dirty="0"/>
              <a:t>：更能获取文本信息，推广到更大数据中去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①</a:t>
            </a:r>
            <a:r>
              <a:rPr lang="en-US" altLang="zh-CN" dirty="0"/>
              <a:t>recursive neural networks  </a:t>
            </a:r>
          </a:p>
          <a:p>
            <a:pPr marL="0" indent="0">
              <a:buNone/>
            </a:pPr>
            <a:r>
              <a:rPr lang="en-US" altLang="zh-CN" dirty="0"/>
              <a:t>②convolutional neural networks (CNNs)  </a:t>
            </a:r>
          </a:p>
          <a:p>
            <a:pPr marL="0" indent="0">
              <a:buNone/>
            </a:pPr>
            <a:r>
              <a:rPr lang="en-US" altLang="zh-CN" dirty="0"/>
              <a:t>③recurrent neural networks (RNNs) </a:t>
            </a:r>
          </a:p>
          <a:p>
            <a:pPr marL="0" indent="0">
              <a:buNone/>
            </a:pPr>
            <a:r>
              <a:rPr lang="en-US" altLang="zh-CN" dirty="0"/>
              <a:t>④graph neural networks (GNNs)</a:t>
            </a:r>
          </a:p>
          <a:p>
            <a:pPr marL="0" indent="0">
              <a:buNone/>
            </a:pPr>
            <a:r>
              <a:rPr lang="en-US" altLang="zh-CN" dirty="0"/>
              <a:t>⑤attention-based neural networks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00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EDB2F-853E-41DC-B6A1-EA44FFDC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and Existing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12158-A723-410B-96B1-B60B7EE3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神经网络的方法主要基于：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①Word embeddings </a:t>
            </a:r>
            <a:r>
              <a:rPr lang="zh-CN" altLang="en-US" dirty="0"/>
              <a:t>和 </a:t>
            </a:r>
            <a:r>
              <a:rPr lang="en-US" altLang="zh-CN" dirty="0"/>
              <a:t>position embeddings </a:t>
            </a:r>
          </a:p>
          <a:p>
            <a:pPr marL="0" indent="0">
              <a:buNone/>
            </a:pPr>
            <a:r>
              <a:rPr lang="en-US" altLang="zh-CN" dirty="0"/>
              <a:t>②</a:t>
            </a:r>
            <a:r>
              <a:rPr lang="zh-CN" altLang="en-US" dirty="0"/>
              <a:t>使用</a:t>
            </a:r>
            <a:r>
              <a:rPr lang="en-US" altLang="zh-CN" dirty="0"/>
              <a:t>CNNs</a:t>
            </a:r>
            <a:r>
              <a:rPr lang="zh-CN" altLang="en-US" dirty="0"/>
              <a:t>和</a:t>
            </a:r>
            <a:r>
              <a:rPr lang="en-US" altLang="zh-CN" dirty="0"/>
              <a:t>RNNs</a:t>
            </a:r>
            <a:r>
              <a:rPr lang="zh-CN" altLang="en-US" dirty="0"/>
              <a:t>克服最短路径依赖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③</a:t>
            </a:r>
            <a:r>
              <a:rPr lang="en-US" altLang="zh-CN" dirty="0"/>
              <a:t>Transformers</a:t>
            </a:r>
          </a:p>
          <a:p>
            <a:pPr marL="0" indent="0">
              <a:buNone/>
            </a:pPr>
            <a:r>
              <a:rPr lang="en-US" altLang="zh-CN" dirty="0"/>
              <a:t>④pre-trained language models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从作者给出的图二中可以看出神经网络的方法表现最好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2059</Words>
  <Application>Microsoft Office PowerPoint</Application>
  <PresentationFormat>宽屏</PresentationFormat>
  <Paragraphs>236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等线</vt:lpstr>
      <vt:lpstr>等线 Light</vt:lpstr>
      <vt:lpstr>Arial</vt:lpstr>
      <vt:lpstr>Office 主题​​</vt:lpstr>
      <vt:lpstr>论文汇报</vt:lpstr>
      <vt:lpstr> Introduction </vt:lpstr>
      <vt:lpstr> Introduction </vt:lpstr>
      <vt:lpstr> Introduction </vt:lpstr>
      <vt:lpstr>Background and Existing Work</vt:lpstr>
      <vt:lpstr>Background and Existing Work</vt:lpstr>
      <vt:lpstr>Background and Existing Work</vt:lpstr>
      <vt:lpstr>Background and Existing Work</vt:lpstr>
      <vt:lpstr>Background and Existing Work</vt:lpstr>
      <vt:lpstr>“More” Directions for RE</vt:lpstr>
      <vt:lpstr>“More” Directions for RE</vt:lpstr>
      <vt:lpstr>“More” Directions for RE</vt:lpstr>
      <vt:lpstr>“More” Directions for RE</vt:lpstr>
      <vt:lpstr>“More” Directions for RE</vt:lpstr>
      <vt:lpstr>“More” Directions for RE</vt:lpstr>
      <vt:lpstr>“More” Directions for RE</vt:lpstr>
      <vt:lpstr>“More” Directions for RE</vt:lpstr>
      <vt:lpstr> Other Challenges </vt:lpstr>
      <vt:lpstr>Other Challenges</vt:lpstr>
      <vt:lpstr>Conclusion</vt:lpstr>
      <vt:lpstr>Abstract</vt:lpstr>
      <vt:lpstr>Introduction</vt:lpstr>
      <vt:lpstr>Introduction</vt:lpstr>
      <vt:lpstr>Related Works</vt:lpstr>
      <vt:lpstr>Method</vt:lpstr>
      <vt:lpstr>Method</vt:lpstr>
      <vt:lpstr>Method</vt:lpstr>
      <vt:lpstr>Method</vt:lpstr>
      <vt:lpstr> Experiments </vt:lpstr>
      <vt:lpstr>Experiments</vt:lpstr>
      <vt:lpstr>Experiments</vt:lpstr>
      <vt:lpstr>Analysis and Discussion</vt:lpstr>
      <vt:lpstr>Analysis and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论文汇报</dc:title>
  <dc:creator>woyaonidish</dc:creator>
  <cp:lastModifiedBy>woyaonidish</cp:lastModifiedBy>
  <cp:revision>188</cp:revision>
  <dcterms:created xsi:type="dcterms:W3CDTF">2020-07-01T05:40:11Z</dcterms:created>
  <dcterms:modified xsi:type="dcterms:W3CDTF">2020-07-01T11:51:40Z</dcterms:modified>
</cp:coreProperties>
</file>