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48">
          <p15:clr>
            <a:srgbClr val="A4A3A4"/>
          </p15:clr>
        </p15:guide>
        <p15:guide id="2" orient="horz" pos="10368">
          <p15:clr>
            <a:srgbClr val="A4A3A4"/>
          </p15:clr>
        </p15:guide>
        <p15:guide id="3" pos="17012">
          <p15:clr>
            <a:srgbClr val="A4A3A4"/>
          </p15:clr>
        </p15:guide>
        <p15:guide id="4" pos="6187">
          <p15:clr>
            <a:srgbClr val="A4A3A4"/>
          </p15:clr>
        </p15:guide>
        <p15:guide id="5" pos="26362">
          <p15:clr>
            <a:srgbClr val="A4A3A4"/>
          </p15:clr>
        </p15:guide>
        <p15:guide id="6" pos="7743">
          <p15:clr>
            <a:srgbClr val="A4A3A4"/>
          </p15:clr>
        </p15:guide>
        <p15:guide id="7" pos="12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C63584-11B5-2B5D-E788-E69193F0B79E}" v="389" dt="2021-05-30T03:52:57.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15"/>
    <p:restoredTop sz="96197"/>
  </p:normalViewPr>
  <p:slideViewPr>
    <p:cSldViewPr snapToGrid="0" snapToObjects="1">
      <p:cViewPr>
        <p:scale>
          <a:sx n="37" d="100"/>
          <a:sy n="37" d="100"/>
        </p:scale>
        <p:origin x="120" y="-2304"/>
      </p:cViewPr>
      <p:guideLst>
        <p:guide orient="horz" pos="13248"/>
        <p:guide orient="horz" pos="10368"/>
        <p:guide pos="17012"/>
        <p:guide pos="6187"/>
        <p:guide pos="26362"/>
        <p:guide pos="7743"/>
        <p:guide pos="12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Verdana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DBBF67-3F34-7B4F-9D22-6C5AACED205D}" type="datetimeFigureOut">
              <a:rPr lang="en-US" smtClean="0">
                <a:latin typeface="Verdana Regular" charset="0"/>
              </a:rPr>
              <a:t>5/30/21</a:t>
            </a:fld>
            <a:endParaRPr lang="en-US" dirty="0">
              <a:latin typeface="Verdana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Verdana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B4DB99-E856-3648-B51B-50059185FFD2}" type="slidenum">
              <a:rPr lang="en-US" smtClean="0">
                <a:latin typeface="Verdana Regular" charset="0"/>
              </a:rPr>
              <a:t>‹#›</a:t>
            </a:fld>
            <a:endParaRPr lang="en-US" dirty="0">
              <a:latin typeface="Verdana Regular" charset="0"/>
            </a:endParaRPr>
          </a:p>
        </p:txBody>
      </p:sp>
    </p:spTree>
    <p:extLst>
      <p:ext uri="{BB962C8B-B14F-4D97-AF65-F5344CB8AC3E}">
        <p14:creationId xmlns:p14="http://schemas.microsoft.com/office/powerpoint/2010/main" val="3737941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5/30/21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292014" y="8919139"/>
            <a:ext cx="9430738" cy="10015074"/>
          </a:xfrm>
          <a:prstGeom prst="rect">
            <a:avLst/>
          </a:prstGeom>
        </p:spPr>
        <p:txBody>
          <a:bodyPr vert="horz"/>
          <a:lstStyle>
            <a:lvl1pPr>
              <a:defRPr>
                <a:latin typeface="Verdana"/>
                <a:cs typeface="Verdana"/>
              </a:defRPr>
            </a:lvl1pPr>
          </a:lstStyle>
          <a:p>
            <a:endParaRPr lang="en-US" dirty="0"/>
          </a:p>
        </p:txBody>
      </p:sp>
      <p:sp>
        <p:nvSpPr>
          <p:cNvPr id="6" name="Picture Placeholder 4"/>
          <p:cNvSpPr>
            <a:spLocks noGrp="1"/>
          </p:cNvSpPr>
          <p:nvPr>
            <p:ph type="pic" sz="quarter" idx="11"/>
          </p:nvPr>
        </p:nvSpPr>
        <p:spPr>
          <a:xfrm>
            <a:off x="22426612" y="8944674"/>
            <a:ext cx="19384187" cy="9993429"/>
          </a:xfrm>
          <a:prstGeom prst="rect">
            <a:avLst/>
          </a:prstGeom>
        </p:spPr>
        <p:txBody>
          <a:bodyPr vert="horz"/>
          <a:lstStyle>
            <a:lvl1pPr>
              <a:defRPr>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2" name="Rectangle 11"/>
          <p:cNvSpPr/>
          <p:nvPr userDrawn="1"/>
        </p:nvSpPr>
        <p:spPr>
          <a:xfrm>
            <a:off x="9906000" y="720448"/>
            <a:ext cx="33252441"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sp>
        <p:nvSpPr>
          <p:cNvPr id="13" name="Title 1"/>
          <p:cNvSpPr txBox="1">
            <a:spLocks/>
          </p:cNvSpPr>
          <p:nvPr userDrawn="1"/>
        </p:nvSpPr>
        <p:spPr>
          <a:xfrm>
            <a:off x="12280010" y="720448"/>
            <a:ext cx="30878431" cy="18287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endParaRPr lang="en-US" sz="5400" b="1" i="0" cap="none" spc="170" dirty="0">
              <a:latin typeface="Impact" charset="0"/>
            </a:endParaRPr>
          </a:p>
        </p:txBody>
      </p:sp>
      <p:sp>
        <p:nvSpPr>
          <p:cNvPr id="15" name="Rectangle 14"/>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2" userDrawn="1">
          <p15:clr>
            <a:srgbClr val="F26B43"/>
          </p15:clr>
        </p15:guide>
        <p15:guide id="2" pos="138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6"/>
          <p:cNvSpPr txBox="1">
            <a:spLocks/>
          </p:cNvSpPr>
          <p:nvPr/>
        </p:nvSpPr>
        <p:spPr>
          <a:xfrm>
            <a:off x="11392076" y="20679759"/>
            <a:ext cx="941832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IMPLEMENTATION</a:t>
            </a:r>
          </a:p>
        </p:txBody>
      </p:sp>
      <p:sp>
        <p:nvSpPr>
          <p:cNvPr id="6" name="Text Placeholder 18"/>
          <p:cNvSpPr txBox="1">
            <a:spLocks/>
          </p:cNvSpPr>
          <p:nvPr/>
        </p:nvSpPr>
        <p:spPr>
          <a:xfrm>
            <a:off x="11392076" y="21425212"/>
            <a:ext cx="11071826" cy="12096966"/>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a:ea typeface="Verdana"/>
                <a:cs typeface="Verdana"/>
              </a:rPr>
              <a:t>We decided to use the Simple </a:t>
            </a:r>
            <a:r>
              <a:rPr lang="en-US" dirty="0" err="1">
                <a:latin typeface="Verdana"/>
                <a:ea typeface="Verdana"/>
                <a:cs typeface="Verdana"/>
              </a:rPr>
              <a:t>DirectMedia</a:t>
            </a:r>
            <a:r>
              <a:rPr lang="en-US" dirty="0">
                <a:latin typeface="Verdana"/>
                <a:ea typeface="Verdana"/>
                <a:cs typeface="Verdana"/>
              </a:rPr>
              <a:t> Layer as our frontend graphical interface. It was a perfect fit for our project because it is a cross-platform programming library that uses OpenGL and Direct3D. In addition, it provided us with low-level access to the audio, keyboard, mouse, joystick, and graphics hardware. This was crucial because we wanted the ability to connect controllers such as an </a:t>
            </a:r>
            <a:r>
              <a:rPr lang="en-US" dirty="0" err="1">
                <a:latin typeface="Verdana"/>
                <a:ea typeface="Verdana"/>
                <a:cs typeface="Verdana"/>
              </a:rPr>
              <a:t>XBox</a:t>
            </a:r>
            <a:r>
              <a:rPr lang="en-US" dirty="0">
                <a:latin typeface="Verdana"/>
                <a:ea typeface="Verdana"/>
                <a:cs typeface="Verdana"/>
              </a:rPr>
              <a:t> controller.</a:t>
            </a:r>
          </a:p>
          <a:p>
            <a:pPr>
              <a:spcAft>
                <a:spcPts val="2600"/>
              </a:spcAft>
            </a:pPr>
            <a:r>
              <a:rPr lang="en-US" dirty="0">
                <a:latin typeface="Verdana"/>
                <a:ea typeface="Verdana"/>
                <a:cs typeface="Verdana"/>
              </a:rPr>
              <a:t>Another important tool that was very helpful in both building and testing the opcodes was Microsoft Excel. We were able to automate many opcode functions and create a solid skeleton code using Microsoft Excel. Later it was transferred into our code where the functions were then fully implemented and tested. </a:t>
            </a:r>
            <a:endParaRPr lang="en-US" dirty="0">
              <a:latin typeface="Verdana" charset="0"/>
              <a:ea typeface="Verdana" charset="0"/>
              <a:cs typeface="Verdana" charset="0"/>
            </a:endParaRPr>
          </a:p>
          <a:p>
            <a:pPr>
              <a:spcAft>
                <a:spcPts val="2600"/>
              </a:spcAft>
            </a:pPr>
            <a:r>
              <a:rPr lang="en-US" dirty="0">
                <a:latin typeface="Verdana"/>
                <a:ea typeface="Verdana"/>
                <a:cs typeface="Verdana"/>
              </a:rPr>
              <a:t>A GitHub repository was used to keep track of all our work and to have a strong version control in case of any accidents. The overall result was  173 commits to Master, 24 pull requests, and many branches have been made.</a:t>
            </a:r>
          </a:p>
          <a:p>
            <a:pPr>
              <a:spcAft>
                <a:spcPts val="2600"/>
              </a:spcAft>
            </a:pPr>
            <a:r>
              <a:rPr lang="en-US" dirty="0">
                <a:latin typeface="Verdana"/>
                <a:ea typeface="Verdana"/>
                <a:cs typeface="Verdana"/>
              </a:rPr>
              <a:t>Inno Setup with Visual Studio allowed us to create a setup file for the release candidate. The script was written so the user will only have to click the setup and the program will install all the necessary files needed to run the emulator. </a:t>
            </a:r>
            <a:endParaRPr lang="en-US" dirty="0">
              <a:latin typeface="Verdana" charset="0"/>
              <a:ea typeface="Verdana" charset="0"/>
              <a:cs typeface="Verdana" charset="0"/>
            </a:endParaRPr>
          </a:p>
          <a:p>
            <a:pPr>
              <a:spcAft>
                <a:spcPts val="2600"/>
              </a:spcAft>
            </a:pPr>
            <a:r>
              <a:rPr lang="en-US" dirty="0">
                <a:latin typeface="Verdana" charset="0"/>
                <a:ea typeface="Verdana" charset="0"/>
                <a:cs typeface="Verdana" charset="0"/>
              </a:rPr>
              <a:t> </a:t>
            </a:r>
          </a:p>
          <a:p>
            <a:pPr>
              <a:spcAft>
                <a:spcPts val="2600"/>
              </a:spcAft>
            </a:pPr>
            <a:endParaRPr lang="en-US" dirty="0">
              <a:latin typeface="Verdana" charset="0"/>
              <a:ea typeface="Verdana" charset="0"/>
              <a:cs typeface="Verdana" charset="0"/>
            </a:endParaRPr>
          </a:p>
        </p:txBody>
      </p:sp>
      <p:sp>
        <p:nvSpPr>
          <p:cNvPr id="7" name="Text Placeholder 16"/>
          <p:cNvSpPr txBox="1">
            <a:spLocks/>
          </p:cNvSpPr>
          <p:nvPr/>
        </p:nvSpPr>
        <p:spPr>
          <a:xfrm>
            <a:off x="23885138" y="25071502"/>
            <a:ext cx="19385773"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Outcome</a:t>
            </a:r>
          </a:p>
        </p:txBody>
      </p:sp>
      <p:sp>
        <p:nvSpPr>
          <p:cNvPr id="8" name="Text Placeholder 18"/>
          <p:cNvSpPr txBox="1">
            <a:spLocks/>
          </p:cNvSpPr>
          <p:nvPr/>
        </p:nvSpPr>
        <p:spPr>
          <a:xfrm>
            <a:off x="23492708" y="26161662"/>
            <a:ext cx="19778203" cy="5992666"/>
          </a:xfrm>
          <a:prstGeom prst="rect">
            <a:avLst/>
          </a:prstGeom>
        </p:spPr>
        <p:txBody>
          <a:bodyPr wrap="square" lIns="0" tIns="0" rIns="0" bIns="0" anchor="t">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charset="0"/>
                <a:ea typeface="Verdana" charset="0"/>
                <a:cs typeface="Verdana" charset="0"/>
              </a:rPr>
              <a:t>We were able to create a fully functional Intel 8080 emulator in C/C++ that is centered around object orientated programing. Every single file is independent and capable to be maintained for future development. </a:t>
            </a:r>
          </a:p>
          <a:p>
            <a:pPr>
              <a:spcAft>
                <a:spcPts val="2600"/>
              </a:spcAft>
            </a:pPr>
            <a:r>
              <a:rPr lang="en-US" dirty="0">
                <a:latin typeface="Verdana"/>
                <a:ea typeface="Verdana"/>
                <a:cs typeface="Verdana"/>
              </a:rPr>
              <a:t>Created a GUI interface for the emulator that was created using SDL2.</a:t>
            </a:r>
          </a:p>
          <a:p>
            <a:pPr>
              <a:spcAft>
                <a:spcPts val="2600"/>
              </a:spcAft>
            </a:pPr>
            <a:r>
              <a:rPr lang="en-US" dirty="0">
                <a:latin typeface="Verdana"/>
                <a:ea typeface="Verdana"/>
                <a:cs typeface="Verdana"/>
              </a:rPr>
              <a:t>The i8080 emulator is capable of running and decrypting the assembly code from the Space Invaders game. The original ROM files are used to run the game.</a:t>
            </a:r>
          </a:p>
          <a:p>
            <a:pPr>
              <a:spcAft>
                <a:spcPts val="2600"/>
              </a:spcAft>
            </a:pPr>
            <a:r>
              <a:rPr lang="en-US" dirty="0">
                <a:latin typeface="Verdana" charset="0"/>
                <a:ea typeface="Verdana" charset="0"/>
                <a:cs typeface="Verdana" charset="0"/>
              </a:rPr>
              <a:t>Controller support was added for the users who would like to use them them to play the game in addition to keyboard inputs.</a:t>
            </a:r>
          </a:p>
          <a:p>
            <a:pPr>
              <a:spcAft>
                <a:spcPts val="2600"/>
              </a:spcAft>
            </a:pPr>
            <a:r>
              <a:rPr lang="en-US" dirty="0">
                <a:latin typeface="Verdana" charset="0"/>
                <a:ea typeface="Verdana" charset="0"/>
                <a:cs typeface="Verdana" charset="0"/>
              </a:rPr>
              <a:t>The i8080 emulator is capable of outputting the sound for the rom file of Space Invaders using SDL2 Mixer.</a:t>
            </a:r>
          </a:p>
          <a:p>
            <a:pPr>
              <a:spcAft>
                <a:spcPts val="2600"/>
              </a:spcAft>
            </a:pPr>
            <a:endParaRPr lang="en-US" dirty="0">
              <a:latin typeface="Verdana" charset="0"/>
              <a:ea typeface="Verdana" charset="0"/>
              <a:cs typeface="Verdana" charset="0"/>
            </a:endParaRPr>
          </a:p>
        </p:txBody>
      </p:sp>
      <p:sp>
        <p:nvSpPr>
          <p:cNvPr id="9" name="Text Placeholder 18"/>
          <p:cNvSpPr txBox="1">
            <a:spLocks/>
          </p:cNvSpPr>
          <p:nvPr/>
        </p:nvSpPr>
        <p:spPr>
          <a:xfrm>
            <a:off x="1649096" y="5816225"/>
            <a:ext cx="8386774" cy="9352625"/>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a:ea typeface="Verdana"/>
                <a:cs typeface="Verdana"/>
              </a:rPr>
              <a:t>In general terms, our program is an emulator that is built on C++. The user is given the chance to load the Space Invaders game inside a virtual processor environment to be run on modern hardware. </a:t>
            </a: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a:ea typeface="Verdana"/>
                <a:cs typeface="Verdana"/>
              </a:rPr>
              <a:t>The GUI is built to run on Windows, yet SDL2 can be compiled on any device. This project introduced us to and gave us more experience with a slew of new frameworks and the C/C++ language.  Our project used a heavy amount of version control and object-oriented programming.  </a:t>
            </a: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a:ea typeface="Verdana"/>
                <a:cs typeface="Verdana"/>
              </a:rPr>
              <a:t>There were many steep learning curves where we had to design the GUI using the SDL2 library, sharpen our skills with C++, understanding the assembly language and architecture of the Intel 8080 processor. On many occasions there were days of debugging and research. </a:t>
            </a:r>
            <a:endParaRPr lang="en-US" dirty="0">
              <a:solidFill>
                <a:schemeClr val="bg1"/>
              </a:solidFill>
              <a:latin typeface="Verdana" charset="0"/>
              <a:ea typeface="Verdana" charset="0"/>
              <a:cs typeface="Verdana" charset="0"/>
            </a:endParaRPr>
          </a:p>
        </p:txBody>
      </p:sp>
      <p:sp>
        <p:nvSpPr>
          <p:cNvPr id="10" name="Title 1"/>
          <p:cNvSpPr txBox="1">
            <a:spLocks/>
          </p:cNvSpPr>
          <p:nvPr/>
        </p:nvSpPr>
        <p:spPr>
          <a:xfrm>
            <a:off x="11392076" y="2751173"/>
            <a:ext cx="28274096" cy="1738192"/>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Intel 8080 Emulator Space Invaders</a:t>
            </a:r>
          </a:p>
        </p:txBody>
      </p:sp>
      <p:sp>
        <p:nvSpPr>
          <p:cNvPr id="11" name="Text Placeholder 16"/>
          <p:cNvSpPr txBox="1">
            <a:spLocks/>
          </p:cNvSpPr>
          <p:nvPr/>
        </p:nvSpPr>
        <p:spPr>
          <a:xfrm>
            <a:off x="1964266" y="4840704"/>
            <a:ext cx="8071603"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charset="0"/>
                <a:ea typeface="Verdana" charset="0"/>
                <a:cs typeface="Verdana" charset="0"/>
              </a:rPr>
              <a:t>BACKGROUND</a:t>
            </a:r>
          </a:p>
        </p:txBody>
      </p:sp>
      <p:pic>
        <p:nvPicPr>
          <p:cNvPr id="15" name="Picture 4">
            <a:extLst>
              <a:ext uri="{FF2B5EF4-FFF2-40B4-BE49-F238E27FC236}">
                <a16:creationId xmlns:a16="http://schemas.microsoft.com/office/drawing/2014/main" id="{86C86C89-290F-2D40-B7C5-DC77D85A6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93" r="1293"/>
          <a:stretch>
            <a:fillRect/>
          </a:stretch>
        </p:blipFill>
        <p:spPr bwMode="auto">
          <a:xfrm>
            <a:off x="1649095" y="16003757"/>
            <a:ext cx="9068089" cy="8916544"/>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18">
            <a:extLst>
              <a:ext uri="{FF2B5EF4-FFF2-40B4-BE49-F238E27FC236}">
                <a16:creationId xmlns:a16="http://schemas.microsoft.com/office/drawing/2014/main" id="{DE2F5C27-DAFF-974E-92C1-2801D9AD0EC0}"/>
              </a:ext>
            </a:extLst>
          </p:cNvPr>
          <p:cNvSpPr txBox="1">
            <a:spLocks/>
          </p:cNvSpPr>
          <p:nvPr/>
        </p:nvSpPr>
        <p:spPr>
          <a:xfrm>
            <a:off x="1931988" y="25231025"/>
            <a:ext cx="8785196" cy="3277820"/>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Aft>
                <a:spcPts val="1800"/>
              </a:spcAft>
            </a:pPr>
            <a:r>
              <a:rPr lang="en-US" dirty="0">
                <a:solidFill>
                  <a:schemeClr val="bg1"/>
                </a:solidFill>
                <a:latin typeface="Verdana"/>
                <a:ea typeface="Verdana"/>
                <a:cs typeface="Verdana"/>
              </a:rPr>
              <a:t>The emulator runs the original ROM as it would have in an arcade.</a:t>
            </a:r>
            <a:endParaRPr lang="en-US">
              <a:solidFill>
                <a:schemeClr val="bg1"/>
              </a:solidFill>
            </a:endParaRPr>
          </a:p>
          <a:p>
            <a:pPr>
              <a:lnSpc>
                <a:spcPct val="100000"/>
              </a:lnSpc>
              <a:spcAft>
                <a:spcPts val="1800"/>
              </a:spcAft>
            </a:pPr>
            <a:r>
              <a:rPr lang="en-US" dirty="0">
                <a:solidFill>
                  <a:schemeClr val="bg1"/>
                </a:solidFill>
                <a:latin typeface="Verdana"/>
                <a:ea typeface="Verdana"/>
                <a:cs typeface="Verdana"/>
              </a:rPr>
              <a:t>It has the ability to run Space Invaders for two players.</a:t>
            </a:r>
          </a:p>
          <a:p>
            <a:pPr>
              <a:lnSpc>
                <a:spcPct val="100000"/>
              </a:lnSpc>
              <a:spcAft>
                <a:spcPts val="1800"/>
              </a:spcAft>
            </a:pPr>
            <a:r>
              <a:rPr lang="en-US" dirty="0">
                <a:solidFill>
                  <a:schemeClr val="bg1"/>
                </a:solidFill>
                <a:latin typeface="Verdana"/>
                <a:ea typeface="Verdana"/>
                <a:cs typeface="Verdana"/>
              </a:rPr>
              <a:t>Controller input is available. </a:t>
            </a:r>
            <a:endParaRPr lang="en-US">
              <a:solidFill>
                <a:schemeClr val="bg1"/>
              </a:solidFill>
              <a:latin typeface="Verdana" charset="0"/>
              <a:ea typeface="Verdana" charset="0"/>
              <a:cs typeface="Verdana" charset="0"/>
            </a:endParaRPr>
          </a:p>
          <a:p>
            <a:pPr>
              <a:lnSpc>
                <a:spcPct val="100000"/>
              </a:lnSpc>
              <a:spcAft>
                <a:spcPts val="1800"/>
              </a:spcAft>
            </a:pPr>
            <a:r>
              <a:rPr lang="en-US" dirty="0">
                <a:solidFill>
                  <a:schemeClr val="bg1"/>
                </a:solidFill>
                <a:latin typeface="Verdana"/>
                <a:ea typeface="Verdana"/>
                <a:cs typeface="Verdana"/>
              </a:rPr>
              <a:t>Controls are shown above</a:t>
            </a:r>
          </a:p>
        </p:txBody>
      </p:sp>
      <p:sp>
        <p:nvSpPr>
          <p:cNvPr id="27" name="Text Placeholder 16">
            <a:extLst>
              <a:ext uri="{FF2B5EF4-FFF2-40B4-BE49-F238E27FC236}">
                <a16:creationId xmlns:a16="http://schemas.microsoft.com/office/drawing/2014/main" id="{0905B91F-E49B-0A4F-9480-50F5B654486F}"/>
              </a:ext>
            </a:extLst>
          </p:cNvPr>
          <p:cNvSpPr txBox="1">
            <a:spLocks/>
          </p:cNvSpPr>
          <p:nvPr/>
        </p:nvSpPr>
        <p:spPr>
          <a:xfrm>
            <a:off x="27492855" y="5505501"/>
            <a:ext cx="20765504" cy="49859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3600" dirty="0">
                <a:solidFill>
                  <a:srgbClr val="E05529"/>
                </a:solidFill>
                <a:latin typeface="Verdana" charset="0"/>
                <a:ea typeface="Verdana" charset="0"/>
                <a:cs typeface="Verdana" charset="0"/>
              </a:rPr>
              <a:t>Madison Woy | Michael Matthews | Ruben Sanduleac</a:t>
            </a:r>
          </a:p>
        </p:txBody>
      </p:sp>
      <p:sp>
        <p:nvSpPr>
          <p:cNvPr id="28" name="Text Placeholder 16">
            <a:extLst>
              <a:ext uri="{FF2B5EF4-FFF2-40B4-BE49-F238E27FC236}">
                <a16:creationId xmlns:a16="http://schemas.microsoft.com/office/drawing/2014/main" id="{E651C87C-B97E-F34E-89C7-9AA67B948768}"/>
              </a:ext>
            </a:extLst>
          </p:cNvPr>
          <p:cNvSpPr txBox="1">
            <a:spLocks/>
          </p:cNvSpPr>
          <p:nvPr/>
        </p:nvSpPr>
        <p:spPr>
          <a:xfrm>
            <a:off x="27492855" y="6335601"/>
            <a:ext cx="18903378" cy="49859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3600" dirty="0">
                <a:solidFill>
                  <a:srgbClr val="E05529"/>
                </a:solidFill>
                <a:latin typeface="Verdana" charset="0"/>
                <a:ea typeface="Verdana" charset="0"/>
                <a:cs typeface="Verdana" charset="0"/>
              </a:rPr>
              <a:t>https://</a:t>
            </a:r>
            <a:r>
              <a:rPr lang="en-US" sz="3600" dirty="0" err="1">
                <a:solidFill>
                  <a:srgbClr val="E05529"/>
                </a:solidFill>
                <a:latin typeface="Verdana" charset="0"/>
                <a:ea typeface="Verdana" charset="0"/>
                <a:cs typeface="Verdana" charset="0"/>
              </a:rPr>
              <a:t>github.com</a:t>
            </a:r>
            <a:r>
              <a:rPr lang="en-US" sz="3600" dirty="0">
                <a:solidFill>
                  <a:srgbClr val="E05529"/>
                </a:solidFill>
                <a:latin typeface="Verdana" charset="0"/>
                <a:ea typeface="Verdana" charset="0"/>
                <a:cs typeface="Verdana" charset="0"/>
              </a:rPr>
              <a:t>/woym97/i8080_Emulator</a:t>
            </a:r>
          </a:p>
        </p:txBody>
      </p:sp>
      <p:pic>
        <p:nvPicPr>
          <p:cNvPr id="1032" name="Picture 8">
            <a:extLst>
              <a:ext uri="{FF2B5EF4-FFF2-40B4-BE49-F238E27FC236}">
                <a16:creationId xmlns:a16="http://schemas.microsoft.com/office/drawing/2014/main" id="{9DFC4EB7-7F89-F340-8A23-3C8541434E2E}"/>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t="923" b="923"/>
          <a:stretch>
            <a:fillRect/>
          </a:stretch>
        </p:blipFill>
        <p:spPr bwMode="auto">
          <a:xfrm>
            <a:off x="11817541" y="6002887"/>
            <a:ext cx="12880767" cy="13680935"/>
          </a:xfrm>
          <a:prstGeom prst="rect">
            <a:avLst/>
          </a:prstGeom>
          <a:noFill/>
          <a:extLst>
            <a:ext uri="{909E8E84-426E-40DD-AFC4-6F175D3DCCD1}">
              <a14:hiddenFill xmlns:a14="http://schemas.microsoft.com/office/drawing/2010/main">
                <a:solidFill>
                  <a:srgbClr val="FFFFFF"/>
                </a:solidFill>
              </a14:hiddenFill>
            </a:ext>
          </a:extLst>
        </p:spPr>
      </p:pic>
      <p:sp>
        <p:nvSpPr>
          <p:cNvPr id="31" name="Text Placeholder 16">
            <a:extLst>
              <a:ext uri="{FF2B5EF4-FFF2-40B4-BE49-F238E27FC236}">
                <a16:creationId xmlns:a16="http://schemas.microsoft.com/office/drawing/2014/main" id="{5F72A42D-09AD-CC4E-8A02-1DB05AD6C848}"/>
              </a:ext>
            </a:extLst>
          </p:cNvPr>
          <p:cNvSpPr txBox="1">
            <a:spLocks/>
          </p:cNvSpPr>
          <p:nvPr/>
        </p:nvSpPr>
        <p:spPr>
          <a:xfrm>
            <a:off x="27492855" y="7703311"/>
            <a:ext cx="19385773"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Class Structure for i8080 Emulator</a:t>
            </a:r>
          </a:p>
        </p:txBody>
      </p:sp>
      <p:sp>
        <p:nvSpPr>
          <p:cNvPr id="34" name="Text Placeholder 16">
            <a:extLst>
              <a:ext uri="{FF2B5EF4-FFF2-40B4-BE49-F238E27FC236}">
                <a16:creationId xmlns:a16="http://schemas.microsoft.com/office/drawing/2014/main" id="{D332A326-EA98-AC45-B312-82575A9C6E0A}"/>
              </a:ext>
            </a:extLst>
          </p:cNvPr>
          <p:cNvSpPr txBox="1">
            <a:spLocks/>
          </p:cNvSpPr>
          <p:nvPr/>
        </p:nvSpPr>
        <p:spPr>
          <a:xfrm>
            <a:off x="20272739" y="4629251"/>
            <a:ext cx="23889395" cy="1612749"/>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3600" dirty="0" err="1">
                <a:solidFill>
                  <a:srgbClr val="E05529"/>
                </a:solidFill>
                <a:latin typeface="Verdana" charset="0"/>
                <a:ea typeface="Verdana" charset="0"/>
                <a:cs typeface="Verdana" charset="0"/>
              </a:rPr>
              <a:t>woym@oregonstate.edu</a:t>
            </a:r>
            <a:r>
              <a:rPr lang="en-US" sz="3600" dirty="0">
                <a:solidFill>
                  <a:srgbClr val="E05529"/>
                </a:solidFill>
                <a:latin typeface="Verdana" charset="0"/>
                <a:ea typeface="Verdana" charset="0"/>
                <a:cs typeface="Verdana" charset="0"/>
              </a:rPr>
              <a:t>| </a:t>
            </a:r>
            <a:r>
              <a:rPr lang="en-US" sz="3600" dirty="0" err="1">
                <a:solidFill>
                  <a:srgbClr val="E05529"/>
                </a:solidFill>
                <a:latin typeface="Verdana" charset="0"/>
                <a:ea typeface="Verdana" charset="0"/>
                <a:cs typeface="Verdana" charset="0"/>
              </a:rPr>
              <a:t>matthewm@oregonstate.edu</a:t>
            </a:r>
            <a:r>
              <a:rPr lang="en-US" sz="3600" dirty="0">
                <a:solidFill>
                  <a:srgbClr val="E05529"/>
                </a:solidFill>
                <a:latin typeface="Verdana" charset="0"/>
                <a:ea typeface="Verdana" charset="0"/>
                <a:cs typeface="Verdana" charset="0"/>
              </a:rPr>
              <a:t>| </a:t>
            </a:r>
            <a:r>
              <a:rPr lang="en-US" sz="3600" dirty="0" err="1">
                <a:solidFill>
                  <a:srgbClr val="E05529"/>
                </a:solidFill>
                <a:latin typeface="Verdana" charset="0"/>
                <a:ea typeface="Verdana" charset="0"/>
                <a:cs typeface="Verdana" charset="0"/>
              </a:rPr>
              <a:t>sanduler@oregonstate.edu</a:t>
            </a:r>
            <a:endParaRPr lang="en-US" sz="3600" dirty="0">
              <a:solidFill>
                <a:srgbClr val="E05529"/>
              </a:solidFill>
              <a:latin typeface="Verdana" charset="0"/>
              <a:ea typeface="Verdana" charset="0"/>
              <a:cs typeface="Verdana" charset="0"/>
            </a:endParaRPr>
          </a:p>
          <a:p>
            <a:endParaRPr lang="en-US" sz="3600" dirty="0" err="1">
              <a:solidFill>
                <a:srgbClr val="E05529"/>
              </a:solidFill>
              <a:latin typeface="Verdana" charset="0"/>
              <a:ea typeface="Verdana" charset="0"/>
              <a:cs typeface="Verdana" charset="0"/>
            </a:endParaRPr>
          </a:p>
        </p:txBody>
      </p:sp>
      <p:sp>
        <p:nvSpPr>
          <p:cNvPr id="35" name="Text Placeholder 16">
            <a:extLst>
              <a:ext uri="{FF2B5EF4-FFF2-40B4-BE49-F238E27FC236}">
                <a16:creationId xmlns:a16="http://schemas.microsoft.com/office/drawing/2014/main" id="{AD158D56-A627-034B-98C3-52222E614490}"/>
              </a:ext>
            </a:extLst>
          </p:cNvPr>
          <p:cNvSpPr txBox="1">
            <a:spLocks/>
          </p:cNvSpPr>
          <p:nvPr/>
        </p:nvSpPr>
        <p:spPr>
          <a:xfrm>
            <a:off x="11442272" y="4608096"/>
            <a:ext cx="8071604"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FINAL PROJECT CS476</a:t>
            </a:r>
          </a:p>
        </p:txBody>
      </p:sp>
      <p:pic>
        <p:nvPicPr>
          <p:cNvPr id="17" name="Picture 16" descr="Diagram&#10;&#10;Description automatically generated">
            <a:extLst>
              <a:ext uri="{FF2B5EF4-FFF2-40B4-BE49-F238E27FC236}">
                <a16:creationId xmlns:a16="http://schemas.microsoft.com/office/drawing/2014/main" id="{A8D5B437-60C2-7345-A160-DF9659381FA2}"/>
              </a:ext>
            </a:extLst>
          </p:cNvPr>
          <p:cNvPicPr>
            <a:picLocks noChangeAspect="1"/>
          </p:cNvPicPr>
          <p:nvPr/>
        </p:nvPicPr>
        <p:blipFill>
          <a:blip r:embed="rId4"/>
          <a:stretch>
            <a:fillRect/>
          </a:stretch>
        </p:blipFill>
        <p:spPr>
          <a:xfrm>
            <a:off x="26775847" y="8642710"/>
            <a:ext cx="14794184" cy="15836593"/>
          </a:xfrm>
          <a:prstGeom prst="rect">
            <a:avLst/>
          </a:prstGeom>
        </p:spPr>
      </p:pic>
    </p:spTree>
    <p:extLst>
      <p:ext uri="{BB962C8B-B14F-4D97-AF65-F5344CB8AC3E}">
        <p14:creationId xmlns:p14="http://schemas.microsoft.com/office/powerpoint/2010/main" val="3083098748"/>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401</TotalTime>
  <Words>572</Words>
  <Application>Microsoft Macintosh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Impact</vt:lpstr>
      <vt:lpstr>KievitPro-Regular</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Sanduleac, Ruben</cp:lastModifiedBy>
  <cp:revision>115</cp:revision>
  <dcterms:created xsi:type="dcterms:W3CDTF">2017-04-19T21:01:26Z</dcterms:created>
  <dcterms:modified xsi:type="dcterms:W3CDTF">2021-05-30T18:56:19Z</dcterms:modified>
</cp:coreProperties>
</file>