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 wo" userId="6e47e5028908a8e7" providerId="LiveId" clId="{B17C39F0-7C58-4DCF-9949-9C1ADAE664E1}"/>
    <pc:docChg chg="addSld">
      <pc:chgData name="yo wo" userId="6e47e5028908a8e7" providerId="LiveId" clId="{B17C39F0-7C58-4DCF-9949-9C1ADAE664E1}" dt="2025-06-07T05:07:01.977" v="0" actId="2890"/>
      <pc:docMkLst>
        <pc:docMk/>
      </pc:docMkLst>
      <pc:sldChg chg="add">
        <pc:chgData name="yo wo" userId="6e47e5028908a8e7" providerId="LiveId" clId="{B17C39F0-7C58-4DCF-9949-9C1ADAE664E1}" dt="2025-06-07T05:07:01.977" v="0" actId="2890"/>
        <pc:sldMkLst>
          <pc:docMk/>
          <pc:sldMk cId="3801038324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3023F-0482-4E93-AC38-F20C23794D26}" type="datetimeFigureOut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010F43-F6C6-4CDE-9BA9-721B7B97E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87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10F43-F6C6-4CDE-9BA9-721B7B97ECA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503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10F43-F6C6-4CDE-9BA9-721B7B97ECA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23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10F43-F6C6-4CDE-9BA9-721B7B97ECA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727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10F43-F6C6-4CDE-9BA9-721B7B97ECA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652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010F43-F6C6-4CDE-9BA9-721B7B97ECA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252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043A2-F3A3-CFF8-7E80-2751D8202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CA243B-1650-61F5-6A62-D9D22EE85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B85FA6-E989-3258-2095-B2E7C485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8169-331F-4C45-AEC3-53AA2E10C680}" type="datetimeFigureOut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050B2A-C8CF-42DC-9F97-E4C3B6A94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049CE6-34E2-E531-9E33-FC98665E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CFF5-416B-409C-B6C0-B81501712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5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12919-36EA-B8CF-4271-731F5EE92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3635FE-DE9E-DCC6-15F0-C09103DE6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96FCB-A3AE-45D4-4EB5-189D72DF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8169-331F-4C45-AEC3-53AA2E10C680}" type="datetimeFigureOut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F398F5-F687-CDF5-C2C6-3664ABEE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F0A5C4-92A6-8510-4BE7-525473EF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CFF5-416B-409C-B6C0-B81501712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33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372B94-8ABC-1F12-B531-DC2801CF8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FD6A4C-929C-0BEC-AC8E-2D409F3D0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1DDA23-ADBF-0F77-BAB0-3F4F5DEA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8169-331F-4C45-AEC3-53AA2E10C680}" type="datetimeFigureOut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3D6D37-5244-C3B0-83B6-CFD423EE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BBBCD1-C6F5-10D8-33FC-762E56A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CFF5-416B-409C-B6C0-B81501712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80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10EF4-CA23-4DA8-6BF8-25607B58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5DD8B-31A1-85D8-5C6A-1AAFD80F1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BDCC1-42C3-490A-F113-2156BD2D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8169-331F-4C45-AEC3-53AA2E10C680}" type="datetimeFigureOut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7BB9FA-F4E0-640B-2B4C-365C5E2A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20E57-2C69-4401-2FAF-83FED7D5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CFF5-416B-409C-B6C0-B81501712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47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FAE4E-ED49-53FE-3139-CEDD9FA2E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A01179-2667-BF8D-CD0C-291F2CB92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44F1CA-6BB6-2F08-75A5-9AFD91CE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8169-331F-4C45-AEC3-53AA2E10C680}" type="datetimeFigureOut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62859-146D-0847-FC39-A768039A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61E961-72C9-E62A-DD64-027C4A23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CFF5-416B-409C-B6C0-B81501712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77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2C085-764E-5F75-600D-5881872A6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F76678-263E-BE27-E93B-15D684356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66FB99-F918-6C12-FBB4-7DB0D1140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97314E-4ED0-A13F-4E73-FA28C9A1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8169-331F-4C45-AEC3-53AA2E10C680}" type="datetimeFigureOut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E0574D-B03D-2540-429B-C22E14CF7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F31D76-15D2-E996-642F-9E877274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CFF5-416B-409C-B6C0-B81501712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921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4C904-9DD9-0BE0-C21F-856531FB8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D74419-C4EF-6078-2972-640E9CDB5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576C79-49CC-A420-9438-1D19E9CFD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B64E60-0F87-2A8B-1824-E4BA2E90E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2644C1-3631-ECF6-3E0A-0A3A30831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C1E26F-607C-76D4-D704-7006CF21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8169-331F-4C45-AEC3-53AA2E10C680}" type="datetimeFigureOut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FAFEC2-835A-5016-8303-D898DA62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37AF8F-3F3B-156E-1D93-4598B7F8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CFF5-416B-409C-B6C0-B81501712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82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C753C-C69E-2DD1-8E15-9226AE008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D49F6F-76A1-5AB8-BAD4-DF064ACF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8169-331F-4C45-AEC3-53AA2E10C680}" type="datetimeFigureOut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185BA1-9A16-7F22-E5B7-FFAF7DA1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09C4E6-9A14-5700-3CCE-40B0BA56B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CFF5-416B-409C-B6C0-B81501712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59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A9653F-C62F-5100-C9CB-BA35F8452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8169-331F-4C45-AEC3-53AA2E10C680}" type="datetimeFigureOut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D5C622-978E-4352-35BC-D1D3E90C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026073-B5A6-1349-F3FC-EDD6E7A9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CFF5-416B-409C-B6C0-B81501712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51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D915E-B4FC-1025-FF7C-920EDF3CE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31F9C-7BEC-62C5-CED6-FBFB79A93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6298A3-FE0C-BE0D-520F-89E5B5510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135A69-D74A-19B9-92F0-591B30E6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8169-331F-4C45-AEC3-53AA2E10C680}" type="datetimeFigureOut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78944C-449A-BA92-A371-1306C28A4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8AB18C-D467-AD02-5D63-4A096477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CFF5-416B-409C-B6C0-B81501712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3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DD020-E834-FB19-B8F7-8B8EAED90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4BE7D8-52B3-6516-D078-192C518F1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4875BC-7A53-AF1D-65B5-06D0FCA4E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3A562C-9F8A-FA29-2086-D7F5D2F5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8169-331F-4C45-AEC3-53AA2E10C680}" type="datetimeFigureOut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A7CEE4-6997-AAA9-7943-D55B4B6D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536103-9FA5-5CBC-15BF-2E0AF7B34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CFF5-416B-409C-B6C0-B81501712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19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9B3B06-32FD-DE26-7F04-8A00299F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1C01F5-F961-DE2D-E7DC-42D717917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3A09C5-CAEF-D339-C618-A68A8E087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3E8169-331F-4C45-AEC3-53AA2E10C680}" type="datetimeFigureOut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86B5A-E013-5650-0ED3-4EB0B58B8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44487F-23DD-A3D8-0594-32A130749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6FCFF5-416B-409C-B6C0-B81501712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40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E3A698B-9954-5020-6937-8D302D1E5CF4}"/>
              </a:ext>
            </a:extLst>
          </p:cNvPr>
          <p:cNvSpPr txBox="1"/>
          <p:nvPr/>
        </p:nvSpPr>
        <p:spPr>
          <a:xfrm>
            <a:off x="2962940" y="113414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问题：为什么鼻子一般只有一边呼吸呢？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3698DF8-8831-670F-782B-F0E3849FE7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93213"/>
              </p:ext>
            </p:extLst>
          </p:nvPr>
        </p:nvGraphicFramePr>
        <p:xfrm>
          <a:off x="7804296" y="5929407"/>
          <a:ext cx="35591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2" imgW="3558676" imgH="579038" progId="Package">
                  <p:embed/>
                </p:oleObj>
              </mc:Choice>
              <mc:Fallback>
                <p:oleObj name="包装程序外壳对象" showAsIcon="1" r:id="rId2" imgW="3558676" imgH="579038" progId="Package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23698DF8-8831-670F-782B-F0E3849FE7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04296" y="5929407"/>
                        <a:ext cx="3559175" cy="579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EF9492BD-CAFB-20CE-4E50-40A960C03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466" y="1070535"/>
            <a:ext cx="4402019" cy="431681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B59A55C-2888-F948-6D35-FDA43E1FDFA6}"/>
              </a:ext>
            </a:extLst>
          </p:cNvPr>
          <p:cNvSpPr txBox="1"/>
          <p:nvPr/>
        </p:nvSpPr>
        <p:spPr>
          <a:xfrm>
            <a:off x="6443331" y="1976090"/>
            <a:ext cx="33352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鼻塞的正常不对称现象：一侧鼻腔因鼻甲静脉窦肿胀而充血阻塞，另一侧则因静脉窦收缩而通畅。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9774954-0684-1B54-EE98-494113F195BE}"/>
              </a:ext>
            </a:extLst>
          </p:cNvPr>
          <p:cNvSpPr txBox="1"/>
          <p:nvPr/>
        </p:nvSpPr>
        <p:spPr>
          <a:xfrm>
            <a:off x="72339" y="5846065"/>
            <a:ext cx="7731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Eccles R. Nasal airflow in health and disease. Acta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Otolaryngol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2000 Aug;120(5):580-95.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10.1080/000164800750000388.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PMID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11039867.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//IF: 1.2860 Cited: 126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042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E3A698B-9954-5020-6937-8D302D1E5CF4}"/>
              </a:ext>
            </a:extLst>
          </p:cNvPr>
          <p:cNvSpPr txBox="1"/>
          <p:nvPr/>
        </p:nvSpPr>
        <p:spPr>
          <a:xfrm>
            <a:off x="2962940" y="113414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问题：为什么鼻子一般只有一边呼吸呢？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59A55C-2888-F948-6D35-FDA43E1FDFA6}"/>
              </a:ext>
            </a:extLst>
          </p:cNvPr>
          <p:cNvSpPr txBox="1"/>
          <p:nvPr/>
        </p:nvSpPr>
        <p:spPr>
          <a:xfrm>
            <a:off x="5578550" y="1228397"/>
            <a:ext cx="65567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脑干中血管运动中枢有两个半中枢，通过交互连接使主导活动每隔数小时交替切换，任一时刻仅有一个中枢处于主导状态。支配两侧鼻腔的左右颈交感神经所施加的血管收缩张力通常不对称，这种不对称的交感张力会导致一侧鼻静脉窦收缩（通气状态）而对侧充血（阻塞状态）。这种数小时内自发性交替的鼻塞现象通常称为「鼻周期」。</a:t>
            </a: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E5472D-2264-32E4-C21A-0ACA71A59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296" y="636634"/>
            <a:ext cx="3911288" cy="520105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12E59A2-F690-304C-EC72-9237D0D6074E}"/>
              </a:ext>
            </a:extLst>
          </p:cNvPr>
          <p:cNvSpPr txBox="1"/>
          <p:nvPr/>
        </p:nvSpPr>
        <p:spPr>
          <a:xfrm>
            <a:off x="72339" y="5846065"/>
            <a:ext cx="7731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Eccles R. Nasal airflow in health and disease. Acta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Otolaryngol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2000 Aug;120(5):580-95.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10.1080/000164800750000388.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PMID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11039867.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//IF: 1.2860 Cited: 126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071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E3A698B-9954-5020-6937-8D302D1E5CF4}"/>
              </a:ext>
            </a:extLst>
          </p:cNvPr>
          <p:cNvSpPr txBox="1"/>
          <p:nvPr/>
        </p:nvSpPr>
        <p:spPr>
          <a:xfrm>
            <a:off x="4219696" y="113414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问题：为什么打嗝、放屁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0F45EF-499C-4410-68CE-93E9D8728ECB}"/>
              </a:ext>
            </a:extLst>
          </p:cNvPr>
          <p:cNvSpPr txBox="1"/>
          <p:nvPr/>
        </p:nvSpPr>
        <p:spPr>
          <a:xfrm>
            <a:off x="72338" y="5846065"/>
            <a:ext cx="10177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Lacy BE, Gabbard SL, Crowell MD. Pathophysiology, evaluation, and treatment of bloating: hope, hype, or hot air? Gastroenterol Hepatol (N Y). 2011 Nov;7(11):729-39.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PMID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22298969;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PMCID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PMC3264926.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//IF: -  Cited: 21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59A55C-2888-F948-6D35-FDA43E1FDFA6}"/>
              </a:ext>
            </a:extLst>
          </p:cNvPr>
          <p:cNvSpPr txBox="1"/>
          <p:nvPr/>
        </p:nvSpPr>
        <p:spPr>
          <a:xfrm>
            <a:off x="5528931" y="1228397"/>
            <a:ext cx="65567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肠道气体的生理学机制主要源于摄入的食物和饮料。大量二氧化碳（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）作为消化副产物在小肠中产生，其中大部分被小肠重吸收。结肠内也会产生大量氢气（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）和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，但大部分同样会被重吸收。产甲烷菌会消耗氢气，并释放甲硫醇和硫化氢气体。</a:t>
            </a:r>
          </a:p>
          <a:p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（注：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甲烷；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HCl=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盐酸；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HCO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8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–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碳酸氢盐；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氮气；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氧气。）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507DE3-49E3-7706-9A1B-364F8DFFB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83" y="547768"/>
            <a:ext cx="4249314" cy="538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30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E3A698B-9954-5020-6937-8D302D1E5CF4}"/>
              </a:ext>
            </a:extLst>
          </p:cNvPr>
          <p:cNvSpPr txBox="1"/>
          <p:nvPr/>
        </p:nvSpPr>
        <p:spPr>
          <a:xfrm>
            <a:off x="4219696" y="113414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问题：为什么打嗝、放屁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0F45EF-499C-4410-68CE-93E9D8728ECB}"/>
              </a:ext>
            </a:extLst>
          </p:cNvPr>
          <p:cNvSpPr txBox="1"/>
          <p:nvPr/>
        </p:nvSpPr>
        <p:spPr>
          <a:xfrm>
            <a:off x="72338" y="5846065"/>
            <a:ext cx="10177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Lacy BE, Gabbard SL, Crowell MD. Pathophysiology, evaluation, and treatment of bloating: hope, hype, or hot air? Gastroenterol Hepatol (N Y). 2011 Nov;7(11):729-39.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PMID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22298969;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PMCID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PMC3264926.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//IF: -  Cited: 21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59A55C-2888-F948-6D35-FDA43E1FDFA6}"/>
              </a:ext>
            </a:extLst>
          </p:cNvPr>
          <p:cNvSpPr txBox="1"/>
          <p:nvPr/>
        </p:nvSpPr>
        <p:spPr>
          <a:xfrm>
            <a:off x="3008556" y="2073663"/>
            <a:ext cx="655674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普通人每天产生大约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700 mL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的气体（主要是结肠中的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）。正常人胃肠道内随时存有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100-200 mL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气体。餐后气体量会增多，主要积聚于乙状结肠。餐后胃扩张和小肠蠕动可加速气体传输，而肠腔内脂质则会导致气体滞留（主要位于近端小肠）。</a:t>
            </a:r>
          </a:p>
        </p:txBody>
      </p:sp>
    </p:spTree>
    <p:extLst>
      <p:ext uri="{BB962C8B-B14F-4D97-AF65-F5344CB8AC3E}">
        <p14:creationId xmlns:p14="http://schemas.microsoft.com/office/powerpoint/2010/main" val="42135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E3A698B-9954-5020-6937-8D302D1E5CF4}"/>
              </a:ext>
            </a:extLst>
          </p:cNvPr>
          <p:cNvSpPr txBox="1"/>
          <p:nvPr/>
        </p:nvSpPr>
        <p:spPr>
          <a:xfrm>
            <a:off x="4219696" y="113414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问题：为什么打嗝、放屁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0F45EF-499C-4410-68CE-93E9D8728ECB}"/>
              </a:ext>
            </a:extLst>
          </p:cNvPr>
          <p:cNvSpPr txBox="1"/>
          <p:nvPr/>
        </p:nvSpPr>
        <p:spPr>
          <a:xfrm>
            <a:off x="72338" y="5846065"/>
            <a:ext cx="10177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Lacy BE, Gabbard SL, Crowell MD. Pathophysiology, evaluation, and treatment of bloating: hope, hype, or hot air? Gastroenterol Hepatol (N Y). 2011 Nov;7(11):729-39.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PMID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22298969;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PMCID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PMC3264926.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//IF: -  Cited: 21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59A55C-2888-F948-6D35-FDA43E1FDFA6}"/>
              </a:ext>
            </a:extLst>
          </p:cNvPr>
          <p:cNvSpPr txBox="1"/>
          <p:nvPr/>
        </p:nvSpPr>
        <p:spPr>
          <a:xfrm>
            <a:off x="2129598" y="1910630"/>
            <a:ext cx="92472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减少的办法：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避免使用这些可发酵低聚糖、双糖、单糖和多元醇如乳制品、果糖、果聚糖、纤维和山梨糖醇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锻炼并尽量减少白天的卧位时间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益生菌如嗜酸乳杆菌和乳酸双歧杆菌等</a:t>
            </a:r>
          </a:p>
        </p:txBody>
      </p:sp>
    </p:spTree>
    <p:extLst>
      <p:ext uri="{BB962C8B-B14F-4D97-AF65-F5344CB8AC3E}">
        <p14:creationId xmlns:p14="http://schemas.microsoft.com/office/powerpoint/2010/main" val="1214286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E3A698B-9954-5020-6937-8D302D1E5CF4}"/>
              </a:ext>
            </a:extLst>
          </p:cNvPr>
          <p:cNvSpPr txBox="1"/>
          <p:nvPr/>
        </p:nvSpPr>
        <p:spPr>
          <a:xfrm>
            <a:off x="4219696" y="113414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问题：为什么打嗝、放屁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0F45EF-499C-4410-68CE-93E9D8728ECB}"/>
              </a:ext>
            </a:extLst>
          </p:cNvPr>
          <p:cNvSpPr txBox="1"/>
          <p:nvPr/>
        </p:nvSpPr>
        <p:spPr>
          <a:xfrm>
            <a:off x="72338" y="5846065"/>
            <a:ext cx="10177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Lacy BE, Gabbard SL, Crowell MD. Pathophysiology, evaluation, and treatment of bloating: hope, hype, or hot air? Gastroenterol Hepatol (N Y). 2011 Nov;7(11):729-39.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PMID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22298969;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PMCID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PMC3264926.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//IF: -  Cited: 21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59A55C-2888-F948-6D35-FDA43E1FDFA6}"/>
              </a:ext>
            </a:extLst>
          </p:cNvPr>
          <p:cNvSpPr txBox="1"/>
          <p:nvPr/>
        </p:nvSpPr>
        <p:spPr>
          <a:xfrm>
            <a:off x="2129598" y="1910630"/>
            <a:ext cx="92472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减少的办法：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避免使用这些可发酵低聚糖、双糖、单糖和多元醇如乳制品、果糖、果聚糖、纤维和山梨糖醇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锻炼并尽量减少白天的卧位时间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益生菌如嗜酸乳杆菌和乳酸双歧杆菌等</a:t>
            </a:r>
          </a:p>
        </p:txBody>
      </p:sp>
    </p:spTree>
    <p:extLst>
      <p:ext uri="{BB962C8B-B14F-4D97-AF65-F5344CB8AC3E}">
        <p14:creationId xmlns:p14="http://schemas.microsoft.com/office/powerpoint/2010/main" val="3801038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719</Words>
  <Application>Microsoft Office PowerPoint</Application>
  <PresentationFormat>宽屏</PresentationFormat>
  <Paragraphs>37</Paragraphs>
  <Slides>6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黑体</vt:lpstr>
      <vt:lpstr>Arial</vt:lpstr>
      <vt:lpstr>Times New Roman</vt:lpstr>
      <vt:lpstr>Office 主题​​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 wo</dc:creator>
  <cp:lastModifiedBy>yo wo</cp:lastModifiedBy>
  <cp:revision>2</cp:revision>
  <dcterms:created xsi:type="dcterms:W3CDTF">2025-06-05T16:24:38Z</dcterms:created>
  <dcterms:modified xsi:type="dcterms:W3CDTF">2025-06-07T05:11:10Z</dcterms:modified>
</cp:coreProperties>
</file>