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Miriam Libre"/>
      <p:regular r:id="rId19"/>
      <p:bold r:id="rId20"/>
    </p:embeddedFont>
    <p:embeddedFont>
      <p:font typeface="Roboto Mono Light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Barlow Light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7A6F04-0380-48FD-9F11-2C18CF4AA7E0}">
  <a:tblStyle styleId="{107A6F04-0380-48FD-9F11-2C18CF4AA7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font" Target="fonts/MiriamLibre-bold.fntdata"/><Relationship Id="rId22" Type="http://schemas.openxmlformats.org/officeDocument/2006/relationships/font" Target="fonts/RobotoMonoLight-bold.fntdata"/><Relationship Id="rId21" Type="http://schemas.openxmlformats.org/officeDocument/2006/relationships/font" Target="fonts/RobotoMonoLight-regular.fntdata"/><Relationship Id="rId24" Type="http://schemas.openxmlformats.org/officeDocument/2006/relationships/font" Target="fonts/RobotoMonoLight-boldItalic.fntdata"/><Relationship Id="rId23" Type="http://schemas.openxmlformats.org/officeDocument/2006/relationships/font" Target="fonts/RobotoMono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schemas.openxmlformats.org/officeDocument/2006/relationships/font" Target="fonts/BarlowLight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Light-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bold.fntdata"/><Relationship Id="rId15" Type="http://schemas.openxmlformats.org/officeDocument/2006/relationships/slide" Target="slides/slide10.xml"/><Relationship Id="rId37" Type="http://schemas.openxmlformats.org/officeDocument/2006/relationships/font" Target="fonts/Barlow-regular.fntdata"/><Relationship Id="rId14" Type="http://schemas.openxmlformats.org/officeDocument/2006/relationships/slide" Target="slides/slide9.xml"/><Relationship Id="rId36" Type="http://schemas.openxmlformats.org/officeDocument/2006/relationships/font" Target="fonts/Barlow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-italic.fntdata"/><Relationship Id="rId16" Type="http://schemas.openxmlformats.org/officeDocument/2006/relationships/slide" Target="slides/slide11.xml"/><Relationship Id="rId38" Type="http://schemas.openxmlformats.org/officeDocument/2006/relationships/font" Target="fonts/Barlow-bold.fntdata"/><Relationship Id="rId19" Type="http://schemas.openxmlformats.org/officeDocument/2006/relationships/font" Target="fonts/MiriamLibr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c6b35b62c_0_5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c6b35b6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c6b35b62c_0_59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c6b35b62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c6b35b62c_0_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c6b35b6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c6470cf91_0_24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c6470cf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c020084b_0_5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c020084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c6470cf91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c6470c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c6470cf91_0_1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c6470cf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c6470cf91_0_3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c6470cf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c6470cf91_0_3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c6470cf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c6470cf91_0_4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c6470cf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c6b35b62c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c6b35b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c6b35b62c_0_4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c6b35b6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2655767"/>
            <a:ext cx="48990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12"/>
            <a:ext cx="1564584" cy="37667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082502" y="-85393"/>
            <a:ext cx="1390929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295744" y="4098187"/>
            <a:ext cx="1852856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3215987"/>
            <a:ext cx="1768658" cy="3642002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348000" y="6178500"/>
            <a:ext cx="4479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2517533"/>
            <a:ext cx="3891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4193139"/>
            <a:ext cx="38913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252046" y="745210"/>
            <a:ext cx="1631678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536632" y="3844390"/>
            <a:ext cx="1475160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348000" y="6178500"/>
            <a:ext cx="4479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1100567"/>
            <a:ext cx="3447000" cy="46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258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6410000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4453360"/>
            <a:ext cx="2267050" cy="2404440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-29"/>
            <a:ext cx="2266938" cy="2338875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94437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782633"/>
            <a:ext cx="51387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2209800"/>
            <a:ext cx="5138700" cy="4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111"/>
            <a:ext cx="1652475" cy="3026924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3566366"/>
            <a:ext cx="1551087" cy="3291418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782633"/>
            <a:ext cx="51387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2229733"/>
            <a:ext cx="2494200" cy="4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2229733"/>
            <a:ext cx="2494200" cy="4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-28"/>
            <a:ext cx="1882725" cy="3261518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4375046"/>
            <a:ext cx="2149388" cy="2482738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782633"/>
            <a:ext cx="51387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2215433"/>
            <a:ext cx="1656300" cy="4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2215433"/>
            <a:ext cx="1656300" cy="4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2215433"/>
            <a:ext cx="1656300" cy="4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45"/>
            <a:ext cx="2347900" cy="3026791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3930540"/>
            <a:ext cx="1732075" cy="2927244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782633"/>
            <a:ext cx="51387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3930540"/>
            <a:ext cx="1732075" cy="2927244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184"/>
            <a:ext cx="1551087" cy="3291418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586000"/>
            <a:ext cx="2122500" cy="56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82633"/>
            <a:ext cx="51387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09800"/>
            <a:ext cx="5138700" cy="4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ckoverflow.com/questions/2307283/what-does-olog-n-mean-exactl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wenjow.xyz/cs61a/fa16/oog_review/OoG%20Review%20%5BOwen;%20Fall%202016%5D.pdf" TargetMode="External"/><Relationship Id="rId4" Type="http://schemas.openxmlformats.org/officeDocument/2006/relationships/hyperlink" Target="https://drive.google.com/file/d/0BxlJBdEYUiBqcHV3ell4anZIZE0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2655767"/>
            <a:ext cx="48990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Growth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22"/>
          <p:cNvSpPr txBox="1"/>
          <p:nvPr>
            <p:ph idx="4294967295" type="title"/>
          </p:nvPr>
        </p:nvSpPr>
        <p:spPr>
          <a:xfrm>
            <a:off x="6667900" y="2771000"/>
            <a:ext cx="1897200" cy="13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(?)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22"/>
          <p:cNvSpPr txBox="1"/>
          <p:nvPr>
            <p:ph idx="1" type="body"/>
          </p:nvPr>
        </p:nvSpPr>
        <p:spPr>
          <a:xfrm>
            <a:off x="634300" y="2687924"/>
            <a:ext cx="48723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def n(m):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for i in range(m):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or j in range(i):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	print(i, j)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23"/>
          <p:cNvSpPr txBox="1"/>
          <p:nvPr>
            <p:ph idx="1" type="body"/>
          </p:nvPr>
        </p:nvSpPr>
        <p:spPr>
          <a:xfrm>
            <a:off x="634300" y="2687924"/>
            <a:ext cx="48723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def n(m):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for i in range(m):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for j in range(i):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	print(i, j)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6584075" y="2770975"/>
            <a:ext cx="22920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500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5500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0" name="Google Shape;330;p24"/>
          <p:cNvGraphicFramePr/>
          <p:nvPr/>
        </p:nvGraphicFramePr>
        <p:xfrm>
          <a:off x="561088" y="12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{107A6F04-0380-48FD-9F11-2C18CF4AA7E0}</a:tableStyleId>
              </a:tblPr>
              <a:tblGrid>
                <a:gridCol w="2377900"/>
                <a:gridCol w="1031375"/>
                <a:gridCol w="1614250"/>
                <a:gridCol w="1239700"/>
                <a:gridCol w="1665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 Size (n)</a:t>
                      </a:r>
                      <a:endParaRPr sz="1800">
                        <a:solidFill>
                          <a:srgbClr val="0097A7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97A7"/>
                          </a:solidFill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Θ</a:t>
                      </a:r>
                      <a:r>
                        <a:rPr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97A7"/>
                          </a:solidFill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Θ</a:t>
                      </a:r>
                      <a:r>
                        <a:rPr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97A7"/>
                          </a:solidFill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Θ</a:t>
                      </a:r>
                      <a:r>
                        <a:rPr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97A7"/>
                          </a:solidFill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Θ</a:t>
                      </a:r>
                      <a:r>
                        <a:rPr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</a:t>
                      </a:r>
                      <a:r>
                        <a:rPr baseline="30000"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/>
                        <a:t>=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/>
                        <a:t>= 256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1024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 = 1048576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" name="Google Shape;331;p24"/>
          <p:cNvSpPr txBox="1"/>
          <p:nvPr>
            <p:ph idx="4294967295" type="title"/>
          </p:nvPr>
        </p:nvSpPr>
        <p:spPr>
          <a:xfrm>
            <a:off x="457200" y="20633"/>
            <a:ext cx="7724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Extra: Runtime in Numerical 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561100" y="3946925"/>
            <a:ext cx="2454900" cy="779400"/>
          </a:xfrm>
          <a:prstGeom prst="rect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Runtime remains the same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even though input size increases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3158450" y="4076800"/>
            <a:ext cx="2454900" cy="961800"/>
          </a:xfrm>
          <a:prstGeom prst="rect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Input size increases, initially takes lots of work and then less work each input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4" name="Google Shape;334;p24"/>
          <p:cNvCxnSpPr>
            <a:endCxn id="332" idx="0"/>
          </p:cNvCxnSpPr>
          <p:nvPr/>
        </p:nvCxnSpPr>
        <p:spPr>
          <a:xfrm flipH="1">
            <a:off x="1788550" y="3733025"/>
            <a:ext cx="1640700" cy="213900"/>
          </a:xfrm>
          <a:prstGeom prst="curvedConnector2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35" name="Google Shape;335;p24"/>
          <p:cNvCxnSpPr>
            <a:endCxn id="333" idx="0"/>
          </p:cNvCxnSpPr>
          <p:nvPr/>
        </p:nvCxnSpPr>
        <p:spPr>
          <a:xfrm flipH="1">
            <a:off x="4385900" y="3739600"/>
            <a:ext cx="407100" cy="337200"/>
          </a:xfrm>
          <a:prstGeom prst="curvedConnector2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6" name="Google Shape;336;p24"/>
          <p:cNvSpPr txBox="1"/>
          <p:nvPr/>
        </p:nvSpPr>
        <p:spPr>
          <a:xfrm>
            <a:off x="5103300" y="5146925"/>
            <a:ext cx="2209500" cy="839700"/>
          </a:xfrm>
          <a:prstGeom prst="rect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Runtime is directly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proportional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to the input size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7" name="Google Shape;337;p24"/>
          <p:cNvCxnSpPr>
            <a:endCxn id="336" idx="0"/>
          </p:cNvCxnSpPr>
          <p:nvPr/>
        </p:nvCxnSpPr>
        <p:spPr>
          <a:xfrm rot="5400000">
            <a:off x="5524200" y="4410575"/>
            <a:ext cx="1420200" cy="52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8" name="Google Shape;338;p24"/>
          <p:cNvSpPr txBox="1"/>
          <p:nvPr/>
        </p:nvSpPr>
        <p:spPr>
          <a:xfrm>
            <a:off x="6788350" y="4076800"/>
            <a:ext cx="2209500" cy="961800"/>
          </a:xfrm>
          <a:prstGeom prst="rect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Runtime is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exponentially proportional to the input size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9" name="Google Shape;339;p24"/>
          <p:cNvCxnSpPr>
            <a:endCxn id="338" idx="0"/>
          </p:cNvCxnSpPr>
          <p:nvPr/>
        </p:nvCxnSpPr>
        <p:spPr>
          <a:xfrm>
            <a:off x="7403800" y="3726700"/>
            <a:ext cx="489300" cy="350100"/>
          </a:xfrm>
          <a:prstGeom prst="curvedConnector2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40" name="Google Shape;340;p24"/>
          <p:cNvSpPr txBox="1"/>
          <p:nvPr/>
        </p:nvSpPr>
        <p:spPr>
          <a:xfrm>
            <a:off x="5103300" y="6409825"/>
            <a:ext cx="4038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 source from </a:t>
            </a: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here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25"/>
          <p:cNvSpPr txBox="1"/>
          <p:nvPr>
            <p:ph idx="4294967295" type="title"/>
          </p:nvPr>
        </p:nvSpPr>
        <p:spPr>
          <a:xfrm>
            <a:off x="457200" y="782633"/>
            <a:ext cx="7724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Helpful Resources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347" name="Google Shape;347;p25"/>
          <p:cNvSpPr txBox="1"/>
          <p:nvPr>
            <p:ph idx="4294967295" type="body"/>
          </p:nvPr>
        </p:nvSpPr>
        <p:spPr>
          <a:xfrm>
            <a:off x="457200" y="2209800"/>
            <a:ext cx="81738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3"/>
              </a:rPr>
              <a:t>Owen’s Growth Slides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4"/>
              </a:rPr>
              <a:t>Yichen’s Growth Guide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Many more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...(look at Resources tab)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14"/>
          <p:cNvSpPr txBox="1"/>
          <p:nvPr>
            <p:ph idx="4294967295" type="title"/>
          </p:nvPr>
        </p:nvSpPr>
        <p:spPr>
          <a:xfrm>
            <a:off x="252925" y="292442"/>
            <a:ext cx="8762400" cy="7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(1)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(log n)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(n)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(nlogn)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(n</a:t>
            </a:r>
            <a:r>
              <a:rPr baseline="30000"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(n</a:t>
            </a:r>
            <a:r>
              <a:rPr baseline="30000"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(2</a:t>
            </a:r>
            <a:r>
              <a:rPr baseline="30000"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7" name="Google Shape;247;p14"/>
          <p:cNvPicPr preferRelativeResize="0"/>
          <p:nvPr/>
        </p:nvPicPr>
        <p:blipFill rotWithShape="1">
          <a:blip r:embed="rId3">
            <a:alphaModFix/>
          </a:blip>
          <a:srcRect b="0" l="0" r="0" t="8189"/>
          <a:stretch/>
        </p:blipFill>
        <p:spPr>
          <a:xfrm>
            <a:off x="1291962" y="1082051"/>
            <a:ext cx="6008689" cy="50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/>
          <p:nvPr/>
        </p:nvSpPr>
        <p:spPr>
          <a:xfrm>
            <a:off x="5275075" y="6094400"/>
            <a:ext cx="3816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worry about the O notation in the graph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15"/>
          <p:cNvSpPr txBox="1"/>
          <p:nvPr>
            <p:ph idx="4294967295" type="title"/>
          </p:nvPr>
        </p:nvSpPr>
        <p:spPr>
          <a:xfrm>
            <a:off x="457200" y="782633"/>
            <a:ext cx="7724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Drop Lower Terms, Drop Constants 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255" name="Google Shape;255;p15"/>
          <p:cNvSpPr txBox="1"/>
          <p:nvPr>
            <p:ph idx="4294967295" type="body"/>
          </p:nvPr>
        </p:nvSpPr>
        <p:spPr>
          <a:xfrm>
            <a:off x="457200" y="2209800"/>
            <a:ext cx="54429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Θ(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n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3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+3n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+5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n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+10) → 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Θ(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</a:t>
            </a:r>
            <a:r>
              <a:rPr baseline="30000"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3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Θ(234324231n</a:t>
            </a:r>
            <a:r>
              <a:rPr baseline="30000"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 → Θ(n</a:t>
            </a:r>
            <a:r>
              <a:rPr baseline="30000"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Θ(n) + Θ(n) → ??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16"/>
          <p:cNvSpPr txBox="1"/>
          <p:nvPr>
            <p:ph idx="4294967295" type="title"/>
          </p:nvPr>
        </p:nvSpPr>
        <p:spPr>
          <a:xfrm>
            <a:off x="457200" y="782633"/>
            <a:ext cx="7724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Drop Lower Terms, Drop Constants 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262" name="Google Shape;262;p16"/>
          <p:cNvSpPr txBox="1"/>
          <p:nvPr>
            <p:ph idx="4294967295" type="body"/>
          </p:nvPr>
        </p:nvSpPr>
        <p:spPr>
          <a:xfrm>
            <a:off x="457200" y="2209800"/>
            <a:ext cx="81738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Θ(n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3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+3n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+5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n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+10) →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Θ(n</a:t>
            </a:r>
            <a:r>
              <a:rPr baseline="30000"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Θ(234324231n</a:t>
            </a:r>
            <a:r>
              <a:rPr baseline="30000"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 →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Θ(n</a:t>
            </a:r>
            <a:r>
              <a:rPr baseline="30000"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Θ(n) + Θ(n) → 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Θ(2n)</a:t>
            </a:r>
            <a:r>
              <a:rPr lang="en">
                <a:solidFill>
                  <a:srgbClr val="A61C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2000">
                <a:latin typeface="Roboto Mono Light"/>
                <a:ea typeface="Roboto Mono Light"/>
                <a:cs typeface="Roboto Mono Light"/>
                <a:sym typeface="Roboto Mono Light"/>
              </a:rPr>
              <a:t># drop constant</a:t>
            </a:r>
            <a:endParaRPr sz="2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     = </a:t>
            </a:r>
            <a:r>
              <a:rPr lang="en">
                <a:solidFill>
                  <a:srgbClr val="A61C00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Θ(n)</a:t>
            </a:r>
            <a:endParaRPr>
              <a:solidFill>
                <a:srgbClr val="A61C00"/>
              </a:solidFill>
              <a:highlight>
                <a:srgbClr val="FFF2CC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17"/>
          <p:cNvSpPr txBox="1"/>
          <p:nvPr>
            <p:ph idx="4294967295" type="title"/>
          </p:nvPr>
        </p:nvSpPr>
        <p:spPr>
          <a:xfrm>
            <a:off x="6667900" y="2771000"/>
            <a:ext cx="1897200" cy="13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(1)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556375" y="1163233"/>
            <a:ext cx="4872300" cy="4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t/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18"/>
          <p:cNvSpPr txBox="1"/>
          <p:nvPr>
            <p:ph idx="4294967295" type="title"/>
          </p:nvPr>
        </p:nvSpPr>
        <p:spPr>
          <a:xfrm>
            <a:off x="6667900" y="2771000"/>
            <a:ext cx="1897200" cy="13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(1)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556375" y="1163233"/>
            <a:ext cx="4872300" cy="5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+,-,/,%,*,//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Variable assignments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&gt;,&lt;,==,&lt;=,&gt;=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print()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and,or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ef constant(n):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r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eturn (n + 32342) // n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*Creds to Sequoia’s Textbook</a:t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3168300" y="3414408"/>
            <a:ext cx="2807400" cy="969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matter how big an input, it still takes the same time to compute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19"/>
          <p:cNvSpPr txBox="1"/>
          <p:nvPr>
            <p:ph idx="4294967295" type="title"/>
          </p:nvPr>
        </p:nvSpPr>
        <p:spPr>
          <a:xfrm>
            <a:off x="6195600" y="3008525"/>
            <a:ext cx="2948400" cy="8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4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(log n)</a:t>
            </a:r>
            <a:endParaRPr sz="4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556375" y="1163230"/>
            <a:ext cx="48723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ef divide(n):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hile n &gt; 0: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print(“log n”)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n = n // 2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5" name="Google Shape;285;p19"/>
          <p:cNvSpPr txBox="1"/>
          <p:nvPr>
            <p:ph idx="1" type="body"/>
          </p:nvPr>
        </p:nvSpPr>
        <p:spPr>
          <a:xfrm>
            <a:off x="556375" y="3095050"/>
            <a:ext cx="21843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&gt;&gt;&gt; divide(2)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6" name="Google Shape;286;p19"/>
          <p:cNvSpPr txBox="1"/>
          <p:nvPr>
            <p:ph idx="1" type="body"/>
          </p:nvPr>
        </p:nvSpPr>
        <p:spPr>
          <a:xfrm>
            <a:off x="3124650" y="3095050"/>
            <a:ext cx="21843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&gt;&gt;&gt; 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divide(4)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7" name="Google Shape;287;p19"/>
          <p:cNvSpPr txBox="1"/>
          <p:nvPr>
            <p:ph idx="1" type="body"/>
          </p:nvPr>
        </p:nvSpPr>
        <p:spPr>
          <a:xfrm>
            <a:off x="556375" y="4624225"/>
            <a:ext cx="21843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&gt;&gt;&gt; 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divide(5)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8" name="Google Shape;288;p19"/>
          <p:cNvSpPr txBox="1"/>
          <p:nvPr>
            <p:ph idx="1" type="body"/>
          </p:nvPr>
        </p:nvSpPr>
        <p:spPr>
          <a:xfrm>
            <a:off x="3124650" y="4624225"/>
            <a:ext cx="23040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&gt;&gt;&gt; 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divide(8)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000275" y="517933"/>
            <a:ext cx="2807400" cy="969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many times will I loop over the while loop until it stops?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582475" y="3572950"/>
            <a:ext cx="2132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3210600" y="3501550"/>
            <a:ext cx="2132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582475" y="5121675"/>
            <a:ext cx="2132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3210600" y="5121675"/>
            <a:ext cx="21321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20"/>
          <p:cNvSpPr txBox="1"/>
          <p:nvPr>
            <p:ph idx="4294967295" type="title"/>
          </p:nvPr>
        </p:nvSpPr>
        <p:spPr>
          <a:xfrm>
            <a:off x="6667900" y="2771000"/>
            <a:ext cx="1897200" cy="13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0"/>
          <p:cNvSpPr txBox="1"/>
          <p:nvPr>
            <p:ph idx="1" type="body"/>
          </p:nvPr>
        </p:nvSpPr>
        <p:spPr>
          <a:xfrm>
            <a:off x="634300" y="2944231"/>
            <a:ext cx="48723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ef n(m):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or i in range(m):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print(i)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117175" y="2271383"/>
            <a:ext cx="2807400" cy="969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every integer in [0, </a:t>
            </a:r>
            <a:r>
              <a:rPr lang="en">
                <a:solidFill>
                  <a:srgbClr val="FFFFFF"/>
                </a:solidFill>
              </a:rPr>
              <a:t>...</a:t>
            </a:r>
            <a:r>
              <a:rPr lang="en">
                <a:solidFill>
                  <a:srgbClr val="FFFFFF"/>
                </a:solidFill>
              </a:rPr>
              <a:t> , m), print it once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21"/>
          <p:cNvSpPr txBox="1"/>
          <p:nvPr>
            <p:ph idx="4294967295" type="title"/>
          </p:nvPr>
        </p:nvSpPr>
        <p:spPr>
          <a:xfrm>
            <a:off x="6416525" y="2771000"/>
            <a:ext cx="2148600" cy="13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(n</a:t>
            </a:r>
            <a:r>
              <a:rPr baseline="30000"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634300" y="1420222"/>
            <a:ext cx="4872300" cy="19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def n(m):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for i in range(m):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or j in range(m):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	print(i, j)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2152700" y="717649"/>
            <a:ext cx="2807400" cy="1044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Nested for loop: outer loop runs in </a:t>
            </a:r>
            <a:r>
              <a:rPr lang="en">
                <a:solidFill>
                  <a:schemeClr val="lt1"/>
                </a:solidFill>
              </a:rPr>
              <a:t>Θ(n), inner loop runs in Θ(n). Θ(n) * Θ(n) = Θ(n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634300" y="3553500"/>
            <a:ext cx="2664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n(3)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0 0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0 1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0 2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1 0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1 1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1 2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2 0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2 1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2 2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