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iriam Libre"/>
      <p:regular r:id="rId25"/>
      <p:bold r:id="rId26"/>
    </p:embeddedFont>
    <p:embeddedFont>
      <p:font typeface="Proxima Nova"/>
      <p:regular r:id="rId27"/>
      <p:bold r:id="rId28"/>
      <p:italic r:id="rId29"/>
      <p:boldItalic r:id="rId30"/>
    </p:embeddedFont>
    <p:embeddedFont>
      <p:font typeface="Work Sans"/>
      <p:regular r:id="rId31"/>
      <p:bold r:id="rId32"/>
      <p:italic r:id="rId33"/>
      <p:boldItalic r:id="rId34"/>
    </p:embeddedFont>
    <p:embeddedFont>
      <p:font typeface="Roboto Mono"/>
      <p:regular r:id="rId35"/>
      <p:bold r:id="rId36"/>
      <p:italic r:id="rId37"/>
      <p:boldItalic r:id="rId38"/>
    </p:embeddedFont>
    <p:embeddedFont>
      <p:font typeface="Barlow Light"/>
      <p:regular r:id="rId39"/>
      <p:bold r:id="rId40"/>
      <p:italic r:id="rId41"/>
      <p:boldItalic r:id="rId42"/>
    </p:embeddedFont>
    <p:embeddedFont>
      <p:font typeface="Barlow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Light-bold.fntdata"/><Relationship Id="rId20" Type="http://schemas.openxmlformats.org/officeDocument/2006/relationships/slide" Target="slides/slide15.xml"/><Relationship Id="rId42" Type="http://schemas.openxmlformats.org/officeDocument/2006/relationships/font" Target="fonts/BarlowLight-boldItalic.fntdata"/><Relationship Id="rId41" Type="http://schemas.openxmlformats.org/officeDocument/2006/relationships/font" Target="fonts/BarlowLight-italic.fntdata"/><Relationship Id="rId22" Type="http://schemas.openxmlformats.org/officeDocument/2006/relationships/slide" Target="slides/slide17.xml"/><Relationship Id="rId44" Type="http://schemas.openxmlformats.org/officeDocument/2006/relationships/font" Target="fonts/Barlow-bold.fntdata"/><Relationship Id="rId21" Type="http://schemas.openxmlformats.org/officeDocument/2006/relationships/slide" Target="slides/slide16.xml"/><Relationship Id="rId43" Type="http://schemas.openxmlformats.org/officeDocument/2006/relationships/font" Target="fonts/Barlow-regular.fntdata"/><Relationship Id="rId24" Type="http://schemas.openxmlformats.org/officeDocument/2006/relationships/slide" Target="slides/slide19.xml"/><Relationship Id="rId46" Type="http://schemas.openxmlformats.org/officeDocument/2006/relationships/font" Target="fonts/Barlow-boldItalic.fntdata"/><Relationship Id="rId23" Type="http://schemas.openxmlformats.org/officeDocument/2006/relationships/slide" Target="slides/slide18.xml"/><Relationship Id="rId45" Type="http://schemas.openxmlformats.org/officeDocument/2006/relationships/font" Target="fonts/Barlow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MiriamLibre-bold.fntdata"/><Relationship Id="rId25" Type="http://schemas.openxmlformats.org/officeDocument/2006/relationships/font" Target="fonts/MiriamLibre-regular.fntdata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WorkSans-regular.fnt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33" Type="http://schemas.openxmlformats.org/officeDocument/2006/relationships/font" Target="fonts/WorkSans-italic.fntdata"/><Relationship Id="rId10" Type="http://schemas.openxmlformats.org/officeDocument/2006/relationships/slide" Target="slides/slide5.xml"/><Relationship Id="rId32" Type="http://schemas.openxmlformats.org/officeDocument/2006/relationships/font" Target="fonts/WorkSans-bold.fntdata"/><Relationship Id="rId13" Type="http://schemas.openxmlformats.org/officeDocument/2006/relationships/slide" Target="slides/slide8.xml"/><Relationship Id="rId35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34" Type="http://schemas.openxmlformats.org/officeDocument/2006/relationships/font" Target="fonts/WorkSans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bold.fntdata"/><Relationship Id="rId17" Type="http://schemas.openxmlformats.org/officeDocument/2006/relationships/slide" Target="slides/slide12.xml"/><Relationship Id="rId39" Type="http://schemas.openxmlformats.org/officeDocument/2006/relationships/font" Target="fonts/BarlowLight-regular.fntdata"/><Relationship Id="rId16" Type="http://schemas.openxmlformats.org/officeDocument/2006/relationships/slide" Target="slides/slide11.xml"/><Relationship Id="rId38" Type="http://schemas.openxmlformats.org/officeDocument/2006/relationships/font" Target="fonts/RobotoMon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cd2d9e02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cd2d9e02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cd2d9e02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cd2d9e02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a10d78c9f_0_4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a10d78c9f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a10d78c9f_0_5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a10d78c9f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a10d78c9f_0_6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3a10d78c9f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a10d78c9f_0_6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3a10d78c9f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3a10d78c9f_0_7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3a10d78c9f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a10d78c9f_0_6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a10d78c9f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3a10d78c9f_0_7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3a10d78c9f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3a10d78c9f_0_6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3a10d78c9f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a10d78c9f_0_4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a10d78c9f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a10958428_0_1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a1095842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a10d78c9f_0_1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a10d78c9f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a10d78c9f_0_3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a10d78c9f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a10d78c9f_0_3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a10d78c9f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a10d78c9f_0_1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a10d78c9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a10d78c9f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a10d78c9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cd2d9e0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cd2d9e0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hird">
  <p:cSld name="BLANK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roxima Nova"/>
              <a:buNone/>
              <a:defRPr sz="5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roxima Nova"/>
              <a:buNone/>
              <a:defRPr sz="5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roxima Nova"/>
              <a:buNone/>
              <a:defRPr sz="5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roxima Nova"/>
              <a:buNone/>
              <a:defRPr sz="5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roxima Nova"/>
              <a:buNone/>
              <a:defRPr sz="5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roxima Nova"/>
              <a:buNone/>
              <a:defRPr sz="5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roxima Nova"/>
              <a:buNone/>
              <a:defRPr sz="5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roxima Nova"/>
              <a:buNone/>
              <a:defRPr sz="5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2" name="Google Shape;24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3" name="Google Shape;2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6" name="Google Shape;24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9" name="Google Shape;24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0" name="Google Shape;25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3" name="Google Shape;25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4" name="Google Shape;25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5" name="Google Shape;25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1" name="Google Shape;261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2" name="Google Shape;26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5" name="Google Shape;26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9" name="Google Shape;269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0" name="Google Shape;270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1" name="Google Shape;27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74" name="Google Shape;27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7" name="Google Shape;277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8" name="Google Shape;27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sz="720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6" name="Google Shape;116;p6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7" name="Google Shape;117;p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7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7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223" name="Google Shape;223;p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half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A5B0F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9" name="Google Shape;23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Tree ADT: </a:t>
            </a:r>
            <a:r>
              <a:rPr lang="en"/>
              <a:t>Selectors</a:t>
            </a:r>
            <a:endParaRPr/>
          </a:p>
        </p:txBody>
      </p:sp>
      <p:sp>
        <p:nvSpPr>
          <p:cNvPr id="501" name="Google Shape;501;p34"/>
          <p:cNvSpPr txBox="1"/>
          <p:nvPr/>
        </p:nvSpPr>
        <p:spPr>
          <a:xfrm>
            <a:off x="381000" y="1226675"/>
            <a:ext cx="84333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388D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label(tree)</a:t>
            </a:r>
            <a:r>
              <a:rPr lang="en" sz="1800">
                <a:solidFill>
                  <a:srgbClr val="424242"/>
                </a:solidFill>
                <a:latin typeface="Proxima Nova"/>
                <a:ea typeface="Proxima Nova"/>
                <a:cs typeface="Proxima Nova"/>
                <a:sym typeface="Proxima Nova"/>
              </a:rPr>
              <a:t>: Returns the value at the root of the tree</a:t>
            </a:r>
            <a:endParaRPr sz="1800">
              <a:solidFill>
                <a:srgbClr val="42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388DB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branches(tree)</a:t>
            </a:r>
            <a:r>
              <a:rPr lang="en" sz="1800">
                <a:solidFill>
                  <a:srgbClr val="424242"/>
                </a:solidFill>
                <a:latin typeface="Proxima Nova"/>
                <a:ea typeface="Proxima Nova"/>
                <a:cs typeface="Proxima Nova"/>
                <a:sym typeface="Proxima Nova"/>
              </a:rPr>
              <a:t>: Returns a </a:t>
            </a:r>
            <a:r>
              <a:rPr b="1" i="1" lang="en" sz="1800">
                <a:solidFill>
                  <a:srgbClr val="424242"/>
                </a:solidFill>
                <a:latin typeface="Proxima Nova"/>
                <a:ea typeface="Proxima Nova"/>
                <a:cs typeface="Proxima Nova"/>
                <a:sym typeface="Proxima Nova"/>
              </a:rPr>
              <a:t>list</a:t>
            </a:r>
            <a:r>
              <a:rPr lang="en" sz="1800">
                <a:solidFill>
                  <a:srgbClr val="424242"/>
                </a:solidFill>
                <a:latin typeface="Proxima Nova"/>
                <a:ea typeface="Proxima Nova"/>
                <a:cs typeface="Proxima Nova"/>
                <a:sym typeface="Proxima Nova"/>
              </a:rPr>
              <a:t> of the tree’s branches</a:t>
            </a:r>
            <a:endParaRPr sz="1800">
              <a:solidFill>
                <a:srgbClr val="42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2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502" name="Google Shape;502;p34"/>
          <p:cNvGrpSpPr/>
          <p:nvPr/>
        </p:nvGrpSpPr>
        <p:grpSpPr>
          <a:xfrm>
            <a:off x="335400" y="2756775"/>
            <a:ext cx="4107000" cy="1634494"/>
            <a:chOff x="335400" y="2756775"/>
            <a:chExt cx="4107000" cy="1634494"/>
          </a:xfrm>
        </p:grpSpPr>
        <p:grpSp>
          <p:nvGrpSpPr>
            <p:cNvPr id="503" name="Google Shape;503;p34"/>
            <p:cNvGrpSpPr/>
            <p:nvPr/>
          </p:nvGrpSpPr>
          <p:grpSpPr>
            <a:xfrm>
              <a:off x="1686875" y="3396769"/>
              <a:ext cx="1251650" cy="994500"/>
              <a:chOff x="5053450" y="2610875"/>
              <a:chExt cx="1251650" cy="1326000"/>
            </a:xfrm>
          </p:grpSpPr>
          <p:sp>
            <p:nvSpPr>
              <p:cNvPr id="504" name="Google Shape;504;p34"/>
              <p:cNvSpPr/>
              <p:nvPr/>
            </p:nvSpPr>
            <p:spPr>
              <a:xfrm>
                <a:off x="5418275" y="2610875"/>
                <a:ext cx="510900" cy="499800"/>
              </a:xfrm>
              <a:prstGeom prst="ellipse">
                <a:avLst/>
              </a:prstGeom>
              <a:noFill/>
              <a:ln cap="flat" cmpd="sng" w="19050">
                <a:solidFill>
                  <a:srgbClr val="42424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505" name="Google Shape;505;p34"/>
              <p:cNvSpPr/>
              <p:nvPr/>
            </p:nvSpPr>
            <p:spPr>
              <a:xfrm>
                <a:off x="5053450" y="3437075"/>
                <a:ext cx="510900" cy="499800"/>
              </a:xfrm>
              <a:prstGeom prst="ellipse">
                <a:avLst/>
              </a:prstGeom>
              <a:noFill/>
              <a:ln cap="flat" cmpd="sng" w="19050">
                <a:solidFill>
                  <a:srgbClr val="42424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506" name="Google Shape;506;p34"/>
              <p:cNvCxnSpPr>
                <a:stCxn id="504" idx="3"/>
                <a:endCxn id="505" idx="0"/>
              </p:cNvCxnSpPr>
              <p:nvPr/>
            </p:nvCxnSpPr>
            <p:spPr>
              <a:xfrm flipH="1">
                <a:off x="5308895" y="3037481"/>
                <a:ext cx="184200" cy="399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2424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07" name="Google Shape;507;p34"/>
              <p:cNvSpPr/>
              <p:nvPr/>
            </p:nvSpPr>
            <p:spPr>
              <a:xfrm>
                <a:off x="5794200" y="3437075"/>
                <a:ext cx="510900" cy="499800"/>
              </a:xfrm>
              <a:prstGeom prst="ellipse">
                <a:avLst/>
              </a:prstGeom>
              <a:noFill/>
              <a:ln cap="flat" cmpd="sng" w="19050">
                <a:solidFill>
                  <a:srgbClr val="42424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508" name="Google Shape;508;p34"/>
              <p:cNvCxnSpPr>
                <a:stCxn id="504" idx="5"/>
                <a:endCxn id="507" idx="0"/>
              </p:cNvCxnSpPr>
              <p:nvPr/>
            </p:nvCxnSpPr>
            <p:spPr>
              <a:xfrm>
                <a:off x="5854355" y="3037481"/>
                <a:ext cx="195300" cy="399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2424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509" name="Google Shape;509;p34"/>
            <p:cNvSpPr txBox="1"/>
            <p:nvPr/>
          </p:nvSpPr>
          <p:spPr>
            <a:xfrm>
              <a:off x="335400" y="2756775"/>
              <a:ext cx="41070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24242"/>
                  </a:solidFill>
                  <a:latin typeface="Consolas"/>
                  <a:ea typeface="Consolas"/>
                  <a:cs typeface="Consolas"/>
                  <a:sym typeface="Consolas"/>
                </a:rPr>
                <a:t>&gt;&gt;&gt; t = tree(5, [tree(3), tree(2)])</a:t>
              </a:r>
              <a:endParaRPr sz="1600"/>
            </a:p>
          </p:txBody>
        </p:sp>
      </p:grpSp>
      <p:sp>
        <p:nvSpPr>
          <p:cNvPr id="510" name="Google Shape;510;p34"/>
          <p:cNvSpPr txBox="1"/>
          <p:nvPr/>
        </p:nvSpPr>
        <p:spPr>
          <a:xfrm>
            <a:off x="4544600" y="2455775"/>
            <a:ext cx="4193400" cy="221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&gt;&gt;&gt; label(t)</a:t>
            </a:r>
            <a:endParaRPr sz="16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6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&gt;&gt;&gt; type(branches(t)) == list</a:t>
            </a:r>
            <a:endParaRPr sz="16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6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&gt;&gt;&gt; [label(t) for b in branches(t)]</a:t>
            </a:r>
            <a:endParaRPr sz="16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[3, 2]</a:t>
            </a:r>
            <a:endParaRPr sz="16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1" name="Google Shape;511;p34"/>
          <p:cNvSpPr txBox="1"/>
          <p:nvPr/>
        </p:nvSpPr>
        <p:spPr>
          <a:xfrm>
            <a:off x="7198950" y="0"/>
            <a:ext cx="1944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Slide Creds to Tammy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Tree ADT: </a:t>
            </a:r>
            <a:r>
              <a:rPr lang="en"/>
              <a:t>Convenience function</a:t>
            </a:r>
            <a:endParaRPr/>
          </a:p>
        </p:txBody>
      </p:sp>
      <p:sp>
        <p:nvSpPr>
          <p:cNvPr id="517" name="Google Shape;517;p35"/>
          <p:cNvSpPr txBox="1"/>
          <p:nvPr/>
        </p:nvSpPr>
        <p:spPr>
          <a:xfrm>
            <a:off x="381000" y="1226675"/>
            <a:ext cx="84333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388D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is_leaf(tree)</a:t>
            </a:r>
            <a:r>
              <a:rPr lang="en" sz="1800">
                <a:solidFill>
                  <a:srgbClr val="424242"/>
                </a:solidFill>
                <a:latin typeface="Proxima Nova"/>
                <a:ea typeface="Proxima Nova"/>
                <a:cs typeface="Proxima Nova"/>
                <a:sym typeface="Proxima Nova"/>
              </a:rPr>
              <a:t>: Returns </a:t>
            </a: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800">
                <a:solidFill>
                  <a:srgbClr val="424242"/>
                </a:solidFill>
                <a:latin typeface="Proxima Nova"/>
                <a:ea typeface="Proxima Nova"/>
                <a:cs typeface="Proxima Nova"/>
                <a:sym typeface="Proxima Nova"/>
              </a:rPr>
              <a:t> if the tree is a leaf (has no branches) and </a:t>
            </a: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800">
                <a:solidFill>
                  <a:srgbClr val="424242"/>
                </a:solidFill>
                <a:latin typeface="Proxima Nova"/>
                <a:ea typeface="Proxima Nova"/>
                <a:cs typeface="Proxima Nova"/>
                <a:sym typeface="Proxima Nova"/>
              </a:rPr>
              <a:t> otherwise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518" name="Google Shape;518;p35"/>
          <p:cNvGrpSpPr/>
          <p:nvPr/>
        </p:nvGrpSpPr>
        <p:grpSpPr>
          <a:xfrm>
            <a:off x="335400" y="2604375"/>
            <a:ext cx="4107000" cy="1634494"/>
            <a:chOff x="335400" y="2756775"/>
            <a:chExt cx="4107000" cy="1634494"/>
          </a:xfrm>
        </p:grpSpPr>
        <p:grpSp>
          <p:nvGrpSpPr>
            <p:cNvPr id="519" name="Google Shape;519;p35"/>
            <p:cNvGrpSpPr/>
            <p:nvPr/>
          </p:nvGrpSpPr>
          <p:grpSpPr>
            <a:xfrm>
              <a:off x="1686875" y="3396769"/>
              <a:ext cx="1251650" cy="994500"/>
              <a:chOff x="5053450" y="2610875"/>
              <a:chExt cx="1251650" cy="1326000"/>
            </a:xfrm>
          </p:grpSpPr>
          <p:sp>
            <p:nvSpPr>
              <p:cNvPr id="520" name="Google Shape;520;p35"/>
              <p:cNvSpPr/>
              <p:nvPr/>
            </p:nvSpPr>
            <p:spPr>
              <a:xfrm>
                <a:off x="5418275" y="2610875"/>
                <a:ext cx="510900" cy="499800"/>
              </a:xfrm>
              <a:prstGeom prst="ellipse">
                <a:avLst/>
              </a:prstGeom>
              <a:noFill/>
              <a:ln cap="flat" cmpd="sng" w="19050">
                <a:solidFill>
                  <a:srgbClr val="42424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521" name="Google Shape;521;p35"/>
              <p:cNvSpPr/>
              <p:nvPr/>
            </p:nvSpPr>
            <p:spPr>
              <a:xfrm>
                <a:off x="5053450" y="3437075"/>
                <a:ext cx="510900" cy="499800"/>
              </a:xfrm>
              <a:prstGeom prst="ellipse">
                <a:avLst/>
              </a:prstGeom>
              <a:noFill/>
              <a:ln cap="flat" cmpd="sng" w="19050">
                <a:solidFill>
                  <a:srgbClr val="42424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522" name="Google Shape;522;p35"/>
              <p:cNvCxnSpPr>
                <a:stCxn id="520" idx="3"/>
                <a:endCxn id="521" idx="0"/>
              </p:cNvCxnSpPr>
              <p:nvPr/>
            </p:nvCxnSpPr>
            <p:spPr>
              <a:xfrm flipH="1">
                <a:off x="5308895" y="3037481"/>
                <a:ext cx="184200" cy="399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2424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23" name="Google Shape;523;p35"/>
              <p:cNvSpPr/>
              <p:nvPr/>
            </p:nvSpPr>
            <p:spPr>
              <a:xfrm>
                <a:off x="5794200" y="3437075"/>
                <a:ext cx="510900" cy="499800"/>
              </a:xfrm>
              <a:prstGeom prst="ellipse">
                <a:avLst/>
              </a:prstGeom>
              <a:noFill/>
              <a:ln cap="flat" cmpd="sng" w="19050">
                <a:solidFill>
                  <a:srgbClr val="42424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180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524" name="Google Shape;524;p35"/>
              <p:cNvCxnSpPr>
                <a:stCxn id="520" idx="5"/>
                <a:endCxn id="523" idx="0"/>
              </p:cNvCxnSpPr>
              <p:nvPr/>
            </p:nvCxnSpPr>
            <p:spPr>
              <a:xfrm>
                <a:off x="5854355" y="3037481"/>
                <a:ext cx="195300" cy="399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2424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525" name="Google Shape;525;p35"/>
            <p:cNvSpPr txBox="1"/>
            <p:nvPr/>
          </p:nvSpPr>
          <p:spPr>
            <a:xfrm>
              <a:off x="335400" y="2756775"/>
              <a:ext cx="41070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24242"/>
                  </a:solidFill>
                  <a:latin typeface="Consolas"/>
                  <a:ea typeface="Consolas"/>
                  <a:cs typeface="Consolas"/>
                  <a:sym typeface="Consolas"/>
                </a:rPr>
                <a:t>&gt;&gt;&gt; t = tree(5, [tree(3), tree(2)])</a:t>
              </a:r>
              <a:endParaRPr sz="1600"/>
            </a:p>
          </p:txBody>
        </p:sp>
      </p:grpSp>
      <p:sp>
        <p:nvSpPr>
          <p:cNvPr id="526" name="Google Shape;526;p35"/>
          <p:cNvSpPr txBox="1"/>
          <p:nvPr/>
        </p:nvSpPr>
        <p:spPr>
          <a:xfrm>
            <a:off x="4544600" y="2303375"/>
            <a:ext cx="4193400" cy="221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&gt;&gt;&gt; is_leaf(t)</a:t>
            </a:r>
            <a:endParaRPr sz="16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6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&gt;&gt;&gt; is_leaf(branches(t)) #Invalid</a:t>
            </a:r>
            <a:endParaRPr sz="16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6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&gt;&gt;&gt; is_leaf(branches(t)[0])</a:t>
            </a:r>
            <a:endParaRPr sz="16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6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7" name="Google Shape;527;p35"/>
          <p:cNvSpPr txBox="1"/>
          <p:nvPr/>
        </p:nvSpPr>
        <p:spPr>
          <a:xfrm>
            <a:off x="7198950" y="0"/>
            <a:ext cx="1944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Slide Creds to Tammy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6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3" name="Google Shape;533;p36"/>
          <p:cNvSpPr txBox="1"/>
          <p:nvPr>
            <p:ph idx="4294967295" type="title"/>
          </p:nvPr>
        </p:nvSpPr>
        <p:spPr>
          <a:xfrm>
            <a:off x="457200" y="31280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Comprehension</a:t>
            </a:r>
            <a:endParaRPr/>
          </a:p>
        </p:txBody>
      </p:sp>
      <p:sp>
        <p:nvSpPr>
          <p:cNvPr id="534" name="Google Shape;534;p36"/>
          <p:cNvSpPr txBox="1"/>
          <p:nvPr/>
        </p:nvSpPr>
        <p:spPr>
          <a:xfrm>
            <a:off x="537375" y="1272175"/>
            <a:ext cx="8159400" cy="26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Can be super useful in tree problems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600">
                <a:solidFill>
                  <a:srgbClr val="6463BD"/>
                </a:solidFill>
                <a:latin typeface="Roboto Mono"/>
                <a:ea typeface="Roboto Mono"/>
                <a:cs typeface="Roboto Mono"/>
                <a:sym typeface="Roboto Mono"/>
              </a:rPr>
              <a:t>&lt;apply_this_to_var&gt;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for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&lt;var&gt;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in </a:t>
            </a:r>
            <a:r>
              <a:rPr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&lt;list/sequence&gt;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600">
                <a:solidFill>
                  <a:srgbClr val="6463BD"/>
                </a:solidFill>
                <a:latin typeface="Roboto Mono"/>
                <a:ea typeface="Roboto Mono"/>
                <a:cs typeface="Roboto Mono"/>
                <a:sym typeface="Roboto Mono"/>
              </a:rPr>
              <a:t>&lt;apply_this_to_var&gt;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for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&lt;var&gt;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in </a:t>
            </a:r>
            <a:r>
              <a:rPr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&lt;list/sequence&gt;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if </a:t>
            </a:r>
            <a:r>
              <a:rPr lang="en" sz="16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&lt;condition&gt;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600">
                <a:solidFill>
                  <a:srgbClr val="6463BD"/>
                </a:solidFill>
                <a:latin typeface="Roboto Mono"/>
                <a:ea typeface="Roboto Mono"/>
                <a:cs typeface="Roboto Mono"/>
                <a:sym typeface="Roboto Mono"/>
              </a:rPr>
              <a:t>&lt;apply_this_to_var&gt;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if </a:t>
            </a:r>
            <a:r>
              <a:rPr lang="en" sz="16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&lt;condition&gt;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else 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&lt;apply_this_instead&gt;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for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&lt;var&gt;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in </a:t>
            </a:r>
            <a:r>
              <a:rPr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&lt;list/sequence&gt;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37"/>
          <p:cNvSpPr txBox="1"/>
          <p:nvPr>
            <p:ph idx="4294967295" type="title"/>
          </p:nvPr>
        </p:nvSpPr>
        <p:spPr>
          <a:xfrm>
            <a:off x="457200" y="31280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Operations</a:t>
            </a:r>
            <a:endParaRPr/>
          </a:p>
        </p:txBody>
      </p:sp>
      <p:sp>
        <p:nvSpPr>
          <p:cNvPr id="541" name="Google Shape;541;p37"/>
          <p:cNvSpPr txBox="1"/>
          <p:nvPr/>
        </p:nvSpPr>
        <p:spPr>
          <a:xfrm>
            <a:off x="537375" y="1272175"/>
            <a:ext cx="8159400" cy="3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max([1, 2, 3])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min([-1, 23, -41])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-41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all([True, True, 1, 2, 3, 4, 5])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any([False, True, 0, 1, 2, 3])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8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7" name="Google Shape;547;p38"/>
          <p:cNvSpPr/>
          <p:nvPr/>
        </p:nvSpPr>
        <p:spPr>
          <a:xfrm>
            <a:off x="4331693" y="1703600"/>
            <a:ext cx="528000" cy="5052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548" name="Google Shape;548;p38"/>
          <p:cNvCxnSpPr>
            <a:endCxn id="547" idx="2"/>
          </p:cNvCxnSpPr>
          <p:nvPr/>
        </p:nvCxnSpPr>
        <p:spPr>
          <a:xfrm flipH="1" rot="10800000">
            <a:off x="3452093" y="1956200"/>
            <a:ext cx="879600" cy="6000"/>
          </a:xfrm>
          <a:prstGeom prst="straightConnector1">
            <a:avLst/>
          </a:prstGeom>
          <a:noFill/>
          <a:ln cap="flat" cmpd="sng" w="28575">
            <a:solidFill>
              <a:srgbClr val="6463B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9" name="Google Shape;549;p38"/>
          <p:cNvSpPr txBox="1"/>
          <p:nvPr/>
        </p:nvSpPr>
        <p:spPr>
          <a:xfrm>
            <a:off x="3484150" y="1600200"/>
            <a:ext cx="3432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9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5" name="Google Shape;555;p39"/>
          <p:cNvSpPr/>
          <p:nvPr/>
        </p:nvSpPr>
        <p:spPr>
          <a:xfrm>
            <a:off x="4255493" y="1627400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56" name="Google Shape;556;p39"/>
          <p:cNvSpPr/>
          <p:nvPr/>
        </p:nvSpPr>
        <p:spPr>
          <a:xfrm>
            <a:off x="3416285" y="2352505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57" name="Google Shape;557;p39"/>
          <p:cNvSpPr/>
          <p:nvPr/>
        </p:nvSpPr>
        <p:spPr>
          <a:xfrm>
            <a:off x="4255493" y="2352505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58" name="Google Shape;558;p39"/>
          <p:cNvSpPr/>
          <p:nvPr/>
        </p:nvSpPr>
        <p:spPr>
          <a:xfrm>
            <a:off x="5104651" y="2352505"/>
            <a:ext cx="528000" cy="5052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559" name="Google Shape;559;p39"/>
          <p:cNvCxnSpPr>
            <a:endCxn id="556" idx="7"/>
          </p:cNvCxnSpPr>
          <p:nvPr/>
        </p:nvCxnSpPr>
        <p:spPr>
          <a:xfrm flipH="1">
            <a:off x="3866961" y="2057790"/>
            <a:ext cx="466800" cy="3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39"/>
          <p:cNvCxnSpPr>
            <a:stCxn id="555" idx="4"/>
            <a:endCxn id="557" idx="0"/>
          </p:cNvCxnSpPr>
          <p:nvPr/>
        </p:nvCxnSpPr>
        <p:spPr>
          <a:xfrm>
            <a:off x="4519493" y="2132600"/>
            <a:ext cx="0" cy="21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39"/>
          <p:cNvCxnSpPr>
            <a:stCxn id="555" idx="5"/>
            <a:endCxn id="558" idx="1"/>
          </p:cNvCxnSpPr>
          <p:nvPr/>
        </p:nvCxnSpPr>
        <p:spPr>
          <a:xfrm>
            <a:off x="4706170" y="2058615"/>
            <a:ext cx="475800" cy="3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39"/>
          <p:cNvCxnSpPr>
            <a:endCxn id="555" idx="2"/>
          </p:cNvCxnSpPr>
          <p:nvPr/>
        </p:nvCxnSpPr>
        <p:spPr>
          <a:xfrm flipH="1" rot="10800000">
            <a:off x="3375893" y="1880000"/>
            <a:ext cx="879600" cy="6000"/>
          </a:xfrm>
          <a:prstGeom prst="straightConnector1">
            <a:avLst/>
          </a:prstGeom>
          <a:noFill/>
          <a:ln cap="flat" cmpd="sng" w="28575">
            <a:solidFill>
              <a:srgbClr val="6463B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3" name="Google Shape;563;p39"/>
          <p:cNvSpPr txBox="1"/>
          <p:nvPr/>
        </p:nvSpPr>
        <p:spPr>
          <a:xfrm>
            <a:off x="3407950" y="1524000"/>
            <a:ext cx="3432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0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9" name="Google Shape;569;p40"/>
          <p:cNvSpPr/>
          <p:nvPr/>
        </p:nvSpPr>
        <p:spPr>
          <a:xfrm>
            <a:off x="4484093" y="941600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70" name="Google Shape;570;p40"/>
          <p:cNvSpPr/>
          <p:nvPr/>
        </p:nvSpPr>
        <p:spPr>
          <a:xfrm>
            <a:off x="3644885" y="1666705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71" name="Google Shape;571;p40"/>
          <p:cNvSpPr/>
          <p:nvPr/>
        </p:nvSpPr>
        <p:spPr>
          <a:xfrm>
            <a:off x="4484093" y="1666705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72" name="Google Shape;572;p40"/>
          <p:cNvSpPr/>
          <p:nvPr/>
        </p:nvSpPr>
        <p:spPr>
          <a:xfrm>
            <a:off x="5333251" y="1666705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73" name="Google Shape;573;p40"/>
          <p:cNvSpPr/>
          <p:nvPr/>
        </p:nvSpPr>
        <p:spPr>
          <a:xfrm>
            <a:off x="3116993" y="2413161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74" name="Google Shape;574;p40"/>
          <p:cNvSpPr/>
          <p:nvPr/>
        </p:nvSpPr>
        <p:spPr>
          <a:xfrm>
            <a:off x="4172778" y="2460014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75" name="Google Shape;575;p40"/>
          <p:cNvSpPr/>
          <p:nvPr/>
        </p:nvSpPr>
        <p:spPr>
          <a:xfrm>
            <a:off x="5011986" y="2460014"/>
            <a:ext cx="528000" cy="5052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77</a:t>
            </a:r>
            <a:endParaRPr sz="1300"/>
          </a:p>
        </p:txBody>
      </p:sp>
      <p:sp>
        <p:nvSpPr>
          <p:cNvPr id="576" name="Google Shape;576;p40"/>
          <p:cNvSpPr/>
          <p:nvPr/>
        </p:nvSpPr>
        <p:spPr>
          <a:xfrm>
            <a:off x="5863007" y="2460026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12</a:t>
            </a:r>
            <a:endParaRPr sz="1300"/>
          </a:p>
        </p:txBody>
      </p:sp>
      <p:sp>
        <p:nvSpPr>
          <p:cNvPr id="577" name="Google Shape;577;p40"/>
          <p:cNvSpPr/>
          <p:nvPr/>
        </p:nvSpPr>
        <p:spPr>
          <a:xfrm>
            <a:off x="2589100" y="3213055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43</a:t>
            </a:r>
            <a:endParaRPr sz="1300"/>
          </a:p>
        </p:txBody>
      </p:sp>
      <p:sp>
        <p:nvSpPr>
          <p:cNvPr id="578" name="Google Shape;578;p40"/>
          <p:cNvSpPr/>
          <p:nvPr/>
        </p:nvSpPr>
        <p:spPr>
          <a:xfrm>
            <a:off x="3544158" y="3159617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579" name="Google Shape;579;p40"/>
          <p:cNvCxnSpPr>
            <a:endCxn id="570" idx="7"/>
          </p:cNvCxnSpPr>
          <p:nvPr/>
        </p:nvCxnSpPr>
        <p:spPr>
          <a:xfrm flipH="1">
            <a:off x="4095561" y="1371990"/>
            <a:ext cx="466800" cy="3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40"/>
          <p:cNvCxnSpPr>
            <a:stCxn id="569" idx="4"/>
            <a:endCxn id="571" idx="0"/>
          </p:cNvCxnSpPr>
          <p:nvPr/>
        </p:nvCxnSpPr>
        <p:spPr>
          <a:xfrm>
            <a:off x="4748093" y="1446800"/>
            <a:ext cx="0" cy="21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40"/>
          <p:cNvCxnSpPr>
            <a:stCxn id="569" idx="5"/>
            <a:endCxn id="572" idx="1"/>
          </p:cNvCxnSpPr>
          <p:nvPr/>
        </p:nvCxnSpPr>
        <p:spPr>
          <a:xfrm>
            <a:off x="4934770" y="1372815"/>
            <a:ext cx="475800" cy="3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40"/>
          <p:cNvCxnSpPr>
            <a:stCxn id="570" idx="3"/>
            <a:endCxn id="573" idx="0"/>
          </p:cNvCxnSpPr>
          <p:nvPr/>
        </p:nvCxnSpPr>
        <p:spPr>
          <a:xfrm flipH="1">
            <a:off x="3381109" y="2097920"/>
            <a:ext cx="3411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40"/>
          <p:cNvCxnSpPr>
            <a:stCxn id="573" idx="3"/>
            <a:endCxn id="577" idx="0"/>
          </p:cNvCxnSpPr>
          <p:nvPr/>
        </p:nvCxnSpPr>
        <p:spPr>
          <a:xfrm flipH="1">
            <a:off x="2853216" y="2844376"/>
            <a:ext cx="341100" cy="3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40"/>
          <p:cNvCxnSpPr>
            <a:stCxn id="573" idx="5"/>
            <a:endCxn id="578" idx="0"/>
          </p:cNvCxnSpPr>
          <p:nvPr/>
        </p:nvCxnSpPr>
        <p:spPr>
          <a:xfrm>
            <a:off x="3567669" y="2844376"/>
            <a:ext cx="2406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40"/>
          <p:cNvCxnSpPr>
            <a:stCxn id="571" idx="3"/>
            <a:endCxn id="574" idx="0"/>
          </p:cNvCxnSpPr>
          <p:nvPr/>
        </p:nvCxnSpPr>
        <p:spPr>
          <a:xfrm flipH="1">
            <a:off x="4436917" y="2097920"/>
            <a:ext cx="124500" cy="3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40"/>
          <p:cNvCxnSpPr>
            <a:stCxn id="571" idx="5"/>
            <a:endCxn id="575" idx="0"/>
          </p:cNvCxnSpPr>
          <p:nvPr/>
        </p:nvCxnSpPr>
        <p:spPr>
          <a:xfrm>
            <a:off x="4934770" y="2097920"/>
            <a:ext cx="341100" cy="3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" name="Google Shape;587;p40"/>
          <p:cNvCxnSpPr>
            <a:stCxn id="572" idx="5"/>
            <a:endCxn id="576" idx="0"/>
          </p:cNvCxnSpPr>
          <p:nvPr/>
        </p:nvCxnSpPr>
        <p:spPr>
          <a:xfrm>
            <a:off x="5783927" y="2097920"/>
            <a:ext cx="343200" cy="3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40"/>
          <p:cNvCxnSpPr>
            <a:endCxn id="569" idx="2"/>
          </p:cNvCxnSpPr>
          <p:nvPr/>
        </p:nvCxnSpPr>
        <p:spPr>
          <a:xfrm flipH="1" rot="10800000">
            <a:off x="3604493" y="1194200"/>
            <a:ext cx="879600" cy="6000"/>
          </a:xfrm>
          <a:prstGeom prst="straightConnector1">
            <a:avLst/>
          </a:prstGeom>
          <a:noFill/>
          <a:ln cap="flat" cmpd="sng" w="28575">
            <a:solidFill>
              <a:srgbClr val="6463B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9" name="Google Shape;589;p40"/>
          <p:cNvSpPr txBox="1"/>
          <p:nvPr/>
        </p:nvSpPr>
        <p:spPr>
          <a:xfrm>
            <a:off x="3636550" y="838200"/>
            <a:ext cx="3432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1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5" name="Google Shape;595;p41"/>
          <p:cNvSpPr txBox="1"/>
          <p:nvPr/>
        </p:nvSpPr>
        <p:spPr>
          <a:xfrm>
            <a:off x="371675" y="3662950"/>
            <a:ext cx="8632200" cy="1074600"/>
          </a:xfrm>
          <a:prstGeom prst="rect">
            <a:avLst/>
          </a:prstGeom>
          <a:noFill/>
          <a:ln cap="flat" cmpd="sng" w="19050">
            <a:solidFill>
              <a:srgbClr val="A5B0FE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200">
                <a:solidFill>
                  <a:srgbClr val="6463BD"/>
                </a:solidFill>
                <a:latin typeface="Roboto Mono"/>
                <a:ea typeface="Roboto Mono"/>
                <a:cs typeface="Roboto Mono"/>
                <a:sym typeface="Roboto Mono"/>
              </a:rPr>
              <a:t>&lt;apply_this_to_var&gt;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for </a:t>
            </a:r>
            <a:r>
              <a:rPr lang="en" sz="1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&lt;var&gt;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in </a:t>
            </a:r>
            <a:r>
              <a:rPr lang="en" sz="12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&lt;list/sequence&gt;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200">
                <a:solidFill>
                  <a:srgbClr val="6463BD"/>
                </a:solidFill>
                <a:latin typeface="Roboto Mono"/>
                <a:ea typeface="Roboto Mono"/>
                <a:cs typeface="Roboto Mono"/>
                <a:sym typeface="Roboto Mono"/>
              </a:rPr>
              <a:t>&lt;apply_this_to_var&gt;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for </a:t>
            </a:r>
            <a:r>
              <a:rPr lang="en" sz="1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&lt;var&gt;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in </a:t>
            </a:r>
            <a:r>
              <a:rPr lang="en" sz="12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&lt;list/sequence&gt;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if </a:t>
            </a:r>
            <a:r>
              <a:rPr lang="en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&lt;condition&gt;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200">
                <a:solidFill>
                  <a:srgbClr val="6463BD"/>
                </a:solidFill>
                <a:latin typeface="Roboto Mono"/>
                <a:ea typeface="Roboto Mono"/>
                <a:cs typeface="Roboto Mono"/>
                <a:sym typeface="Roboto Mono"/>
              </a:rPr>
              <a:t>&lt;apply_this_to_var&gt;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if </a:t>
            </a:r>
            <a:r>
              <a:rPr lang="en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&lt;condition&gt;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else </a:t>
            </a:r>
            <a:r>
              <a:rPr lang="en" sz="12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&lt;apply_this_instead&gt;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for </a:t>
            </a:r>
            <a:r>
              <a:rPr lang="en" sz="1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&lt;var&gt;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in </a:t>
            </a:r>
            <a:r>
              <a:rPr lang="en" sz="12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&lt;list/sequence&gt;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6" name="Google Shape;596;p41"/>
          <p:cNvSpPr txBox="1"/>
          <p:nvPr/>
        </p:nvSpPr>
        <p:spPr>
          <a:xfrm>
            <a:off x="348675" y="484400"/>
            <a:ext cx="4643400" cy="28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def tree_max(t):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if </a:t>
            </a:r>
            <a:r>
              <a:rPr lang="en" sz="18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&lt;base case&gt;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	return </a:t>
            </a:r>
            <a:r>
              <a:rPr lang="en" sz="18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&lt;code&gt;</a:t>
            </a:r>
            <a:endParaRPr sz="18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return </a:t>
            </a:r>
            <a:r>
              <a:rPr lang="en" sz="18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&lt;code&gt;</a:t>
            </a:r>
            <a:endParaRPr sz="18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7" name="Google Shape;597;p41"/>
          <p:cNvSpPr/>
          <p:nvPr/>
        </p:nvSpPr>
        <p:spPr>
          <a:xfrm>
            <a:off x="7151093" y="484400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98" name="Google Shape;598;p41"/>
          <p:cNvSpPr/>
          <p:nvPr/>
        </p:nvSpPr>
        <p:spPr>
          <a:xfrm>
            <a:off x="6311885" y="1209505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99" name="Google Shape;599;p41"/>
          <p:cNvSpPr/>
          <p:nvPr/>
        </p:nvSpPr>
        <p:spPr>
          <a:xfrm>
            <a:off x="7151093" y="1209505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00" name="Google Shape;600;p41"/>
          <p:cNvSpPr/>
          <p:nvPr/>
        </p:nvSpPr>
        <p:spPr>
          <a:xfrm>
            <a:off x="8000251" y="1209505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01" name="Google Shape;601;p41"/>
          <p:cNvSpPr/>
          <p:nvPr/>
        </p:nvSpPr>
        <p:spPr>
          <a:xfrm>
            <a:off x="5783993" y="1955961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602" name="Google Shape;602;p41"/>
          <p:cNvSpPr/>
          <p:nvPr/>
        </p:nvSpPr>
        <p:spPr>
          <a:xfrm>
            <a:off x="6839778" y="2002814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603" name="Google Shape;603;p41"/>
          <p:cNvSpPr/>
          <p:nvPr/>
        </p:nvSpPr>
        <p:spPr>
          <a:xfrm>
            <a:off x="7678986" y="2002814"/>
            <a:ext cx="528000" cy="5052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77</a:t>
            </a:r>
            <a:endParaRPr sz="1300"/>
          </a:p>
        </p:txBody>
      </p:sp>
      <p:sp>
        <p:nvSpPr>
          <p:cNvPr id="604" name="Google Shape;604;p41"/>
          <p:cNvSpPr/>
          <p:nvPr/>
        </p:nvSpPr>
        <p:spPr>
          <a:xfrm>
            <a:off x="8530007" y="2002826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12</a:t>
            </a:r>
            <a:endParaRPr sz="1300"/>
          </a:p>
        </p:txBody>
      </p:sp>
      <p:sp>
        <p:nvSpPr>
          <p:cNvPr id="605" name="Google Shape;605;p41"/>
          <p:cNvSpPr/>
          <p:nvPr/>
        </p:nvSpPr>
        <p:spPr>
          <a:xfrm>
            <a:off x="5256100" y="2755855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43</a:t>
            </a:r>
            <a:endParaRPr sz="1300"/>
          </a:p>
        </p:txBody>
      </p:sp>
      <p:sp>
        <p:nvSpPr>
          <p:cNvPr id="606" name="Google Shape;606;p41"/>
          <p:cNvSpPr/>
          <p:nvPr/>
        </p:nvSpPr>
        <p:spPr>
          <a:xfrm>
            <a:off x="6211158" y="2702417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607" name="Google Shape;607;p41"/>
          <p:cNvCxnSpPr>
            <a:endCxn id="598" idx="7"/>
          </p:cNvCxnSpPr>
          <p:nvPr/>
        </p:nvCxnSpPr>
        <p:spPr>
          <a:xfrm flipH="1">
            <a:off x="6762561" y="914790"/>
            <a:ext cx="466800" cy="3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41"/>
          <p:cNvCxnSpPr>
            <a:stCxn id="597" idx="4"/>
            <a:endCxn id="599" idx="0"/>
          </p:cNvCxnSpPr>
          <p:nvPr/>
        </p:nvCxnSpPr>
        <p:spPr>
          <a:xfrm>
            <a:off x="7415093" y="989600"/>
            <a:ext cx="0" cy="21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41"/>
          <p:cNvCxnSpPr>
            <a:stCxn id="597" idx="5"/>
            <a:endCxn id="600" idx="1"/>
          </p:cNvCxnSpPr>
          <p:nvPr/>
        </p:nvCxnSpPr>
        <p:spPr>
          <a:xfrm>
            <a:off x="7601770" y="915615"/>
            <a:ext cx="475800" cy="3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" name="Google Shape;610;p41"/>
          <p:cNvCxnSpPr>
            <a:stCxn id="598" idx="3"/>
            <a:endCxn id="601" idx="0"/>
          </p:cNvCxnSpPr>
          <p:nvPr/>
        </p:nvCxnSpPr>
        <p:spPr>
          <a:xfrm flipH="1">
            <a:off x="6048109" y="1640720"/>
            <a:ext cx="3411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1" name="Google Shape;611;p41"/>
          <p:cNvCxnSpPr>
            <a:stCxn id="601" idx="3"/>
            <a:endCxn id="605" idx="0"/>
          </p:cNvCxnSpPr>
          <p:nvPr/>
        </p:nvCxnSpPr>
        <p:spPr>
          <a:xfrm flipH="1">
            <a:off x="5520216" y="2387176"/>
            <a:ext cx="341100" cy="3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" name="Google Shape;612;p41"/>
          <p:cNvCxnSpPr>
            <a:stCxn id="601" idx="5"/>
            <a:endCxn id="606" idx="0"/>
          </p:cNvCxnSpPr>
          <p:nvPr/>
        </p:nvCxnSpPr>
        <p:spPr>
          <a:xfrm>
            <a:off x="6234669" y="2387176"/>
            <a:ext cx="2406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" name="Google Shape;613;p41"/>
          <p:cNvCxnSpPr>
            <a:stCxn id="599" idx="3"/>
            <a:endCxn id="602" idx="0"/>
          </p:cNvCxnSpPr>
          <p:nvPr/>
        </p:nvCxnSpPr>
        <p:spPr>
          <a:xfrm flipH="1">
            <a:off x="7103917" y="1640720"/>
            <a:ext cx="124500" cy="3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41"/>
          <p:cNvCxnSpPr>
            <a:stCxn id="599" idx="5"/>
            <a:endCxn id="603" idx="0"/>
          </p:cNvCxnSpPr>
          <p:nvPr/>
        </p:nvCxnSpPr>
        <p:spPr>
          <a:xfrm>
            <a:off x="7601770" y="1640720"/>
            <a:ext cx="341100" cy="3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p41"/>
          <p:cNvCxnSpPr>
            <a:stCxn id="600" idx="5"/>
            <a:endCxn id="604" idx="0"/>
          </p:cNvCxnSpPr>
          <p:nvPr/>
        </p:nvCxnSpPr>
        <p:spPr>
          <a:xfrm>
            <a:off x="8450927" y="1640720"/>
            <a:ext cx="343200" cy="3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6" name="Google Shape;616;p41"/>
          <p:cNvCxnSpPr>
            <a:endCxn id="597" idx="2"/>
          </p:cNvCxnSpPr>
          <p:nvPr/>
        </p:nvCxnSpPr>
        <p:spPr>
          <a:xfrm flipH="1" rot="10800000">
            <a:off x="6271493" y="737000"/>
            <a:ext cx="879600" cy="6000"/>
          </a:xfrm>
          <a:prstGeom prst="straightConnector1">
            <a:avLst/>
          </a:prstGeom>
          <a:noFill/>
          <a:ln cap="flat" cmpd="sng" w="28575">
            <a:solidFill>
              <a:srgbClr val="6463B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7" name="Google Shape;617;p41"/>
          <p:cNvSpPr txBox="1"/>
          <p:nvPr/>
        </p:nvSpPr>
        <p:spPr>
          <a:xfrm>
            <a:off x="6303550" y="381000"/>
            <a:ext cx="3432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3" name="Google Shape;623;p42"/>
          <p:cNvSpPr txBox="1"/>
          <p:nvPr/>
        </p:nvSpPr>
        <p:spPr>
          <a:xfrm>
            <a:off x="537375" y="329000"/>
            <a:ext cx="8159400" cy="17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600">
                <a:solidFill>
                  <a:srgbClr val="6463BD"/>
                </a:solidFill>
                <a:latin typeface="Roboto Mono"/>
                <a:ea typeface="Roboto Mono"/>
                <a:cs typeface="Roboto Mono"/>
                <a:sym typeface="Roboto Mono"/>
              </a:rPr>
              <a:t>&lt;apply_this_to_var&gt;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for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&lt;var&gt;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in </a:t>
            </a:r>
            <a:r>
              <a:rPr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&lt;list/sequence&gt;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600">
                <a:solidFill>
                  <a:srgbClr val="6463BD"/>
                </a:solidFill>
                <a:latin typeface="Roboto Mono"/>
                <a:ea typeface="Roboto Mono"/>
                <a:cs typeface="Roboto Mono"/>
                <a:sym typeface="Roboto Mono"/>
              </a:rPr>
              <a:t>&lt;apply_this_to_var&gt;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for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&lt;var&gt;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in </a:t>
            </a:r>
            <a:r>
              <a:rPr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&lt;list/sequence&gt;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if </a:t>
            </a:r>
            <a:r>
              <a:rPr lang="en" sz="16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&lt;condition&gt;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600">
                <a:solidFill>
                  <a:srgbClr val="6463BD"/>
                </a:solidFill>
                <a:latin typeface="Roboto Mono"/>
                <a:ea typeface="Roboto Mono"/>
                <a:cs typeface="Roboto Mono"/>
                <a:sym typeface="Roboto Mono"/>
              </a:rPr>
              <a:t>&lt;apply_this_to_var&gt;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if </a:t>
            </a:r>
            <a:r>
              <a:rPr lang="en" sz="16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&lt;condition&gt;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else 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&lt;apply_this_instead&gt;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for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&lt;var&gt;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in </a:t>
            </a:r>
            <a:r>
              <a:rPr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&lt;list/sequence&gt;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4" name="Google Shape;624;p42"/>
          <p:cNvSpPr txBox="1"/>
          <p:nvPr/>
        </p:nvSpPr>
        <p:spPr>
          <a:xfrm>
            <a:off x="537375" y="2028875"/>
            <a:ext cx="8159400" cy="26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max([1, 2, 3])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min([-1, 23, -41])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-41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all([True, True, 1, 2, 3, 4, 5])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any([False, True, 0, 1, 2, 3])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3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0" name="Google Shape;630;p43"/>
          <p:cNvSpPr txBox="1"/>
          <p:nvPr/>
        </p:nvSpPr>
        <p:spPr>
          <a:xfrm>
            <a:off x="371675" y="3662950"/>
            <a:ext cx="8632200" cy="1074600"/>
          </a:xfrm>
          <a:prstGeom prst="rect">
            <a:avLst/>
          </a:prstGeom>
          <a:noFill/>
          <a:ln cap="flat" cmpd="sng" w="19050">
            <a:solidFill>
              <a:srgbClr val="A5B0FE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200">
                <a:solidFill>
                  <a:srgbClr val="6463BD"/>
                </a:solidFill>
                <a:latin typeface="Roboto Mono"/>
                <a:ea typeface="Roboto Mono"/>
                <a:cs typeface="Roboto Mono"/>
                <a:sym typeface="Roboto Mono"/>
              </a:rPr>
              <a:t>&lt;apply_this_to_var&gt;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for </a:t>
            </a:r>
            <a:r>
              <a:rPr lang="en" sz="1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&lt;var&gt;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in </a:t>
            </a:r>
            <a:r>
              <a:rPr lang="en" sz="12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&lt;list/sequence&gt;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200">
                <a:solidFill>
                  <a:srgbClr val="6463BD"/>
                </a:solidFill>
                <a:latin typeface="Roboto Mono"/>
                <a:ea typeface="Roboto Mono"/>
                <a:cs typeface="Roboto Mono"/>
                <a:sym typeface="Roboto Mono"/>
              </a:rPr>
              <a:t>&lt;apply_this_to_var&gt;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for </a:t>
            </a:r>
            <a:r>
              <a:rPr lang="en" sz="1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&lt;var&gt;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in </a:t>
            </a:r>
            <a:r>
              <a:rPr lang="en" sz="12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&lt;list/sequence&gt;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if </a:t>
            </a:r>
            <a:r>
              <a:rPr lang="en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&lt;condition&gt;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200">
                <a:solidFill>
                  <a:srgbClr val="6463BD"/>
                </a:solidFill>
                <a:latin typeface="Roboto Mono"/>
                <a:ea typeface="Roboto Mono"/>
                <a:cs typeface="Roboto Mono"/>
                <a:sym typeface="Roboto Mono"/>
              </a:rPr>
              <a:t>&lt;apply_this_to_var&gt;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if </a:t>
            </a:r>
            <a:r>
              <a:rPr lang="en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&lt;condition&gt;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else </a:t>
            </a:r>
            <a:r>
              <a:rPr lang="en" sz="12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&lt;apply_this_instead&gt;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for </a:t>
            </a:r>
            <a:r>
              <a:rPr lang="en" sz="1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&lt;var&gt;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in </a:t>
            </a:r>
            <a:r>
              <a:rPr lang="en" sz="12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&lt;list/sequence&gt;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1" name="Google Shape;631;p43"/>
          <p:cNvSpPr txBox="1"/>
          <p:nvPr/>
        </p:nvSpPr>
        <p:spPr>
          <a:xfrm>
            <a:off x="348675" y="484400"/>
            <a:ext cx="4643400" cy="28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def tree_max(t):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if is_leaf(t):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	return label(t)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	return max([tree_max(b) for b in branches(t)] + label[t])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2" name="Google Shape;632;p43"/>
          <p:cNvSpPr/>
          <p:nvPr/>
        </p:nvSpPr>
        <p:spPr>
          <a:xfrm>
            <a:off x="7151093" y="484400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33" name="Google Shape;633;p43"/>
          <p:cNvSpPr/>
          <p:nvPr/>
        </p:nvSpPr>
        <p:spPr>
          <a:xfrm>
            <a:off x="6311885" y="1209505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34" name="Google Shape;634;p43"/>
          <p:cNvSpPr/>
          <p:nvPr/>
        </p:nvSpPr>
        <p:spPr>
          <a:xfrm>
            <a:off x="7151093" y="1209505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35" name="Google Shape;635;p43"/>
          <p:cNvSpPr/>
          <p:nvPr/>
        </p:nvSpPr>
        <p:spPr>
          <a:xfrm>
            <a:off x="8000251" y="1209505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36" name="Google Shape;636;p43"/>
          <p:cNvSpPr/>
          <p:nvPr/>
        </p:nvSpPr>
        <p:spPr>
          <a:xfrm>
            <a:off x="5783993" y="1955961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637" name="Google Shape;637;p43"/>
          <p:cNvSpPr/>
          <p:nvPr/>
        </p:nvSpPr>
        <p:spPr>
          <a:xfrm>
            <a:off x="6839778" y="2002814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638" name="Google Shape;638;p43"/>
          <p:cNvSpPr/>
          <p:nvPr/>
        </p:nvSpPr>
        <p:spPr>
          <a:xfrm>
            <a:off x="7678986" y="2002814"/>
            <a:ext cx="528000" cy="5052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77</a:t>
            </a:r>
            <a:endParaRPr sz="1300"/>
          </a:p>
        </p:txBody>
      </p:sp>
      <p:sp>
        <p:nvSpPr>
          <p:cNvPr id="639" name="Google Shape;639;p43"/>
          <p:cNvSpPr/>
          <p:nvPr/>
        </p:nvSpPr>
        <p:spPr>
          <a:xfrm>
            <a:off x="8530007" y="2002826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12</a:t>
            </a:r>
            <a:endParaRPr sz="1300"/>
          </a:p>
        </p:txBody>
      </p:sp>
      <p:sp>
        <p:nvSpPr>
          <p:cNvPr id="640" name="Google Shape;640;p43"/>
          <p:cNvSpPr/>
          <p:nvPr/>
        </p:nvSpPr>
        <p:spPr>
          <a:xfrm>
            <a:off x="5256100" y="2755855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43</a:t>
            </a:r>
            <a:endParaRPr sz="1300"/>
          </a:p>
        </p:txBody>
      </p:sp>
      <p:sp>
        <p:nvSpPr>
          <p:cNvPr id="641" name="Google Shape;641;p43"/>
          <p:cNvSpPr/>
          <p:nvPr/>
        </p:nvSpPr>
        <p:spPr>
          <a:xfrm>
            <a:off x="6211158" y="2702417"/>
            <a:ext cx="528000" cy="5052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642" name="Google Shape;642;p43"/>
          <p:cNvCxnSpPr>
            <a:endCxn id="633" idx="7"/>
          </p:cNvCxnSpPr>
          <p:nvPr/>
        </p:nvCxnSpPr>
        <p:spPr>
          <a:xfrm flipH="1">
            <a:off x="6762561" y="914790"/>
            <a:ext cx="466800" cy="3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43"/>
          <p:cNvCxnSpPr>
            <a:stCxn id="632" idx="4"/>
            <a:endCxn id="634" idx="0"/>
          </p:cNvCxnSpPr>
          <p:nvPr/>
        </p:nvCxnSpPr>
        <p:spPr>
          <a:xfrm>
            <a:off x="7415093" y="989600"/>
            <a:ext cx="0" cy="21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43"/>
          <p:cNvCxnSpPr>
            <a:stCxn id="632" idx="5"/>
            <a:endCxn id="635" idx="1"/>
          </p:cNvCxnSpPr>
          <p:nvPr/>
        </p:nvCxnSpPr>
        <p:spPr>
          <a:xfrm>
            <a:off x="7601770" y="915615"/>
            <a:ext cx="475800" cy="3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43"/>
          <p:cNvCxnSpPr>
            <a:stCxn id="633" idx="3"/>
            <a:endCxn id="636" idx="0"/>
          </p:cNvCxnSpPr>
          <p:nvPr/>
        </p:nvCxnSpPr>
        <p:spPr>
          <a:xfrm flipH="1">
            <a:off x="6048109" y="1640720"/>
            <a:ext cx="3411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43"/>
          <p:cNvCxnSpPr>
            <a:stCxn id="636" idx="3"/>
            <a:endCxn id="640" idx="0"/>
          </p:cNvCxnSpPr>
          <p:nvPr/>
        </p:nvCxnSpPr>
        <p:spPr>
          <a:xfrm flipH="1">
            <a:off x="5520216" y="2387176"/>
            <a:ext cx="341100" cy="3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43"/>
          <p:cNvCxnSpPr>
            <a:stCxn id="636" idx="5"/>
            <a:endCxn id="641" idx="0"/>
          </p:cNvCxnSpPr>
          <p:nvPr/>
        </p:nvCxnSpPr>
        <p:spPr>
          <a:xfrm>
            <a:off x="6234669" y="2387176"/>
            <a:ext cx="2406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43"/>
          <p:cNvCxnSpPr>
            <a:stCxn id="634" idx="3"/>
            <a:endCxn id="637" idx="0"/>
          </p:cNvCxnSpPr>
          <p:nvPr/>
        </p:nvCxnSpPr>
        <p:spPr>
          <a:xfrm flipH="1">
            <a:off x="7103917" y="1640720"/>
            <a:ext cx="124500" cy="3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43"/>
          <p:cNvCxnSpPr>
            <a:stCxn id="634" idx="5"/>
            <a:endCxn id="638" idx="0"/>
          </p:cNvCxnSpPr>
          <p:nvPr/>
        </p:nvCxnSpPr>
        <p:spPr>
          <a:xfrm>
            <a:off x="7601770" y="1640720"/>
            <a:ext cx="341100" cy="3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43"/>
          <p:cNvCxnSpPr>
            <a:stCxn id="635" idx="5"/>
            <a:endCxn id="639" idx="0"/>
          </p:cNvCxnSpPr>
          <p:nvPr/>
        </p:nvCxnSpPr>
        <p:spPr>
          <a:xfrm>
            <a:off x="8450927" y="1640720"/>
            <a:ext cx="343200" cy="3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43"/>
          <p:cNvCxnSpPr>
            <a:endCxn id="632" idx="2"/>
          </p:cNvCxnSpPr>
          <p:nvPr/>
        </p:nvCxnSpPr>
        <p:spPr>
          <a:xfrm flipH="1" rot="10800000">
            <a:off x="6271493" y="737000"/>
            <a:ext cx="879600" cy="6000"/>
          </a:xfrm>
          <a:prstGeom prst="straightConnector1">
            <a:avLst/>
          </a:prstGeom>
          <a:noFill/>
          <a:ln cap="flat" cmpd="sng" w="28575">
            <a:solidFill>
              <a:srgbClr val="6463B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2" name="Google Shape;652;p43"/>
          <p:cNvSpPr txBox="1"/>
          <p:nvPr/>
        </p:nvSpPr>
        <p:spPr>
          <a:xfrm>
            <a:off x="6303550" y="381000"/>
            <a:ext cx="3432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26"/>
          <p:cNvSpPr txBox="1"/>
          <p:nvPr>
            <p:ph idx="4294967295" type="title"/>
          </p:nvPr>
        </p:nvSpPr>
        <p:spPr>
          <a:xfrm>
            <a:off x="457200" y="31280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Tree Terminologies </a:t>
            </a:r>
            <a:endParaRPr/>
          </a:p>
        </p:txBody>
      </p:sp>
      <p:sp>
        <p:nvSpPr>
          <p:cNvPr id="292" name="Google Shape;292;p26"/>
          <p:cNvSpPr/>
          <p:nvPr/>
        </p:nvSpPr>
        <p:spPr>
          <a:xfrm>
            <a:off x="4116400" y="117020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3215975" y="191480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4116400" y="191480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5027500" y="191480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2649575" y="2681325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97" name="Google Shape;297;p26"/>
          <p:cNvSpPr/>
          <p:nvPr/>
        </p:nvSpPr>
        <p:spPr>
          <a:xfrm>
            <a:off x="3782375" y="2729438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98" name="Google Shape;298;p26"/>
          <p:cNvSpPr/>
          <p:nvPr/>
        </p:nvSpPr>
        <p:spPr>
          <a:xfrm>
            <a:off x="4682800" y="2729438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77</a:t>
            </a:r>
            <a:endParaRPr/>
          </a:p>
        </p:txBody>
      </p:sp>
      <p:sp>
        <p:nvSpPr>
          <p:cNvPr id="299" name="Google Shape;299;p26"/>
          <p:cNvSpPr/>
          <p:nvPr/>
        </p:nvSpPr>
        <p:spPr>
          <a:xfrm>
            <a:off x="5595900" y="272945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83175" y="3502725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</a:t>
            </a: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3107900" y="344785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302" name="Google Shape;302;p26"/>
          <p:cNvCxnSpPr>
            <a:endCxn id="293" idx="7"/>
          </p:cNvCxnSpPr>
          <p:nvPr/>
        </p:nvCxnSpPr>
        <p:spPr>
          <a:xfrm flipH="1">
            <a:off x="3699428" y="1612162"/>
            <a:ext cx="501000" cy="3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26"/>
          <p:cNvCxnSpPr>
            <a:stCxn id="292" idx="4"/>
            <a:endCxn id="294" idx="0"/>
          </p:cNvCxnSpPr>
          <p:nvPr/>
        </p:nvCxnSpPr>
        <p:spPr>
          <a:xfrm>
            <a:off x="4399600" y="1688900"/>
            <a:ext cx="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26"/>
          <p:cNvCxnSpPr>
            <a:stCxn id="292" idx="5"/>
            <a:endCxn id="295" idx="1"/>
          </p:cNvCxnSpPr>
          <p:nvPr/>
        </p:nvCxnSpPr>
        <p:spPr>
          <a:xfrm>
            <a:off x="4599853" y="1612938"/>
            <a:ext cx="510600" cy="3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26"/>
          <p:cNvCxnSpPr>
            <a:stCxn id="293" idx="3"/>
            <a:endCxn id="296" idx="0"/>
          </p:cNvCxnSpPr>
          <p:nvPr/>
        </p:nvCxnSpPr>
        <p:spPr>
          <a:xfrm flipH="1">
            <a:off x="2932922" y="2357538"/>
            <a:ext cx="366000" cy="3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26"/>
          <p:cNvCxnSpPr>
            <a:stCxn id="296" idx="3"/>
            <a:endCxn id="300" idx="0"/>
          </p:cNvCxnSpPr>
          <p:nvPr/>
        </p:nvCxnSpPr>
        <p:spPr>
          <a:xfrm flipH="1">
            <a:off x="2366522" y="3124063"/>
            <a:ext cx="366000" cy="3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26"/>
          <p:cNvCxnSpPr>
            <a:stCxn id="296" idx="5"/>
            <a:endCxn id="301" idx="0"/>
          </p:cNvCxnSpPr>
          <p:nvPr/>
        </p:nvCxnSpPr>
        <p:spPr>
          <a:xfrm>
            <a:off x="3133028" y="3124063"/>
            <a:ext cx="258000" cy="3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26"/>
          <p:cNvCxnSpPr>
            <a:stCxn id="294" idx="3"/>
            <a:endCxn id="297" idx="0"/>
          </p:cNvCxnSpPr>
          <p:nvPr/>
        </p:nvCxnSpPr>
        <p:spPr>
          <a:xfrm flipH="1">
            <a:off x="4065547" y="2357538"/>
            <a:ext cx="1338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26"/>
          <p:cNvCxnSpPr>
            <a:stCxn id="294" idx="5"/>
            <a:endCxn id="298" idx="0"/>
          </p:cNvCxnSpPr>
          <p:nvPr/>
        </p:nvCxnSpPr>
        <p:spPr>
          <a:xfrm>
            <a:off x="4599853" y="2357538"/>
            <a:ext cx="3660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26"/>
          <p:cNvCxnSpPr>
            <a:stCxn id="295" idx="5"/>
            <a:endCxn id="299" idx="0"/>
          </p:cNvCxnSpPr>
          <p:nvPr/>
        </p:nvCxnSpPr>
        <p:spPr>
          <a:xfrm>
            <a:off x="5510953" y="2357538"/>
            <a:ext cx="3681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27"/>
          <p:cNvSpPr txBox="1"/>
          <p:nvPr>
            <p:ph idx="4294967295" type="title"/>
          </p:nvPr>
        </p:nvSpPr>
        <p:spPr>
          <a:xfrm>
            <a:off x="457200" y="31280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</a:t>
            </a:r>
            <a:r>
              <a:rPr lang="en"/>
              <a:t>Tree </a:t>
            </a:r>
            <a:r>
              <a:rPr lang="en"/>
              <a:t>Terminologies</a:t>
            </a:r>
            <a:r>
              <a:rPr lang="en"/>
              <a:t> </a:t>
            </a:r>
            <a:endParaRPr/>
          </a:p>
        </p:txBody>
      </p:sp>
      <p:sp>
        <p:nvSpPr>
          <p:cNvPr id="317" name="Google Shape;317;p27"/>
          <p:cNvSpPr/>
          <p:nvPr/>
        </p:nvSpPr>
        <p:spPr>
          <a:xfrm>
            <a:off x="4116400" y="1170200"/>
            <a:ext cx="566400" cy="5187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18" name="Google Shape;318;p27"/>
          <p:cNvSpPr/>
          <p:nvPr/>
        </p:nvSpPr>
        <p:spPr>
          <a:xfrm>
            <a:off x="3215975" y="191480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19" name="Google Shape;319;p27"/>
          <p:cNvSpPr/>
          <p:nvPr/>
        </p:nvSpPr>
        <p:spPr>
          <a:xfrm>
            <a:off x="4116400" y="191480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20" name="Google Shape;320;p27"/>
          <p:cNvSpPr/>
          <p:nvPr/>
        </p:nvSpPr>
        <p:spPr>
          <a:xfrm>
            <a:off x="5027500" y="191480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21" name="Google Shape;321;p27"/>
          <p:cNvSpPr/>
          <p:nvPr/>
        </p:nvSpPr>
        <p:spPr>
          <a:xfrm>
            <a:off x="2649575" y="2681325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22" name="Google Shape;322;p27"/>
          <p:cNvSpPr/>
          <p:nvPr/>
        </p:nvSpPr>
        <p:spPr>
          <a:xfrm>
            <a:off x="3782375" y="2729438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23" name="Google Shape;323;p27"/>
          <p:cNvSpPr/>
          <p:nvPr/>
        </p:nvSpPr>
        <p:spPr>
          <a:xfrm>
            <a:off x="4682800" y="2729438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77</a:t>
            </a:r>
            <a:endParaRPr/>
          </a:p>
        </p:txBody>
      </p:sp>
      <p:sp>
        <p:nvSpPr>
          <p:cNvPr id="324" name="Google Shape;324;p27"/>
          <p:cNvSpPr/>
          <p:nvPr/>
        </p:nvSpPr>
        <p:spPr>
          <a:xfrm>
            <a:off x="5595900" y="272945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325" name="Google Shape;325;p27"/>
          <p:cNvSpPr/>
          <p:nvPr/>
        </p:nvSpPr>
        <p:spPr>
          <a:xfrm>
            <a:off x="2083175" y="3502725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</a:t>
            </a:r>
            <a:endParaRPr/>
          </a:p>
        </p:txBody>
      </p:sp>
      <p:sp>
        <p:nvSpPr>
          <p:cNvPr id="326" name="Google Shape;326;p27"/>
          <p:cNvSpPr/>
          <p:nvPr/>
        </p:nvSpPr>
        <p:spPr>
          <a:xfrm>
            <a:off x="3107900" y="344785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327" name="Google Shape;327;p27"/>
          <p:cNvCxnSpPr>
            <a:endCxn id="318" idx="7"/>
          </p:cNvCxnSpPr>
          <p:nvPr/>
        </p:nvCxnSpPr>
        <p:spPr>
          <a:xfrm flipH="1">
            <a:off x="3699428" y="1612162"/>
            <a:ext cx="501000" cy="3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27"/>
          <p:cNvCxnSpPr>
            <a:stCxn id="317" idx="4"/>
            <a:endCxn id="319" idx="0"/>
          </p:cNvCxnSpPr>
          <p:nvPr/>
        </p:nvCxnSpPr>
        <p:spPr>
          <a:xfrm>
            <a:off x="4399600" y="1688900"/>
            <a:ext cx="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27"/>
          <p:cNvCxnSpPr>
            <a:stCxn id="317" idx="5"/>
            <a:endCxn id="320" idx="1"/>
          </p:cNvCxnSpPr>
          <p:nvPr/>
        </p:nvCxnSpPr>
        <p:spPr>
          <a:xfrm>
            <a:off x="4599853" y="1612938"/>
            <a:ext cx="510600" cy="3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27"/>
          <p:cNvCxnSpPr>
            <a:stCxn id="318" idx="3"/>
            <a:endCxn id="321" idx="0"/>
          </p:cNvCxnSpPr>
          <p:nvPr/>
        </p:nvCxnSpPr>
        <p:spPr>
          <a:xfrm flipH="1">
            <a:off x="2932922" y="2357538"/>
            <a:ext cx="366000" cy="3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27"/>
          <p:cNvCxnSpPr>
            <a:stCxn id="321" idx="3"/>
            <a:endCxn id="325" idx="0"/>
          </p:cNvCxnSpPr>
          <p:nvPr/>
        </p:nvCxnSpPr>
        <p:spPr>
          <a:xfrm flipH="1">
            <a:off x="2366522" y="3124063"/>
            <a:ext cx="366000" cy="3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27"/>
          <p:cNvCxnSpPr>
            <a:stCxn id="321" idx="5"/>
            <a:endCxn id="326" idx="0"/>
          </p:cNvCxnSpPr>
          <p:nvPr/>
        </p:nvCxnSpPr>
        <p:spPr>
          <a:xfrm>
            <a:off x="3133028" y="3124063"/>
            <a:ext cx="258000" cy="3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27"/>
          <p:cNvCxnSpPr>
            <a:stCxn id="319" idx="3"/>
            <a:endCxn id="322" idx="0"/>
          </p:cNvCxnSpPr>
          <p:nvPr/>
        </p:nvCxnSpPr>
        <p:spPr>
          <a:xfrm flipH="1">
            <a:off x="4065547" y="2357538"/>
            <a:ext cx="1338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27"/>
          <p:cNvCxnSpPr>
            <a:stCxn id="319" idx="5"/>
            <a:endCxn id="323" idx="0"/>
          </p:cNvCxnSpPr>
          <p:nvPr/>
        </p:nvCxnSpPr>
        <p:spPr>
          <a:xfrm>
            <a:off x="4599853" y="2357538"/>
            <a:ext cx="3660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27"/>
          <p:cNvCxnSpPr>
            <a:stCxn id="320" idx="5"/>
            <a:endCxn id="324" idx="0"/>
          </p:cNvCxnSpPr>
          <p:nvPr/>
        </p:nvCxnSpPr>
        <p:spPr>
          <a:xfrm>
            <a:off x="5510953" y="2357538"/>
            <a:ext cx="3681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27"/>
          <p:cNvCxnSpPr>
            <a:endCxn id="317" idx="6"/>
          </p:cNvCxnSpPr>
          <p:nvPr/>
        </p:nvCxnSpPr>
        <p:spPr>
          <a:xfrm flipH="1">
            <a:off x="4682800" y="1425650"/>
            <a:ext cx="1480800" cy="39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27"/>
          <p:cNvSpPr txBox="1"/>
          <p:nvPr/>
        </p:nvSpPr>
        <p:spPr>
          <a:xfrm>
            <a:off x="5249200" y="1050875"/>
            <a:ext cx="9111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Root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28"/>
          <p:cNvSpPr txBox="1"/>
          <p:nvPr>
            <p:ph idx="4294967295" type="title"/>
          </p:nvPr>
        </p:nvSpPr>
        <p:spPr>
          <a:xfrm>
            <a:off x="457200" y="31280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Tree Terminologies </a:t>
            </a:r>
            <a:endParaRPr/>
          </a:p>
        </p:txBody>
      </p:sp>
      <p:sp>
        <p:nvSpPr>
          <p:cNvPr id="344" name="Google Shape;344;p28"/>
          <p:cNvSpPr/>
          <p:nvPr/>
        </p:nvSpPr>
        <p:spPr>
          <a:xfrm>
            <a:off x="4116400" y="1170200"/>
            <a:ext cx="566400" cy="5187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45" name="Google Shape;345;p28"/>
          <p:cNvSpPr/>
          <p:nvPr/>
        </p:nvSpPr>
        <p:spPr>
          <a:xfrm>
            <a:off x="3215975" y="191480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46" name="Google Shape;346;p28"/>
          <p:cNvSpPr/>
          <p:nvPr/>
        </p:nvSpPr>
        <p:spPr>
          <a:xfrm>
            <a:off x="4116400" y="191480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47" name="Google Shape;347;p28"/>
          <p:cNvSpPr/>
          <p:nvPr/>
        </p:nvSpPr>
        <p:spPr>
          <a:xfrm>
            <a:off x="5027500" y="191480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48" name="Google Shape;348;p28"/>
          <p:cNvSpPr/>
          <p:nvPr/>
        </p:nvSpPr>
        <p:spPr>
          <a:xfrm>
            <a:off x="2649575" y="2681325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49" name="Google Shape;349;p28"/>
          <p:cNvSpPr/>
          <p:nvPr/>
        </p:nvSpPr>
        <p:spPr>
          <a:xfrm>
            <a:off x="3782375" y="2729438"/>
            <a:ext cx="566400" cy="5187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50" name="Google Shape;350;p28"/>
          <p:cNvSpPr/>
          <p:nvPr/>
        </p:nvSpPr>
        <p:spPr>
          <a:xfrm>
            <a:off x="4682800" y="2729438"/>
            <a:ext cx="566400" cy="5187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77</a:t>
            </a:r>
            <a:endParaRPr/>
          </a:p>
        </p:txBody>
      </p:sp>
      <p:sp>
        <p:nvSpPr>
          <p:cNvPr id="351" name="Google Shape;351;p28"/>
          <p:cNvSpPr/>
          <p:nvPr/>
        </p:nvSpPr>
        <p:spPr>
          <a:xfrm>
            <a:off x="5595900" y="2729450"/>
            <a:ext cx="566400" cy="5187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352" name="Google Shape;352;p28"/>
          <p:cNvSpPr/>
          <p:nvPr/>
        </p:nvSpPr>
        <p:spPr>
          <a:xfrm>
            <a:off x="2083175" y="3502725"/>
            <a:ext cx="566400" cy="5187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</a:t>
            </a:r>
            <a:endParaRPr/>
          </a:p>
        </p:txBody>
      </p:sp>
      <p:sp>
        <p:nvSpPr>
          <p:cNvPr id="353" name="Google Shape;353;p28"/>
          <p:cNvSpPr/>
          <p:nvPr/>
        </p:nvSpPr>
        <p:spPr>
          <a:xfrm>
            <a:off x="3107900" y="3447850"/>
            <a:ext cx="566400" cy="5187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354" name="Google Shape;354;p28"/>
          <p:cNvCxnSpPr>
            <a:endCxn id="345" idx="7"/>
          </p:cNvCxnSpPr>
          <p:nvPr/>
        </p:nvCxnSpPr>
        <p:spPr>
          <a:xfrm flipH="1">
            <a:off x="3699428" y="1612162"/>
            <a:ext cx="501000" cy="3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8"/>
          <p:cNvCxnSpPr>
            <a:stCxn id="344" idx="4"/>
            <a:endCxn id="346" idx="0"/>
          </p:cNvCxnSpPr>
          <p:nvPr/>
        </p:nvCxnSpPr>
        <p:spPr>
          <a:xfrm>
            <a:off x="4399600" y="1688900"/>
            <a:ext cx="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28"/>
          <p:cNvCxnSpPr>
            <a:stCxn id="344" idx="5"/>
            <a:endCxn id="347" idx="1"/>
          </p:cNvCxnSpPr>
          <p:nvPr/>
        </p:nvCxnSpPr>
        <p:spPr>
          <a:xfrm>
            <a:off x="4599853" y="1612938"/>
            <a:ext cx="510600" cy="3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28"/>
          <p:cNvCxnSpPr>
            <a:stCxn id="345" idx="3"/>
            <a:endCxn id="348" idx="0"/>
          </p:cNvCxnSpPr>
          <p:nvPr/>
        </p:nvCxnSpPr>
        <p:spPr>
          <a:xfrm flipH="1">
            <a:off x="2932922" y="2357538"/>
            <a:ext cx="366000" cy="3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28"/>
          <p:cNvCxnSpPr>
            <a:stCxn id="348" idx="3"/>
            <a:endCxn id="352" idx="0"/>
          </p:cNvCxnSpPr>
          <p:nvPr/>
        </p:nvCxnSpPr>
        <p:spPr>
          <a:xfrm flipH="1">
            <a:off x="2366522" y="3124063"/>
            <a:ext cx="366000" cy="3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28"/>
          <p:cNvCxnSpPr>
            <a:stCxn id="348" idx="5"/>
            <a:endCxn id="353" idx="0"/>
          </p:cNvCxnSpPr>
          <p:nvPr/>
        </p:nvCxnSpPr>
        <p:spPr>
          <a:xfrm>
            <a:off x="3133028" y="3124063"/>
            <a:ext cx="258000" cy="3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28"/>
          <p:cNvCxnSpPr>
            <a:stCxn id="346" idx="3"/>
            <a:endCxn id="349" idx="0"/>
          </p:cNvCxnSpPr>
          <p:nvPr/>
        </p:nvCxnSpPr>
        <p:spPr>
          <a:xfrm flipH="1">
            <a:off x="4065547" y="2357538"/>
            <a:ext cx="1338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28"/>
          <p:cNvCxnSpPr>
            <a:stCxn id="346" idx="5"/>
            <a:endCxn id="350" idx="0"/>
          </p:cNvCxnSpPr>
          <p:nvPr/>
        </p:nvCxnSpPr>
        <p:spPr>
          <a:xfrm>
            <a:off x="4599853" y="2357538"/>
            <a:ext cx="3660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28"/>
          <p:cNvCxnSpPr>
            <a:stCxn id="347" idx="5"/>
            <a:endCxn id="351" idx="0"/>
          </p:cNvCxnSpPr>
          <p:nvPr/>
        </p:nvCxnSpPr>
        <p:spPr>
          <a:xfrm>
            <a:off x="5510953" y="2357538"/>
            <a:ext cx="3681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28"/>
          <p:cNvCxnSpPr>
            <a:endCxn id="344" idx="6"/>
          </p:cNvCxnSpPr>
          <p:nvPr/>
        </p:nvCxnSpPr>
        <p:spPr>
          <a:xfrm flipH="1">
            <a:off x="4682800" y="1425650"/>
            <a:ext cx="1480800" cy="39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28"/>
          <p:cNvSpPr txBox="1"/>
          <p:nvPr/>
        </p:nvSpPr>
        <p:spPr>
          <a:xfrm>
            <a:off x="5249200" y="1050875"/>
            <a:ext cx="9111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Root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65" name="Google Shape;365;p28"/>
          <p:cNvCxnSpPr>
            <a:stCxn id="366" idx="1"/>
          </p:cNvCxnSpPr>
          <p:nvPr/>
        </p:nvCxnSpPr>
        <p:spPr>
          <a:xfrm rot="10800000">
            <a:off x="6163600" y="2986275"/>
            <a:ext cx="1091400" cy="77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" name="Google Shape;366;p28"/>
          <p:cNvSpPr txBox="1"/>
          <p:nvPr/>
        </p:nvSpPr>
        <p:spPr>
          <a:xfrm>
            <a:off x="7255000" y="3572775"/>
            <a:ext cx="9111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Leaves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67" name="Google Shape;367;p28"/>
          <p:cNvCxnSpPr>
            <a:stCxn id="366" idx="1"/>
            <a:endCxn id="350" idx="5"/>
          </p:cNvCxnSpPr>
          <p:nvPr/>
        </p:nvCxnSpPr>
        <p:spPr>
          <a:xfrm rot="10800000">
            <a:off x="5166400" y="3172275"/>
            <a:ext cx="2088600" cy="58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28"/>
          <p:cNvCxnSpPr>
            <a:stCxn id="366" idx="1"/>
            <a:endCxn id="349" idx="4"/>
          </p:cNvCxnSpPr>
          <p:nvPr/>
        </p:nvCxnSpPr>
        <p:spPr>
          <a:xfrm rot="10800000">
            <a:off x="4065700" y="3248175"/>
            <a:ext cx="3189300" cy="513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28"/>
          <p:cNvCxnSpPr>
            <a:stCxn id="366" idx="1"/>
            <a:endCxn id="353" idx="6"/>
          </p:cNvCxnSpPr>
          <p:nvPr/>
        </p:nvCxnSpPr>
        <p:spPr>
          <a:xfrm rot="10800000">
            <a:off x="3674200" y="3707175"/>
            <a:ext cx="3580800" cy="54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28"/>
          <p:cNvCxnSpPr>
            <a:stCxn id="366" idx="1"/>
            <a:endCxn id="352" idx="4"/>
          </p:cNvCxnSpPr>
          <p:nvPr/>
        </p:nvCxnSpPr>
        <p:spPr>
          <a:xfrm flipH="1">
            <a:off x="2366500" y="3762075"/>
            <a:ext cx="4888500" cy="259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9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29"/>
          <p:cNvSpPr txBox="1"/>
          <p:nvPr>
            <p:ph idx="4294967295" type="title"/>
          </p:nvPr>
        </p:nvSpPr>
        <p:spPr>
          <a:xfrm>
            <a:off x="457200" y="31280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Tree Terminologies </a:t>
            </a:r>
            <a:endParaRPr/>
          </a:p>
        </p:txBody>
      </p:sp>
      <p:sp>
        <p:nvSpPr>
          <p:cNvPr id="377" name="Google Shape;377;p29"/>
          <p:cNvSpPr/>
          <p:nvPr/>
        </p:nvSpPr>
        <p:spPr>
          <a:xfrm>
            <a:off x="4116400" y="1170200"/>
            <a:ext cx="566400" cy="5187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78" name="Google Shape;378;p29"/>
          <p:cNvSpPr/>
          <p:nvPr/>
        </p:nvSpPr>
        <p:spPr>
          <a:xfrm>
            <a:off x="3215975" y="1914800"/>
            <a:ext cx="566400" cy="518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79" name="Google Shape;379;p29"/>
          <p:cNvSpPr/>
          <p:nvPr/>
        </p:nvSpPr>
        <p:spPr>
          <a:xfrm>
            <a:off x="4116400" y="1914800"/>
            <a:ext cx="566400" cy="518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80" name="Google Shape;380;p29"/>
          <p:cNvSpPr/>
          <p:nvPr/>
        </p:nvSpPr>
        <p:spPr>
          <a:xfrm>
            <a:off x="5027500" y="1914800"/>
            <a:ext cx="566400" cy="518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81" name="Google Shape;381;p29"/>
          <p:cNvSpPr/>
          <p:nvPr/>
        </p:nvSpPr>
        <p:spPr>
          <a:xfrm>
            <a:off x="2649575" y="2681325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82" name="Google Shape;382;p29"/>
          <p:cNvSpPr/>
          <p:nvPr/>
        </p:nvSpPr>
        <p:spPr>
          <a:xfrm>
            <a:off x="3782375" y="2729438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83" name="Google Shape;383;p29"/>
          <p:cNvSpPr/>
          <p:nvPr/>
        </p:nvSpPr>
        <p:spPr>
          <a:xfrm>
            <a:off x="4682800" y="2729438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77</a:t>
            </a:r>
            <a:endParaRPr/>
          </a:p>
        </p:txBody>
      </p:sp>
      <p:sp>
        <p:nvSpPr>
          <p:cNvPr id="384" name="Google Shape;384;p29"/>
          <p:cNvSpPr/>
          <p:nvPr/>
        </p:nvSpPr>
        <p:spPr>
          <a:xfrm>
            <a:off x="5595900" y="272945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385" name="Google Shape;385;p29"/>
          <p:cNvSpPr/>
          <p:nvPr/>
        </p:nvSpPr>
        <p:spPr>
          <a:xfrm>
            <a:off x="2083175" y="3502725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</a:t>
            </a:r>
            <a:endParaRPr/>
          </a:p>
        </p:txBody>
      </p:sp>
      <p:sp>
        <p:nvSpPr>
          <p:cNvPr id="386" name="Google Shape;386;p29"/>
          <p:cNvSpPr/>
          <p:nvPr/>
        </p:nvSpPr>
        <p:spPr>
          <a:xfrm>
            <a:off x="3107900" y="344785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387" name="Google Shape;387;p29"/>
          <p:cNvCxnSpPr>
            <a:endCxn id="378" idx="7"/>
          </p:cNvCxnSpPr>
          <p:nvPr/>
        </p:nvCxnSpPr>
        <p:spPr>
          <a:xfrm flipH="1">
            <a:off x="3699428" y="1612162"/>
            <a:ext cx="501000" cy="3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29"/>
          <p:cNvCxnSpPr>
            <a:stCxn id="377" idx="4"/>
            <a:endCxn id="379" idx="0"/>
          </p:cNvCxnSpPr>
          <p:nvPr/>
        </p:nvCxnSpPr>
        <p:spPr>
          <a:xfrm>
            <a:off x="4399600" y="1688900"/>
            <a:ext cx="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29"/>
          <p:cNvCxnSpPr>
            <a:stCxn id="377" idx="5"/>
            <a:endCxn id="380" idx="1"/>
          </p:cNvCxnSpPr>
          <p:nvPr/>
        </p:nvCxnSpPr>
        <p:spPr>
          <a:xfrm>
            <a:off x="4599853" y="1612938"/>
            <a:ext cx="510600" cy="3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29"/>
          <p:cNvCxnSpPr>
            <a:stCxn id="378" idx="3"/>
            <a:endCxn id="381" idx="0"/>
          </p:cNvCxnSpPr>
          <p:nvPr/>
        </p:nvCxnSpPr>
        <p:spPr>
          <a:xfrm flipH="1">
            <a:off x="2932922" y="2357538"/>
            <a:ext cx="366000" cy="3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29"/>
          <p:cNvCxnSpPr>
            <a:stCxn id="381" idx="3"/>
            <a:endCxn id="385" idx="0"/>
          </p:cNvCxnSpPr>
          <p:nvPr/>
        </p:nvCxnSpPr>
        <p:spPr>
          <a:xfrm flipH="1">
            <a:off x="2366522" y="3124063"/>
            <a:ext cx="366000" cy="3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29"/>
          <p:cNvCxnSpPr>
            <a:stCxn id="381" idx="5"/>
            <a:endCxn id="386" idx="0"/>
          </p:cNvCxnSpPr>
          <p:nvPr/>
        </p:nvCxnSpPr>
        <p:spPr>
          <a:xfrm>
            <a:off x="3133028" y="3124063"/>
            <a:ext cx="258000" cy="3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29"/>
          <p:cNvCxnSpPr>
            <a:stCxn id="379" idx="3"/>
            <a:endCxn id="382" idx="0"/>
          </p:cNvCxnSpPr>
          <p:nvPr/>
        </p:nvCxnSpPr>
        <p:spPr>
          <a:xfrm flipH="1">
            <a:off x="4065547" y="2357538"/>
            <a:ext cx="1338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29"/>
          <p:cNvCxnSpPr>
            <a:stCxn id="379" idx="5"/>
            <a:endCxn id="383" idx="0"/>
          </p:cNvCxnSpPr>
          <p:nvPr/>
        </p:nvCxnSpPr>
        <p:spPr>
          <a:xfrm>
            <a:off x="4599853" y="2357538"/>
            <a:ext cx="3660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29"/>
          <p:cNvCxnSpPr>
            <a:stCxn id="380" idx="5"/>
            <a:endCxn id="384" idx="0"/>
          </p:cNvCxnSpPr>
          <p:nvPr/>
        </p:nvCxnSpPr>
        <p:spPr>
          <a:xfrm>
            <a:off x="5510953" y="2357538"/>
            <a:ext cx="3681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29"/>
          <p:cNvCxnSpPr>
            <a:endCxn id="377" idx="6"/>
          </p:cNvCxnSpPr>
          <p:nvPr/>
        </p:nvCxnSpPr>
        <p:spPr>
          <a:xfrm rot="10800000">
            <a:off x="4682800" y="1429550"/>
            <a:ext cx="1557300" cy="18300"/>
          </a:xfrm>
          <a:prstGeom prst="straightConnector1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7" name="Google Shape;397;p29"/>
          <p:cNvSpPr txBox="1"/>
          <p:nvPr/>
        </p:nvSpPr>
        <p:spPr>
          <a:xfrm>
            <a:off x="5176400" y="1115850"/>
            <a:ext cx="30270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Parent of [Tree(2, [...]),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Tree(3, [...]),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Tree(4, [...])]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0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Google Shape;403;p30"/>
          <p:cNvSpPr txBox="1"/>
          <p:nvPr>
            <p:ph idx="4294967295" type="title"/>
          </p:nvPr>
        </p:nvSpPr>
        <p:spPr>
          <a:xfrm>
            <a:off x="457200" y="31280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Tree Terminologies </a:t>
            </a:r>
            <a:endParaRPr/>
          </a:p>
        </p:txBody>
      </p:sp>
      <p:sp>
        <p:nvSpPr>
          <p:cNvPr id="404" name="Google Shape;404;p30"/>
          <p:cNvSpPr/>
          <p:nvPr/>
        </p:nvSpPr>
        <p:spPr>
          <a:xfrm>
            <a:off x="4116400" y="117020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5" name="Google Shape;405;p30"/>
          <p:cNvSpPr/>
          <p:nvPr/>
        </p:nvSpPr>
        <p:spPr>
          <a:xfrm>
            <a:off x="3215975" y="1914800"/>
            <a:ext cx="566400" cy="5187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06" name="Google Shape;406;p30"/>
          <p:cNvSpPr/>
          <p:nvPr/>
        </p:nvSpPr>
        <p:spPr>
          <a:xfrm>
            <a:off x="4116400" y="191480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07" name="Google Shape;407;p30"/>
          <p:cNvSpPr/>
          <p:nvPr/>
        </p:nvSpPr>
        <p:spPr>
          <a:xfrm>
            <a:off x="5027500" y="191480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08" name="Google Shape;408;p30"/>
          <p:cNvSpPr/>
          <p:nvPr/>
        </p:nvSpPr>
        <p:spPr>
          <a:xfrm>
            <a:off x="2649575" y="2681325"/>
            <a:ext cx="566400" cy="5187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09" name="Google Shape;409;p30"/>
          <p:cNvSpPr/>
          <p:nvPr/>
        </p:nvSpPr>
        <p:spPr>
          <a:xfrm>
            <a:off x="3782375" y="2729438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4682800" y="2729438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77</a:t>
            </a:r>
            <a:endParaRPr/>
          </a:p>
        </p:txBody>
      </p:sp>
      <p:sp>
        <p:nvSpPr>
          <p:cNvPr id="411" name="Google Shape;411;p30"/>
          <p:cNvSpPr/>
          <p:nvPr/>
        </p:nvSpPr>
        <p:spPr>
          <a:xfrm>
            <a:off x="5595900" y="272945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412" name="Google Shape;412;p30"/>
          <p:cNvSpPr/>
          <p:nvPr/>
        </p:nvSpPr>
        <p:spPr>
          <a:xfrm>
            <a:off x="2083175" y="3502725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</a:t>
            </a:r>
            <a:endParaRPr/>
          </a:p>
        </p:txBody>
      </p:sp>
      <p:sp>
        <p:nvSpPr>
          <p:cNvPr id="413" name="Google Shape;413;p30"/>
          <p:cNvSpPr/>
          <p:nvPr/>
        </p:nvSpPr>
        <p:spPr>
          <a:xfrm>
            <a:off x="3107900" y="344785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14" name="Google Shape;414;p30"/>
          <p:cNvCxnSpPr>
            <a:endCxn id="405" idx="7"/>
          </p:cNvCxnSpPr>
          <p:nvPr/>
        </p:nvCxnSpPr>
        <p:spPr>
          <a:xfrm flipH="1">
            <a:off x="3699428" y="1612162"/>
            <a:ext cx="501000" cy="3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30"/>
          <p:cNvCxnSpPr>
            <a:stCxn id="404" idx="4"/>
            <a:endCxn id="406" idx="0"/>
          </p:cNvCxnSpPr>
          <p:nvPr/>
        </p:nvCxnSpPr>
        <p:spPr>
          <a:xfrm>
            <a:off x="4399600" y="1688900"/>
            <a:ext cx="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30"/>
          <p:cNvCxnSpPr>
            <a:stCxn id="404" idx="5"/>
            <a:endCxn id="407" idx="1"/>
          </p:cNvCxnSpPr>
          <p:nvPr/>
        </p:nvCxnSpPr>
        <p:spPr>
          <a:xfrm>
            <a:off x="4599853" y="1612938"/>
            <a:ext cx="510600" cy="3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30"/>
          <p:cNvCxnSpPr>
            <a:stCxn id="405" idx="3"/>
            <a:endCxn id="408" idx="0"/>
          </p:cNvCxnSpPr>
          <p:nvPr/>
        </p:nvCxnSpPr>
        <p:spPr>
          <a:xfrm flipH="1">
            <a:off x="2932922" y="2357538"/>
            <a:ext cx="366000" cy="3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30"/>
          <p:cNvCxnSpPr>
            <a:stCxn id="408" idx="3"/>
            <a:endCxn id="412" idx="0"/>
          </p:cNvCxnSpPr>
          <p:nvPr/>
        </p:nvCxnSpPr>
        <p:spPr>
          <a:xfrm flipH="1">
            <a:off x="2366522" y="3124063"/>
            <a:ext cx="366000" cy="3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30"/>
          <p:cNvCxnSpPr>
            <a:stCxn id="408" idx="5"/>
            <a:endCxn id="413" idx="0"/>
          </p:cNvCxnSpPr>
          <p:nvPr/>
        </p:nvCxnSpPr>
        <p:spPr>
          <a:xfrm>
            <a:off x="3133028" y="3124063"/>
            <a:ext cx="258000" cy="3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30"/>
          <p:cNvCxnSpPr>
            <a:stCxn id="406" idx="3"/>
            <a:endCxn id="409" idx="0"/>
          </p:cNvCxnSpPr>
          <p:nvPr/>
        </p:nvCxnSpPr>
        <p:spPr>
          <a:xfrm flipH="1">
            <a:off x="4065547" y="2357538"/>
            <a:ext cx="1338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30"/>
          <p:cNvCxnSpPr>
            <a:stCxn id="406" idx="5"/>
            <a:endCxn id="410" idx="0"/>
          </p:cNvCxnSpPr>
          <p:nvPr/>
        </p:nvCxnSpPr>
        <p:spPr>
          <a:xfrm>
            <a:off x="4599853" y="2357538"/>
            <a:ext cx="3660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30"/>
          <p:cNvCxnSpPr>
            <a:stCxn id="407" idx="5"/>
            <a:endCxn id="411" idx="0"/>
          </p:cNvCxnSpPr>
          <p:nvPr/>
        </p:nvCxnSpPr>
        <p:spPr>
          <a:xfrm>
            <a:off x="5510953" y="2357538"/>
            <a:ext cx="3681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30"/>
          <p:cNvCxnSpPr>
            <a:endCxn id="405" idx="2"/>
          </p:cNvCxnSpPr>
          <p:nvPr/>
        </p:nvCxnSpPr>
        <p:spPr>
          <a:xfrm>
            <a:off x="1864475" y="2160350"/>
            <a:ext cx="1351500" cy="13800"/>
          </a:xfrm>
          <a:prstGeom prst="straightConnector1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" name="Google Shape;424;p30"/>
          <p:cNvSpPr txBox="1"/>
          <p:nvPr/>
        </p:nvSpPr>
        <p:spPr>
          <a:xfrm>
            <a:off x="106025" y="1802300"/>
            <a:ext cx="30270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Parent of [Tree(5, [...])]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1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31"/>
          <p:cNvSpPr txBox="1"/>
          <p:nvPr>
            <p:ph idx="4294967295" type="title"/>
          </p:nvPr>
        </p:nvSpPr>
        <p:spPr>
          <a:xfrm>
            <a:off x="457200" y="31280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Tree Terminologies </a:t>
            </a:r>
            <a:endParaRPr/>
          </a:p>
        </p:txBody>
      </p:sp>
      <p:sp>
        <p:nvSpPr>
          <p:cNvPr id="431" name="Google Shape;431;p31"/>
          <p:cNvSpPr/>
          <p:nvPr/>
        </p:nvSpPr>
        <p:spPr>
          <a:xfrm>
            <a:off x="4116400" y="117020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32" name="Google Shape;432;p31"/>
          <p:cNvSpPr/>
          <p:nvPr/>
        </p:nvSpPr>
        <p:spPr>
          <a:xfrm>
            <a:off x="3215975" y="191480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33" name="Google Shape;433;p31"/>
          <p:cNvSpPr/>
          <p:nvPr/>
        </p:nvSpPr>
        <p:spPr>
          <a:xfrm>
            <a:off x="4116400" y="191480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34" name="Google Shape;434;p31"/>
          <p:cNvSpPr/>
          <p:nvPr/>
        </p:nvSpPr>
        <p:spPr>
          <a:xfrm>
            <a:off x="5027500" y="191480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35" name="Google Shape;435;p31"/>
          <p:cNvSpPr/>
          <p:nvPr/>
        </p:nvSpPr>
        <p:spPr>
          <a:xfrm>
            <a:off x="2649575" y="2681325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36" name="Google Shape;436;p31"/>
          <p:cNvSpPr/>
          <p:nvPr/>
        </p:nvSpPr>
        <p:spPr>
          <a:xfrm>
            <a:off x="3782375" y="2729438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37" name="Google Shape;437;p31"/>
          <p:cNvSpPr/>
          <p:nvPr/>
        </p:nvSpPr>
        <p:spPr>
          <a:xfrm>
            <a:off x="4682800" y="2729438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77</a:t>
            </a:r>
            <a:endParaRPr/>
          </a:p>
        </p:txBody>
      </p:sp>
      <p:sp>
        <p:nvSpPr>
          <p:cNvPr id="438" name="Google Shape;438;p31"/>
          <p:cNvSpPr/>
          <p:nvPr/>
        </p:nvSpPr>
        <p:spPr>
          <a:xfrm>
            <a:off x="5595900" y="272945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439" name="Google Shape;439;p31"/>
          <p:cNvSpPr/>
          <p:nvPr/>
        </p:nvSpPr>
        <p:spPr>
          <a:xfrm>
            <a:off x="2083175" y="3502725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</a:t>
            </a:r>
            <a:endParaRPr/>
          </a:p>
        </p:txBody>
      </p:sp>
      <p:sp>
        <p:nvSpPr>
          <p:cNvPr id="440" name="Google Shape;440;p31"/>
          <p:cNvSpPr/>
          <p:nvPr/>
        </p:nvSpPr>
        <p:spPr>
          <a:xfrm>
            <a:off x="3107900" y="344785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41" name="Google Shape;441;p31"/>
          <p:cNvCxnSpPr>
            <a:endCxn id="432" idx="7"/>
          </p:cNvCxnSpPr>
          <p:nvPr/>
        </p:nvCxnSpPr>
        <p:spPr>
          <a:xfrm flipH="1">
            <a:off x="3699428" y="1612162"/>
            <a:ext cx="501000" cy="3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31"/>
          <p:cNvCxnSpPr>
            <a:stCxn id="431" idx="4"/>
            <a:endCxn id="433" idx="0"/>
          </p:cNvCxnSpPr>
          <p:nvPr/>
        </p:nvCxnSpPr>
        <p:spPr>
          <a:xfrm>
            <a:off x="4399600" y="1688900"/>
            <a:ext cx="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31"/>
          <p:cNvCxnSpPr>
            <a:stCxn id="431" idx="5"/>
            <a:endCxn id="434" idx="1"/>
          </p:cNvCxnSpPr>
          <p:nvPr/>
        </p:nvCxnSpPr>
        <p:spPr>
          <a:xfrm>
            <a:off x="4599853" y="1612938"/>
            <a:ext cx="510600" cy="3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31"/>
          <p:cNvCxnSpPr>
            <a:stCxn id="432" idx="3"/>
            <a:endCxn id="435" idx="0"/>
          </p:cNvCxnSpPr>
          <p:nvPr/>
        </p:nvCxnSpPr>
        <p:spPr>
          <a:xfrm flipH="1">
            <a:off x="2932922" y="2357538"/>
            <a:ext cx="366000" cy="3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31"/>
          <p:cNvCxnSpPr>
            <a:stCxn id="435" idx="3"/>
            <a:endCxn id="439" idx="0"/>
          </p:cNvCxnSpPr>
          <p:nvPr/>
        </p:nvCxnSpPr>
        <p:spPr>
          <a:xfrm flipH="1">
            <a:off x="2366522" y="3124063"/>
            <a:ext cx="366000" cy="3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31"/>
          <p:cNvCxnSpPr>
            <a:stCxn id="435" idx="5"/>
            <a:endCxn id="440" idx="0"/>
          </p:cNvCxnSpPr>
          <p:nvPr/>
        </p:nvCxnSpPr>
        <p:spPr>
          <a:xfrm>
            <a:off x="3133028" y="3124063"/>
            <a:ext cx="258000" cy="3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31"/>
          <p:cNvCxnSpPr>
            <a:stCxn id="433" idx="3"/>
            <a:endCxn id="436" idx="0"/>
          </p:cNvCxnSpPr>
          <p:nvPr/>
        </p:nvCxnSpPr>
        <p:spPr>
          <a:xfrm flipH="1">
            <a:off x="4065547" y="2357538"/>
            <a:ext cx="1338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31"/>
          <p:cNvCxnSpPr>
            <a:stCxn id="433" idx="5"/>
            <a:endCxn id="437" idx="0"/>
          </p:cNvCxnSpPr>
          <p:nvPr/>
        </p:nvCxnSpPr>
        <p:spPr>
          <a:xfrm>
            <a:off x="4599853" y="2357538"/>
            <a:ext cx="3660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31"/>
          <p:cNvCxnSpPr>
            <a:stCxn id="434" idx="5"/>
            <a:endCxn id="438" idx="0"/>
          </p:cNvCxnSpPr>
          <p:nvPr/>
        </p:nvCxnSpPr>
        <p:spPr>
          <a:xfrm>
            <a:off x="5510953" y="2357538"/>
            <a:ext cx="36810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31"/>
          <p:cNvCxnSpPr/>
          <p:nvPr/>
        </p:nvCxnSpPr>
        <p:spPr>
          <a:xfrm>
            <a:off x="2760100" y="1796300"/>
            <a:ext cx="3279000" cy="11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31"/>
          <p:cNvCxnSpPr/>
          <p:nvPr/>
        </p:nvCxnSpPr>
        <p:spPr>
          <a:xfrm>
            <a:off x="2166750" y="2551863"/>
            <a:ext cx="4654800" cy="25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31"/>
          <p:cNvCxnSpPr/>
          <p:nvPr/>
        </p:nvCxnSpPr>
        <p:spPr>
          <a:xfrm>
            <a:off x="1476425" y="3342450"/>
            <a:ext cx="5728800" cy="24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" name="Google Shape;453;p31"/>
          <p:cNvSpPr txBox="1"/>
          <p:nvPr/>
        </p:nvSpPr>
        <p:spPr>
          <a:xfrm>
            <a:off x="5027500" y="1223575"/>
            <a:ext cx="11133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epth 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4" name="Google Shape;454;p31"/>
          <p:cNvSpPr txBox="1"/>
          <p:nvPr/>
        </p:nvSpPr>
        <p:spPr>
          <a:xfrm>
            <a:off x="5708250" y="2011638"/>
            <a:ext cx="11133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depth 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5" name="Google Shape;455;p31"/>
          <p:cNvSpPr txBox="1"/>
          <p:nvPr/>
        </p:nvSpPr>
        <p:spPr>
          <a:xfrm>
            <a:off x="6140800" y="2820800"/>
            <a:ext cx="11133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depth 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6" name="Google Shape;456;p31"/>
          <p:cNvSpPr txBox="1"/>
          <p:nvPr/>
        </p:nvSpPr>
        <p:spPr>
          <a:xfrm>
            <a:off x="6609400" y="3502675"/>
            <a:ext cx="11133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depth 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7" name="Google Shape;457;p31"/>
          <p:cNvSpPr txBox="1"/>
          <p:nvPr/>
        </p:nvSpPr>
        <p:spPr>
          <a:xfrm>
            <a:off x="3842950" y="4170200"/>
            <a:ext cx="11133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height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3" name="Google Shape;463;p32"/>
          <p:cNvSpPr txBox="1"/>
          <p:nvPr>
            <p:ph idx="4294967295" type="title"/>
          </p:nvPr>
        </p:nvSpPr>
        <p:spPr>
          <a:xfrm>
            <a:off x="457200" y="312800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a tree?</a:t>
            </a:r>
            <a:endParaRPr/>
          </a:p>
        </p:txBody>
      </p:sp>
      <p:sp>
        <p:nvSpPr>
          <p:cNvPr id="464" name="Google Shape;464;p32"/>
          <p:cNvSpPr/>
          <p:nvPr/>
        </p:nvSpPr>
        <p:spPr>
          <a:xfrm>
            <a:off x="4116400" y="1170200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65" name="Google Shape;465;p32"/>
          <p:cNvSpPr/>
          <p:nvPr/>
        </p:nvSpPr>
        <p:spPr>
          <a:xfrm>
            <a:off x="4836250" y="1903825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66" name="Google Shape;466;p32"/>
          <p:cNvSpPr/>
          <p:nvPr/>
        </p:nvSpPr>
        <p:spPr>
          <a:xfrm>
            <a:off x="5545300" y="2696525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67" name="Google Shape;467;p32"/>
          <p:cNvSpPr/>
          <p:nvPr/>
        </p:nvSpPr>
        <p:spPr>
          <a:xfrm>
            <a:off x="6166450" y="3455475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68" name="Google Shape;468;p32"/>
          <p:cNvSpPr/>
          <p:nvPr/>
        </p:nvSpPr>
        <p:spPr>
          <a:xfrm>
            <a:off x="6831700" y="4221975"/>
            <a:ext cx="566400" cy="518700"/>
          </a:xfrm>
          <a:prstGeom prst="ellipse">
            <a:avLst/>
          </a:prstGeom>
          <a:solidFill>
            <a:srgbClr val="A5B0FE"/>
          </a:solidFill>
          <a:ln cap="flat" cmpd="sng" w="9525">
            <a:solidFill>
              <a:srgbClr val="6463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469" name="Google Shape;469;p32"/>
          <p:cNvCxnSpPr>
            <a:stCxn id="464" idx="5"/>
            <a:endCxn id="465" idx="1"/>
          </p:cNvCxnSpPr>
          <p:nvPr/>
        </p:nvCxnSpPr>
        <p:spPr>
          <a:xfrm>
            <a:off x="4599853" y="1612938"/>
            <a:ext cx="319200" cy="3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32"/>
          <p:cNvCxnSpPr>
            <a:stCxn id="465" idx="5"/>
            <a:endCxn id="466" idx="1"/>
          </p:cNvCxnSpPr>
          <p:nvPr/>
        </p:nvCxnSpPr>
        <p:spPr>
          <a:xfrm>
            <a:off x="5319703" y="2346563"/>
            <a:ext cx="308400" cy="4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32"/>
          <p:cNvCxnSpPr>
            <a:stCxn id="466" idx="5"/>
            <a:endCxn id="467" idx="1"/>
          </p:cNvCxnSpPr>
          <p:nvPr/>
        </p:nvCxnSpPr>
        <p:spPr>
          <a:xfrm>
            <a:off x="6028753" y="3139263"/>
            <a:ext cx="2205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32"/>
          <p:cNvCxnSpPr>
            <a:stCxn id="467" idx="5"/>
            <a:endCxn id="468" idx="1"/>
          </p:cNvCxnSpPr>
          <p:nvPr/>
        </p:nvCxnSpPr>
        <p:spPr>
          <a:xfrm>
            <a:off x="6649903" y="3898213"/>
            <a:ext cx="264600" cy="3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73" name="Google Shape;4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00" y="2111863"/>
            <a:ext cx="3964000" cy="1753856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32"/>
          <p:cNvSpPr txBox="1"/>
          <p:nvPr/>
        </p:nvSpPr>
        <p:spPr>
          <a:xfrm>
            <a:off x="3205300" y="581250"/>
            <a:ext cx="9111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Yes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Tree ADT: </a:t>
            </a:r>
            <a:r>
              <a:rPr lang="en"/>
              <a:t>Constructor</a:t>
            </a:r>
            <a:endParaRPr/>
          </a:p>
        </p:txBody>
      </p:sp>
      <p:sp>
        <p:nvSpPr>
          <p:cNvPr id="480" name="Google Shape;480;p33"/>
          <p:cNvSpPr txBox="1"/>
          <p:nvPr/>
        </p:nvSpPr>
        <p:spPr>
          <a:xfrm>
            <a:off x="381000" y="1226675"/>
            <a:ext cx="8433300" cy="20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D85C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tree(label, branches=[])</a:t>
            </a:r>
            <a:endParaRPr sz="1800">
              <a:solidFill>
                <a:srgbClr val="3D85C6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2388DB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" sz="1600">
                <a:solidFill>
                  <a:srgbClr val="424242"/>
                </a:solidFill>
                <a:latin typeface="Proxima Nova"/>
                <a:ea typeface="Proxima Nova"/>
                <a:cs typeface="Proxima Nova"/>
                <a:sym typeface="Proxima Nova"/>
              </a:rPr>
              <a:t>: the data value at the root of the tree</a:t>
            </a:r>
            <a:endParaRPr sz="1600">
              <a:solidFill>
                <a:srgbClr val="42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2388DB"/>
                </a:solidFill>
                <a:latin typeface="Consolas"/>
                <a:ea typeface="Consolas"/>
                <a:cs typeface="Consolas"/>
                <a:sym typeface="Consolas"/>
              </a:rPr>
              <a:t>branches</a:t>
            </a:r>
            <a:r>
              <a:rPr lang="en" sz="1600">
                <a:solidFill>
                  <a:srgbClr val="424242"/>
                </a:solidFill>
                <a:latin typeface="Proxima Nova"/>
                <a:ea typeface="Proxima Nova"/>
                <a:cs typeface="Proxima Nova"/>
                <a:sym typeface="Proxima Nova"/>
              </a:rPr>
              <a:t>: a list of trees immediately under the root, defaults to an empty list</a:t>
            </a:r>
            <a:endParaRPr sz="1600">
              <a:solidFill>
                <a:srgbClr val="42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Proxima Nova"/>
                <a:ea typeface="Proxima Nova"/>
                <a:cs typeface="Proxima Nova"/>
                <a:sym typeface="Proxima Nova"/>
              </a:rPr>
              <a:t>We define a tree </a:t>
            </a:r>
            <a:r>
              <a:rPr i="1" lang="en" sz="1800">
                <a:solidFill>
                  <a:srgbClr val="424242"/>
                </a:solidFill>
                <a:latin typeface="Proxima Nova"/>
                <a:ea typeface="Proxima Nova"/>
                <a:cs typeface="Proxima Nova"/>
                <a:sym typeface="Proxima Nova"/>
              </a:rPr>
              <a:t>recursively</a:t>
            </a:r>
            <a:r>
              <a:rPr lang="en" sz="1800">
                <a:solidFill>
                  <a:srgbClr val="424242"/>
                </a:solidFill>
                <a:latin typeface="Proxima Nova"/>
                <a:ea typeface="Proxima Nova"/>
                <a:cs typeface="Proxima Nova"/>
                <a:sym typeface="Proxima Nova"/>
              </a:rPr>
              <a:t>. We specify the </a:t>
            </a:r>
            <a:r>
              <a:rPr b="1" lang="en" sz="1800">
                <a:solidFill>
                  <a:srgbClr val="424242"/>
                </a:solidFill>
                <a:latin typeface="Proxima Nova"/>
                <a:ea typeface="Proxima Nova"/>
                <a:cs typeface="Proxima Nova"/>
                <a:sym typeface="Proxima Nova"/>
              </a:rPr>
              <a:t>value at the root </a:t>
            </a:r>
            <a:r>
              <a:rPr lang="en" sz="1800">
                <a:solidFill>
                  <a:srgbClr val="424242"/>
                </a:solidFill>
                <a:latin typeface="Proxima Nova"/>
                <a:ea typeface="Proxima Nova"/>
                <a:cs typeface="Proxima Nova"/>
                <a:sym typeface="Proxima Nova"/>
              </a:rPr>
              <a:t>and a </a:t>
            </a:r>
            <a:r>
              <a:rPr b="1" lang="en" sz="1800">
                <a:solidFill>
                  <a:srgbClr val="424242"/>
                </a:solidFill>
                <a:latin typeface="Proxima Nova"/>
                <a:ea typeface="Proxima Nova"/>
                <a:cs typeface="Proxima Nova"/>
                <a:sym typeface="Proxima Nova"/>
              </a:rPr>
              <a:t>list of the branches of the root</a:t>
            </a:r>
            <a:r>
              <a:rPr lang="en" sz="1800">
                <a:solidFill>
                  <a:srgbClr val="424242"/>
                </a:solidFill>
                <a:latin typeface="Proxima Nova"/>
                <a:ea typeface="Proxima Nova"/>
                <a:cs typeface="Proxima Nova"/>
                <a:sym typeface="Proxima Nova"/>
              </a:rPr>
              <a:t> (which have their own labels and branches).</a:t>
            </a:r>
            <a:endParaRPr sz="1800">
              <a:solidFill>
                <a:srgbClr val="42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2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81" name="Google Shape;481;p33"/>
          <p:cNvGrpSpPr/>
          <p:nvPr/>
        </p:nvGrpSpPr>
        <p:grpSpPr>
          <a:xfrm>
            <a:off x="1839275" y="3701569"/>
            <a:ext cx="1251650" cy="994500"/>
            <a:chOff x="5053450" y="2610875"/>
            <a:chExt cx="1251650" cy="1326000"/>
          </a:xfrm>
        </p:grpSpPr>
        <p:sp>
          <p:nvSpPr>
            <p:cNvPr id="482" name="Google Shape;482;p33"/>
            <p:cNvSpPr/>
            <p:nvPr/>
          </p:nvSpPr>
          <p:spPr>
            <a:xfrm>
              <a:off x="5418275" y="2610875"/>
              <a:ext cx="510900" cy="499800"/>
            </a:xfrm>
            <a:prstGeom prst="ellipse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180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5053450" y="3437075"/>
              <a:ext cx="510900" cy="499800"/>
            </a:xfrm>
            <a:prstGeom prst="ellipse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180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484" name="Google Shape;484;p33"/>
            <p:cNvCxnSpPr>
              <a:stCxn id="482" idx="3"/>
              <a:endCxn id="483" idx="0"/>
            </p:cNvCxnSpPr>
            <p:nvPr/>
          </p:nvCxnSpPr>
          <p:spPr>
            <a:xfrm flipH="1">
              <a:off x="5308895" y="3037481"/>
              <a:ext cx="184200" cy="399600"/>
            </a:xfrm>
            <a:prstGeom prst="straightConnector1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85" name="Google Shape;485;p33"/>
            <p:cNvSpPr/>
            <p:nvPr/>
          </p:nvSpPr>
          <p:spPr>
            <a:xfrm>
              <a:off x="5794200" y="3437075"/>
              <a:ext cx="510900" cy="499800"/>
            </a:xfrm>
            <a:prstGeom prst="ellipse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180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486" name="Google Shape;486;p33"/>
            <p:cNvCxnSpPr>
              <a:stCxn id="482" idx="5"/>
              <a:endCxn id="485" idx="0"/>
            </p:cNvCxnSpPr>
            <p:nvPr/>
          </p:nvCxnSpPr>
          <p:spPr>
            <a:xfrm>
              <a:off x="5854355" y="3037481"/>
              <a:ext cx="195300" cy="399600"/>
            </a:xfrm>
            <a:prstGeom prst="straightConnector1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87" name="Google Shape;487;p33"/>
          <p:cNvSpPr txBox="1"/>
          <p:nvPr/>
        </p:nvSpPr>
        <p:spPr>
          <a:xfrm>
            <a:off x="411600" y="3121975"/>
            <a:ext cx="41070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&gt;&gt;&gt; tree(5, [tree(3), tree(2)])</a:t>
            </a:r>
            <a:endParaRPr/>
          </a:p>
        </p:txBody>
      </p:sp>
      <p:grpSp>
        <p:nvGrpSpPr>
          <p:cNvPr id="488" name="Google Shape;488;p33"/>
          <p:cNvGrpSpPr/>
          <p:nvPr/>
        </p:nvGrpSpPr>
        <p:grpSpPr>
          <a:xfrm>
            <a:off x="6347400" y="3549169"/>
            <a:ext cx="755675" cy="1407975"/>
            <a:chOff x="5342075" y="2407675"/>
            <a:chExt cx="755675" cy="1877300"/>
          </a:xfrm>
        </p:grpSpPr>
        <p:sp>
          <p:nvSpPr>
            <p:cNvPr id="489" name="Google Shape;489;p33"/>
            <p:cNvSpPr/>
            <p:nvPr/>
          </p:nvSpPr>
          <p:spPr>
            <a:xfrm>
              <a:off x="5342075" y="2407675"/>
              <a:ext cx="510900" cy="499800"/>
            </a:xfrm>
            <a:prstGeom prst="ellipse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180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5586850" y="3030675"/>
              <a:ext cx="510900" cy="499800"/>
            </a:xfrm>
            <a:prstGeom prst="ellipse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180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491" name="Google Shape;491;p33"/>
            <p:cNvCxnSpPr>
              <a:stCxn id="489" idx="4"/>
              <a:endCxn id="490" idx="0"/>
            </p:cNvCxnSpPr>
            <p:nvPr/>
          </p:nvCxnSpPr>
          <p:spPr>
            <a:xfrm>
              <a:off x="5597525" y="2907475"/>
              <a:ext cx="244800" cy="123300"/>
            </a:xfrm>
            <a:prstGeom prst="straightConnector1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92" name="Google Shape;492;p33"/>
            <p:cNvSpPr/>
            <p:nvPr/>
          </p:nvSpPr>
          <p:spPr>
            <a:xfrm>
              <a:off x="5542325" y="3785175"/>
              <a:ext cx="510900" cy="499800"/>
            </a:xfrm>
            <a:prstGeom prst="ellipse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180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493" name="Google Shape;493;p33"/>
            <p:cNvCxnSpPr>
              <a:stCxn id="490" idx="4"/>
              <a:endCxn id="492" idx="0"/>
            </p:cNvCxnSpPr>
            <p:nvPr/>
          </p:nvCxnSpPr>
          <p:spPr>
            <a:xfrm flipH="1">
              <a:off x="5797900" y="3530475"/>
              <a:ext cx="44400" cy="254700"/>
            </a:xfrm>
            <a:prstGeom prst="straightConnector1">
              <a:avLst/>
            </a:prstGeom>
            <a:noFill/>
            <a:ln cap="flat" cmpd="sng" w="19050">
              <a:solidFill>
                <a:srgbClr val="42424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94" name="Google Shape;494;p33"/>
          <p:cNvSpPr txBox="1"/>
          <p:nvPr/>
        </p:nvSpPr>
        <p:spPr>
          <a:xfrm>
            <a:off x="4681225" y="3121975"/>
            <a:ext cx="43245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&gt;&gt;&gt; tree(5, [tree(3, [tree(2)]])</a:t>
            </a:r>
            <a:endParaRPr/>
          </a:p>
        </p:txBody>
      </p:sp>
      <p:sp>
        <p:nvSpPr>
          <p:cNvPr id="495" name="Google Shape;495;p33"/>
          <p:cNvSpPr txBox="1"/>
          <p:nvPr/>
        </p:nvSpPr>
        <p:spPr>
          <a:xfrm>
            <a:off x="7198950" y="0"/>
            <a:ext cx="1944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Slide Creds to Tammy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