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Century Schoolbook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1A058E-D481-4FBB-A629-39F4D47AADDA}">
  <a:tblStyle styleId="{341A058E-D481-4FBB-A629-39F4D47AAD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CenturySchoolbook-bold.fntdata"/><Relationship Id="rId14" Type="http://schemas.openxmlformats.org/officeDocument/2006/relationships/slide" Target="slides/slide7.xml"/><Relationship Id="rId36" Type="http://schemas.openxmlformats.org/officeDocument/2006/relationships/font" Target="fonts/CenturySchoolbook-regular.fntdata"/><Relationship Id="rId17" Type="http://schemas.openxmlformats.org/officeDocument/2006/relationships/slide" Target="slides/slide10.xml"/><Relationship Id="rId39" Type="http://schemas.openxmlformats.org/officeDocument/2006/relationships/font" Target="fonts/CenturySchoolbook-boldItalic.fntdata"/><Relationship Id="rId16" Type="http://schemas.openxmlformats.org/officeDocument/2006/relationships/slide" Target="slides/slide9.xml"/><Relationship Id="rId38" Type="http://schemas.openxmlformats.org/officeDocument/2006/relationships/font" Target="fonts/CenturySchoolbook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55fa0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5155fa07f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ce2740db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ce2740db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ce2740db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ce2740db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7a782b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7a782b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7a782b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7a782b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one is better here? From what we can tell, f1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 fact, f2 is based off of an actual function. With an input size of 7, the program can run overnight and still not finish!)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7a782b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7a782b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input size vs. # of steps. The red line (linear) grows more quickly than the blue line (logarithmic)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7a782b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7a782b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information, the blue line seems to grow more slowly but...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7a782b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7a782b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at a larger input size, blue actually grows more quickly!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7a782b3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77a782b3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“Looks like” as in if you plotted it, it would look like that specific function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7a782b3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7a782b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k is some constant value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7a782b3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7a782b3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854746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854746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7a782b3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77a782b3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7a782b3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77a782b3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7a782b3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7a782b3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cd67d04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cd67d04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cd67d04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cd67d04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cd67d04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cd67d04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cd67d046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cd67d046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cd67d046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cd67d046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cd67d046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cd67d046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ce2740d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ce2740d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ce2740d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ce2740d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ce2740db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ce2740d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ce2740d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ce2740d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ce2740db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ce2740db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ce2740db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ce2740db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ce2740db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ce2740db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b="0" i="0" sz="7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2200" u="none" cap="none" strike="noStrik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7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22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46404" y="1371601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594860" y="1371601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b="0" i="0" sz="7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2200" u="none" cap="none" strike="noStrik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946404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946404" y="1880663"/>
            <a:ext cx="3360420" cy="2748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3" type="body"/>
          </p:nvPr>
        </p:nvSpPr>
        <p:spPr>
          <a:xfrm>
            <a:off x="4594860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4" type="body"/>
          </p:nvPr>
        </p:nvSpPr>
        <p:spPr>
          <a:xfrm>
            <a:off x="4594860" y="1880663"/>
            <a:ext cx="3360420" cy="2748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30936" y="342901"/>
            <a:ext cx="2400300" cy="12001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378200" y="514350"/>
            <a:ext cx="4559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630936" y="1574801"/>
            <a:ext cx="24003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685800" y="3943350"/>
            <a:ext cx="74866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b="0" i="0" sz="2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4"/>
          <p:cNvSpPr/>
          <p:nvPr>
            <p:ph idx="2" type="pic"/>
          </p:nvPr>
        </p:nvSpPr>
        <p:spPr>
          <a:xfrm>
            <a:off x="0" y="1"/>
            <a:ext cx="8469630" cy="38466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685800" y="4581442"/>
            <a:ext cx="7486650" cy="4477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 rot="5400000">
            <a:off x="2537913" y="-219908"/>
            <a:ext cx="3263503" cy="6446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rot="5400000">
            <a:off x="5203627" y="1568648"/>
            <a:ext cx="4423172" cy="1857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5400000">
            <a:off x="1260277" y="-403027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946400" y="569225"/>
            <a:ext cx="77313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</a:pPr>
            <a:r>
              <a:rPr lang="en" sz="6000"/>
              <a:t>Discussion 5 - Trees &amp; Growth</a:t>
            </a:r>
            <a:endParaRPr b="0" i="0" sz="60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Chris Allsman</a:t>
            </a:r>
            <a:endParaRPr b="0" i="0" sz="2200" u="none" cap="none" strike="noStrike">
              <a:solidFill>
                <a:srgbClr val="BFBFB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don’t we check if it’s a leaf?</a:t>
            </a:r>
            <a:endParaRPr sz="3600"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[f(x) for x in [ ]] will always return an empty list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[ ] + lst will return a new list containing just the elements of lst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when t is a leaf, we’ll return max([label(t)]), which is just label(t)!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 sz="2000"/>
              <a:t>The base case is still there, it’s just not explicit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946400" y="1371600"/>
            <a:ext cx="6446400" cy="15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How does our program perform?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How can we measure this?</a:t>
            </a:r>
            <a:endParaRPr sz="2200"/>
          </a:p>
          <a:p>
            <a:pPr indent="-342900" lvl="1" marL="914400" rtl="0" algn="l">
              <a:spcBef>
                <a:spcPts val="1000"/>
              </a:spcBef>
              <a:spcAft>
                <a:spcPts val="300"/>
              </a:spcAft>
              <a:buSzPts val="1800"/>
              <a:buChar char="-"/>
            </a:pPr>
            <a:r>
              <a:rPr lang="en" sz="1800"/>
              <a:t>Time taken to complete?</a:t>
            </a:r>
            <a:endParaRPr sz="1800"/>
          </a:p>
        </p:txBody>
      </p:sp>
      <p:sp>
        <p:nvSpPr>
          <p:cNvPr id="220" name="Google Shape;220;p38"/>
          <p:cNvSpPr txBox="1"/>
          <p:nvPr/>
        </p:nvSpPr>
        <p:spPr>
          <a:xfrm>
            <a:off x="945650" y="2745325"/>
            <a:ext cx="6447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Average time? Time compared to other programs?</a:t>
            </a:r>
            <a:endParaRPr sz="18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3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{341A058E-D481-4FBB-A629-39F4D47AADDA}</a:tableStyleId>
              </a:tblPr>
              <a:tblGrid>
                <a:gridCol w="2167550"/>
                <a:gridCol w="2167550"/>
                <a:gridCol w="2167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 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for f1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for f2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 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14.6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5.4 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18.5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74.5 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21.2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450 seconds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219075"/>
            <a:ext cx="55911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325" y="152400"/>
            <a:ext cx="449724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675" y="152400"/>
            <a:ext cx="49658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 Notation</a:t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How we describe a function’s growth</a:t>
            </a:r>
            <a:endParaRPr sz="2000"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Θ(f(n)) = this function grows at rate f(n) as we increase the size of n</a:t>
            </a:r>
            <a:endParaRPr sz="2000"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Can think of it as: the growth “looks like” f(n)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Char char="-"/>
            </a:pPr>
            <a:r>
              <a:rPr lang="en" sz="2000"/>
              <a:t>For those of you that like precise definitions: means that we can bound the growth of the function above and below by some multiple of f(n)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Only consider behavior for very large inputs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Disregard constant factors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Only take the largest term</a:t>
            </a:r>
            <a:endParaRPr sz="20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Θ(1) &lt; Θ(log n) &lt; Θ(n) &lt; Θ(n log n) &lt; Θ(n</a:t>
            </a:r>
            <a:r>
              <a:rPr baseline="30000" lang="en" sz="1800"/>
              <a:t>k</a:t>
            </a:r>
            <a:r>
              <a:rPr lang="en" sz="1800"/>
              <a:t>) &lt; Θ(k</a:t>
            </a:r>
            <a:r>
              <a:rPr baseline="30000" lang="en" sz="1800"/>
              <a:t>n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946400" y="1371600"/>
            <a:ext cx="70476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Know what each growth class means “intuitively”</a:t>
            </a:r>
            <a:endParaRPr sz="20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Θ(1) = same amount of steps regardless of input size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Θ(n) = increasing input size by 1 adds some number of steps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Θ(log n) = multiplying the input size adds some number of steps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 sz="1800"/>
              <a:t>Θ(2</a:t>
            </a:r>
            <a:r>
              <a:rPr baseline="30000" lang="en" sz="1800"/>
              <a:t>n</a:t>
            </a:r>
            <a:r>
              <a:rPr lang="en" sz="1800"/>
              <a:t>) = increasing input size by 1 multiplies the number of steps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400" y="1481863"/>
            <a:ext cx="2904800" cy="21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"/>
              <a:t>Identify the number of times we evaluate something in a loop structure and how long each evaluation takes</a:t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884025" y="2861000"/>
            <a:ext cx="3639300" cy="2136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fact(n):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i, total = 1,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while i &lt;= n: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total = total * i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return total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46"/>
          <p:cNvSpPr txBox="1"/>
          <p:nvPr/>
        </p:nvSpPr>
        <p:spPr>
          <a:xfrm>
            <a:off x="5132975" y="3492100"/>
            <a:ext cx="23772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Θ(1) * Ν = Θ(N)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946402" y="274325"/>
            <a:ext cx="42603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946401" y="1371600"/>
            <a:ext cx="45441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"/>
              <a:t>Draw out a tree for recursive calls</a:t>
            </a:r>
            <a:endParaRPr/>
          </a:p>
        </p:txBody>
      </p:sp>
      <p:sp>
        <p:nvSpPr>
          <p:cNvPr id="273" name="Google Shape;273;p47"/>
          <p:cNvSpPr txBox="1"/>
          <p:nvPr/>
        </p:nvSpPr>
        <p:spPr>
          <a:xfrm>
            <a:off x="1530200" y="2500650"/>
            <a:ext cx="3984000" cy="213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fact(n):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 n &lt;= 1: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eturn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lse: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eturn n * fact(n-1)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47"/>
          <p:cNvSpPr/>
          <p:nvPr/>
        </p:nvSpPr>
        <p:spPr>
          <a:xfrm>
            <a:off x="6587950" y="173150"/>
            <a:ext cx="994200" cy="994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7"/>
          <p:cNvSpPr/>
          <p:nvPr/>
        </p:nvSpPr>
        <p:spPr>
          <a:xfrm>
            <a:off x="6587950" y="1506450"/>
            <a:ext cx="994200" cy="994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7"/>
          <p:cNvSpPr/>
          <p:nvPr/>
        </p:nvSpPr>
        <p:spPr>
          <a:xfrm>
            <a:off x="6587950" y="3976150"/>
            <a:ext cx="994200" cy="994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47"/>
          <p:cNvCxnSpPr>
            <a:stCxn id="274" idx="4"/>
            <a:endCxn id="275" idx="0"/>
          </p:cNvCxnSpPr>
          <p:nvPr/>
        </p:nvCxnSpPr>
        <p:spPr>
          <a:xfrm>
            <a:off x="7085050" y="1167350"/>
            <a:ext cx="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47"/>
          <p:cNvCxnSpPr>
            <a:stCxn id="275" idx="4"/>
          </p:cNvCxnSpPr>
          <p:nvPr/>
        </p:nvCxnSpPr>
        <p:spPr>
          <a:xfrm>
            <a:off x="7085050" y="2500650"/>
            <a:ext cx="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47"/>
          <p:cNvCxnSpPr/>
          <p:nvPr/>
        </p:nvCxnSpPr>
        <p:spPr>
          <a:xfrm>
            <a:off x="7082800" y="3118625"/>
            <a:ext cx="4500" cy="47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47"/>
          <p:cNvCxnSpPr/>
          <p:nvPr/>
        </p:nvCxnSpPr>
        <p:spPr>
          <a:xfrm>
            <a:off x="7085050" y="3623588"/>
            <a:ext cx="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7"/>
          <p:cNvSpPr txBox="1"/>
          <p:nvPr/>
        </p:nvSpPr>
        <p:spPr>
          <a:xfrm>
            <a:off x="6858850" y="429650"/>
            <a:ext cx="452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</a:t>
            </a:r>
            <a:endParaRPr sz="2400"/>
          </a:p>
        </p:txBody>
      </p:sp>
      <p:sp>
        <p:nvSpPr>
          <p:cNvPr id="282" name="Google Shape;282;p47"/>
          <p:cNvSpPr txBox="1"/>
          <p:nvPr/>
        </p:nvSpPr>
        <p:spPr>
          <a:xfrm>
            <a:off x="6659950" y="1762900"/>
            <a:ext cx="922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 - 1</a:t>
            </a:r>
            <a:endParaRPr sz="2400"/>
          </a:p>
        </p:txBody>
      </p:sp>
      <p:sp>
        <p:nvSpPr>
          <p:cNvPr id="283" name="Google Shape;283;p47"/>
          <p:cNvSpPr txBox="1"/>
          <p:nvPr/>
        </p:nvSpPr>
        <p:spPr>
          <a:xfrm>
            <a:off x="6858850" y="4210000"/>
            <a:ext cx="452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284" name="Google Shape;284;p47"/>
          <p:cNvSpPr txBox="1"/>
          <p:nvPr/>
        </p:nvSpPr>
        <p:spPr>
          <a:xfrm>
            <a:off x="5785125" y="462800"/>
            <a:ext cx="8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Θ(1)</a:t>
            </a:r>
            <a:endParaRPr sz="2400"/>
          </a:p>
        </p:txBody>
      </p:sp>
      <p:sp>
        <p:nvSpPr>
          <p:cNvPr id="285" name="Google Shape;285;p47"/>
          <p:cNvSpPr txBox="1"/>
          <p:nvPr/>
        </p:nvSpPr>
        <p:spPr>
          <a:xfrm>
            <a:off x="5785125" y="1758200"/>
            <a:ext cx="8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Θ(1)</a:t>
            </a:r>
            <a:endParaRPr sz="2400"/>
          </a:p>
        </p:txBody>
      </p:sp>
      <p:sp>
        <p:nvSpPr>
          <p:cNvPr id="286" name="Google Shape;286;p47"/>
          <p:cNvSpPr txBox="1"/>
          <p:nvPr/>
        </p:nvSpPr>
        <p:spPr>
          <a:xfrm>
            <a:off x="5785125" y="4196600"/>
            <a:ext cx="8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Θ(1)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idx="4294967295" type="body"/>
          </p:nvPr>
        </p:nvSpPr>
        <p:spPr>
          <a:xfrm>
            <a:off x="252450" y="420725"/>
            <a:ext cx="3523800" cy="2510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Disregard constant factors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Only take the largest term</a:t>
            </a:r>
            <a:endParaRPr sz="2000"/>
          </a:p>
          <a:p>
            <a:pPr indent="-3429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SzPts val="1800"/>
              <a:buAutoNum type="arabicPeriod"/>
            </a:pPr>
            <a:r>
              <a:rPr lang="en" sz="1800"/>
              <a:t>Θ(1) &lt; Θ(log n) &lt; Θ(n) &lt; Θ(n log n) &lt; Θ(n</a:t>
            </a:r>
            <a:r>
              <a:rPr baseline="30000" lang="en" sz="1800"/>
              <a:t>k</a:t>
            </a:r>
            <a:r>
              <a:rPr lang="en" sz="1800"/>
              <a:t>) &lt; Θ(k</a:t>
            </a:r>
            <a:r>
              <a:rPr baseline="30000" lang="en" sz="1800"/>
              <a:t>n</a:t>
            </a:r>
            <a:r>
              <a:rPr lang="en" sz="1800"/>
              <a:t>)</a:t>
            </a:r>
            <a:endParaRPr sz="1800"/>
          </a:p>
        </p:txBody>
      </p:sp>
      <p:sp>
        <p:nvSpPr>
          <p:cNvPr id="292" name="Google Shape;292;p48"/>
          <p:cNvSpPr txBox="1"/>
          <p:nvPr/>
        </p:nvSpPr>
        <p:spPr>
          <a:xfrm>
            <a:off x="4344100" y="420725"/>
            <a:ext cx="3902400" cy="251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Θ(1) = constant # of steps</a:t>
            </a:r>
            <a:endParaRPr sz="18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Θ(n) = add 1 to n, add steps</a:t>
            </a:r>
            <a:endParaRPr sz="18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Θ(log n) = multiply n, add steps</a:t>
            </a:r>
            <a:endParaRPr sz="18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800"/>
              <a:buChar char="-"/>
            </a:pP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Θ(2</a:t>
            </a:r>
            <a:r>
              <a:rPr baseline="30000"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add 1 to n, multiply    # of steps</a:t>
            </a:r>
            <a:endParaRPr/>
          </a:p>
        </p:txBody>
      </p:sp>
      <p:sp>
        <p:nvSpPr>
          <p:cNvPr id="293" name="Google Shape;293;p48"/>
          <p:cNvSpPr txBox="1"/>
          <p:nvPr/>
        </p:nvSpPr>
        <p:spPr>
          <a:xfrm>
            <a:off x="1598800" y="3292250"/>
            <a:ext cx="47544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Char char="-"/>
            </a:pP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1 + 2 + 3 + … + n = n(n - 1) / 2</a:t>
            </a:r>
            <a:endParaRPr sz="18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Century Schoolbook"/>
              <a:buChar char="-"/>
            </a:pP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a + ar + ar</a:t>
            </a:r>
            <a:r>
              <a:rPr baseline="30000"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 + … + ar</a:t>
            </a:r>
            <a:r>
              <a:rPr baseline="30000"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 = a(1 - r</a:t>
            </a:r>
            <a:r>
              <a:rPr baseline="30000"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)/(1 - r)</a:t>
            </a:r>
            <a:endParaRPr sz="1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Tips</a:t>
            </a:r>
            <a:endParaRPr/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41247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Strategy</a:t>
            </a:r>
            <a:endParaRPr/>
          </a:p>
        </p:txBody>
      </p:sp>
      <p:sp>
        <p:nvSpPr>
          <p:cNvPr id="305" name="Google Shape;305;p50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out one potential schedule on piazza (@333)</a:t>
            </a:r>
            <a:endParaRPr sz="2400"/>
          </a:p>
          <a:p>
            <a:pPr indent="-381000" lvl="0" marL="457200" rtl="0" algn="l"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Next few days: focus on HW, Maps. 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/>
              <a:t>Review discussion worksheets and lectures for topics that still don’t make sense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Midterms</a:t>
            </a:r>
            <a:endParaRPr/>
          </a:p>
        </p:txBody>
      </p:sp>
      <p:sp>
        <p:nvSpPr>
          <p:cNvPr id="311" name="Google Shape;311;p51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/>
              <a:t>HW/Projects/Discussions are great for familiarizing you with the material</a:t>
            </a:r>
            <a:endParaRPr sz="2400"/>
          </a:p>
          <a:p>
            <a:pPr indent="-3810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 only way to prep for the midterm is to practice midterm-level questions</a:t>
            </a:r>
            <a:endParaRPr sz="2400"/>
          </a:p>
          <a:p>
            <a:pPr indent="-3810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That being said…</a:t>
            </a:r>
            <a:endParaRPr sz="2400"/>
          </a:p>
          <a:p>
            <a:pPr indent="-3810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Focus on the </a:t>
            </a:r>
            <a:r>
              <a:rPr i="1" lang="en" sz="2400"/>
              <a:t>quality</a:t>
            </a:r>
            <a:r>
              <a:rPr lang="en" sz="2400"/>
              <a:t> of your studying, not the number of tests you take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Practice Midterms</a:t>
            </a:r>
            <a:endParaRPr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400"/>
              </a:spcBef>
              <a:spcAft>
                <a:spcPts val="0"/>
              </a:spcAft>
              <a:buSzPts val="1440"/>
              <a:buAutoNum type="arabicParenR"/>
            </a:pPr>
            <a:r>
              <a:rPr lang="en"/>
              <a:t>Take your first midterm blind 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Don’t worry if you’re unprepared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Don’t take it with the textbook/lecture notes open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Don’t worry if you feel like you didn’t get anything</a:t>
            </a:r>
            <a:endParaRPr/>
          </a:p>
          <a:p>
            <a:pPr indent="-320040" lvl="0" marL="457200" rtl="0" algn="l">
              <a:spcBef>
                <a:spcPts val="1400"/>
              </a:spcBef>
              <a:spcAft>
                <a:spcPts val="0"/>
              </a:spcAft>
              <a:buSzPts val="1440"/>
              <a:buAutoNum type="arabicParenR"/>
            </a:pPr>
            <a:r>
              <a:rPr lang="en"/>
              <a:t>After you’ve spent at least 10-15 min on every problem: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Debrief each question. What did you know? What didn’t you know?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AutoNum type="alphaLcParenR"/>
            </a:pPr>
            <a:r>
              <a:rPr lang="en"/>
              <a:t>Take notes on it, and take some time to go back and study those areas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Practice Midterms</a:t>
            </a:r>
            <a:endParaRPr/>
          </a:p>
        </p:txBody>
      </p:sp>
      <p:sp>
        <p:nvSpPr>
          <p:cNvPr id="323" name="Google Shape;323;p53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AutoNum type="arabicParenR" startAt="3"/>
            </a:pPr>
            <a:r>
              <a:rPr lang="en"/>
              <a:t>For each midterm you take, also identify areas that you struggle with, but also:</a:t>
            </a:r>
            <a:endParaRPr/>
          </a:p>
          <a:p>
            <a:pPr indent="-3302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Build your cheat sheet. If you make same the mistake more than once, </a:t>
            </a:r>
            <a:r>
              <a:rPr i="1" lang="en"/>
              <a:t>make sure to put it on there</a:t>
            </a:r>
            <a:endParaRPr i="1"/>
          </a:p>
          <a:p>
            <a:pPr indent="-3302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1000"/>
              </a:spcAft>
              <a:buSzPts val="1600"/>
              <a:buAutoNum type="alphaLcParenR"/>
            </a:pPr>
            <a:r>
              <a:rPr lang="en"/>
              <a:t>When you look at the solutions, take some time to debrief. How could you get to this solution in the future? What in the skeleton/doctests would help you?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Practice Midterms</a:t>
            </a:r>
            <a:endParaRPr/>
          </a:p>
        </p:txBody>
      </p:sp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AutoNum type="arabicParenR" startAt="4"/>
            </a:pPr>
            <a:r>
              <a:rPr lang="en"/>
              <a:t>Don’t worry when you struggle with a problem</a:t>
            </a:r>
            <a:endParaRPr/>
          </a:p>
          <a:p>
            <a:pPr indent="-3302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The dirty TA secret: we often struggle with these problems!</a:t>
            </a:r>
            <a:endParaRPr/>
          </a:p>
          <a:p>
            <a:pPr indent="-317500" lvl="2" marL="1371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00"/>
              <a:buAutoNum type="romanLcParenR"/>
            </a:pPr>
            <a:r>
              <a:rPr lang="en"/>
              <a:t>The difference is we’ve built strategies for approaching them</a:t>
            </a:r>
            <a:endParaRPr/>
          </a:p>
          <a:p>
            <a:pPr indent="-3302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The most important thing is recognizing patterns and developing problem solving strategies</a:t>
            </a:r>
            <a:endParaRPr/>
          </a:p>
          <a:p>
            <a:pPr indent="-317500" lvl="2" marL="1371600" marR="0" rtl="0" algn="l">
              <a:lnSpc>
                <a:spcPct val="95000"/>
              </a:lnSpc>
              <a:spcBef>
                <a:spcPts val="1400"/>
              </a:spcBef>
              <a:spcAft>
                <a:spcPts val="1000"/>
              </a:spcAft>
              <a:buSzPts val="1400"/>
              <a:buAutoNum type="romanLcParenR"/>
            </a:pPr>
            <a:r>
              <a:rPr lang="en"/>
              <a:t>If you follow the previous suggestions, you’ll get better at these with each question you get through!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tree_max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 is_leaf(t):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eturn label(t)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argest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or b in branches(t):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argest += [tree_max(b)]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eturn max(largest + [label(t)])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 </a:t>
            </a:r>
            <a:r>
              <a:rPr lang="en"/>
              <a:t>tree_max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is_leaf(t):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 label(t)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largest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b in branches(t):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largest += [tree_max(b)]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max(largest + [label(t)])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5260150" y="1461400"/>
            <a:ext cx="3117900" cy="1262100"/>
          </a:xfrm>
          <a:prstGeom prst="wedgeRoundRectCallout">
            <a:avLst>
              <a:gd fmla="val -57483" name="adj1"/>
              <a:gd fmla="val 55033" name="adj2"/>
              <a:gd fmla="val 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Recall this does exactly what a list comprehension does (review the relevant discussion/lab/lecture)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1018100" y="2511300"/>
            <a:ext cx="3955800" cy="123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 tree_max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946400" y="1371600"/>
            <a:ext cx="69861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is_leaf(t):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 label(t)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largest = [tree_max(b) for b in branches(t)]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max(largest + [label(t)])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 tree_max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is_leaf(t):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 label(t)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largest = [tree_max(b) for b in branches(t)]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max(largest + [label(t)])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5037450" y="3656675"/>
            <a:ext cx="3117900" cy="1262100"/>
          </a:xfrm>
          <a:prstGeom prst="wedgeRoundRectCallout">
            <a:avLst>
              <a:gd fmla="val -43877" name="adj1"/>
              <a:gd fmla="val -73528" name="adj2"/>
              <a:gd fmla="val 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Let’s combine these two lines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1018100" y="2511300"/>
            <a:ext cx="6374700" cy="80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 tree_max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286350" y="1371600"/>
            <a:ext cx="8123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if is_leaf(t):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return label(t)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return max([tree_max(b) for b in branches(t)] + [label(t)])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 tree_max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286350" y="1371600"/>
            <a:ext cx="8123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if is_leaf(t):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return label(t)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return max([tree_max(b) for b in branches(t)] + [label(t)])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34"/>
          <p:cNvSpPr/>
          <p:nvPr/>
        </p:nvSpPr>
        <p:spPr>
          <a:xfrm>
            <a:off x="2046800" y="3423350"/>
            <a:ext cx="3117900" cy="1421100"/>
          </a:xfrm>
          <a:prstGeom prst="wedgeRoundRectCallout">
            <a:avLst>
              <a:gd fmla="val 36395" name="adj1"/>
              <a:gd fmla="val -81344" name="adj2"/>
              <a:gd fmla="val 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Because branches(t) is an empty list when t is a leaf, the base case is redundant!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 tree_max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286350" y="1371600"/>
            <a:ext cx="8123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return max([tree_max(b) for b in branches(t)] + [label(t)])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