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Century Schoolbook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5D46E-C888-4664-AC31-7A0B2DE126AF}">
  <a:tblStyle styleId="{CF65D46E-C888-4664-AC31-7A0B2DE12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enturySchoolbook-bold.fntdata"/><Relationship Id="rId14" Type="http://schemas.openxmlformats.org/officeDocument/2006/relationships/slide" Target="slides/slide7.xml"/><Relationship Id="rId36" Type="http://schemas.openxmlformats.org/officeDocument/2006/relationships/font" Target="fonts/CenturySchoolbook-regular.fntdata"/><Relationship Id="rId17" Type="http://schemas.openxmlformats.org/officeDocument/2006/relationships/slide" Target="slides/slide10.xml"/><Relationship Id="rId39" Type="http://schemas.openxmlformats.org/officeDocument/2006/relationships/font" Target="fonts/CenturySchoolbook-boldItalic.fntdata"/><Relationship Id="rId16" Type="http://schemas.openxmlformats.org/officeDocument/2006/relationships/slide" Target="slides/slide9.xml"/><Relationship Id="rId38" Type="http://schemas.openxmlformats.org/officeDocument/2006/relationships/font" Target="fonts/CenturySchoolbook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55fa0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155fa07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ce2740d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ce2740d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ce2740d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ce2740d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a782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7a782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7a782b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7a782b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better here? From what we can tell, f1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fact, f2 is based off of an actual function. With an input size of 7, the program can run overnight and still not finish!)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a782b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7a782b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input size vs. # of steps. The red line (linear) grows more quickly than the blue line (logarithmic)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a782b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a782b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information, the blue line seems to grow more slowly but...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7a782b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7a782b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at a larger input size, blue actually grows more quickly!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7a782b3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7a782b3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“Looks like” as in if you plotted it, it would look like that specific function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a782b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a782b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k is some constant value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7a782b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7a782b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85474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85474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7a782b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7a782b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7a782b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7a782b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7a782b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7a782b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d67d04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cd67d04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cd67d04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cd67d0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cd67d0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cd67d0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cd67d04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cd67d04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cd67d04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cd67d04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cd67d04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cd67d04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e2740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e2740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e2740d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e2740d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ce2740d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ce2740d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e2740d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e2740d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e2740d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e2740d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e2740db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e2740db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e2740d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e2740d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46404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594860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7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946404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4594860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936" y="342901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2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0" y="1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946400" y="569225"/>
            <a:ext cx="77313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6000"/>
              <a:t>Discussion 5 - Trees &amp; Growth</a:t>
            </a:r>
            <a:endParaRPr b="0" i="0" sz="60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</a:t>
            </a:r>
            <a:endParaRPr b="0" i="0" sz="2200" u="none" cap="none" strike="noStrik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don’t we check if it’s a leaf?</a:t>
            </a:r>
            <a:endParaRPr sz="36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[f(x) for x in [ ]] will always return an empty list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[ ] + lst will return a new list containing just the elements of lst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when t is a leaf, we’ll return max([label(t)]), which is just label(t)!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The base case is still there, it’s just not explicit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946400" y="1371600"/>
            <a:ext cx="64464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does our program perform?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can we measure this?</a:t>
            </a:r>
            <a:endParaRPr sz="2200"/>
          </a:p>
          <a:p>
            <a:pPr indent="-342900" lvl="1" marL="914400" rtl="0" algn="l">
              <a:spcBef>
                <a:spcPts val="1000"/>
              </a:spcBef>
              <a:spcAft>
                <a:spcPts val="300"/>
              </a:spcAft>
              <a:buSzPts val="1800"/>
              <a:buChar char="-"/>
            </a:pPr>
            <a:r>
              <a:rPr lang="en" sz="1800"/>
              <a:t>Time taken to complete?</a:t>
            </a:r>
            <a:endParaRPr sz="1800"/>
          </a:p>
        </p:txBody>
      </p:sp>
      <p:sp>
        <p:nvSpPr>
          <p:cNvPr id="220" name="Google Shape;220;p38"/>
          <p:cNvSpPr txBox="1"/>
          <p:nvPr/>
        </p:nvSpPr>
        <p:spPr>
          <a:xfrm>
            <a:off x="945650" y="2745325"/>
            <a:ext cx="6447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time? Time compared to other programs?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{CF65D46E-C888-4664-AC31-7A0B2DE126AF}</a:tableStyleId>
              </a:tblPr>
              <a:tblGrid>
                <a:gridCol w="2167550"/>
                <a:gridCol w="2167550"/>
                <a:gridCol w="216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 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for f1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for f2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18.5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74.5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 seconds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19075"/>
            <a:ext cx="55911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25" y="152400"/>
            <a:ext cx="44972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675" y="152400"/>
            <a:ext cx="4965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Notation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we describe a function’s growth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Θ(f(n)) = this function grows at rate f(n) as we increase the size of 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think of it as: the growth “looks like” f(n)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2000"/>
              <a:t>For those of you that like precise definitions: means that we can bound the growth of the function above and below by some multiple of f(n)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consider behavior for very large inputs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Θ(1) &lt; Θ(log n) &lt; Θ(n) &lt; Θ(n log n) &lt; Θ(n</a:t>
            </a:r>
            <a:r>
              <a:rPr baseline="30000" lang="en" sz="1800"/>
              <a:t>k</a:t>
            </a:r>
            <a:r>
              <a:rPr lang="en" sz="1800"/>
              <a:t>) &lt; Θ(k</a:t>
            </a:r>
            <a:r>
              <a:rPr baseline="30000" lang="en" sz="1800"/>
              <a:t>n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946400" y="1371600"/>
            <a:ext cx="7047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Know what each growth class means “intuitively”</a:t>
            </a:r>
            <a:endParaRPr sz="20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Θ(1) = same amount of steps regardless of input size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Θ(n) = increasing input size by 1 adds some number of steps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Θ(log n) = multiplying the input size adds some number of steps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 sz="1800"/>
              <a:t>Θ(2</a:t>
            </a:r>
            <a:r>
              <a:rPr baseline="30000" lang="en" sz="1800"/>
              <a:t>n</a:t>
            </a:r>
            <a:r>
              <a:rPr lang="en" sz="1800"/>
              <a:t>) = increasing input size by 1 multiplies the number of steps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400" y="1481863"/>
            <a:ext cx="2904800" cy="21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Identify the number of times we evaluate something in a loop structure and how long each evaluation takes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884025" y="2861000"/>
            <a:ext cx="3639300" cy="213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i, total = 1,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while i &lt;= 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total = total * 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total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5132975" y="3492100"/>
            <a:ext cx="23772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 * Ν = Θ(N)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946402" y="274325"/>
            <a:ext cx="42603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946401" y="1371600"/>
            <a:ext cx="45441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Draw out a tree for recursive calls</a:t>
            </a:r>
            <a:endParaRPr/>
          </a:p>
        </p:txBody>
      </p:sp>
      <p:sp>
        <p:nvSpPr>
          <p:cNvPr id="273" name="Google Shape;273;p47"/>
          <p:cNvSpPr txBox="1"/>
          <p:nvPr/>
        </p:nvSpPr>
        <p:spPr>
          <a:xfrm>
            <a:off x="1530200" y="2500650"/>
            <a:ext cx="3984000" cy="213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 n &lt;= 1: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eturn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lse: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eturn n * fact(n-1)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6587950" y="1731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7"/>
          <p:cNvSpPr/>
          <p:nvPr/>
        </p:nvSpPr>
        <p:spPr>
          <a:xfrm>
            <a:off x="6587950" y="15064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7"/>
          <p:cNvSpPr/>
          <p:nvPr/>
        </p:nvSpPr>
        <p:spPr>
          <a:xfrm>
            <a:off x="6587950" y="3976150"/>
            <a:ext cx="994200" cy="99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47"/>
          <p:cNvCxnSpPr>
            <a:stCxn id="274" idx="4"/>
            <a:endCxn id="275" idx="0"/>
          </p:cNvCxnSpPr>
          <p:nvPr/>
        </p:nvCxnSpPr>
        <p:spPr>
          <a:xfrm>
            <a:off x="7085050" y="1167350"/>
            <a:ext cx="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7"/>
          <p:cNvCxnSpPr>
            <a:stCxn id="275" idx="4"/>
          </p:cNvCxnSpPr>
          <p:nvPr/>
        </p:nvCxnSpPr>
        <p:spPr>
          <a:xfrm>
            <a:off x="7085050" y="2500650"/>
            <a:ext cx="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7"/>
          <p:cNvCxnSpPr/>
          <p:nvPr/>
        </p:nvCxnSpPr>
        <p:spPr>
          <a:xfrm>
            <a:off x="7082800" y="3118625"/>
            <a:ext cx="45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7"/>
          <p:cNvCxnSpPr/>
          <p:nvPr/>
        </p:nvCxnSpPr>
        <p:spPr>
          <a:xfrm>
            <a:off x="7085050" y="3623588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7"/>
          <p:cNvSpPr txBox="1"/>
          <p:nvPr/>
        </p:nvSpPr>
        <p:spPr>
          <a:xfrm>
            <a:off x="6858850" y="42965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282" name="Google Shape;282;p47"/>
          <p:cNvSpPr txBox="1"/>
          <p:nvPr/>
        </p:nvSpPr>
        <p:spPr>
          <a:xfrm>
            <a:off x="6659950" y="1762900"/>
            <a:ext cx="922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- 1</a:t>
            </a:r>
            <a:endParaRPr sz="2400"/>
          </a:p>
        </p:txBody>
      </p:sp>
      <p:sp>
        <p:nvSpPr>
          <p:cNvPr id="283" name="Google Shape;283;p47"/>
          <p:cNvSpPr txBox="1"/>
          <p:nvPr/>
        </p:nvSpPr>
        <p:spPr>
          <a:xfrm>
            <a:off x="6858850" y="421000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84" name="Google Shape;284;p47"/>
          <p:cNvSpPr txBox="1"/>
          <p:nvPr/>
        </p:nvSpPr>
        <p:spPr>
          <a:xfrm>
            <a:off x="5785125" y="4628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85" name="Google Shape;285;p47"/>
          <p:cNvSpPr txBox="1"/>
          <p:nvPr/>
        </p:nvSpPr>
        <p:spPr>
          <a:xfrm>
            <a:off x="5785125" y="17582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86" name="Google Shape;286;p47"/>
          <p:cNvSpPr txBox="1"/>
          <p:nvPr/>
        </p:nvSpPr>
        <p:spPr>
          <a:xfrm>
            <a:off x="5785125" y="41966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4294967295" type="body"/>
          </p:nvPr>
        </p:nvSpPr>
        <p:spPr>
          <a:xfrm>
            <a:off x="252450" y="420725"/>
            <a:ext cx="3523800" cy="251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Θ(1) &lt; Θ(log n) &lt; Θ(n) &lt; Θ(n log n) &lt; Θ(n</a:t>
            </a:r>
            <a:r>
              <a:rPr baseline="30000" lang="en" sz="1800"/>
              <a:t>k</a:t>
            </a:r>
            <a:r>
              <a:rPr lang="en" sz="1800"/>
              <a:t>) &lt; Θ(k</a:t>
            </a:r>
            <a:r>
              <a:rPr baseline="30000" lang="en" sz="1800"/>
              <a:t>n</a:t>
            </a:r>
            <a:r>
              <a:rPr lang="en" sz="1800"/>
              <a:t>)</a:t>
            </a:r>
            <a:endParaRPr sz="1800"/>
          </a:p>
        </p:txBody>
      </p:sp>
      <p:sp>
        <p:nvSpPr>
          <p:cNvPr id="292" name="Google Shape;292;p48"/>
          <p:cNvSpPr txBox="1"/>
          <p:nvPr/>
        </p:nvSpPr>
        <p:spPr>
          <a:xfrm>
            <a:off x="4344100" y="420725"/>
            <a:ext cx="3902400" cy="251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Θ(1) = constant # of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Θ(n) = add 1 to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Θ(log n) = multiply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Θ(2</a:t>
            </a:r>
            <a:r>
              <a:rPr baseline="30000"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add 1 to n, multiply    # of steps</a:t>
            </a:r>
            <a:endParaRPr/>
          </a:p>
        </p:txBody>
      </p:sp>
      <p:sp>
        <p:nvSpPr>
          <p:cNvPr id="293" name="Google Shape;293;p48"/>
          <p:cNvSpPr txBox="1"/>
          <p:nvPr/>
        </p:nvSpPr>
        <p:spPr>
          <a:xfrm>
            <a:off x="1598800" y="3292250"/>
            <a:ext cx="4754400" cy="90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1 + 2 + 3 + … + n = n(n - 1) / 2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a + ar + ar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+ … + ar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= a(1 - r</a:t>
            </a:r>
            <a:r>
              <a:rPr baseline="30000"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)/(1 - r)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Tips</a:t>
            </a:r>
            <a:endParaRPr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1247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Strategy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one potential schedule on piazza (@333)</a:t>
            </a:r>
            <a:endParaRPr sz="2400"/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few days: focus on HW, Maps. 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Review discussion worksheets and lectures for topics that still don’t make sense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Midterms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HW/Projects/Discussions are great for familiarizing you with the material</a:t>
            </a:r>
            <a:endParaRPr sz="2400"/>
          </a:p>
          <a:p>
            <a:pPr indent="-3810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only way to prep for the midterm is to practice midterm-level questions</a:t>
            </a:r>
            <a:endParaRPr sz="2400"/>
          </a:p>
          <a:p>
            <a:pPr indent="-3810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That being said…</a:t>
            </a:r>
            <a:endParaRPr sz="2400"/>
          </a:p>
          <a:p>
            <a:pPr indent="-3810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Focus on the </a:t>
            </a:r>
            <a:r>
              <a:rPr i="1" lang="en" sz="2400"/>
              <a:t>quality</a:t>
            </a:r>
            <a:r>
              <a:rPr lang="en" sz="2400"/>
              <a:t> of your studying, not the number of tests you take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Take your first midterm blind 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you’re unprepared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take it with the textbook/lecture notes open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 feel like you didn’t get anything</a:t>
            </a:r>
            <a:endParaRPr/>
          </a:p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After you’ve spent at least 10-15 min on every problem: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Debrief each question. What did you know? What didn’t you know?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Take notes on it, and take some time to go back and study those areas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3"/>
            </a:pPr>
            <a:r>
              <a:rPr lang="en"/>
              <a:t>For each midterm you take, also identify areas that you struggle with, but also: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Build your cheat sheet. If you make same the mistake more than once, </a:t>
            </a:r>
            <a:r>
              <a:rPr i="1" lang="en"/>
              <a:t>make sure to put it on there</a:t>
            </a:r>
            <a:endParaRPr i="1"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When you look at the solutions, take some time to debrief. How could you get to this solution in the future? What in the skeleton/doctests would help you?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4"/>
            </a:pPr>
            <a:r>
              <a:rPr lang="en"/>
              <a:t>Don’t worry when you struggle with a problem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The dirty TA secret: we often struggle with these problems!</a:t>
            </a:r>
            <a:endParaRPr/>
          </a:p>
          <a:p>
            <a:pPr indent="-317500" lvl="2" marL="1371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AutoNum type="romanLcParenR"/>
            </a:pPr>
            <a:r>
              <a:rPr lang="en"/>
              <a:t>The difference is we’ve built strategies for approaching them</a:t>
            </a:r>
            <a:endParaRPr/>
          </a:p>
          <a:p>
            <a:pPr indent="-3302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The most important thing is recognizing patterns and developing problem solving strategies</a:t>
            </a:r>
            <a:endParaRPr/>
          </a:p>
          <a:p>
            <a:pPr indent="-317500" lvl="2" marL="1371600" marR="0" rtl="0" algn="l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400"/>
              <a:buAutoNum type="romanLcParenR"/>
            </a:pPr>
            <a:r>
              <a:rPr lang="en"/>
              <a:t>If you follow the previous suggestions, you’ll get better at these with each question you get through!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tree_max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argest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or b in branches(t):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argest += [tree_max(b)]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</a:t>
            </a:r>
            <a:r>
              <a:rPr lang="en"/>
              <a:t>tree_max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b in branches(t):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largest += [tree_max(b)]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5260150" y="1461400"/>
            <a:ext cx="3117900" cy="1262100"/>
          </a:xfrm>
          <a:prstGeom prst="wedgeRoundRectCallout">
            <a:avLst>
              <a:gd fmla="val -57483" name="adj1"/>
              <a:gd fmla="val 55033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Recall this does exactly what a list comprehension does (review the relevant discussion/lab/lecture)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1018100" y="2511300"/>
            <a:ext cx="3955800" cy="12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946400" y="1371600"/>
            <a:ext cx="69861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[tree_max(b) for b in branches(t)]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largest = [tree_max(b) for b in branches(t)]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max(largest + [label(t)])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037450" y="3656675"/>
            <a:ext cx="3117900" cy="1262100"/>
          </a:xfrm>
          <a:prstGeom prst="wedgeRoundRectCallout">
            <a:avLst>
              <a:gd fmla="val -43877" name="adj1"/>
              <a:gd fmla="val -73528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Let’s combine these two lines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1018100" y="2511300"/>
            <a:ext cx="6374700" cy="8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if is_leaf(t):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return label(t)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2046800" y="3423350"/>
            <a:ext cx="3117900" cy="1421100"/>
          </a:xfrm>
          <a:prstGeom prst="wedgeRoundRectCallout">
            <a:avLst>
              <a:gd fmla="val 36395" name="adj1"/>
              <a:gd fmla="val -81344" name="adj2"/>
              <a:gd fmla="val 0" name="adj3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Because branches(t) is an empty list when t is a leaf, the base case is redundant!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tree_max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286350" y="1371600"/>
            <a:ext cx="8123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18288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return max([tree_max(b) for b in branches(t)] + [label(t)])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