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63" r:id="rId4"/>
    <p:sldId id="270" r:id="rId5"/>
    <p:sldId id="264" r:id="rId6"/>
    <p:sldId id="265" r:id="rId7"/>
    <p:sldId id="262" r:id="rId8"/>
    <p:sldId id="271" r:id="rId9"/>
    <p:sldId id="268"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0" autoAdjust="0"/>
    <p:restoredTop sz="94660"/>
  </p:normalViewPr>
  <p:slideViewPr>
    <p:cSldViewPr snapToGrid="0">
      <p:cViewPr varScale="1">
        <p:scale>
          <a:sx n="89" d="100"/>
          <a:sy n="89" d="100"/>
        </p:scale>
        <p:origin x="238"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1272D2-4505-4B30-9706-5E7E0AC84A40}"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0052C-EA5F-47A4-9C6C-D94AB8424F2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41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272D2-4505-4B30-9706-5E7E0AC84A40}"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0052C-EA5F-47A4-9C6C-D94AB8424F25}" type="slidenum">
              <a:rPr lang="en-US" smtClean="0"/>
              <a:t>‹#›</a:t>
            </a:fld>
            <a:endParaRPr lang="en-US"/>
          </a:p>
        </p:txBody>
      </p:sp>
    </p:spTree>
    <p:extLst>
      <p:ext uri="{BB962C8B-B14F-4D97-AF65-F5344CB8AC3E}">
        <p14:creationId xmlns:p14="http://schemas.microsoft.com/office/powerpoint/2010/main" val="2803551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272D2-4505-4B30-9706-5E7E0AC84A40}"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0052C-EA5F-47A4-9C6C-D94AB8424F25}" type="slidenum">
              <a:rPr lang="en-US" smtClean="0"/>
              <a:t>‹#›</a:t>
            </a:fld>
            <a:endParaRPr lang="en-US"/>
          </a:p>
        </p:txBody>
      </p:sp>
    </p:spTree>
    <p:extLst>
      <p:ext uri="{BB962C8B-B14F-4D97-AF65-F5344CB8AC3E}">
        <p14:creationId xmlns:p14="http://schemas.microsoft.com/office/powerpoint/2010/main" val="144184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272D2-4505-4B30-9706-5E7E0AC84A40}"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0052C-EA5F-47A4-9C6C-D94AB8424F25}" type="slidenum">
              <a:rPr lang="en-US" smtClean="0"/>
              <a:t>‹#›</a:t>
            </a:fld>
            <a:endParaRPr lang="en-US"/>
          </a:p>
        </p:txBody>
      </p:sp>
    </p:spTree>
    <p:extLst>
      <p:ext uri="{BB962C8B-B14F-4D97-AF65-F5344CB8AC3E}">
        <p14:creationId xmlns:p14="http://schemas.microsoft.com/office/powerpoint/2010/main" val="273600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1272D2-4505-4B30-9706-5E7E0AC84A40}"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0052C-EA5F-47A4-9C6C-D94AB8424F2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202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1272D2-4505-4B30-9706-5E7E0AC84A40}"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0052C-EA5F-47A4-9C6C-D94AB8424F25}" type="slidenum">
              <a:rPr lang="en-US" smtClean="0"/>
              <a:t>‹#›</a:t>
            </a:fld>
            <a:endParaRPr lang="en-US"/>
          </a:p>
        </p:txBody>
      </p:sp>
    </p:spTree>
    <p:extLst>
      <p:ext uri="{BB962C8B-B14F-4D97-AF65-F5344CB8AC3E}">
        <p14:creationId xmlns:p14="http://schemas.microsoft.com/office/powerpoint/2010/main" val="358706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1272D2-4505-4B30-9706-5E7E0AC84A40}" type="datetimeFigureOut">
              <a:rPr lang="en-US" smtClean="0"/>
              <a:t>4/18/2018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50052C-EA5F-47A4-9C6C-D94AB8424F25}" type="slidenum">
              <a:rPr lang="en-US" smtClean="0"/>
              <a:t>‹#›</a:t>
            </a:fld>
            <a:endParaRPr lang="en-US"/>
          </a:p>
        </p:txBody>
      </p:sp>
    </p:spTree>
    <p:extLst>
      <p:ext uri="{BB962C8B-B14F-4D97-AF65-F5344CB8AC3E}">
        <p14:creationId xmlns:p14="http://schemas.microsoft.com/office/powerpoint/2010/main" val="176889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1272D2-4505-4B30-9706-5E7E0AC84A40}" type="datetimeFigureOut">
              <a:rPr lang="en-US" smtClean="0"/>
              <a:t>4/18/2018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50052C-EA5F-47A4-9C6C-D94AB8424F25}" type="slidenum">
              <a:rPr lang="en-US" smtClean="0"/>
              <a:t>‹#›</a:t>
            </a:fld>
            <a:endParaRPr lang="en-US"/>
          </a:p>
        </p:txBody>
      </p:sp>
    </p:spTree>
    <p:extLst>
      <p:ext uri="{BB962C8B-B14F-4D97-AF65-F5344CB8AC3E}">
        <p14:creationId xmlns:p14="http://schemas.microsoft.com/office/powerpoint/2010/main" val="1321162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91272D2-4505-4B30-9706-5E7E0AC84A40}" type="datetimeFigureOut">
              <a:rPr lang="en-US" smtClean="0"/>
              <a:t>4/18/2018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250052C-EA5F-47A4-9C6C-D94AB8424F25}" type="slidenum">
              <a:rPr lang="en-US" smtClean="0"/>
              <a:t>‹#›</a:t>
            </a:fld>
            <a:endParaRPr lang="en-US"/>
          </a:p>
        </p:txBody>
      </p:sp>
    </p:spTree>
    <p:extLst>
      <p:ext uri="{BB962C8B-B14F-4D97-AF65-F5344CB8AC3E}">
        <p14:creationId xmlns:p14="http://schemas.microsoft.com/office/powerpoint/2010/main" val="47592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91272D2-4505-4B30-9706-5E7E0AC84A40}" type="datetimeFigureOut">
              <a:rPr lang="en-US" smtClean="0"/>
              <a:t>4/18/2018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50052C-EA5F-47A4-9C6C-D94AB8424F25}" type="slidenum">
              <a:rPr lang="en-US" smtClean="0"/>
              <a:t>‹#›</a:t>
            </a:fld>
            <a:endParaRPr lang="en-US"/>
          </a:p>
        </p:txBody>
      </p:sp>
    </p:spTree>
    <p:extLst>
      <p:ext uri="{BB962C8B-B14F-4D97-AF65-F5344CB8AC3E}">
        <p14:creationId xmlns:p14="http://schemas.microsoft.com/office/powerpoint/2010/main" val="2592790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272D2-4505-4B30-9706-5E7E0AC84A40}"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0052C-EA5F-47A4-9C6C-D94AB8424F25}" type="slidenum">
              <a:rPr lang="en-US" smtClean="0"/>
              <a:t>‹#›</a:t>
            </a:fld>
            <a:endParaRPr lang="en-US"/>
          </a:p>
        </p:txBody>
      </p:sp>
    </p:spTree>
    <p:extLst>
      <p:ext uri="{BB962C8B-B14F-4D97-AF65-F5344CB8AC3E}">
        <p14:creationId xmlns:p14="http://schemas.microsoft.com/office/powerpoint/2010/main" val="264582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91272D2-4505-4B30-9706-5E7E0AC84A40}" type="datetimeFigureOut">
              <a:rPr lang="en-US" smtClean="0"/>
              <a:t>4/18/2018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250052C-EA5F-47A4-9C6C-D94AB8424F2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7934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Effects </a:t>
            </a:r>
            <a:r>
              <a:rPr lang="en-US" sz="6600" dirty="0" smtClean="0"/>
              <a:t>of Wildfire on Snow Melt and Stream Discharge</a:t>
            </a:r>
            <a:endParaRPr lang="en-US" sz="6600" dirty="0"/>
          </a:p>
        </p:txBody>
      </p:sp>
      <p:sp>
        <p:nvSpPr>
          <p:cNvPr id="3" name="Subtitle 2"/>
          <p:cNvSpPr>
            <a:spLocks noGrp="1"/>
          </p:cNvSpPr>
          <p:nvPr>
            <p:ph type="subTitle" idx="1"/>
          </p:nvPr>
        </p:nvSpPr>
        <p:spPr/>
        <p:txBody>
          <a:bodyPr/>
          <a:lstStyle/>
          <a:p>
            <a:r>
              <a:rPr lang="en-US" dirty="0" smtClean="0"/>
              <a:t>Sam Wozniak, Craig Woodruff, and John </a:t>
            </a:r>
            <a:r>
              <a:rPr lang="en-US" dirty="0" err="1" smtClean="0"/>
              <a:t>dodd</a:t>
            </a:r>
            <a:endParaRPr lang="en-US" dirty="0"/>
          </a:p>
        </p:txBody>
      </p:sp>
    </p:spTree>
    <p:extLst>
      <p:ext uri="{BB962C8B-B14F-4D97-AF65-F5344CB8AC3E}">
        <p14:creationId xmlns:p14="http://schemas.microsoft.com/office/powerpoint/2010/main" val="197107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a:sym typeface="Wingdings" panose="05000000000000000000" pitchFamily="2" charset="2"/>
              </a:rPr>
              <a:t> </a:t>
            </a:r>
            <a:r>
              <a:rPr lang="en-US" dirty="0" smtClean="0">
                <a:sym typeface="Wingdings" panose="05000000000000000000" pitchFamily="2" charset="2"/>
              </a:rPr>
              <a:t>Snow melts 11 days earlier after fire than before fire</a:t>
            </a:r>
          </a:p>
          <a:p>
            <a:pPr lvl="1">
              <a:buFont typeface="Wingdings" panose="05000000000000000000" pitchFamily="2" charset="2"/>
              <a:buChar char="Ø"/>
            </a:pPr>
            <a:r>
              <a:rPr lang="en-US" dirty="0">
                <a:sym typeface="Wingdings" panose="05000000000000000000" pitchFamily="2" charset="2"/>
              </a:rPr>
              <a:t> </a:t>
            </a:r>
            <a:r>
              <a:rPr lang="en-US" dirty="0" smtClean="0">
                <a:sym typeface="Wingdings" panose="05000000000000000000" pitchFamily="2" charset="2"/>
              </a:rPr>
              <a:t>50% Cumulative discharge </a:t>
            </a:r>
          </a:p>
          <a:p>
            <a:pPr>
              <a:buFont typeface="Arial" panose="020B0604020202020204" pitchFamily="34" charset="0"/>
              <a:buChar char="•"/>
            </a:pPr>
            <a:r>
              <a:rPr lang="en-US" dirty="0" smtClean="0">
                <a:sym typeface="Wingdings" panose="05000000000000000000" pitchFamily="2" charset="2"/>
              </a:rPr>
              <a:t>Negative </a:t>
            </a:r>
            <a:r>
              <a:rPr lang="en-US" dirty="0">
                <a:sym typeface="Wingdings" panose="05000000000000000000" pitchFamily="2" charset="2"/>
              </a:rPr>
              <a:t>affects of earlier cumulative </a:t>
            </a:r>
            <a:r>
              <a:rPr lang="en-US" dirty="0" smtClean="0">
                <a:sym typeface="Wingdings" panose="05000000000000000000" pitchFamily="2" charset="2"/>
              </a:rPr>
              <a:t>discharge water availability/flow throughout summer?</a:t>
            </a:r>
          </a:p>
          <a:p>
            <a:pPr lvl="1">
              <a:buFont typeface="Arial" panose="020B0604020202020204" pitchFamily="34" charset="0"/>
              <a:buChar char="•"/>
            </a:pPr>
            <a:r>
              <a:rPr lang="en-US" dirty="0" smtClean="0">
                <a:sym typeface="Wingdings" panose="05000000000000000000" pitchFamily="2" charset="2"/>
              </a:rPr>
              <a:t>Water temp?</a:t>
            </a: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smtClean="0"/>
              <a:t>Climate change </a:t>
            </a:r>
            <a:r>
              <a:rPr lang="en-US" dirty="0" smtClean="0">
                <a:sym typeface="Wingdings" panose="05000000000000000000" pitchFamily="2" charset="2"/>
              </a:rPr>
              <a:t> earlier snowmelt -&gt; earlier cumulative discharge</a:t>
            </a:r>
          </a:p>
          <a:p>
            <a:pPr>
              <a:buFont typeface="Arial" panose="020B0604020202020204" pitchFamily="34" charset="0"/>
              <a:buChar char="•"/>
            </a:pPr>
            <a:r>
              <a:rPr lang="en-US" dirty="0" smtClean="0">
                <a:sym typeface="Wingdings" panose="05000000000000000000" pitchFamily="2" charset="2"/>
              </a:rPr>
              <a:t>Climate change -&gt; more frequent, large fires -&gt; earlier post-fire snowmelt  earlier cumulative discharge</a:t>
            </a:r>
          </a:p>
          <a:p>
            <a:pPr>
              <a:buFont typeface="Arial" panose="020B0604020202020204" pitchFamily="34" charset="0"/>
              <a:buChar char="•"/>
            </a:pPr>
            <a:r>
              <a:rPr lang="en-US" dirty="0" smtClean="0">
                <a:sym typeface="Wingdings" panose="05000000000000000000" pitchFamily="2" charset="2"/>
              </a:rPr>
              <a:t>Additive or multiplicative effects of the two?</a:t>
            </a:r>
          </a:p>
          <a:p>
            <a:pPr>
              <a:buFont typeface="Arial" panose="020B0604020202020204" pitchFamily="34" charset="0"/>
              <a:buChar char="•"/>
            </a:pPr>
            <a:endParaRPr lang="en-US" dirty="0">
              <a:sym typeface="Wingdings" panose="05000000000000000000" pitchFamily="2" charset="2"/>
            </a:endParaRPr>
          </a:p>
        </p:txBody>
      </p:sp>
    </p:spTree>
    <p:extLst>
      <p:ext uri="{BB962C8B-B14F-4D97-AF65-F5344CB8AC3E}">
        <p14:creationId xmlns:p14="http://schemas.microsoft.com/office/powerpoint/2010/main" val="2984852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Cited</a:t>
            </a:r>
            <a:endParaRPr lang="en-US" dirty="0"/>
          </a:p>
        </p:txBody>
      </p:sp>
      <p:sp>
        <p:nvSpPr>
          <p:cNvPr id="3" name="Content Placeholder 2"/>
          <p:cNvSpPr>
            <a:spLocks noGrp="1"/>
          </p:cNvSpPr>
          <p:nvPr>
            <p:ph idx="1"/>
          </p:nvPr>
        </p:nvSpPr>
        <p:spPr/>
        <p:txBody>
          <a:bodyPr/>
          <a:lstStyle/>
          <a:p>
            <a:r>
              <a:rPr lang="en-US" dirty="0" err="1"/>
              <a:t>Clow</a:t>
            </a:r>
            <a:r>
              <a:rPr lang="en-US" dirty="0"/>
              <a:t>, D. (2010). Changes in the Timing of Snowmelt and </a:t>
            </a:r>
            <a:r>
              <a:rPr lang="en-US" dirty="0" err="1"/>
              <a:t>Streamflow</a:t>
            </a:r>
            <a:r>
              <a:rPr lang="en-US" dirty="0"/>
              <a:t> in Colorado: A Response to Recent Warming. </a:t>
            </a:r>
            <a:r>
              <a:rPr lang="en-US" i="1" dirty="0"/>
              <a:t>Journal of Climate,</a:t>
            </a:r>
            <a:r>
              <a:rPr lang="en-US" dirty="0"/>
              <a:t> </a:t>
            </a:r>
            <a:r>
              <a:rPr lang="en-US" i="1" dirty="0"/>
              <a:t>23</a:t>
            </a:r>
            <a:r>
              <a:rPr lang="en-US" dirty="0"/>
              <a:t>(9), 2293-2306.</a:t>
            </a:r>
          </a:p>
        </p:txBody>
      </p:sp>
    </p:spTree>
    <p:extLst>
      <p:ext uri="{BB962C8B-B14F-4D97-AF65-F5344CB8AC3E}">
        <p14:creationId xmlns:p14="http://schemas.microsoft.com/office/powerpoint/2010/main" val="278873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endParaRPr lang="en-US" dirty="0" smtClean="0"/>
          </a:p>
          <a:p>
            <a:pPr>
              <a:buFont typeface="Arial" panose="020B0604020202020204" pitchFamily="34" charset="0"/>
              <a:buChar char="•"/>
            </a:pPr>
            <a:r>
              <a:rPr lang="en-US" dirty="0" smtClean="0"/>
              <a:t> Wildfires remove vegetation that provides shading (slows snow melt), aids in infiltration, and slows runoff</a:t>
            </a:r>
            <a:endParaRPr lang="en-US" dirty="0"/>
          </a:p>
          <a:p>
            <a:pPr>
              <a:buFont typeface="Arial" panose="020B0604020202020204" pitchFamily="34" charset="0"/>
              <a:buChar char="•"/>
            </a:pPr>
            <a:r>
              <a:rPr lang="en-US" dirty="0" smtClean="0"/>
              <a:t>Does </a:t>
            </a:r>
            <a:r>
              <a:rPr lang="en-US" dirty="0" smtClean="0"/>
              <a:t>the rate and timing of snow melt in an area change after a wildfire?</a:t>
            </a:r>
          </a:p>
          <a:p>
            <a:pPr>
              <a:buFont typeface="Arial" panose="020B0604020202020204" pitchFamily="34" charset="0"/>
              <a:buChar char="•"/>
            </a:pPr>
            <a:r>
              <a:rPr lang="en-US" dirty="0" smtClean="0"/>
              <a:t> How does do these changes affect stream discharge?</a:t>
            </a:r>
          </a:p>
          <a:p>
            <a:pPr>
              <a:buFont typeface="Arial" panose="020B0604020202020204" pitchFamily="34" charset="0"/>
              <a:buChar char="•"/>
            </a:pPr>
            <a:r>
              <a:rPr lang="en-US" dirty="0" smtClean="0"/>
              <a:t> Effectively looking at effect of </a:t>
            </a:r>
            <a:r>
              <a:rPr lang="en-US" dirty="0" smtClean="0"/>
              <a:t>the removal </a:t>
            </a:r>
            <a:r>
              <a:rPr lang="en-US" dirty="0" smtClean="0"/>
              <a:t>of vegetation (by fire) on snow melt, runoff/discharge</a:t>
            </a:r>
          </a:p>
          <a:p>
            <a:pPr>
              <a:buFont typeface="Arial" panose="020B0604020202020204" pitchFamily="34" charset="0"/>
              <a:buChar char="•"/>
            </a:pPr>
            <a:r>
              <a:rPr lang="en-US" dirty="0"/>
              <a:t> </a:t>
            </a:r>
            <a:r>
              <a:rPr lang="en-US" dirty="0" smtClean="0"/>
              <a:t>Disclaimer—case study/proof of concept</a:t>
            </a:r>
            <a:endParaRPr lang="en-US" dirty="0"/>
          </a:p>
        </p:txBody>
      </p:sp>
    </p:spTree>
    <p:extLst>
      <p:ext uri="{BB962C8B-B14F-4D97-AF65-F5344CB8AC3E}">
        <p14:creationId xmlns:p14="http://schemas.microsoft.com/office/powerpoint/2010/main" val="398873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Site</a:t>
            </a:r>
            <a:endParaRPr lang="en-US" dirty="0"/>
          </a:p>
        </p:txBody>
      </p:sp>
      <p:sp>
        <p:nvSpPr>
          <p:cNvPr id="3" name="Content Placeholder 2"/>
          <p:cNvSpPr>
            <a:spLocks noGrp="1"/>
          </p:cNvSpPr>
          <p:nvPr>
            <p:ph idx="1"/>
          </p:nvPr>
        </p:nvSpPr>
        <p:spPr/>
        <p:txBody>
          <a:bodyPr/>
          <a:lstStyle/>
          <a:p>
            <a:r>
              <a:rPr lang="en-US" dirty="0" smtClean="0"/>
              <a:t>Elk and Pony Complexes burned a combine ____ acres</a:t>
            </a:r>
          </a:p>
          <a:p>
            <a:r>
              <a:rPr lang="en-US" dirty="0" smtClean="0"/>
              <a:t>Burned ___ acres within South Fork Boise watershed</a:t>
            </a:r>
          </a:p>
          <a:p>
            <a:endParaRPr lang="en-US" dirty="0" smtClean="0"/>
          </a:p>
          <a:p>
            <a:r>
              <a:rPr lang="en-US" dirty="0" smtClean="0"/>
              <a:t>Insert map watershed, and wildfires</a:t>
            </a:r>
          </a:p>
        </p:txBody>
      </p:sp>
    </p:spTree>
    <p:extLst>
      <p:ext uri="{BB962C8B-B14F-4D97-AF65-F5344CB8AC3E}">
        <p14:creationId xmlns:p14="http://schemas.microsoft.com/office/powerpoint/2010/main" val="90519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Data</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smtClean="0"/>
              <a:t>Wildfire Boundaries: </a:t>
            </a:r>
          </a:p>
          <a:p>
            <a:pPr>
              <a:buFont typeface="Arial" panose="020B0604020202020204" pitchFamily="34" charset="0"/>
              <a:buChar char="•"/>
            </a:pPr>
            <a:r>
              <a:rPr lang="en-US" dirty="0" smtClean="0"/>
              <a:t> Snow Cover:</a:t>
            </a:r>
          </a:p>
          <a:p>
            <a:pPr>
              <a:buFont typeface="Arial" panose="020B0604020202020204" pitchFamily="34" charset="0"/>
              <a:buChar char="•"/>
            </a:pPr>
            <a:r>
              <a:rPr lang="en-US" dirty="0"/>
              <a:t> </a:t>
            </a:r>
            <a:r>
              <a:rPr lang="en-US" dirty="0" err="1" smtClean="0"/>
              <a:t>Streamflow</a:t>
            </a:r>
            <a:r>
              <a:rPr lang="en-US" dirty="0" smtClean="0"/>
              <a:t>: </a:t>
            </a:r>
            <a:r>
              <a:rPr lang="en-US" dirty="0"/>
              <a:t>downloaded mean daily stream discharge at Neal Bridge and Anderson Dam stream gages </a:t>
            </a:r>
            <a:r>
              <a:rPr lang="en-US" dirty="0" smtClean="0"/>
              <a:t>on the South Fork Boise River from USGS </a:t>
            </a:r>
            <a:r>
              <a:rPr lang="en-US" dirty="0"/>
              <a:t>National Water Information System</a:t>
            </a:r>
          </a:p>
          <a:p>
            <a:pPr>
              <a:buFont typeface="Arial" panose="020B0604020202020204" pitchFamily="34" charset="0"/>
              <a:buChar char="•"/>
            </a:pPr>
            <a:r>
              <a:rPr lang="en-US" dirty="0" smtClean="0"/>
              <a:t>						INSERT MAP OF STUDY AREA</a:t>
            </a:r>
            <a:endParaRPr lang="en-US" dirty="0"/>
          </a:p>
        </p:txBody>
      </p:sp>
    </p:spTree>
    <p:extLst>
      <p:ext uri="{BB962C8B-B14F-4D97-AF65-F5344CB8AC3E}">
        <p14:creationId xmlns:p14="http://schemas.microsoft.com/office/powerpoint/2010/main" val="724955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smtClean="0"/>
              <a:t>1. Clipped wildfire </a:t>
            </a:r>
            <a:r>
              <a:rPr lang="en-US" dirty="0" err="1" smtClean="0"/>
              <a:t>shapefiles</a:t>
            </a:r>
            <a:r>
              <a:rPr lang="en-US" dirty="0" smtClean="0"/>
              <a:t> to watershed</a:t>
            </a:r>
          </a:p>
          <a:p>
            <a:r>
              <a:rPr lang="en-US" dirty="0" smtClean="0"/>
              <a:t>2. Snow melt– </a:t>
            </a:r>
          </a:p>
          <a:p>
            <a:r>
              <a:rPr lang="en-US" dirty="0" smtClean="0"/>
              <a:t>3. Stream Discharge</a:t>
            </a:r>
          </a:p>
          <a:p>
            <a:pPr lvl="1"/>
            <a:r>
              <a:rPr lang="en-US" dirty="0" smtClean="0"/>
              <a:t>plotted discharge at two stream gages</a:t>
            </a:r>
          </a:p>
          <a:p>
            <a:pPr lvl="1"/>
            <a:r>
              <a:rPr lang="en-US" dirty="0" smtClean="0"/>
              <a:t>Plotted difference between gages, and resulting cumulative discharge</a:t>
            </a:r>
          </a:p>
          <a:p>
            <a:pPr lvl="1"/>
            <a:r>
              <a:rPr lang="en-US" dirty="0" err="1" smtClean="0"/>
              <a:t>Overlayed</a:t>
            </a:r>
            <a:r>
              <a:rPr lang="en-US" dirty="0" smtClean="0"/>
              <a:t> snow melt regression on stream gage graphs</a:t>
            </a:r>
          </a:p>
          <a:p>
            <a:endParaRPr lang="en-US" dirty="0" smtClean="0"/>
          </a:p>
          <a:p>
            <a:pPr lvl="1"/>
            <a:endParaRPr lang="en-US" dirty="0" smtClean="0"/>
          </a:p>
          <a:p>
            <a:pPr marL="0" indent="0">
              <a:buNone/>
            </a:pPr>
            <a:endParaRPr lang="en-US" dirty="0"/>
          </a:p>
        </p:txBody>
      </p:sp>
    </p:spTree>
    <p:extLst>
      <p:ext uri="{BB962C8B-B14F-4D97-AF65-F5344CB8AC3E}">
        <p14:creationId xmlns:p14="http://schemas.microsoft.com/office/powerpoint/2010/main" val="32834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Stream Discharge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015" y="1789342"/>
            <a:ext cx="6922095" cy="4500333"/>
          </a:xfrm>
          <a:prstGeom prst="rect">
            <a:avLst/>
          </a:prstGeom>
        </p:spPr>
      </p:pic>
    </p:spTree>
    <p:extLst>
      <p:ext uri="{BB962C8B-B14F-4D97-AF65-F5344CB8AC3E}">
        <p14:creationId xmlns:p14="http://schemas.microsoft.com/office/powerpoint/2010/main" val="69820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Stream Discharge Difference</a:t>
            </a:r>
            <a:endParaRPr lang="en-US" dirty="0"/>
          </a:p>
        </p:txBody>
      </p:sp>
      <p:sp>
        <p:nvSpPr>
          <p:cNvPr id="3" name="Content Placeholder 2"/>
          <p:cNvSpPr>
            <a:spLocks noGrp="1"/>
          </p:cNvSpPr>
          <p:nvPr>
            <p:ph idx="1"/>
          </p:nvPr>
        </p:nvSpPr>
        <p:spPr>
          <a:xfrm>
            <a:off x="1097280" y="1845734"/>
            <a:ext cx="3735367" cy="4023360"/>
          </a:xfrm>
        </p:spPr>
        <p:txBody>
          <a:bodyPr/>
          <a:lstStyle/>
          <a:p>
            <a:r>
              <a:rPr lang="en-US" dirty="0" smtClean="0"/>
              <a:t>Key Assumption: change in snow cover in drainage between Anderson Dam and Neal Bridge stream gages is about the same as the change in snow cover for the South Fork Boise River Watershed</a:t>
            </a:r>
          </a:p>
          <a:p>
            <a:pPr lvl="1"/>
            <a:r>
              <a:rPr lang="en-US" dirty="0" smtClean="0"/>
              <a:t>Peak Discharge:</a:t>
            </a:r>
          </a:p>
          <a:p>
            <a:pPr lvl="2"/>
            <a:r>
              <a:rPr lang="en-US" dirty="0" smtClean="0"/>
              <a:t>Pre-fire: 3/16/2012</a:t>
            </a:r>
          </a:p>
          <a:p>
            <a:pPr lvl="2"/>
            <a:r>
              <a:rPr lang="en-US" dirty="0" smtClean="0"/>
              <a:t>Post-fire: 2/15/2014</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5482" y="1845734"/>
            <a:ext cx="6240198" cy="3656777"/>
          </a:xfrm>
          <a:prstGeom prst="rect">
            <a:avLst/>
          </a:prstGeom>
        </p:spPr>
      </p:pic>
    </p:spTree>
    <p:extLst>
      <p:ext uri="{BB962C8B-B14F-4D97-AF65-F5344CB8AC3E}">
        <p14:creationId xmlns:p14="http://schemas.microsoft.com/office/powerpoint/2010/main" val="2431729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Snow melt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1909" y="1815812"/>
            <a:ext cx="6023771" cy="3916297"/>
          </a:xfrm>
        </p:spPr>
      </p:pic>
      <p:sp>
        <p:nvSpPr>
          <p:cNvPr id="5" name="Content Placeholder 2"/>
          <p:cNvSpPr txBox="1">
            <a:spLocks/>
          </p:cNvSpPr>
          <p:nvPr/>
        </p:nvSpPr>
        <p:spPr>
          <a:xfrm>
            <a:off x="1097280" y="1845734"/>
            <a:ext cx="390201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50% snow melt 11 days earlier post-fire:</a:t>
            </a:r>
          </a:p>
          <a:p>
            <a:pPr lvl="1"/>
            <a:r>
              <a:rPr lang="en-US" dirty="0" smtClean="0"/>
              <a:t>Pre-fire: 4/19/2012</a:t>
            </a:r>
          </a:p>
          <a:p>
            <a:pPr lvl="1"/>
            <a:r>
              <a:rPr lang="en-US" dirty="0" smtClean="0"/>
              <a:t>Post-fire: 4/08/2014</a:t>
            </a:r>
            <a:endParaRPr lang="en-US" dirty="0"/>
          </a:p>
        </p:txBody>
      </p:sp>
    </p:spTree>
    <p:extLst>
      <p:ext uri="{BB962C8B-B14F-4D97-AF65-F5344CB8AC3E}">
        <p14:creationId xmlns:p14="http://schemas.microsoft.com/office/powerpoint/2010/main" val="209778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Cumulative Discharge</a:t>
            </a:r>
            <a:endParaRPr lang="en-US" dirty="0"/>
          </a:p>
        </p:txBody>
      </p:sp>
      <p:sp>
        <p:nvSpPr>
          <p:cNvPr id="3" name="Content Placeholder 2"/>
          <p:cNvSpPr>
            <a:spLocks noGrp="1"/>
          </p:cNvSpPr>
          <p:nvPr>
            <p:ph idx="1"/>
          </p:nvPr>
        </p:nvSpPr>
        <p:spPr>
          <a:xfrm>
            <a:off x="1097280" y="1845734"/>
            <a:ext cx="3996013" cy="4023360"/>
          </a:xfrm>
        </p:spPr>
        <p:txBody>
          <a:bodyPr/>
          <a:lstStyle/>
          <a:p>
            <a:pPr>
              <a:buFont typeface="Arial" panose="020B0604020202020204" pitchFamily="34" charset="0"/>
              <a:buChar char="•"/>
            </a:pPr>
            <a:r>
              <a:rPr lang="en-US" dirty="0"/>
              <a:t> </a:t>
            </a:r>
            <a:r>
              <a:rPr lang="en-US" dirty="0" smtClean="0"/>
              <a:t>At time of 50% snowmelt, cumulative discharge (very) roughly 50% </a:t>
            </a:r>
          </a:p>
          <a:p>
            <a:pPr lvl="1">
              <a:buFont typeface="Arial" panose="020B0604020202020204" pitchFamily="34" charset="0"/>
              <a:buChar char="•"/>
            </a:pPr>
            <a:r>
              <a:rPr lang="en-US" dirty="0" smtClean="0"/>
              <a:t>Discharge is a function of snow melt and rain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667" y="1845734"/>
            <a:ext cx="6027013" cy="3918404"/>
          </a:xfrm>
          <a:prstGeom prst="rect">
            <a:avLst/>
          </a:prstGeom>
        </p:spPr>
      </p:pic>
    </p:spTree>
    <p:extLst>
      <p:ext uri="{BB962C8B-B14F-4D97-AF65-F5344CB8AC3E}">
        <p14:creationId xmlns:p14="http://schemas.microsoft.com/office/powerpoint/2010/main" val="954551960"/>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303</TotalTime>
  <Words>393</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Retrospect</vt:lpstr>
      <vt:lpstr>Effects of Wildfire on Snow Melt and Stream Discharge</vt:lpstr>
      <vt:lpstr>Problem Statement</vt:lpstr>
      <vt:lpstr>Study Site</vt:lpstr>
      <vt:lpstr>Sources of Data</vt:lpstr>
      <vt:lpstr>Methods</vt:lpstr>
      <vt:lpstr>Results: Stream Discharge</vt:lpstr>
      <vt:lpstr>Results: Stream Discharge Difference</vt:lpstr>
      <vt:lpstr>Results: Snow melt</vt:lpstr>
      <vt:lpstr>Results: Cumulative Discharge</vt:lpstr>
      <vt:lpstr>Conclusion</vt:lpstr>
      <vt:lpstr>Literature Cited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Wildfire on Snow Melt and Stream Discharge</dc:title>
  <dc:creator>User</dc:creator>
  <cp:lastModifiedBy>User</cp:lastModifiedBy>
  <cp:revision>15</cp:revision>
  <dcterms:created xsi:type="dcterms:W3CDTF">2018-04-04T17:19:04Z</dcterms:created>
  <dcterms:modified xsi:type="dcterms:W3CDTF">2018-04-18T16:24:35Z</dcterms:modified>
</cp:coreProperties>
</file>