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81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82" r:id="rId11"/>
    <p:sldId id="357" r:id="rId12"/>
    <p:sldId id="384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83" r:id="rId31"/>
    <p:sldId id="376" r:id="rId32"/>
    <p:sldId id="379" r:id="rId33"/>
    <p:sldId id="285" r:id="rId34"/>
    <p:sldId id="286" r:id="rId35"/>
    <p:sldId id="287" r:id="rId36"/>
    <p:sldId id="288" r:id="rId37"/>
    <p:sldId id="380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18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3" autoAdjust="0"/>
    <p:restoredTop sz="65762" autoAdjust="0"/>
  </p:normalViewPr>
  <p:slideViewPr>
    <p:cSldViewPr snapToGrid="0">
      <p:cViewPr varScale="1">
        <p:scale>
          <a:sx n="73" d="100"/>
          <a:sy n="73" d="100"/>
        </p:scale>
        <p:origin x="1856" y="1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1123E-02EC-4602-938B-05FDAB4AF063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47D58-1A54-4BED-AE48-739F43CCC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9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7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0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&gt;&gt;&gt; bs1 = s1.encode()</a:t>
            </a:r>
          </a:p>
          <a:p>
            <a:endParaRPr lang="en-US" altLang="zh-CN" dirty="0"/>
          </a:p>
          <a:p>
            <a:r>
              <a:rPr lang="en-US" altLang="zh-CN" dirty="0"/>
              <a:t>&gt;&gt;&gt; bs1_gbk = s1.encode(encoding='</a:t>
            </a:r>
            <a:r>
              <a:rPr lang="en-US" altLang="zh-CN" dirty="0" err="1"/>
              <a:t>gbk</a:t>
            </a:r>
            <a:r>
              <a:rPr lang="en-US" altLang="zh-CN" dirty="0"/>
              <a:t>')</a:t>
            </a:r>
          </a:p>
          <a:p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len</a:t>
            </a:r>
            <a:r>
              <a:rPr lang="en-US" altLang="zh-CN" dirty="0"/>
              <a:t>(s1)</a:t>
            </a:r>
          </a:p>
          <a:p>
            <a:r>
              <a:rPr lang="en-US" altLang="zh-CN" dirty="0"/>
              <a:t>10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len</a:t>
            </a:r>
            <a:r>
              <a:rPr lang="en-US" altLang="zh-CN" dirty="0"/>
              <a:t>(bs1)</a:t>
            </a:r>
          </a:p>
          <a:p>
            <a:r>
              <a:rPr lang="en-US" altLang="zh-CN" dirty="0"/>
              <a:t>18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len</a:t>
            </a:r>
            <a:r>
              <a:rPr lang="en-US" altLang="zh-CN" dirty="0"/>
              <a:t>(bs1_gbk)</a:t>
            </a:r>
          </a:p>
          <a:p>
            <a:r>
              <a:rPr lang="en-US" altLang="zh-CN" dirty="0"/>
              <a:t>14</a:t>
            </a:r>
          </a:p>
          <a:p>
            <a:r>
              <a:rPr lang="en-US" altLang="zh-CN" dirty="0"/>
              <a:t>&gt;&gt;&gt; s1_gbk_1 = bs1_gbk.decode(encoding='</a:t>
            </a:r>
            <a:r>
              <a:rPr lang="en-US" altLang="zh-CN" dirty="0" err="1"/>
              <a:t>gbk</a:t>
            </a:r>
            <a:r>
              <a:rPr lang="en-US" altLang="zh-CN" dirty="0"/>
              <a:t>')</a:t>
            </a:r>
          </a:p>
          <a:p>
            <a:endParaRPr lang="en-US" altLang="zh-CN" dirty="0"/>
          </a:p>
          <a:p>
            <a:r>
              <a:rPr lang="en-US" altLang="zh-CN" dirty="0"/>
              <a:t>&gt;&gt;&gt; s1_gbk_2 = </a:t>
            </a:r>
            <a:r>
              <a:rPr lang="en-US" altLang="zh-CN" dirty="0" err="1"/>
              <a:t>str</a:t>
            </a:r>
            <a:r>
              <a:rPr lang="en-US" altLang="zh-CN" dirty="0"/>
              <a:t>(bs1_gbk, encoding='</a:t>
            </a:r>
            <a:r>
              <a:rPr lang="en-US" altLang="zh-CN" dirty="0" err="1"/>
              <a:t>gbk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&gt;&gt;&gt; s1_gbk_1 == s1_gbk_2  == s1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304FD-7E7A-FF4B-9107-089DFBFD432B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545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flags: </a:t>
            </a:r>
            <a:r>
              <a:rPr lang="zh-CN" altLang="en-US" sz="1200" dirty="0"/>
              <a:t>对齐和填充等，</a:t>
            </a:r>
            <a:r>
              <a:rPr lang="zh-CN" altLang="en-US" sz="1200" dirty="0">
                <a:solidFill>
                  <a:srgbClr val="0070C0"/>
                </a:solidFill>
              </a:rPr>
              <a:t>默认右对齐</a:t>
            </a:r>
            <a:r>
              <a:rPr lang="zh-CN" altLang="en-US" sz="1200" dirty="0"/>
              <a:t>。当标志为</a:t>
            </a:r>
            <a:r>
              <a:rPr lang="en-US" altLang="zh-CN" sz="1200" dirty="0"/>
              <a:t>#</a:t>
            </a:r>
            <a:r>
              <a:rPr lang="zh-CN" altLang="en-US" sz="1200" dirty="0"/>
              <a:t>时，对于</a:t>
            </a:r>
            <a:r>
              <a:rPr lang="en-US" altLang="zh-CN" sz="1200" dirty="0" err="1"/>
              <a:t>xXo</a:t>
            </a:r>
            <a:r>
              <a:rPr lang="zh-CN" altLang="en-US" sz="1200" dirty="0"/>
              <a:t>等表示加上相应的进制表示前缀，对于浮点类型表示总是带小数点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宽度和精度可选，为</a:t>
            </a:r>
            <a:r>
              <a:rPr lang="en-US" altLang="zh-CN" sz="1200" dirty="0"/>
              <a:t>*</a:t>
            </a:r>
            <a:r>
              <a:rPr lang="zh-CN" altLang="en-US" sz="1200" dirty="0"/>
              <a:t>时表示具体的取值从后面的</a:t>
            </a:r>
            <a:r>
              <a:rPr lang="en-US" altLang="zh-CN" sz="1200" dirty="0"/>
              <a:t>value</a:t>
            </a:r>
            <a:r>
              <a:rPr lang="zh-CN" altLang="en-US" sz="1200" dirty="0"/>
              <a:t>元组中获得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482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633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"%6.2s" %"python lesson"</a:t>
            </a:r>
          </a:p>
          <a:p>
            <a:r>
              <a:rPr lang="pt-BR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    py'</a:t>
            </a:r>
          </a:p>
          <a:p>
            <a:r>
              <a:rPr lang="pt-BR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&gt;&gt;&gt;"%6.2s" % 65333</a:t>
            </a:r>
          </a:p>
          <a:p>
            <a:r>
              <a:rPr lang="pt-BR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    65‘</a:t>
            </a:r>
          </a:p>
          <a:p>
            <a:endParaRPr lang="pt-BR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pt-BR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422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/>
              <a:t>当标志为</a:t>
            </a:r>
            <a:r>
              <a:rPr lang="en-US" altLang="zh-CN" sz="1400" dirty="0"/>
              <a:t>#</a:t>
            </a:r>
            <a:r>
              <a:rPr lang="zh-CN" altLang="en-US" sz="1400" dirty="0"/>
              <a:t>时，对于</a:t>
            </a:r>
            <a:r>
              <a:rPr lang="en-US" altLang="zh-CN" sz="1400" dirty="0" err="1"/>
              <a:t>xXo</a:t>
            </a:r>
            <a:r>
              <a:rPr lang="zh-CN" altLang="en-US" sz="1400" dirty="0"/>
              <a:t>等表示加上相应的进制表示前缀，对于浮点类型表示总是带小数点</a:t>
            </a:r>
            <a:endParaRPr lang="en-US" altLang="zh-CN" sz="1400" dirty="0"/>
          </a:p>
          <a:p>
            <a:r>
              <a:rPr lang="pt-BR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x =8</a:t>
            </a:r>
          </a:p>
          <a:p>
            <a:r>
              <a:rPr lang="pt-BR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"%d"%x</a:t>
            </a:r>
          </a:p>
          <a:p>
            <a:r>
              <a:rPr lang="pt-BR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'8'</a:t>
            </a:r>
          </a:p>
          <a:p>
            <a:r>
              <a:rPr lang="pt-BR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"%#o"%x</a:t>
            </a:r>
          </a:p>
          <a:p>
            <a:r>
              <a:rPr lang="pt-BR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'0o10'</a:t>
            </a:r>
          </a:p>
          <a:p>
            <a:r>
              <a:rPr lang="pt-BR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"%o"%x</a:t>
            </a:r>
          </a:p>
          <a:p>
            <a:r>
              <a:rPr lang="pt-BR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'10‘</a:t>
            </a:r>
          </a:p>
          <a:p>
            <a:r>
              <a:rPr lang="mr-I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</a:t>
            </a:r>
            <a:r>
              <a:rPr lang="mr-IN" altLang="zh-CN" sz="1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</a:t>
            </a:r>
            <a:r>
              <a:rPr lang="mr-I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("%#010o"%1235)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mr-I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0o00002323</a:t>
            </a:r>
            <a:endParaRPr lang="pt-BR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pt-BR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'%-6.2f' % 3.1415</a:t>
            </a:r>
          </a:p>
          <a:p>
            <a:r>
              <a:rPr lang="pt-BR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'3.14  '</a:t>
            </a:r>
          </a:p>
          <a:p>
            <a:r>
              <a:rPr lang="pt-BR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'%6.2f' % 3.1415</a:t>
            </a:r>
          </a:p>
          <a:p>
            <a:r>
              <a:rPr lang="pt-BR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  3.14'</a:t>
            </a:r>
          </a:p>
          <a:p>
            <a:r>
              <a:rPr lang="pt-BR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'%06.2f' % 3.1415</a:t>
            </a:r>
          </a:p>
          <a:p>
            <a:r>
              <a:rPr lang="pt-BR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'003.14</a:t>
            </a:r>
          </a:p>
          <a:p>
            <a:endParaRPr lang="pt-BR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mr-IN" altLang="zh-CN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mr-I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("%6.3f" % 2.3)</a:t>
            </a:r>
          </a:p>
          <a:p>
            <a:r>
              <a:rPr lang="zh-CN" altLang="mr-I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上面的</a:t>
            </a:r>
            <a:r>
              <a:rPr lang="mr-IN" altLang="zh-CN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mr-I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mr-IN" altLang="zh-CN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</a:t>
            </a:r>
            <a:r>
              <a:rPr lang="zh-CN" altLang="mr-I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为两个整数。我们可以利用</a:t>
            </a:r>
            <a:r>
              <a:rPr lang="mr-I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CN" altLang="mr-I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，来动态代入这两个量。比如</a:t>
            </a:r>
          </a:p>
          <a:p>
            <a:r>
              <a:rPr lang="mr-IN" altLang="zh-CN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mr-I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("%.*</a:t>
            </a:r>
            <a:r>
              <a:rPr lang="mr-IN" altLang="zh-CN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mr-I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% (4, 1.2))</a:t>
            </a:r>
          </a:p>
          <a:p>
            <a:r>
              <a:rPr lang="mr-IN" altLang="zh-CN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mr-I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实际上用</a:t>
            </a:r>
            <a:r>
              <a:rPr lang="mr-I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mr-I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来替换</a:t>
            </a:r>
            <a:r>
              <a:rPr lang="mr-I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CN" altLang="mr-I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。所以实际的模板为</a:t>
            </a:r>
            <a:r>
              <a:rPr lang="mr-I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"%.4f"</a:t>
            </a:r>
            <a:r>
              <a:rPr lang="zh-CN" altLang="mr-I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mr-I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mr-IN" altLang="zh-CN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mr-I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("%.*</a:t>
            </a:r>
            <a:r>
              <a:rPr lang="mr-IN" altLang="zh-CN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mr-I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% (4, 1.2))</a:t>
            </a:r>
          </a:p>
          <a:p>
            <a:r>
              <a:rPr lang="mr-I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1.2000</a:t>
            </a:r>
          </a:p>
          <a:p>
            <a:r>
              <a:rPr lang="mr-I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mr-IN" altLang="zh-CN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mr-I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("%</a:t>
            </a:r>
            <a:r>
              <a:rPr lang="mr-IN" altLang="zh-CN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daaaaa</a:t>
            </a:r>
            <a:r>
              <a:rPr lang="mr-I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%*.*</a:t>
            </a:r>
            <a:r>
              <a:rPr lang="mr-IN" altLang="zh-CN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mr-I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% (10,10,4, 1.2))</a:t>
            </a:r>
          </a:p>
          <a:p>
            <a:r>
              <a:rPr lang="mr-IN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10aaaaa    1.2000</a:t>
            </a:r>
          </a:p>
          <a:p>
            <a:endParaRPr lang="en-US" altLang="zh-CN" sz="1400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en-US" altLang="zh-CN" sz="1400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'%*.*f'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3.1415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 3.14‘</a:t>
            </a:r>
          </a:p>
          <a:p>
            <a:endParaRPr lang="en-US" altLang="zh-CN" sz="1400" kern="0" dirty="0">
              <a:solidFill>
                <a:srgbClr val="808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 print("%*.*f another:%*.*f" % (10,4, 1.2,10,4, 3.2))</a:t>
            </a:r>
          </a:p>
          <a:p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1.2000 another:    3.2000</a:t>
            </a:r>
          </a:p>
          <a:p>
            <a:endParaRPr lang="pt-BR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pt-BR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427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304FD-7E7A-FF4B-9107-089DFBFD432B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787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&gt;&gt;&gt; print( "The number {1:,} in hex is: {1:0x}, the number {0} in </a:t>
            </a:r>
            <a:r>
              <a:rPr lang="en-US" altLang="zh-CN" dirty="0" err="1"/>
              <a:t>oct</a:t>
            </a:r>
            <a:r>
              <a:rPr lang="en-US" altLang="zh-CN" dirty="0"/>
              <a:t> is {0:#o}".format( 5555, 55 ) )</a:t>
            </a:r>
          </a:p>
          <a:p>
            <a:r>
              <a:rPr lang="en-US" altLang="zh-CN" dirty="0"/>
              <a:t>The number 55 in hex is: 37, the number 5555 in </a:t>
            </a:r>
            <a:r>
              <a:rPr lang="en-US" altLang="zh-CN" dirty="0" err="1"/>
              <a:t>oct</a:t>
            </a:r>
            <a:r>
              <a:rPr lang="en-US" altLang="zh-CN" dirty="0"/>
              <a:t> is 0o12663</a:t>
            </a:r>
          </a:p>
          <a:p>
            <a:r>
              <a:rPr lang="en-US" altLang="zh-CN" dirty="0"/>
              <a:t>&gt;&gt;&gt; print( "The number {1:,} in hex is: {1:#0x}, the number {0} in </a:t>
            </a:r>
            <a:r>
              <a:rPr lang="en-US" altLang="zh-CN" dirty="0" err="1"/>
              <a:t>oct</a:t>
            </a:r>
            <a:r>
              <a:rPr lang="en-US" altLang="zh-CN" dirty="0"/>
              <a:t> is {0:#o}".format( 5555, 55 ) )</a:t>
            </a:r>
          </a:p>
          <a:p>
            <a:r>
              <a:rPr lang="en-US" altLang="zh-CN" dirty="0"/>
              <a:t>The number 55 in hex is: 0x37, the number 5555 in </a:t>
            </a:r>
            <a:r>
              <a:rPr lang="en-US" altLang="zh-CN" dirty="0" err="1"/>
              <a:t>oct</a:t>
            </a:r>
            <a:r>
              <a:rPr lang="en-US" altLang="zh-CN" dirty="0"/>
              <a:t> is 0o12663</a:t>
            </a:r>
          </a:p>
          <a:p>
            <a:r>
              <a:rPr lang="en-US" altLang="zh-CN" dirty="0"/>
              <a:t>&gt;&gt;&gt; print( "The number {1:,} in hex is: {1:#10x}, the number {0} in </a:t>
            </a:r>
            <a:r>
              <a:rPr lang="en-US" altLang="zh-CN" dirty="0" err="1"/>
              <a:t>oct</a:t>
            </a:r>
            <a:r>
              <a:rPr lang="en-US" altLang="zh-CN" dirty="0"/>
              <a:t> is {0:#o}".format( 5555, 55 ) )</a:t>
            </a:r>
          </a:p>
          <a:p>
            <a:r>
              <a:rPr lang="en-US" altLang="zh-CN" dirty="0"/>
              <a:t>The number 55 in hex is:       0x37, the number 5555 in </a:t>
            </a:r>
            <a:r>
              <a:rPr lang="en-US" altLang="zh-CN" dirty="0" err="1"/>
              <a:t>oct</a:t>
            </a:r>
            <a:r>
              <a:rPr lang="en-US" altLang="zh-CN" dirty="0"/>
              <a:t> is 0o12663</a:t>
            </a:r>
          </a:p>
          <a:p>
            <a:r>
              <a:rPr lang="en-US" altLang="zh-CN" dirty="0"/>
              <a:t>&gt;&gt;&gt; print( "The number {1:,} in hex is: {1:#010x}, the number {0} in </a:t>
            </a:r>
            <a:r>
              <a:rPr lang="en-US" altLang="zh-CN" dirty="0" err="1"/>
              <a:t>oct</a:t>
            </a:r>
            <a:r>
              <a:rPr lang="en-US" altLang="zh-CN" dirty="0"/>
              <a:t> is {0:#o}".format( 5555, 55 ) )</a:t>
            </a:r>
          </a:p>
          <a:p>
            <a:r>
              <a:rPr lang="en-US" altLang="zh-CN" dirty="0"/>
              <a:t>The number 55 in hex is: 0x00000037, the number 5555 in </a:t>
            </a:r>
            <a:r>
              <a:rPr lang="en-US" altLang="zh-CN" dirty="0" err="1"/>
              <a:t>oct</a:t>
            </a:r>
            <a:r>
              <a:rPr lang="en-US" altLang="zh-CN" dirty="0"/>
              <a:t> is 0o12663</a:t>
            </a:r>
          </a:p>
          <a:p>
            <a:r>
              <a:rPr lang="en-US" altLang="zh-CN" dirty="0"/>
              <a:t>&gt;&gt;&gt; print( "The number {1:,} in hex is: {1:=&gt;#010x}, the number {0} in </a:t>
            </a:r>
            <a:r>
              <a:rPr lang="en-US" altLang="zh-CN" dirty="0" err="1"/>
              <a:t>oct</a:t>
            </a:r>
            <a:r>
              <a:rPr lang="en-US" altLang="zh-CN" dirty="0"/>
              <a:t> is {0:#o}".format( 5555, 55 ) )</a:t>
            </a:r>
          </a:p>
          <a:p>
            <a:r>
              <a:rPr lang="en-US" altLang="zh-CN" dirty="0"/>
              <a:t>The number 55 in hex is: ======0x37, the number 5555 in </a:t>
            </a:r>
            <a:r>
              <a:rPr lang="en-US" altLang="zh-CN" dirty="0" err="1"/>
              <a:t>oct</a:t>
            </a:r>
            <a:r>
              <a:rPr lang="en-US" altLang="zh-CN" dirty="0"/>
              <a:t> is 0o12663</a:t>
            </a:r>
          </a:p>
          <a:p>
            <a:r>
              <a:rPr lang="en-US" altLang="zh-CN" dirty="0"/>
              <a:t>&gt;&gt;&gt; print( "The number {1:,} in hex is: {1:=^#10x}, the number {0} in </a:t>
            </a:r>
            <a:r>
              <a:rPr lang="en-US" altLang="zh-CN" dirty="0" err="1"/>
              <a:t>oct</a:t>
            </a:r>
            <a:r>
              <a:rPr lang="en-US" altLang="zh-CN" dirty="0"/>
              <a:t> is {0:#o}".format( -5555, -55 ) )</a:t>
            </a:r>
          </a:p>
          <a:p>
            <a:r>
              <a:rPr lang="en-US" altLang="zh-CN" dirty="0"/>
              <a:t>The number -55 in hex is: ==-0x37===, the number -5555 in </a:t>
            </a:r>
            <a:r>
              <a:rPr lang="en-US" altLang="zh-CN" dirty="0" err="1"/>
              <a:t>oct</a:t>
            </a:r>
            <a:r>
              <a:rPr lang="en-US" altLang="zh-CN" dirty="0"/>
              <a:t> is -0o12663</a:t>
            </a:r>
          </a:p>
          <a:p>
            <a:r>
              <a:rPr lang="en-US" altLang="zh-CN" dirty="0"/>
              <a:t>&gt;&gt;&gt; print( "The number {1:,} in hex is: {1:==#10x}, the number {0} in </a:t>
            </a:r>
            <a:r>
              <a:rPr lang="en-US" altLang="zh-CN" dirty="0" err="1"/>
              <a:t>oct</a:t>
            </a:r>
            <a:r>
              <a:rPr lang="en-US" altLang="zh-CN" dirty="0"/>
              <a:t> is {0:#o}".format( -5555, -55 ) )</a:t>
            </a:r>
          </a:p>
          <a:p>
            <a:r>
              <a:rPr lang="en-US" altLang="zh-CN" dirty="0"/>
              <a:t>The number -55 in hex is: -0x=====37, the number -5555 in </a:t>
            </a:r>
            <a:r>
              <a:rPr lang="en-US" altLang="zh-CN" dirty="0" err="1"/>
              <a:t>oct</a:t>
            </a:r>
            <a:r>
              <a:rPr lang="en-US" altLang="zh-CN" dirty="0"/>
              <a:t> is -0o12663&gt;&gt;&gt; </a:t>
            </a:r>
          </a:p>
          <a:p>
            <a:endParaRPr lang="en-US" altLang="zh-CN" dirty="0"/>
          </a:p>
          <a:p>
            <a:r>
              <a:rPr lang="zh-CN" altLang="en-US" dirty="0"/>
              <a:t>宽度可以设置</a:t>
            </a:r>
            <a:endParaRPr lang="en-US" altLang="zh-CN" dirty="0"/>
          </a:p>
          <a:p>
            <a:r>
              <a:rPr lang="en-US" altLang="zh-CN" dirty="0"/>
              <a:t>&gt;&gt;&gt; print( "The number {0:10,d} in hex is: {1:0x}, the number {0} in </a:t>
            </a:r>
            <a:r>
              <a:rPr lang="en-US" altLang="zh-CN" dirty="0" err="1"/>
              <a:t>oct</a:t>
            </a:r>
            <a:r>
              <a:rPr lang="en-US" altLang="zh-CN" dirty="0"/>
              <a:t> is {0:#o}".format( 5555, 55 ,10) )</a:t>
            </a:r>
          </a:p>
          <a:p>
            <a:r>
              <a:rPr lang="en-US" altLang="zh-CN" dirty="0"/>
              <a:t>The number      5,555 in hex is: 37, the number 5555 in </a:t>
            </a:r>
            <a:r>
              <a:rPr lang="en-US" altLang="zh-CN" dirty="0" err="1"/>
              <a:t>oct</a:t>
            </a:r>
            <a:r>
              <a:rPr lang="en-US" altLang="zh-CN" dirty="0"/>
              <a:t> is 0o12663</a:t>
            </a:r>
          </a:p>
          <a:p>
            <a:r>
              <a:rPr lang="en-US" altLang="zh-CN" dirty="0"/>
              <a:t>&gt;&gt;&gt; print( "The number {0:{2},d} in hex is: {1:0x}, the number {0} in </a:t>
            </a:r>
            <a:r>
              <a:rPr lang="en-US" altLang="zh-CN" dirty="0" err="1"/>
              <a:t>oct</a:t>
            </a:r>
            <a:r>
              <a:rPr lang="en-US" altLang="zh-CN" dirty="0"/>
              <a:t> is {0:#o}".format( 5555, 55 ,10) )</a:t>
            </a:r>
          </a:p>
          <a:p>
            <a:r>
              <a:rPr lang="en-US" altLang="zh-CN" dirty="0"/>
              <a:t>The number      5,555 in hex is: 37, the number 5555 in </a:t>
            </a:r>
            <a:r>
              <a:rPr lang="en-US" altLang="zh-CN" dirty="0" err="1"/>
              <a:t>oct</a:t>
            </a:r>
            <a:r>
              <a:rPr lang="en-US" altLang="zh-CN" dirty="0"/>
              <a:t> is 0o12663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17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map()</a:t>
            </a:r>
            <a:r>
              <a:rPr lang="zh-CN" altLang="en-US" dirty="0">
                <a:effectLst/>
              </a:rPr>
              <a:t>函数接收两个参数，一个是函数，一个是</a:t>
            </a:r>
            <a:r>
              <a:rPr lang="en-US" altLang="zh-CN" dirty="0" err="1">
                <a:effectLst/>
              </a:rPr>
              <a:t>Iterable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map</a:t>
            </a:r>
            <a:r>
              <a:rPr lang="zh-CN" altLang="en-US" dirty="0">
                <a:effectLst/>
              </a:rPr>
              <a:t>将传入的函数依次作用到序列的每个元素，并把结果作为新的</a:t>
            </a:r>
            <a:r>
              <a:rPr lang="en-US" altLang="zh-CN" dirty="0">
                <a:effectLst/>
              </a:rPr>
              <a:t>Iterator</a:t>
            </a:r>
            <a:r>
              <a:rPr lang="zh-CN" altLang="en-US" dirty="0">
                <a:effectLst/>
              </a:rPr>
              <a:t>返回。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比如我们有一个函数</a:t>
            </a:r>
            <a:r>
              <a:rPr lang="en-US" altLang="zh-CN" dirty="0">
                <a:effectLst/>
              </a:rPr>
              <a:t>f(x)=x</a:t>
            </a:r>
            <a:r>
              <a:rPr lang="en-US" altLang="zh-CN" baseline="30000" dirty="0">
                <a:effectLst/>
              </a:rPr>
              <a:t>2</a:t>
            </a:r>
            <a:r>
              <a:rPr lang="zh-CN" altLang="en-US" dirty="0">
                <a:effectLst/>
              </a:rPr>
              <a:t>，要把这个函数作用在一个</a:t>
            </a:r>
            <a:r>
              <a:rPr lang="en-US" altLang="zh-CN" dirty="0">
                <a:effectLst/>
              </a:rPr>
              <a:t>list [1, 2, 3, 4, 5, 6, 7, 8, 9]</a:t>
            </a:r>
            <a:r>
              <a:rPr lang="zh-CN" altLang="en-US" dirty="0">
                <a:effectLst/>
              </a:rPr>
              <a:t>上，就可以用</a:t>
            </a:r>
            <a:r>
              <a:rPr lang="en-US" altLang="zh-CN" dirty="0">
                <a:effectLst/>
              </a:rPr>
              <a:t>map()</a:t>
            </a:r>
            <a:r>
              <a:rPr lang="zh-CN" altLang="en-US" dirty="0">
                <a:effectLst/>
              </a:rPr>
              <a:t>实现如下：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&gt;&gt;&gt; </a:t>
            </a:r>
            <a:r>
              <a:rPr lang="en-US" altLang="zh-CN" dirty="0" err="1">
                <a:effectLst/>
              </a:rPr>
              <a:t>def</a:t>
            </a:r>
            <a:r>
              <a:rPr lang="en-US" altLang="zh-CN" dirty="0">
                <a:effectLst/>
              </a:rPr>
              <a:t> f(x):</a:t>
            </a:r>
          </a:p>
          <a:p>
            <a:r>
              <a:rPr lang="en-US" altLang="zh-CN" dirty="0">
                <a:effectLst/>
              </a:rPr>
              <a:t> ... return x * x</a:t>
            </a:r>
          </a:p>
          <a:p>
            <a:r>
              <a:rPr lang="en-US" altLang="zh-CN" dirty="0">
                <a:effectLst/>
              </a:rPr>
              <a:t> ...</a:t>
            </a:r>
          </a:p>
          <a:p>
            <a:r>
              <a:rPr lang="en-US" altLang="zh-CN" dirty="0">
                <a:effectLst/>
              </a:rPr>
              <a:t> &gt;&gt;&gt; r = map(f, [1, 2, 3, 4, 5, 6, 7, 8, 9]) </a:t>
            </a:r>
          </a:p>
          <a:p>
            <a:r>
              <a:rPr lang="en-US" altLang="zh-CN" dirty="0">
                <a:effectLst/>
              </a:rPr>
              <a:t>&gt;&gt;&gt; list(r)</a:t>
            </a:r>
          </a:p>
          <a:p>
            <a:r>
              <a:rPr lang="en-US" altLang="zh-CN" dirty="0">
                <a:effectLst/>
              </a:rPr>
              <a:t> [1, 4, 9, 16, 25, 36, 49, 64, 81] </a:t>
            </a:r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L = [] </a:t>
            </a:r>
          </a:p>
          <a:p>
            <a:r>
              <a:rPr lang="en-US" altLang="zh-CN" dirty="0">
                <a:effectLst/>
              </a:rPr>
              <a:t>for n in [1, 2, 3, 4, 5, 6, 7, 8, 9]: </a:t>
            </a:r>
          </a:p>
          <a:p>
            <a:r>
              <a:rPr lang="en-US" altLang="zh-CN" dirty="0">
                <a:effectLst/>
              </a:rPr>
              <a:t>	</a:t>
            </a:r>
            <a:r>
              <a:rPr lang="en-US" altLang="zh-CN" dirty="0" err="1">
                <a:effectLst/>
              </a:rPr>
              <a:t>L.append</a:t>
            </a:r>
            <a:r>
              <a:rPr lang="en-US" altLang="zh-CN" dirty="0">
                <a:effectLst/>
              </a:rPr>
              <a:t>(f(n)) print(L) </a:t>
            </a:r>
          </a:p>
          <a:p>
            <a:endParaRPr lang="en-US" altLang="zh-CN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769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304FD-7E7A-FF4B-9107-089DFBFD432B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371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zh-CN" dirty="0"/>
              <a:t>&gt;&gt;&gt; print('\\\'\t\106\t\x61\t\c')</a:t>
            </a:r>
          </a:p>
          <a:p>
            <a:r>
              <a:rPr lang="fr-FR" altLang="zh-CN" dirty="0"/>
              <a:t>\'	F	a	\c</a:t>
            </a:r>
          </a:p>
          <a:p>
            <a:endParaRPr lang="en-US" altLang="zh-CN" dirty="0"/>
          </a:p>
          <a:p>
            <a:r>
              <a:rPr lang="en-US" altLang="zh-CN" dirty="0"/>
              <a:t>\106</a:t>
            </a:r>
            <a:r>
              <a:rPr lang="en-US" altLang="zh-CN" baseline="0" dirty="0"/>
              <a:t>  </a:t>
            </a:r>
            <a:r>
              <a:rPr lang="en-US" altLang="zh-CN" baseline="0" dirty="0">
                <a:sym typeface="Wingdings" panose="05000000000000000000" pitchFamily="2" charset="2"/>
              </a:rPr>
              <a:t> F </a:t>
            </a:r>
          </a:p>
          <a:p>
            <a:r>
              <a:rPr lang="en-US" altLang="zh-CN" baseline="0" dirty="0">
                <a:sym typeface="Wingdings" panose="05000000000000000000" pitchFamily="2" charset="2"/>
              </a:rPr>
              <a:t>\x61   a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交互式</a:t>
            </a:r>
            <a:r>
              <a:rPr lang="en-US" altLang="zh-CN" dirty="0"/>
              <a:t>console</a:t>
            </a:r>
            <a:r>
              <a:rPr lang="zh-CN" altLang="en-US" dirty="0"/>
              <a:t>中</a:t>
            </a:r>
            <a:r>
              <a:rPr lang="zh-CN" altLang="en-US" baseline="0" dirty="0"/>
              <a:t>   表达式输出的实际上是  </a:t>
            </a:r>
            <a:r>
              <a:rPr lang="en-US" altLang="zh-CN" baseline="0" dirty="0"/>
              <a:t>print(</a:t>
            </a:r>
            <a:r>
              <a:rPr lang="en-US" altLang="zh-CN" baseline="0" dirty="0" err="1"/>
              <a:t>repr</a:t>
            </a:r>
            <a:r>
              <a:rPr lang="en-US" altLang="zh-CN" baseline="0" dirty="0"/>
              <a:t>(expression)) </a:t>
            </a:r>
            <a:r>
              <a:rPr lang="zh-CN" altLang="en-US" baseline="0" dirty="0"/>
              <a:t>，一般可以通过</a:t>
            </a:r>
            <a:r>
              <a:rPr lang="en-US" altLang="zh-CN" baseline="0" dirty="0" err="1"/>
              <a:t>eval</a:t>
            </a:r>
            <a:r>
              <a:rPr lang="en-US" altLang="zh-CN" baseline="0" dirty="0"/>
              <a:t>()</a:t>
            </a:r>
            <a:r>
              <a:rPr lang="zh-CN" altLang="en-US" baseline="0" dirty="0"/>
              <a:t>得到原来的对象</a:t>
            </a:r>
            <a:endParaRPr lang="en-US" altLang="zh-CN" baseline="0" dirty="0"/>
          </a:p>
          <a:p>
            <a:r>
              <a:rPr lang="en-US" altLang="zh-CN" baseline="0" dirty="0"/>
              <a:t>print(a):  </a:t>
            </a:r>
            <a:r>
              <a:rPr lang="zh-CN" altLang="en-US" baseline="0" dirty="0"/>
              <a:t>输出的用户友好的字符串 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en-US" altLang="zh-CN" dirty="0">
                <a:cs typeface="Courier New" panose="02070309020205020404" pitchFamily="49" charset="0"/>
              </a:rPr>
              <a:t>The escape character “\” says to Python, “treat the next symbol specially, not in the normal way”.</a:t>
            </a:r>
          </a:p>
          <a:p>
            <a:endParaRPr lang="en-US" altLang="zh-CN" dirty="0">
              <a:cs typeface="Courier New" panose="02070309020205020404" pitchFamily="49" charset="0"/>
            </a:endParaRPr>
          </a:p>
          <a:p>
            <a:r>
              <a:rPr lang="en-US" altLang="zh-CN" dirty="0">
                <a:cs typeface="Courier New" panose="02070309020205020404" pitchFamily="49" charset="0"/>
              </a:rPr>
              <a:t>raw string:    '</a:t>
            </a:r>
            <a:r>
              <a:rPr lang="en-US" altLang="zh-CN" dirty="0" err="1">
                <a:cs typeface="Courier New" panose="02070309020205020404" pitchFamily="49" charset="0"/>
              </a:rPr>
              <a:t>xxxxxx</a:t>
            </a:r>
            <a:r>
              <a:rPr lang="en-US" altLang="zh-CN" dirty="0">
                <a:cs typeface="Courier New" panose="02070309020205020404" pitchFamily="49" charset="0"/>
              </a:rPr>
              <a:t>'</a:t>
            </a:r>
            <a:r>
              <a:rPr lang="en-US" altLang="zh-CN" baseline="0" dirty="0">
                <a:cs typeface="Courier New" panose="02070309020205020404" pitchFamily="49" charset="0"/>
              </a:rPr>
              <a:t>   </a:t>
            </a:r>
            <a:r>
              <a:rPr lang="zh-CN" altLang="en-US" baseline="0" dirty="0">
                <a:cs typeface="Courier New" panose="02070309020205020404" pitchFamily="49" charset="0"/>
              </a:rPr>
              <a:t>里面的</a:t>
            </a:r>
            <a:r>
              <a:rPr lang="en-US" altLang="zh-CN" baseline="0" dirty="0">
                <a:cs typeface="Courier New" panose="02070309020205020404" pitchFamily="49" charset="0"/>
              </a:rPr>
              <a:t>\</a:t>
            </a:r>
            <a:r>
              <a:rPr lang="zh-CN" altLang="en-US" baseline="0" dirty="0">
                <a:cs typeface="Courier New" panose="02070309020205020404" pitchFamily="49" charset="0"/>
              </a:rPr>
              <a:t>都不起作用了，但是如果里面有</a:t>
            </a:r>
            <a:r>
              <a:rPr lang="en-US" altLang="zh-CN" baseline="0" dirty="0">
                <a:cs typeface="Courier New" panose="02070309020205020404" pitchFamily="49" charset="0"/>
              </a:rPr>
              <a:t>'</a:t>
            </a:r>
            <a:r>
              <a:rPr lang="zh-CN" altLang="en-US" baseline="0" dirty="0">
                <a:cs typeface="Courier New" panose="02070309020205020404" pitchFamily="49" charset="0"/>
              </a:rPr>
              <a:t>，前面必须添加一个</a:t>
            </a:r>
            <a:r>
              <a:rPr lang="en-US" altLang="zh-CN" baseline="0" dirty="0">
                <a:cs typeface="Courier New" panose="02070309020205020404" pitchFamily="49" charset="0"/>
              </a:rPr>
              <a:t>\</a:t>
            </a:r>
            <a:r>
              <a:rPr lang="zh-CN" altLang="en-US" baseline="0" dirty="0">
                <a:cs typeface="Courier New" panose="02070309020205020404" pitchFamily="49" charset="0"/>
              </a:rPr>
              <a:t>表示不是字符串的结束，但是 </a:t>
            </a:r>
            <a:endParaRPr lang="en-US" altLang="zh-CN" baseline="0" dirty="0">
              <a:cs typeface="Courier New" panose="02070309020205020404" pitchFamily="49" charset="0"/>
            </a:endParaRPr>
          </a:p>
          <a:p>
            <a:r>
              <a:rPr lang="zh-CN" altLang="en-US" baseline="0" dirty="0">
                <a:cs typeface="Courier New" panose="02070309020205020404" pitchFamily="49" charset="0"/>
              </a:rPr>
              <a:t>一旦说明其不是字符串的结束，则</a:t>
            </a:r>
            <a:r>
              <a:rPr lang="en-US" altLang="zh-CN" baseline="0" dirty="0">
                <a:cs typeface="Courier New" panose="02070309020205020404" pitchFamily="49" charset="0"/>
              </a:rPr>
              <a:t>\</a:t>
            </a:r>
            <a:r>
              <a:rPr lang="zh-CN" altLang="en-US" baseline="0" dirty="0">
                <a:cs typeface="Courier New" panose="02070309020205020404" pitchFamily="49" charset="0"/>
              </a:rPr>
              <a:t>又</a:t>
            </a:r>
            <a:r>
              <a:rPr lang="en-US" altLang="zh-CN" baseline="0" dirty="0">
                <a:cs typeface="Courier New" panose="02070309020205020404" pitchFamily="49" charset="0"/>
              </a:rPr>
              <a:t>   </a:t>
            </a:r>
            <a:r>
              <a:rPr lang="zh-CN" altLang="en-US" baseline="0" dirty="0">
                <a:cs typeface="Courier New" panose="02070309020205020404" pitchFamily="49" charset="0"/>
              </a:rPr>
              <a:t>失去转义的功能，当成原始的</a:t>
            </a:r>
            <a:r>
              <a:rPr lang="en-US" altLang="zh-CN" baseline="0" dirty="0">
                <a:cs typeface="Courier New" panose="02070309020205020404" pitchFamily="49" charset="0"/>
              </a:rPr>
              <a:t>\</a:t>
            </a:r>
            <a:r>
              <a:rPr lang="zh-CN" altLang="en-US" baseline="0" dirty="0">
                <a:cs typeface="Courier New" panose="02070309020205020404" pitchFamily="49" charset="0"/>
              </a:rPr>
              <a:t>来看待</a:t>
            </a:r>
            <a:endParaRPr lang="en-US" altLang="zh-CN" baseline="0" dirty="0">
              <a:cs typeface="Courier New" panose="02070309020205020404" pitchFamily="49" charset="0"/>
            </a:endParaRPr>
          </a:p>
          <a:p>
            <a:endParaRPr lang="en-US" altLang="zh-CN" baseline="0" dirty="0">
              <a:cs typeface="Courier New" panose="02070309020205020404" pitchFamily="49" charset="0"/>
            </a:endParaRPr>
          </a:p>
          <a:p>
            <a:r>
              <a:rPr lang="en-US" altLang="zh-CN" baseline="0" dirty="0">
                <a:cs typeface="Courier New" panose="02070309020205020404" pitchFamily="49" charset="0"/>
              </a:rPr>
              <a:t>s= </a:t>
            </a:r>
            <a:r>
              <a:rPr lang="en-US" altLang="zh-CN" baseline="0" dirty="0" err="1">
                <a:cs typeface="Courier New" panose="02070309020205020404" pitchFamily="49" charset="0"/>
              </a:rPr>
              <a:t>r'C</a:t>
            </a:r>
            <a:r>
              <a:rPr lang="en-US" altLang="zh-CN" baseline="0" dirty="0">
                <a:cs typeface="Courier New" panose="02070309020205020404" pitchFamily="49" charset="0"/>
              </a:rPr>
              <a:t>:\Windows\'new'</a:t>
            </a:r>
          </a:p>
          <a:p>
            <a:r>
              <a:rPr lang="en-US" altLang="zh-CN" baseline="0" dirty="0">
                <a:cs typeface="Courier New" panose="02070309020205020404" pitchFamily="49" charset="0"/>
              </a:rPr>
              <a:t>&gt;&gt;&gt; print(s)</a:t>
            </a:r>
          </a:p>
          <a:p>
            <a:r>
              <a:rPr lang="en-US" altLang="zh-CN" baseline="0" dirty="0">
                <a:cs typeface="Courier New" panose="02070309020205020404" pitchFamily="49" charset="0"/>
              </a:rPr>
              <a:t>C:\Windows\'new</a:t>
            </a:r>
          </a:p>
          <a:p>
            <a:endParaRPr lang="en-US" altLang="zh-CN" baseline="0" dirty="0">
              <a:cs typeface="Courier New" panose="02070309020205020404" pitchFamily="49" charset="0"/>
            </a:endParaRPr>
          </a:p>
          <a:p>
            <a:r>
              <a:rPr lang="zh-CN" altLang="en-US" baseline="0" dirty="0">
                <a:cs typeface="Courier New" panose="02070309020205020404" pitchFamily="49" charset="0"/>
              </a:rPr>
              <a:t>即我们期待的 </a:t>
            </a:r>
            <a:r>
              <a:rPr lang="en-US" altLang="zh-CN" baseline="0" dirty="0">
                <a:cs typeface="Courier New" panose="02070309020205020404" pitchFamily="49" charset="0"/>
              </a:rPr>
              <a:t>C:\windows'new </a:t>
            </a:r>
            <a:r>
              <a:rPr lang="zh-CN" altLang="en-US" baseline="0" dirty="0">
                <a:cs typeface="Courier New" panose="02070309020205020404" pitchFamily="49" charset="0"/>
              </a:rPr>
              <a:t>不能成功</a:t>
            </a:r>
            <a:endParaRPr lang="en-US" altLang="zh-CN" baseline="0" dirty="0">
              <a:cs typeface="Courier New" panose="02070309020205020404" pitchFamily="49" charset="0"/>
            </a:endParaRPr>
          </a:p>
          <a:p>
            <a:endParaRPr lang="en-US" altLang="zh-CN" baseline="0" dirty="0">
              <a:cs typeface="Courier New" panose="02070309020205020404" pitchFamily="49" charset="0"/>
            </a:endParaRPr>
          </a:p>
          <a:p>
            <a:endParaRPr lang="en-US" altLang="zh-CN" baseline="0" dirty="0">
              <a:cs typeface="Courier New" panose="02070309020205020404" pitchFamily="49" charset="0"/>
            </a:endParaRPr>
          </a:p>
          <a:p>
            <a:endParaRPr lang="en-US" altLang="zh-CN" dirty="0">
              <a:cs typeface="Courier New" panose="02070309020205020404" pitchFamily="49" charset="0"/>
            </a:endParaRPr>
          </a:p>
          <a:p>
            <a:r>
              <a:rPr lang="zh-CN" altLang="en-US" dirty="0">
                <a:cs typeface="Courier New" panose="02070309020205020404" pitchFamily="49" charset="0"/>
              </a:rPr>
              <a:t>为什么最后一个字符不能为 </a:t>
            </a:r>
            <a:r>
              <a:rPr lang="en-US" altLang="zh-CN" dirty="0">
                <a:cs typeface="Courier New" panose="02070309020205020404" pitchFamily="49" charset="0"/>
              </a:rPr>
              <a:t>\ </a:t>
            </a:r>
          </a:p>
          <a:p>
            <a:r>
              <a:rPr lang="en-US" altLang="zh-CN" dirty="0" err="1">
                <a:cs typeface="Courier New" panose="02070309020205020404" pitchFamily="49" charset="0"/>
              </a:rPr>
              <a:t>r'c</a:t>
            </a:r>
            <a:r>
              <a:rPr lang="en-US" altLang="zh-CN" dirty="0">
                <a:cs typeface="Courier New" panose="02070309020205020404" pitchFamily="49" charset="0"/>
              </a:rPr>
              <a:t>:\dlmao\'</a:t>
            </a:r>
            <a:r>
              <a:rPr lang="en-US" altLang="zh-CN" baseline="0" dirty="0">
                <a:cs typeface="Courier New" panose="02070309020205020404" pitchFamily="49" charset="0"/>
              </a:rPr>
              <a:t>       </a:t>
            </a:r>
            <a:r>
              <a:rPr lang="zh-CN" altLang="en-US" baseline="0" dirty="0">
                <a:cs typeface="Courier New" panose="02070309020205020404" pitchFamily="49" charset="0"/>
              </a:rPr>
              <a:t>最后的</a:t>
            </a:r>
            <a:r>
              <a:rPr lang="en-US" altLang="zh-CN" baseline="0" dirty="0">
                <a:cs typeface="Courier New" panose="02070309020205020404" pitchFamily="49" charset="0"/>
              </a:rPr>
              <a:t>\'</a:t>
            </a:r>
            <a:r>
              <a:rPr lang="zh-CN" altLang="en-US" baseline="0" dirty="0">
                <a:cs typeface="Courier New" panose="02070309020205020404" pitchFamily="49" charset="0"/>
              </a:rPr>
              <a:t>转义起作用了，这样缺一个引号</a:t>
            </a:r>
            <a:endParaRPr lang="en-US" altLang="zh-CN" baseline="0" dirty="0">
              <a:cs typeface="Courier New" panose="02070309020205020404" pitchFamily="49" charset="0"/>
            </a:endParaRPr>
          </a:p>
          <a:p>
            <a:r>
              <a:rPr lang="pt-BR" altLang="zh-CN" baseline="0" dirty="0">
                <a:cs typeface="Courier New" panose="02070309020205020404" pitchFamily="49" charset="0"/>
              </a:rPr>
              <a:t>&gt;&gt;&gt; r=r'c:\dlmao\''</a:t>
            </a:r>
          </a:p>
          <a:p>
            <a:r>
              <a:rPr lang="pt-BR" altLang="zh-CN" baseline="0" dirty="0">
                <a:cs typeface="Courier New" panose="02070309020205020404" pitchFamily="49" charset="0"/>
              </a:rPr>
              <a:t>&gt;&gt;&gt; r</a:t>
            </a:r>
          </a:p>
          <a:p>
            <a:r>
              <a:rPr lang="pt-BR" altLang="zh-CN" baseline="0" dirty="0">
                <a:cs typeface="Courier New" panose="02070309020205020404" pitchFamily="49" charset="0"/>
              </a:rPr>
              <a:t>"c:\\dlmao\\'"</a:t>
            </a:r>
          </a:p>
          <a:p>
            <a:endParaRPr lang="pt-BR" altLang="zh-CN" baseline="0" dirty="0">
              <a:cs typeface="Courier New" panose="02070309020205020404" pitchFamily="49" charset="0"/>
            </a:endParaRPr>
          </a:p>
          <a:p>
            <a:r>
              <a:rPr lang="pt-BR" altLang="zh-CN" baseline="0" dirty="0">
                <a:cs typeface="Courier New" panose="02070309020205020404" pitchFamily="49" charset="0"/>
              </a:rPr>
              <a:t>&gt;&gt;&gt; r=r'c:\dlmao\\'</a:t>
            </a:r>
          </a:p>
          <a:p>
            <a:r>
              <a:rPr lang="pt-BR" altLang="zh-CN" baseline="0" dirty="0">
                <a:cs typeface="Courier New" panose="02070309020205020404" pitchFamily="49" charset="0"/>
              </a:rPr>
              <a:t>&gt;&gt;&gt; r</a:t>
            </a:r>
          </a:p>
          <a:p>
            <a:r>
              <a:rPr lang="pt-BR" altLang="zh-CN" baseline="0" dirty="0">
                <a:cs typeface="Courier New" panose="02070309020205020404" pitchFamily="49" charset="0"/>
              </a:rPr>
              <a:t>'c:\\dlmao\\\\'</a:t>
            </a:r>
          </a:p>
          <a:p>
            <a:endParaRPr lang="en-US" altLang="zh-CN" baseline="0" dirty="0">
              <a:cs typeface="Courier New" panose="02070309020205020404" pitchFamily="49" charset="0"/>
            </a:endParaRPr>
          </a:p>
          <a:p>
            <a:endParaRPr lang="en-US" altLang="zh-CN" baseline="0" dirty="0">
              <a:cs typeface="Courier New" panose="02070309020205020404" pitchFamily="49" charset="0"/>
            </a:endParaRPr>
          </a:p>
          <a:p>
            <a:r>
              <a:rPr lang="en-US" altLang="zh-CN" baseline="0" dirty="0" err="1">
                <a:cs typeface="Courier New" panose="02070309020205020404" pitchFamily="49" charset="0"/>
              </a:rPr>
              <a:t>r'c</a:t>
            </a:r>
            <a:r>
              <a:rPr lang="en-US" altLang="zh-CN" baseline="0" dirty="0">
                <a:cs typeface="Courier New" panose="02070309020205020404" pitchFamily="49" charset="0"/>
              </a:rPr>
              <a:t>:\dlmao\''   </a:t>
            </a:r>
            <a:r>
              <a:rPr lang="zh-CN" altLang="en-US" baseline="0" dirty="0">
                <a:cs typeface="Courier New" panose="02070309020205020404" pitchFamily="49" charset="0"/>
              </a:rPr>
              <a:t>希望内容是</a:t>
            </a:r>
            <a:r>
              <a:rPr lang="en-US" altLang="zh-CN" baseline="0" dirty="0">
                <a:cs typeface="Courier New" panose="02070309020205020404" pitchFamily="49" charset="0"/>
              </a:rPr>
              <a:t>\' </a:t>
            </a:r>
            <a:r>
              <a:rPr lang="zh-CN" altLang="en-US" baseline="0" dirty="0">
                <a:cs typeface="Courier New" panose="02070309020205020404" pitchFamily="49" charset="0"/>
              </a:rPr>
              <a:t>但是到 </a:t>
            </a:r>
            <a:r>
              <a:rPr lang="en-US" altLang="zh-CN" baseline="0" dirty="0">
                <a:cs typeface="Courier New" panose="02070309020205020404" pitchFamily="49" charset="0"/>
              </a:rPr>
              <a:t>'</a:t>
            </a:r>
            <a:r>
              <a:rPr lang="zh-CN" altLang="en-US" baseline="0" dirty="0">
                <a:cs typeface="Courier New" panose="02070309020205020404" pitchFamily="49" charset="0"/>
              </a:rPr>
              <a:t>就结束了 后面的为</a:t>
            </a:r>
            <a:r>
              <a:rPr lang="en-US" altLang="zh-CN" baseline="0" dirty="0">
                <a:cs typeface="Courier New" panose="02070309020205020404" pitchFamily="49" charset="0"/>
              </a:rPr>
              <a:t>'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609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&gt;&gt;&gt; s=" </a:t>
            </a:r>
            <a:r>
              <a:rPr lang="en-US" altLang="zh-CN" dirty="0" err="1"/>
              <a:t>abc</a:t>
            </a:r>
            <a:r>
              <a:rPr lang="en-US" altLang="zh-CN" dirty="0"/>
              <a:t>  “</a:t>
            </a:r>
          </a:p>
          <a:p>
            <a:r>
              <a:rPr lang="en-US" altLang="zh-CN" dirty="0"/>
              <a:t>&gt;&gt;&gt; s1 = </a:t>
            </a:r>
            <a:r>
              <a:rPr lang="en-US" altLang="zh-CN" dirty="0" err="1"/>
              <a:t>s.strip</a:t>
            </a:r>
            <a:r>
              <a:rPr lang="en-US" altLang="zh-CN" dirty="0"/>
              <a:t>(" ")</a:t>
            </a:r>
          </a:p>
          <a:p>
            <a:r>
              <a:rPr lang="en-US" altLang="zh-CN" dirty="0"/>
              <a:t>&gt;&gt;&gt; s1</a:t>
            </a:r>
          </a:p>
          <a:p>
            <a:r>
              <a:rPr lang="en-US" altLang="zh-CN" dirty="0"/>
              <a:t>'</a:t>
            </a:r>
            <a:r>
              <a:rPr lang="en-US" altLang="zh-CN" dirty="0" err="1"/>
              <a:t>abc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&gt;&gt;&gt; s</a:t>
            </a:r>
          </a:p>
          <a:p>
            <a:r>
              <a:rPr lang="en-US" altLang="zh-CN" dirty="0"/>
              <a:t>' </a:t>
            </a:r>
            <a:r>
              <a:rPr lang="en-US" altLang="zh-CN" dirty="0" err="1"/>
              <a:t>abc</a:t>
            </a:r>
            <a:r>
              <a:rPr lang="en-US" altLang="zh-CN" dirty="0"/>
              <a:t>  '</a:t>
            </a:r>
          </a:p>
          <a:p>
            <a:r>
              <a:rPr lang="en-US" altLang="zh-CN" dirty="0"/>
              <a:t>&gt;&gt;&gt;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07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isdecimal()</a:t>
            </a:r>
            <a:r>
              <a:rPr lang="zh-CN" altLang="en-US" sz="2400" baseline="0" dirty="0"/>
              <a:t> </a:t>
            </a:r>
            <a:r>
              <a:rPr lang="en-US" altLang="zh-CN" sz="2400" baseline="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isdigit</a:t>
            </a:r>
            <a:r>
              <a:rPr lang="en-US" altLang="zh-CN" sz="2400" dirty="0">
                <a:solidFill>
                  <a:srgbClr val="FF0000"/>
                </a:solidFill>
              </a:rPr>
              <a:t>() </a:t>
            </a:r>
            <a:r>
              <a:rPr lang="zh-CN" altLang="en-US" sz="2400" dirty="0"/>
              <a:t>. </a:t>
            </a:r>
            <a:r>
              <a:rPr lang="en-US" altLang="zh-CN" sz="2400" dirty="0" err="1"/>
              <a:t>isnumeric</a:t>
            </a:r>
            <a:r>
              <a:rPr lang="en-US" altLang="zh-CN" sz="2400" dirty="0"/>
              <a:t>():</a:t>
            </a:r>
            <a:r>
              <a:rPr lang="zh-CN" altLang="en-US" sz="2400" dirty="0"/>
              <a:t>字符串长度至少为</a:t>
            </a:r>
            <a:r>
              <a:rPr lang="en-US" altLang="zh-CN" sz="2400" dirty="0"/>
              <a:t>1</a:t>
            </a:r>
            <a:r>
              <a:rPr lang="zh-CN" altLang="en-US" sz="2400" dirty="0"/>
              <a:t>且都是数字字符</a:t>
            </a:r>
            <a:endParaRPr lang="en-US" altLang="zh-CN" sz="2400" dirty="0"/>
          </a:p>
          <a:p>
            <a:pPr lvl="1"/>
            <a:r>
              <a:rPr lang="zh-CN" altLang="en-US" sz="2000" dirty="0"/>
              <a:t>对于</a:t>
            </a:r>
            <a:r>
              <a:rPr lang="en-US" altLang="zh-CN" sz="2000" dirty="0"/>
              <a:t>ASCII</a:t>
            </a:r>
            <a:r>
              <a:rPr lang="zh-CN" altLang="en-US" sz="2000" dirty="0"/>
              <a:t>数字而言，三者等价</a:t>
            </a:r>
            <a:endParaRPr lang="en-US" altLang="zh-CN" sz="2000" dirty="0"/>
          </a:p>
          <a:p>
            <a:pPr lvl="1"/>
            <a:r>
              <a:rPr lang="zh-CN" altLang="en-US" sz="2000" dirty="0"/>
              <a:t>对于</a:t>
            </a:r>
            <a:r>
              <a:rPr lang="en-US" altLang="zh-CN" sz="2000" dirty="0"/>
              <a:t>Unicode</a:t>
            </a:r>
            <a:r>
              <a:rPr lang="zh-CN" altLang="en-US" sz="2000" dirty="0"/>
              <a:t>而言，三者按照顺序数字字符范围更大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dirty="0"/>
              <a:t>&gt;&gt;&gt; '1240'.isdecimal()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True</a:t>
            </a:r>
          </a:p>
          <a:p>
            <a:r>
              <a:rPr lang="zh-CN" altLang="en-US" dirty="0"/>
              <a:t>&gt;&gt;&gt; '1240'.isdigit()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True</a:t>
            </a:r>
          </a:p>
          <a:p>
            <a:r>
              <a:rPr lang="zh-CN" altLang="en-US" dirty="0"/>
              <a:t>&gt;&gt;&gt; '1240'.isnumeric()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True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&gt;&gt;&gt; </a:t>
            </a:r>
            <a:r>
              <a:rPr lang="en-US" altLang="zh-CN" dirty="0"/>
              <a:t>'-1240'.isdigit()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False</a:t>
            </a:r>
          </a:p>
          <a:p>
            <a:r>
              <a:rPr lang="en-US" altLang="zh-CN" dirty="0"/>
              <a:t>d2 ='\u2074\u2075\u2070'</a:t>
            </a:r>
          </a:p>
          <a:p>
            <a:r>
              <a:rPr lang="en-US" altLang="zh-CN" dirty="0"/>
              <a:t>&gt;&gt;&gt; d2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'⁴⁵⁰'</a:t>
            </a:r>
          </a:p>
          <a:p>
            <a:r>
              <a:rPr lang="en-US" altLang="zh-CN" dirty="0"/>
              <a:t>&gt;&gt;&gt; d2.isdecimal()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False</a:t>
            </a:r>
          </a:p>
          <a:p>
            <a:r>
              <a:rPr lang="en-US" altLang="zh-CN" dirty="0"/>
              <a:t>&gt;&gt;&gt; d2.isdigit()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True</a:t>
            </a:r>
          </a:p>
          <a:p>
            <a:r>
              <a:rPr lang="en-US" altLang="zh-CN" dirty="0"/>
              <a:t>&gt;&gt;&gt; d2.isnumeric()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True</a:t>
            </a:r>
          </a:p>
          <a:p>
            <a:pPr lvl="1"/>
            <a:endParaRPr lang="en-US" altLang="zh-CN" sz="1200" dirty="0"/>
          </a:p>
          <a:p>
            <a:r>
              <a:rPr lang="en-US" altLang="zh-CN" dirty="0"/>
              <a:t>&gt;&gt;&gt; d3='</a:t>
            </a:r>
            <a:r>
              <a:rPr lang="zh-CN" altLang="en-US" dirty="0"/>
              <a:t>一千三百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&gt;&gt;&gt; d3.isdigit()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False</a:t>
            </a:r>
          </a:p>
          <a:p>
            <a:r>
              <a:rPr lang="en-US" altLang="zh-CN" dirty="0"/>
              <a:t>&gt;&gt;&gt; d3.isnumeric()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True</a:t>
            </a:r>
          </a:p>
          <a:p>
            <a:endParaRPr lang="en-US" altLang="zh-CN" sz="1200" dirty="0"/>
          </a:p>
          <a:p>
            <a:pPr lvl="1"/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230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casefold</a:t>
            </a:r>
            <a:r>
              <a:rPr lang="en-US" altLang="zh-CN" dirty="0"/>
              <a:t>(...) method of </a:t>
            </a:r>
            <a:r>
              <a:rPr lang="en-US" altLang="zh-CN" dirty="0" err="1"/>
              <a:t>builtins.str</a:t>
            </a:r>
            <a:r>
              <a:rPr lang="en-US" altLang="zh-CN" dirty="0"/>
              <a:t> instance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S.casefold</a:t>
            </a:r>
            <a:r>
              <a:rPr lang="en-US" altLang="zh-CN" dirty="0"/>
              <a:t>() -&gt; </a:t>
            </a:r>
            <a:r>
              <a:rPr lang="en-US" altLang="zh-CN" dirty="0" err="1"/>
              <a:t>str</a:t>
            </a:r>
            <a:endParaRPr lang="en-US" altLang="zh-CN" dirty="0"/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Return a version of S suitable for caseless comparisons.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304FD-7E7A-FF4B-9107-089DFBFD432B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90267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818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409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90" baseline="0" dirty="0"/>
              <a:t>&gt;&gt;&gt; </a:t>
            </a:r>
            <a:r>
              <a:rPr lang="en-US" altLang="zh-CN" sz="1090" baseline="0" dirty="0" err="1"/>
              <a:t>s.find</a:t>
            </a:r>
            <a:r>
              <a:rPr lang="en-US" altLang="zh-CN" sz="1090" baseline="0" dirty="0"/>
              <a:t>("peach",7,24)</a:t>
            </a:r>
          </a:p>
          <a:p>
            <a:r>
              <a:rPr lang="en-US" altLang="zh-CN" sz="1090" baseline="0" dirty="0"/>
              <a:t>19</a:t>
            </a:r>
          </a:p>
          <a:p>
            <a:r>
              <a:rPr lang="en-US" altLang="zh-CN" sz="1090" baseline="0" dirty="0"/>
              <a:t>&gt;&gt;&gt; </a:t>
            </a:r>
            <a:r>
              <a:rPr lang="en-US" altLang="zh-CN" sz="1090" baseline="0" dirty="0" err="1"/>
              <a:t>s.find</a:t>
            </a:r>
            <a:r>
              <a:rPr lang="en-US" altLang="zh-CN" sz="1090" baseline="0" dirty="0"/>
              <a:t>("peach",7,23)</a:t>
            </a:r>
          </a:p>
          <a:p>
            <a:r>
              <a:rPr lang="en-US" altLang="zh-CN" sz="1090" baseline="0" dirty="0"/>
              <a:t>-1</a:t>
            </a:r>
          </a:p>
          <a:p>
            <a:r>
              <a:rPr lang="en-US" altLang="zh-CN" sz="1090" baseline="0" dirty="0"/>
              <a:t>&gt;&gt;&gt; help(</a:t>
            </a:r>
            <a:r>
              <a:rPr lang="en-US" altLang="zh-CN" sz="1090" baseline="0" dirty="0" err="1"/>
              <a:t>str.find</a:t>
            </a:r>
            <a:r>
              <a:rPr lang="en-US" altLang="zh-CN" sz="1090" baseline="0" dirty="0"/>
              <a:t>)</a:t>
            </a:r>
          </a:p>
          <a:p>
            <a:r>
              <a:rPr lang="en-US" altLang="zh-CN" sz="1090" baseline="0" dirty="0"/>
              <a:t>Help on </a:t>
            </a:r>
            <a:r>
              <a:rPr lang="en-US" altLang="zh-CN" sz="1090" baseline="0" dirty="0" err="1"/>
              <a:t>method_descriptor</a:t>
            </a:r>
            <a:r>
              <a:rPr lang="en-US" altLang="zh-CN" sz="1090" baseline="0" dirty="0"/>
              <a:t>:</a:t>
            </a:r>
          </a:p>
          <a:p>
            <a:endParaRPr lang="en-US" altLang="zh-CN" sz="1090" baseline="0" dirty="0"/>
          </a:p>
          <a:p>
            <a:r>
              <a:rPr lang="en-US" altLang="zh-CN" sz="1090" baseline="0" dirty="0"/>
              <a:t>find(...)</a:t>
            </a:r>
          </a:p>
          <a:p>
            <a:r>
              <a:rPr lang="en-US" altLang="zh-CN" sz="1090" baseline="0" dirty="0"/>
              <a:t>    </a:t>
            </a:r>
            <a:r>
              <a:rPr lang="en-US" altLang="zh-CN" sz="1090" baseline="0" dirty="0" err="1"/>
              <a:t>S.find</a:t>
            </a:r>
            <a:r>
              <a:rPr lang="en-US" altLang="zh-CN" sz="1090" baseline="0" dirty="0"/>
              <a:t>(sub[, start[, end]]) -&gt; </a:t>
            </a:r>
            <a:r>
              <a:rPr lang="en-US" altLang="zh-CN" sz="1090" baseline="0" dirty="0" err="1"/>
              <a:t>int</a:t>
            </a:r>
            <a:endParaRPr lang="en-US" altLang="zh-CN" sz="1090" baseline="0" dirty="0"/>
          </a:p>
          <a:p>
            <a:r>
              <a:rPr lang="en-US" altLang="zh-CN" sz="1090" baseline="0" dirty="0"/>
              <a:t>    </a:t>
            </a:r>
          </a:p>
          <a:p>
            <a:r>
              <a:rPr lang="en-US" altLang="zh-CN" sz="1090" baseline="0" dirty="0"/>
              <a:t>    Return the lowest index in S where substring sub is found,</a:t>
            </a:r>
          </a:p>
          <a:p>
            <a:r>
              <a:rPr lang="en-US" altLang="zh-CN" sz="1090" baseline="0" dirty="0"/>
              <a:t>    such that sub is contained within S[</a:t>
            </a:r>
            <a:r>
              <a:rPr lang="en-US" altLang="zh-CN" sz="1090" baseline="0" dirty="0" err="1"/>
              <a:t>start:end</a:t>
            </a:r>
            <a:r>
              <a:rPr lang="en-US" altLang="zh-CN" sz="1090" baseline="0" dirty="0"/>
              <a:t>].  Optional</a:t>
            </a:r>
          </a:p>
          <a:p>
            <a:r>
              <a:rPr lang="en-US" altLang="zh-CN" sz="1090" baseline="0" dirty="0"/>
              <a:t>    arguments start and end are interpreted as in slice notation.</a:t>
            </a:r>
          </a:p>
          <a:p>
            <a:r>
              <a:rPr lang="en-US" altLang="zh-CN" sz="1090" baseline="0" dirty="0"/>
              <a:t>    </a:t>
            </a:r>
          </a:p>
          <a:p>
            <a:r>
              <a:rPr lang="en-US" altLang="zh-CN" sz="1090" baseline="0" dirty="0"/>
              <a:t>    Return -1 on failure.</a:t>
            </a:r>
          </a:p>
          <a:p>
            <a:endParaRPr lang="zh-CN" altLang="en-US" sz="109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7519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&gt;&gt;&gt; s="</a:t>
            </a:r>
            <a:r>
              <a:rPr lang="en-US" altLang="zh-CN" dirty="0" err="1"/>
              <a:t>apple,peach,banana,peach,pear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&gt;&gt;&gt; s1 =</a:t>
            </a:r>
            <a:r>
              <a:rPr lang="en-US" altLang="zh-CN" dirty="0" err="1"/>
              <a:t>s.replace</a:t>
            </a:r>
            <a:r>
              <a:rPr lang="en-US" altLang="zh-CN" dirty="0"/>
              <a:t>('</a:t>
            </a:r>
            <a:r>
              <a:rPr lang="en-US" altLang="zh-CN" dirty="0" err="1"/>
              <a:t>peach','PEACH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&gt;&gt;&gt; s</a:t>
            </a:r>
          </a:p>
          <a:p>
            <a:r>
              <a:rPr lang="en-US" altLang="zh-CN" dirty="0"/>
              <a:t>'</a:t>
            </a:r>
            <a:r>
              <a:rPr lang="en-US" altLang="zh-CN" dirty="0" err="1"/>
              <a:t>apple,peach,banana,peach,pear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&gt;&gt;&gt; s1</a:t>
            </a:r>
          </a:p>
          <a:p>
            <a:r>
              <a:rPr lang="en-US" altLang="zh-CN" dirty="0"/>
              <a:t>'</a:t>
            </a:r>
            <a:r>
              <a:rPr lang="en-US" altLang="zh-CN" dirty="0" err="1"/>
              <a:t>apple,PEACH,banana,PEACH,pear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&gt;&gt;&gt;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5889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&gt;&gt;&gt; s2.rsplit(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maxsplit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['\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nHello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world \n\n My  name', 'is', 'Mike']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 s2.split(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maxsplit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['Hello', 'world', 'My  name is Mike   ']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map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463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&gt;&gt;&gt; s3 = '\nab c\n\</a:t>
            </a:r>
            <a:r>
              <a:rPr lang="en-US" altLang="zh-CN" dirty="0" err="1"/>
              <a:t>nde</a:t>
            </a:r>
            <a:r>
              <a:rPr lang="en-US" altLang="zh-CN" dirty="0"/>
              <a:t> </a:t>
            </a:r>
            <a:r>
              <a:rPr lang="en-US" altLang="zh-CN" dirty="0" err="1"/>
              <a:t>fgkl</a:t>
            </a:r>
            <a:r>
              <a:rPr lang="en-US" altLang="zh-CN" dirty="0"/>
              <a:t>\n'</a:t>
            </a:r>
          </a:p>
          <a:p>
            <a:endParaRPr lang="en-US" altLang="zh-CN" dirty="0"/>
          </a:p>
          <a:p>
            <a:r>
              <a:rPr lang="en-US" altLang="zh-CN" dirty="0"/>
              <a:t>&gt;&gt;&gt; s3.split()</a:t>
            </a:r>
          </a:p>
          <a:p>
            <a:r>
              <a:rPr lang="en-US" altLang="zh-CN" dirty="0"/>
              <a:t>['ab', 'c', 'de', '</a:t>
            </a:r>
            <a:r>
              <a:rPr lang="en-US" altLang="zh-CN" dirty="0" err="1"/>
              <a:t>fgkl</a:t>
            </a:r>
            <a:r>
              <a:rPr lang="en-US" altLang="zh-CN" dirty="0"/>
              <a:t>']</a:t>
            </a:r>
          </a:p>
          <a:p>
            <a:r>
              <a:rPr lang="en-US" altLang="zh-CN" dirty="0"/>
              <a:t>&gt;&gt;&gt; s3.splitlines()</a:t>
            </a:r>
          </a:p>
          <a:p>
            <a:r>
              <a:rPr lang="en-US" altLang="zh-CN" dirty="0"/>
              <a:t>['', 'ab c', '', 'de </a:t>
            </a:r>
            <a:r>
              <a:rPr lang="en-US" altLang="zh-CN" dirty="0" err="1"/>
              <a:t>fgkl</a:t>
            </a:r>
            <a:r>
              <a:rPr lang="en-US" altLang="zh-CN" dirty="0"/>
              <a:t>']</a:t>
            </a:r>
          </a:p>
          <a:p>
            <a:r>
              <a:rPr lang="nl-NL" altLang="zh-CN" dirty="0"/>
              <a:t>&gt;&gt;&gt; s3.split('\n')</a:t>
            </a:r>
          </a:p>
          <a:p>
            <a:r>
              <a:rPr lang="nl-NL" altLang="zh-CN" dirty="0"/>
              <a:t>['', 'ab c', '', 'de fgkl', '']</a:t>
            </a:r>
          </a:p>
          <a:p>
            <a:r>
              <a:rPr lang="nl-NL" altLang="zh-CN" dirty="0"/>
              <a:t>&gt;&gt;&gt; “</a:t>
            </a:r>
            <a:r>
              <a:rPr lang="nl-NL" altLang="zh-CN" dirty="0" err="1"/>
              <a:t>avc</a:t>
            </a:r>
            <a:r>
              <a:rPr lang="nl-NL" altLang="zh-CN" dirty="0"/>
              <a:t> </a:t>
            </a:r>
            <a:r>
              <a:rPr lang="nl-NL" altLang="zh-CN" dirty="0" err="1"/>
              <a:t>asd</a:t>
            </a:r>
            <a:r>
              <a:rPr lang="nl-NL" altLang="zh-CN" dirty="0"/>
              <a:t>”.split(“app”)#</a:t>
            </a:r>
            <a:r>
              <a:rPr lang="en-US" altLang="zh-CN" dirty="0"/>
              <a:t>split</a:t>
            </a:r>
            <a:r>
              <a:rPr lang="zh-CN" altLang="en-US" dirty="0"/>
              <a:t>函数无法分割，返回原字符串，所以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‘’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split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‘\n’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zh-CN" altLang="en-US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返回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’’</a:t>
            </a:r>
            <a:endParaRPr lang="nl-NL" altLang="zh-CN" dirty="0"/>
          </a:p>
          <a:p>
            <a:r>
              <a:rPr lang="nl-NL" altLang="zh-CN" dirty="0"/>
              <a:t>['</a:t>
            </a:r>
            <a:r>
              <a:rPr lang="nl-NL" altLang="zh-CN" dirty="0" err="1"/>
              <a:t>avc</a:t>
            </a:r>
            <a:r>
              <a:rPr lang="nl-NL" altLang="zh-CN" dirty="0"/>
              <a:t> </a:t>
            </a:r>
            <a:r>
              <a:rPr lang="nl-NL" altLang="zh-CN" dirty="0" err="1"/>
              <a:t>asd</a:t>
            </a:r>
            <a:r>
              <a:rPr lang="nl-NL" altLang="zh-CN" dirty="0"/>
              <a:t>']</a:t>
            </a:r>
          </a:p>
          <a:p>
            <a:r>
              <a:rPr lang="mr-IN" altLang="zh-CN" dirty="0"/>
              <a:t>&gt;&gt;&gt; ''.</a:t>
            </a:r>
            <a:r>
              <a:rPr lang="mr-IN" altLang="zh-CN" dirty="0" err="1"/>
              <a:t>split</a:t>
            </a:r>
            <a:r>
              <a:rPr lang="mr-IN" altLang="zh-CN" dirty="0"/>
              <a:t>("</a:t>
            </a:r>
            <a:r>
              <a:rPr lang="mr-IN" altLang="zh-CN" dirty="0" err="1"/>
              <a:t>app</a:t>
            </a:r>
            <a:r>
              <a:rPr lang="mr-IN" altLang="zh-CN" dirty="0"/>
              <a:t>")</a:t>
            </a:r>
            <a:endParaRPr lang="en-US" altLang="zh-CN" dirty="0"/>
          </a:p>
          <a:p>
            <a:r>
              <a:rPr lang="mr-IN" altLang="zh-CN" dirty="0"/>
              <a:t>['']</a:t>
            </a:r>
            <a:endParaRPr lang="nl-NL" altLang="zh-CN" dirty="0"/>
          </a:p>
          <a:p>
            <a:endParaRPr lang="nl-NL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7194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&gt;&gt;&gt; '+'.join(list2)</a:t>
            </a:r>
          </a:p>
          <a:p>
            <a:r>
              <a:rPr lang="en-US" altLang="zh-CN" dirty="0" err="1"/>
              <a:t>Traceback</a:t>
            </a:r>
            <a:r>
              <a:rPr lang="en-US" altLang="zh-CN" dirty="0"/>
              <a:t> (most recent call last):</a:t>
            </a:r>
          </a:p>
          <a:p>
            <a:r>
              <a:rPr lang="en-US" altLang="zh-CN" dirty="0"/>
              <a:t>  File "&lt;pyshell#8&gt;", line 1, in &lt;module&gt;</a:t>
            </a:r>
          </a:p>
          <a:p>
            <a:r>
              <a:rPr lang="en-US" altLang="zh-CN" dirty="0"/>
              <a:t>    '+'.join(list2)</a:t>
            </a:r>
          </a:p>
          <a:p>
            <a:r>
              <a:rPr lang="en-US" altLang="zh-CN" dirty="0" err="1"/>
              <a:t>TypeError</a:t>
            </a:r>
            <a:r>
              <a:rPr lang="en-US" altLang="zh-CN" dirty="0"/>
              <a:t>: sequence item 0: expected </a:t>
            </a:r>
            <a:r>
              <a:rPr lang="en-US" altLang="zh-CN" dirty="0" err="1"/>
              <a:t>str</a:t>
            </a:r>
            <a:r>
              <a:rPr lang="en-US" altLang="zh-CN" dirty="0"/>
              <a:t> instance, </a:t>
            </a:r>
            <a:r>
              <a:rPr lang="en-US" altLang="zh-CN" dirty="0" err="1"/>
              <a:t>int</a:t>
            </a:r>
            <a:r>
              <a:rPr lang="en-US" altLang="zh-CN" dirty="0"/>
              <a:t> found</a:t>
            </a:r>
          </a:p>
          <a:p>
            <a:endParaRPr lang="en-US" altLang="zh-CN" dirty="0"/>
          </a:p>
          <a:p>
            <a:r>
              <a:rPr lang="en-US" altLang="zh-CN" dirty="0"/>
              <a:t>&gt;&gt;&gt; help(</a:t>
            </a:r>
            <a:r>
              <a:rPr lang="en-US" altLang="zh-CN" dirty="0" err="1"/>
              <a:t>str.join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Help on </a:t>
            </a:r>
            <a:r>
              <a:rPr lang="en-US" altLang="zh-CN" dirty="0" err="1"/>
              <a:t>method_descriptor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join(...)  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S.join</a:t>
            </a:r>
            <a:r>
              <a:rPr lang="en-US" altLang="zh-CN" dirty="0"/>
              <a:t>(</a:t>
            </a:r>
            <a:r>
              <a:rPr lang="en-US" altLang="zh-CN" dirty="0" err="1"/>
              <a:t>iterable</a:t>
            </a:r>
            <a:r>
              <a:rPr lang="en-US" altLang="zh-CN" dirty="0"/>
              <a:t>) -&gt; 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    Return a string which is the concatenation of the strings in the    </a:t>
            </a:r>
            <a:r>
              <a:rPr lang="en-US" altLang="zh-CN" dirty="0" err="1"/>
              <a:t>iterable</a:t>
            </a:r>
            <a:r>
              <a:rPr lang="en-US" altLang="zh-CN" dirty="0"/>
              <a:t>.  The separator between elements is 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68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&gt;&gt;&gt; print('\t\g\t\g')</a:t>
            </a:r>
          </a:p>
          <a:p>
            <a:r>
              <a:rPr lang="en-US" altLang="zh-CN" dirty="0"/>
              <a:t>	\g	\g</a:t>
            </a:r>
          </a:p>
          <a:p>
            <a:r>
              <a:rPr lang="en-US" altLang="zh-CN" dirty="0"/>
              <a:t>&gt;&gt;&gt; print(r'\t\g\t\g')</a:t>
            </a:r>
          </a:p>
          <a:p>
            <a:r>
              <a:rPr lang="en-US" altLang="zh-CN" dirty="0"/>
              <a:t>\t\g\t\g</a:t>
            </a:r>
          </a:p>
          <a:p>
            <a:r>
              <a:rPr lang="en-US" altLang="zh-CN" dirty="0"/>
              <a:t>&gt;&gt;&gt; print(‘\</a:t>
            </a:r>
            <a:r>
              <a:rPr lang="en-US" altLang="zh-CN" dirty="0" err="1"/>
              <a:t>bw</a:t>
            </a:r>
            <a:r>
              <a:rPr lang="en-US" altLang="zh-CN" dirty="0"/>
              <a:t>*\b’) #</a:t>
            </a:r>
            <a:r>
              <a:rPr lang="zh-CN" altLang="en-US" dirty="0"/>
              <a:t>所以正则表达式</a:t>
            </a:r>
            <a:r>
              <a:rPr lang="en-US" altLang="zh-CN" dirty="0"/>
              <a:t>r‘\</a:t>
            </a:r>
            <a:r>
              <a:rPr lang="en-US" altLang="zh-CN" dirty="0" err="1"/>
              <a:t>bw</a:t>
            </a:r>
            <a:r>
              <a:rPr lang="en-US" altLang="zh-CN" dirty="0"/>
              <a:t>*\b’</a:t>
            </a:r>
            <a:r>
              <a:rPr lang="zh-CN" altLang="en-US" dirty="0"/>
              <a:t>，用</a:t>
            </a:r>
            <a:r>
              <a:rPr lang="en-US" altLang="zh-CN" dirty="0"/>
              <a:t>r</a:t>
            </a:r>
            <a:r>
              <a:rPr lang="zh-CN" altLang="en-US" dirty="0"/>
              <a:t>，避免用转义符</a:t>
            </a:r>
            <a:endParaRPr lang="en-US" altLang="zh-CN" dirty="0"/>
          </a:p>
          <a:p>
            <a:r>
              <a:rPr lang="en-US" altLang="zh-CN" dirty="0"/>
              <a:t>w*</a:t>
            </a:r>
          </a:p>
          <a:p>
            <a:r>
              <a:rPr lang="en-US" altLang="zh-CN" dirty="0"/>
              <a:t>&gt;&gt;&gt;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906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lines = </a:t>
            </a:r>
            <a:r>
              <a:rPr lang="en-US" altLang="zh-CN" dirty="0" err="1"/>
              <a:t>eval</a:t>
            </a:r>
            <a:r>
              <a:rPr lang="en-US" altLang="zh-CN" dirty="0"/>
              <a:t>(input('</a:t>
            </a:r>
            <a:r>
              <a:rPr lang="zh-CN" altLang="en-US" dirty="0"/>
              <a:t>请输入</a:t>
            </a:r>
            <a:r>
              <a:rPr lang="en-US" altLang="zh-CN" dirty="0"/>
              <a:t>n:'))</a:t>
            </a:r>
          </a:p>
          <a:p>
            <a:r>
              <a:rPr lang="en-US" altLang="zh-CN" dirty="0" err="1"/>
              <a:t>starsStrList</a:t>
            </a:r>
            <a:r>
              <a:rPr lang="en-US" altLang="zh-CN" dirty="0"/>
              <a:t>=[]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range(lines):</a:t>
            </a:r>
          </a:p>
          <a:p>
            <a:r>
              <a:rPr lang="en-US" altLang="zh-CN" dirty="0"/>
              <a:t>    stars = ' '.join('*' * (2*i+1)) </a:t>
            </a:r>
          </a:p>
          <a:p>
            <a:r>
              <a:rPr lang="en-US" altLang="zh-CN" dirty="0"/>
              <a:t>    line = </a:t>
            </a:r>
            <a:r>
              <a:rPr lang="en-US" altLang="zh-CN" dirty="0" err="1"/>
              <a:t>stars.center</a:t>
            </a:r>
            <a:r>
              <a:rPr lang="en-US" altLang="zh-CN" dirty="0"/>
              <a:t>(lines*4-1,' ')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starsStrList.append</a:t>
            </a:r>
            <a:r>
              <a:rPr lang="en-US" altLang="zh-CN" dirty="0"/>
              <a:t>(line)</a:t>
            </a:r>
          </a:p>
          <a:p>
            <a:r>
              <a:rPr lang="en-US" altLang="zh-CN" dirty="0"/>
              <a:t>    print(line)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for line  in </a:t>
            </a:r>
            <a:r>
              <a:rPr lang="en-US" altLang="zh-CN" dirty="0" err="1"/>
              <a:t>starsStrList</a:t>
            </a:r>
            <a:r>
              <a:rPr lang="en-US" altLang="zh-CN" dirty="0"/>
              <a:t>[-2::-1]: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print(line)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064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200" dirty="0">
                <a:solidFill>
                  <a:srgbClr val="0070C0"/>
                </a:solidFill>
                <a:latin typeface="宋体" pitchFamily="2" charset="-122"/>
              </a:rPr>
              <a:t>静态方法</a:t>
            </a:r>
            <a:r>
              <a:rPr lang="en-US" altLang="zh-CN" sz="1200" dirty="0" err="1">
                <a:solidFill>
                  <a:srgbClr val="0070C0"/>
                </a:solidFill>
                <a:latin typeface="宋体" pitchFamily="2" charset="-122"/>
              </a:rPr>
              <a:t>maketrans</a:t>
            </a:r>
            <a:r>
              <a:rPr lang="en-US" altLang="zh-CN" sz="1200" dirty="0">
                <a:solidFill>
                  <a:srgbClr val="0070C0"/>
                </a:solidFill>
                <a:latin typeface="宋体" pitchFamily="2" charset="-122"/>
              </a:rPr>
              <a:t>(x[,y[,z]])</a:t>
            </a:r>
            <a:r>
              <a:rPr lang="zh-CN" altLang="en-US" sz="1200" dirty="0">
                <a:latin typeface="宋体" pitchFamily="2" charset="-122"/>
              </a:rPr>
              <a:t>生成映射表，实际上就是一个</a:t>
            </a:r>
            <a:r>
              <a:rPr lang="en-US" altLang="zh-CN" dirty="0" err="1">
                <a:solidFill>
                  <a:srgbClr val="0070C0"/>
                </a:solidFill>
                <a:latin typeface="宋体" pitchFamily="2" charset="-122"/>
              </a:rPr>
              <a:t>dict</a:t>
            </a:r>
            <a:endParaRPr lang="en-US" altLang="zh-CN" dirty="0">
              <a:solidFill>
                <a:srgbClr val="0070C0"/>
              </a:solidFill>
              <a:latin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solidFill>
                  <a:srgbClr val="0070C0"/>
                </a:solidFill>
                <a:latin typeface="宋体" pitchFamily="2" charset="-122"/>
              </a:rPr>
              <a:t>translate(table)</a:t>
            </a:r>
            <a:r>
              <a:rPr lang="zh-CN" altLang="en-US" sz="1200" dirty="0">
                <a:latin typeface="宋体" pitchFamily="2" charset="-122"/>
              </a:rPr>
              <a:t>按照映射表进行字符串转换</a:t>
            </a:r>
            <a:endParaRPr lang="en-US" altLang="zh-CN" sz="1200" dirty="0">
              <a:latin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200" dirty="0">
                <a:latin typeface="宋体" pitchFamily="2" charset="-122"/>
              </a:rPr>
              <a:t>如果只有一个参数</a:t>
            </a:r>
            <a:r>
              <a:rPr lang="en-US" altLang="zh-CN" sz="1200" dirty="0">
                <a:latin typeface="宋体" pitchFamily="2" charset="-122"/>
              </a:rPr>
              <a:t>x</a:t>
            </a:r>
            <a:r>
              <a:rPr lang="zh-CN" altLang="en-US" sz="1200" dirty="0">
                <a:latin typeface="宋体" pitchFamily="2" charset="-122"/>
              </a:rPr>
              <a:t>，</a:t>
            </a:r>
            <a:r>
              <a:rPr lang="en-US" altLang="zh-CN" sz="1200" dirty="0">
                <a:latin typeface="宋体" pitchFamily="2" charset="-122"/>
              </a:rPr>
              <a:t>x</a:t>
            </a:r>
            <a:r>
              <a:rPr lang="zh-CN" altLang="en-US" sz="1200" dirty="0">
                <a:latin typeface="宋体" pitchFamily="2" charset="-122"/>
              </a:rPr>
              <a:t>必须为一个</a:t>
            </a:r>
            <a:r>
              <a:rPr lang="en-US" altLang="zh-CN" sz="1200" dirty="0" err="1">
                <a:latin typeface="宋体" pitchFamily="2" charset="-122"/>
              </a:rPr>
              <a:t>dict</a:t>
            </a:r>
            <a:r>
              <a:rPr lang="zh-CN" altLang="en-US" sz="1200" dirty="0">
                <a:latin typeface="宋体" pitchFamily="2" charset="-122"/>
              </a:rPr>
              <a:t>，</a:t>
            </a:r>
            <a:r>
              <a:rPr lang="en-US" altLang="zh-CN" sz="1200" dirty="0">
                <a:solidFill>
                  <a:srgbClr val="0070C0"/>
                </a:solidFill>
                <a:latin typeface="宋体" pitchFamily="2" charset="-122"/>
              </a:rPr>
              <a:t>key</a:t>
            </a:r>
            <a:r>
              <a:rPr lang="zh-CN" altLang="en-US" sz="1200" dirty="0">
                <a:solidFill>
                  <a:srgbClr val="0070C0"/>
                </a:solidFill>
                <a:latin typeface="宋体" pitchFamily="2" charset="-122"/>
              </a:rPr>
              <a:t>为单字符串</a:t>
            </a:r>
            <a:r>
              <a:rPr lang="zh-CN" altLang="en-US" sz="1200" dirty="0">
                <a:latin typeface="宋体" pitchFamily="2" charset="-122"/>
              </a:rPr>
              <a:t>，字符串中在映射表的字符</a:t>
            </a:r>
            <a:r>
              <a:rPr lang="en-US" altLang="zh-CN" sz="1200" dirty="0" err="1">
                <a:latin typeface="宋体" pitchFamily="2" charset="-122"/>
              </a:rPr>
              <a:t>ch</a:t>
            </a:r>
            <a:r>
              <a:rPr lang="zh-CN" altLang="en-US" sz="1200" dirty="0">
                <a:latin typeface="宋体" pitchFamily="2" charset="-122"/>
              </a:rPr>
              <a:t>被转化为</a:t>
            </a:r>
            <a:r>
              <a:rPr lang="en-US" altLang="zh-CN" sz="1200" dirty="0" err="1">
                <a:solidFill>
                  <a:srgbClr val="0070C0"/>
                </a:solidFill>
                <a:latin typeface="宋体" pitchFamily="2" charset="-122"/>
              </a:rPr>
              <a:t>dict</a:t>
            </a:r>
            <a:r>
              <a:rPr lang="en-US" altLang="zh-CN" sz="1200" dirty="0">
                <a:solidFill>
                  <a:srgbClr val="0070C0"/>
                </a:solidFill>
                <a:latin typeface="宋体" pitchFamily="2" charset="-122"/>
              </a:rPr>
              <a:t>[</a:t>
            </a:r>
            <a:r>
              <a:rPr lang="en-US" altLang="zh-CN" sz="1200" dirty="0" err="1">
                <a:solidFill>
                  <a:srgbClr val="0070C0"/>
                </a:solidFill>
                <a:latin typeface="宋体" pitchFamily="2" charset="-122"/>
              </a:rPr>
              <a:t>ch</a:t>
            </a:r>
            <a:r>
              <a:rPr lang="en-US" altLang="zh-CN" sz="1200" dirty="0">
                <a:solidFill>
                  <a:srgbClr val="0070C0"/>
                </a:solidFill>
                <a:latin typeface="宋体" pitchFamily="2" charset="-122"/>
              </a:rPr>
              <a:t>]</a:t>
            </a:r>
            <a:r>
              <a:rPr lang="zh-CN" altLang="en-US" sz="1200" dirty="0">
                <a:latin typeface="宋体" pitchFamily="2" charset="-122"/>
              </a:rPr>
              <a:t>，</a:t>
            </a:r>
            <a:r>
              <a:rPr lang="zh-CN" altLang="en-US" sz="1200" dirty="0">
                <a:solidFill>
                  <a:srgbClr val="0070C0"/>
                </a:solidFill>
                <a:latin typeface="宋体" pitchFamily="2" charset="-122"/>
              </a:rPr>
              <a:t>值为</a:t>
            </a:r>
            <a:r>
              <a:rPr lang="en-US" altLang="zh-CN" sz="1200" dirty="0">
                <a:solidFill>
                  <a:srgbClr val="0070C0"/>
                </a:solidFill>
                <a:latin typeface="宋体" pitchFamily="2" charset="-122"/>
              </a:rPr>
              <a:t>None</a:t>
            </a:r>
            <a:r>
              <a:rPr lang="zh-CN" altLang="en-US" sz="1200" dirty="0">
                <a:solidFill>
                  <a:srgbClr val="0070C0"/>
                </a:solidFill>
                <a:latin typeface="宋体" pitchFamily="2" charset="-122"/>
              </a:rPr>
              <a:t>表示删除</a:t>
            </a:r>
            <a:endParaRPr lang="en-US" altLang="zh-CN" sz="1200" dirty="0">
              <a:solidFill>
                <a:srgbClr val="0070C0"/>
              </a:solidFill>
              <a:latin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200" dirty="0">
                <a:latin typeface="宋体" pitchFamily="2" charset="-122"/>
              </a:rPr>
              <a:t>如果有两个以上参数，</a:t>
            </a:r>
            <a:r>
              <a:rPr lang="en-US" altLang="zh-CN" sz="1200" dirty="0">
                <a:latin typeface="宋体" pitchFamily="2" charset="-122"/>
              </a:rPr>
              <a:t>x</a:t>
            </a:r>
            <a:r>
              <a:rPr lang="zh-CN" altLang="en-US" sz="1200" dirty="0">
                <a:latin typeface="宋体" pitchFamily="2" charset="-122"/>
              </a:rPr>
              <a:t>和</a:t>
            </a:r>
            <a:r>
              <a:rPr lang="en-US" altLang="zh-CN" sz="1200" dirty="0">
                <a:latin typeface="宋体" pitchFamily="2" charset="-122"/>
              </a:rPr>
              <a:t>y</a:t>
            </a:r>
            <a:r>
              <a:rPr lang="zh-CN" altLang="en-US" sz="1200" dirty="0">
                <a:latin typeface="宋体" pitchFamily="2" charset="-122"/>
              </a:rPr>
              <a:t>必须长度一致，每一个在</a:t>
            </a:r>
            <a:r>
              <a:rPr lang="en-US" altLang="zh-CN" sz="1200" dirty="0">
                <a:latin typeface="宋体" pitchFamily="2" charset="-122"/>
              </a:rPr>
              <a:t>x</a:t>
            </a:r>
            <a:r>
              <a:rPr lang="zh-CN" altLang="en-US" sz="1200" dirty="0">
                <a:latin typeface="宋体" pitchFamily="2" charset="-122"/>
              </a:rPr>
              <a:t>出现的字符转换为</a:t>
            </a:r>
            <a:r>
              <a:rPr lang="en-US" altLang="zh-CN" sz="1200" dirty="0">
                <a:latin typeface="宋体" pitchFamily="2" charset="-122"/>
              </a:rPr>
              <a:t>y</a:t>
            </a:r>
            <a:r>
              <a:rPr lang="zh-CN" altLang="en-US" sz="1200" dirty="0">
                <a:latin typeface="宋体" pitchFamily="2" charset="-122"/>
              </a:rPr>
              <a:t>对应位置的字符，如果有第三个参数，表示在</a:t>
            </a:r>
            <a:r>
              <a:rPr lang="en-US" altLang="zh-CN" sz="1200" dirty="0">
                <a:latin typeface="宋体" pitchFamily="2" charset="-122"/>
              </a:rPr>
              <a:t>z</a:t>
            </a:r>
            <a:r>
              <a:rPr lang="zh-CN" altLang="en-US" sz="1200" dirty="0">
                <a:latin typeface="宋体" pitchFamily="2" charset="-122"/>
              </a:rPr>
              <a:t>中出现的字符转换为</a:t>
            </a:r>
            <a:r>
              <a:rPr lang="en-US" altLang="zh-CN" sz="1200" dirty="0">
                <a:latin typeface="宋体" pitchFamily="2" charset="-122"/>
              </a:rPr>
              <a:t>None</a:t>
            </a:r>
            <a:r>
              <a:rPr lang="zh-CN" altLang="en-US" sz="1200" dirty="0">
                <a:latin typeface="宋体" pitchFamily="2" charset="-122"/>
              </a:rPr>
              <a:t>，即删除</a:t>
            </a:r>
            <a:endParaRPr lang="en-US" altLang="zh-CN" sz="1200" dirty="0">
              <a:latin typeface="宋体" pitchFamily="2" charset="-122"/>
            </a:endParaRPr>
          </a:p>
          <a:p>
            <a:endParaRPr lang="en-US" altLang="zh-CN" sz="1200" dirty="0">
              <a:latin typeface="宋体" pitchFamily="2" charset="-122"/>
            </a:endParaRPr>
          </a:p>
          <a:p>
            <a:r>
              <a:rPr lang="en-US" altLang="zh-CN" dirty="0"/>
              <a:t>&gt;&gt;&gt; s = 'Great hopes make great man.'</a:t>
            </a:r>
          </a:p>
          <a:p>
            <a:endParaRPr lang="en-US" altLang="zh-CN" dirty="0"/>
          </a:p>
          <a:p>
            <a:r>
              <a:rPr lang="en-US" altLang="zh-CN" dirty="0"/>
              <a:t>&gt;&gt;&gt; tab = </a:t>
            </a:r>
            <a:r>
              <a:rPr lang="en-US" altLang="zh-CN" dirty="0" err="1"/>
              <a:t>str.maketrans</a:t>
            </a:r>
            <a:r>
              <a:rPr lang="en-US" altLang="zh-CN" dirty="0"/>
              <a:t>('</a:t>
            </a:r>
            <a:r>
              <a:rPr lang="en-US" altLang="zh-CN" dirty="0" err="1"/>
              <a:t>abcde</a:t>
            </a:r>
            <a:r>
              <a:rPr lang="en-US" altLang="zh-CN" dirty="0"/>
              <a:t>','</a:t>
            </a:r>
            <a:r>
              <a:rPr lang="en-US" altLang="zh-CN" dirty="0" err="1"/>
              <a:t>uvwxy</a:t>
            </a:r>
            <a:r>
              <a:rPr lang="en-US" altLang="zh-CN" dirty="0"/>
              <a:t>')</a:t>
            </a:r>
          </a:p>
          <a:p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ss</a:t>
            </a:r>
            <a:r>
              <a:rPr lang="en-US" altLang="zh-CN" dirty="0"/>
              <a:t> = </a:t>
            </a:r>
            <a:r>
              <a:rPr lang="en-US" altLang="zh-CN" dirty="0" err="1"/>
              <a:t>s.translate</a:t>
            </a:r>
            <a:r>
              <a:rPr lang="en-US" altLang="zh-CN" dirty="0"/>
              <a:t>(tab)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ss</a:t>
            </a:r>
            <a:endParaRPr lang="en-US" altLang="zh-CN" dirty="0"/>
          </a:p>
          <a:p>
            <a:r>
              <a:rPr lang="en-US" altLang="zh-CN" dirty="0"/>
              <a:t>'</a:t>
            </a:r>
            <a:r>
              <a:rPr lang="en-US" altLang="zh-CN" dirty="0" err="1"/>
              <a:t>Gryut</a:t>
            </a:r>
            <a:r>
              <a:rPr lang="en-US" altLang="zh-CN" dirty="0"/>
              <a:t> </a:t>
            </a:r>
            <a:r>
              <a:rPr lang="en-US" altLang="zh-CN" dirty="0" err="1"/>
              <a:t>hopys</a:t>
            </a:r>
            <a:r>
              <a:rPr lang="en-US" altLang="zh-CN" dirty="0"/>
              <a:t> </a:t>
            </a:r>
            <a:r>
              <a:rPr lang="en-US" altLang="zh-CN" dirty="0" err="1"/>
              <a:t>muky</a:t>
            </a:r>
            <a:r>
              <a:rPr lang="en-US" altLang="zh-CN" dirty="0"/>
              <a:t> </a:t>
            </a:r>
            <a:r>
              <a:rPr lang="en-US" altLang="zh-CN" dirty="0" err="1"/>
              <a:t>gryut</a:t>
            </a:r>
            <a:r>
              <a:rPr lang="en-US" altLang="zh-CN" dirty="0"/>
              <a:t> </a:t>
            </a:r>
            <a:r>
              <a:rPr lang="en-US" altLang="zh-CN" dirty="0" err="1"/>
              <a:t>mun</a:t>
            </a:r>
            <a:r>
              <a:rPr lang="en-US" altLang="zh-CN" dirty="0"/>
              <a:t>.'</a:t>
            </a:r>
          </a:p>
          <a:p>
            <a:r>
              <a:rPr lang="en-US" altLang="zh-CN" dirty="0"/>
              <a:t>&gt;&gt;&gt; tab</a:t>
            </a:r>
          </a:p>
          <a:p>
            <a:r>
              <a:rPr lang="en-US" altLang="zh-CN" dirty="0"/>
              <a:t>{97: 117, 98: 118, 99: 119, 100: 120, 101: 121}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ord</a:t>
            </a:r>
            <a:r>
              <a:rPr lang="en-US" altLang="zh-CN" dirty="0"/>
              <a:t>('a')</a:t>
            </a:r>
          </a:p>
          <a:p>
            <a:r>
              <a:rPr lang="en-US" altLang="zh-CN" dirty="0"/>
              <a:t>97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ord</a:t>
            </a:r>
            <a:r>
              <a:rPr lang="en-US" altLang="zh-CN" dirty="0"/>
              <a:t>('u')</a:t>
            </a:r>
          </a:p>
          <a:p>
            <a:r>
              <a:rPr lang="en-US" altLang="zh-CN" dirty="0"/>
              <a:t>117</a:t>
            </a:r>
          </a:p>
          <a:p>
            <a:r>
              <a:rPr lang="en-US" altLang="zh-CN" dirty="0"/>
              <a:t>&gt;&gt;&gt;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304FD-7E7A-FF4B-9107-089DFBFD432B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86084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s2 </a:t>
            </a:r>
            <a:r>
              <a:rPr lang="en-US" altLang="zh-CN" sz="12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'dlmao@fudan.edu.cn'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tab3 </a:t>
            </a:r>
            <a:r>
              <a:rPr lang="en-US" altLang="zh-CN" sz="12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</a:t>
            </a:r>
            <a:r>
              <a:rPr lang="en-US" altLang="zh-CN" sz="12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maketrans</a:t>
            </a:r>
            <a:r>
              <a:rPr lang="en-US" altLang="zh-CN" sz="12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({</a:t>
            </a:r>
            <a:r>
              <a:rPr lang="en-US" altLang="zh-CN" sz="12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'@'</a:t>
            </a:r>
            <a:r>
              <a:rPr lang="en-US" altLang="zh-CN" sz="12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12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AT '</a:t>
            </a:r>
            <a:r>
              <a:rPr lang="en-US" altLang="zh-CN" sz="12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'.'</a:t>
            </a:r>
            <a:r>
              <a:rPr lang="en-US" altLang="zh-CN" sz="12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12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DOT '</a:t>
            </a:r>
            <a:r>
              <a:rPr lang="en-US" altLang="zh-CN" sz="12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})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s2</a:t>
            </a:r>
            <a:r>
              <a:rPr lang="en-US" altLang="zh-CN" sz="12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translate</a:t>
            </a:r>
            <a:r>
              <a:rPr lang="en-US" altLang="zh-CN" sz="12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tab3</a:t>
            </a:r>
            <a:r>
              <a:rPr lang="en-US" altLang="zh-CN" sz="12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'dlmao AT </a:t>
            </a:r>
            <a:r>
              <a:rPr lang="en-US" altLang="zh-CN" sz="12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fudan</a:t>
            </a:r>
            <a:r>
              <a:rPr lang="en-US" altLang="zh-CN" sz="12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DOT </a:t>
            </a:r>
            <a:r>
              <a:rPr lang="en-US" altLang="zh-CN" sz="12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edu</a:t>
            </a:r>
            <a:r>
              <a:rPr lang="en-US" altLang="zh-CN" sz="12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DOT </a:t>
            </a:r>
            <a:r>
              <a:rPr lang="en-US" altLang="zh-CN" sz="12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cn</a:t>
            </a:r>
            <a:r>
              <a:rPr lang="en-US" altLang="zh-CN" sz="12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304FD-7E7A-FF4B-9107-089DFBFD432B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42355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ym typeface="Wingdings" panose="05000000000000000000" pitchFamily="2" charset="2"/>
              </a:rPr>
              <a:t>格式化 </a:t>
            </a:r>
            <a:r>
              <a:rPr lang="en-US" altLang="zh-CN" dirty="0">
                <a:sym typeface="Wingdings" panose="05000000000000000000" pitchFamily="2" charset="2"/>
              </a:rPr>
              <a:t>%</a:t>
            </a:r>
            <a:r>
              <a:rPr lang="zh-CN" altLang="en-US" dirty="0">
                <a:sym typeface="Wingdings" panose="05000000000000000000" pitchFamily="2" charset="2"/>
              </a:rPr>
              <a:t> 、</a:t>
            </a:r>
            <a:r>
              <a:rPr lang="en-US" altLang="zh-CN" dirty="0">
                <a:sym typeface="Wingdings" panose="05000000000000000000" pitchFamily="2" charset="2"/>
              </a:rPr>
              <a:t>format</a:t>
            </a:r>
            <a:r>
              <a:rPr lang="zh-CN" altLang="en-US" dirty="0">
                <a:sym typeface="Wingdings" panose="05000000000000000000" pitchFamily="2" charset="2"/>
              </a:rPr>
              <a:t>方法和</a:t>
            </a:r>
            <a:r>
              <a:rPr lang="en-US" altLang="zh-CN" dirty="0">
                <a:sym typeface="Wingdings" panose="05000000000000000000" pitchFamily="2" charset="2"/>
              </a:rPr>
              <a:t>format</a:t>
            </a:r>
            <a:r>
              <a:rPr lang="zh-CN" altLang="en-US" dirty="0">
                <a:sym typeface="Wingdings" panose="05000000000000000000" pitchFamily="2" charset="2"/>
              </a:rPr>
              <a:t>函数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6627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effectLst/>
              </a:rPr>
              <a:t>eval</a:t>
            </a:r>
            <a:r>
              <a:rPr lang="zh-CN" altLang="en-US" dirty="0">
                <a:effectLst/>
              </a:rPr>
              <a:t>在做计算前并不知道需要转化的内容是不是合法的（安全的）</a:t>
            </a:r>
            <a:r>
              <a:rPr lang="en-US" altLang="zh-CN" dirty="0">
                <a:effectLst/>
              </a:rPr>
              <a:t>python</a:t>
            </a:r>
            <a:r>
              <a:rPr lang="zh-CN" altLang="en-US" dirty="0">
                <a:effectLst/>
              </a:rPr>
              <a:t>数据类型。只是在调用函数的时候去计算。如果被计算的内容不是合法的</a:t>
            </a:r>
            <a:r>
              <a:rPr lang="en-US" altLang="zh-CN" dirty="0">
                <a:effectLst/>
              </a:rPr>
              <a:t>python</a:t>
            </a:r>
            <a:r>
              <a:rPr lang="zh-CN" altLang="en-US" dirty="0">
                <a:effectLst/>
              </a:rPr>
              <a:t>类型就会抛出异常。</a:t>
            </a:r>
          </a:p>
          <a:p>
            <a:r>
              <a:rPr lang="en-US" altLang="zh-CN" dirty="0" err="1">
                <a:effectLst/>
              </a:rPr>
              <a:t>ast.literal</a:t>
            </a:r>
            <a:r>
              <a:rPr lang="zh-CN" altLang="en-US" dirty="0">
                <a:effectLst/>
              </a:rPr>
              <a:t>则会判断需要计算的内容计算后是不是合法的</a:t>
            </a:r>
            <a:r>
              <a:rPr lang="en-US" altLang="zh-CN" dirty="0">
                <a:effectLst/>
              </a:rPr>
              <a:t>python</a:t>
            </a:r>
            <a:r>
              <a:rPr lang="zh-CN" altLang="en-US" dirty="0">
                <a:effectLst/>
              </a:rPr>
              <a:t>类型，如果是则进行运算，否则就不进行运算。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380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zh-CN" dirty="0"/>
              <a:t>&gt;&gt;&gt; print('\\\'\t\106\t\x61\t\c')</a:t>
            </a:r>
          </a:p>
          <a:p>
            <a:r>
              <a:rPr lang="fr-FR" altLang="zh-CN" dirty="0"/>
              <a:t>\'	F	a	\c</a:t>
            </a:r>
          </a:p>
          <a:p>
            <a:endParaRPr lang="en-US" altLang="zh-CN" dirty="0"/>
          </a:p>
          <a:p>
            <a:r>
              <a:rPr lang="en-US" altLang="zh-CN" dirty="0"/>
              <a:t>\106</a:t>
            </a:r>
            <a:r>
              <a:rPr lang="en-US" altLang="zh-CN" baseline="0" dirty="0"/>
              <a:t>  </a:t>
            </a:r>
            <a:r>
              <a:rPr lang="en-US" altLang="zh-CN" baseline="0" dirty="0">
                <a:sym typeface="Wingdings" panose="05000000000000000000" pitchFamily="2" charset="2"/>
              </a:rPr>
              <a:t> F </a:t>
            </a:r>
          </a:p>
          <a:p>
            <a:r>
              <a:rPr lang="en-US" altLang="zh-CN" baseline="0" dirty="0">
                <a:sym typeface="Wingdings" panose="05000000000000000000" pitchFamily="2" charset="2"/>
              </a:rPr>
              <a:t>\x61   a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交互式</a:t>
            </a:r>
            <a:r>
              <a:rPr lang="en-US" altLang="zh-CN" dirty="0"/>
              <a:t>console</a:t>
            </a:r>
            <a:r>
              <a:rPr lang="zh-CN" altLang="en-US" dirty="0"/>
              <a:t>中</a:t>
            </a:r>
            <a:r>
              <a:rPr lang="zh-CN" altLang="en-US" baseline="0" dirty="0"/>
              <a:t>   表达式输出的实际上是  </a:t>
            </a:r>
            <a:r>
              <a:rPr lang="en-US" altLang="zh-CN" baseline="0" dirty="0"/>
              <a:t>print(</a:t>
            </a:r>
            <a:r>
              <a:rPr lang="en-US" altLang="zh-CN" baseline="0" dirty="0" err="1"/>
              <a:t>repr</a:t>
            </a:r>
            <a:r>
              <a:rPr lang="en-US" altLang="zh-CN" baseline="0" dirty="0"/>
              <a:t>(expression)) </a:t>
            </a:r>
            <a:r>
              <a:rPr lang="zh-CN" altLang="en-US" baseline="0" dirty="0"/>
              <a:t>，一般可以通过</a:t>
            </a:r>
            <a:r>
              <a:rPr lang="en-US" altLang="zh-CN" baseline="0" dirty="0" err="1"/>
              <a:t>eval</a:t>
            </a:r>
            <a:r>
              <a:rPr lang="en-US" altLang="zh-CN" baseline="0" dirty="0"/>
              <a:t>()</a:t>
            </a:r>
            <a:r>
              <a:rPr lang="zh-CN" altLang="en-US" baseline="0" dirty="0"/>
              <a:t>得到原来的对象</a:t>
            </a:r>
            <a:endParaRPr lang="en-US" altLang="zh-CN" baseline="0" dirty="0"/>
          </a:p>
          <a:p>
            <a:r>
              <a:rPr lang="en-US" altLang="zh-CN" baseline="0" dirty="0"/>
              <a:t>print(a):  </a:t>
            </a:r>
            <a:r>
              <a:rPr lang="zh-CN" altLang="en-US" baseline="0" dirty="0"/>
              <a:t>输出的用户友好的字符串 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fr-FR" altLang="zh-CN" baseline="0" dirty="0"/>
              <a:t>&gt;&gt;&gt; a='\\\'\t\106\t\x61\t\c'</a:t>
            </a:r>
          </a:p>
          <a:p>
            <a:r>
              <a:rPr lang="fr-FR" altLang="zh-CN" baseline="0" dirty="0"/>
              <a:t>&gt;&gt;&gt; a</a:t>
            </a:r>
          </a:p>
          <a:p>
            <a:r>
              <a:rPr lang="fr-FR" altLang="zh-CN" baseline="0" dirty="0"/>
              <a:t>"\\'\tF\ta\t\\c"</a:t>
            </a:r>
          </a:p>
          <a:p>
            <a:r>
              <a:rPr lang="fr-FR" altLang="zh-CN" baseline="0" dirty="0"/>
              <a:t>&gt;&gt;&gt; print(a)</a:t>
            </a:r>
          </a:p>
          <a:p>
            <a:r>
              <a:rPr lang="fr-FR" altLang="zh-CN" baseline="0" dirty="0"/>
              <a:t>\'	F	a	\c</a:t>
            </a:r>
          </a:p>
          <a:p>
            <a:r>
              <a:rPr lang="fr-FR" altLang="zh-CN" baseline="0" dirty="0"/>
              <a:t>&gt;&gt;&gt; print(repr(a))</a:t>
            </a:r>
          </a:p>
          <a:p>
            <a:r>
              <a:rPr lang="fr-FR" altLang="zh-CN" baseline="0" dirty="0"/>
              <a:t>"\\'\tF\ta\t\\c"</a:t>
            </a:r>
          </a:p>
          <a:p>
            <a:r>
              <a:rPr lang="fr-FR" altLang="zh-CN" baseline="0" dirty="0"/>
              <a:t>&gt;&gt;&gt;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en-US" altLang="zh-CN" dirty="0">
                <a:cs typeface="Courier New" panose="02070309020205020404" pitchFamily="49" charset="0"/>
              </a:rPr>
              <a:t>The escape character “\” says to Python, “treat the next symbol specially, not in the normal way”.</a:t>
            </a:r>
          </a:p>
          <a:p>
            <a:endParaRPr lang="en-US" altLang="zh-CN" dirty="0">
              <a:cs typeface="Courier New" panose="02070309020205020404" pitchFamily="49" charset="0"/>
            </a:endParaRPr>
          </a:p>
          <a:p>
            <a:r>
              <a:rPr lang="en-US" altLang="zh-CN" dirty="0">
                <a:cs typeface="Courier New" panose="02070309020205020404" pitchFamily="49" charset="0"/>
              </a:rPr>
              <a:t>raw string:    '</a:t>
            </a:r>
            <a:r>
              <a:rPr lang="en-US" altLang="zh-CN" dirty="0" err="1">
                <a:cs typeface="Courier New" panose="02070309020205020404" pitchFamily="49" charset="0"/>
              </a:rPr>
              <a:t>xxxxxx</a:t>
            </a:r>
            <a:r>
              <a:rPr lang="en-US" altLang="zh-CN" dirty="0">
                <a:cs typeface="Courier New" panose="02070309020205020404" pitchFamily="49" charset="0"/>
              </a:rPr>
              <a:t>'</a:t>
            </a:r>
            <a:r>
              <a:rPr lang="en-US" altLang="zh-CN" baseline="0" dirty="0">
                <a:cs typeface="Courier New" panose="02070309020205020404" pitchFamily="49" charset="0"/>
              </a:rPr>
              <a:t>   </a:t>
            </a:r>
            <a:r>
              <a:rPr lang="zh-CN" altLang="en-US" baseline="0" dirty="0">
                <a:cs typeface="Courier New" panose="02070309020205020404" pitchFamily="49" charset="0"/>
              </a:rPr>
              <a:t>里面的</a:t>
            </a:r>
            <a:r>
              <a:rPr lang="en-US" altLang="zh-CN" baseline="0" dirty="0">
                <a:cs typeface="Courier New" panose="02070309020205020404" pitchFamily="49" charset="0"/>
              </a:rPr>
              <a:t>\</a:t>
            </a:r>
            <a:r>
              <a:rPr lang="zh-CN" altLang="en-US" baseline="0" dirty="0">
                <a:cs typeface="Courier New" panose="02070309020205020404" pitchFamily="49" charset="0"/>
              </a:rPr>
              <a:t>都不起作用了，但是如果里面有</a:t>
            </a:r>
            <a:r>
              <a:rPr lang="en-US" altLang="zh-CN" baseline="0" dirty="0">
                <a:cs typeface="Courier New" panose="02070309020205020404" pitchFamily="49" charset="0"/>
              </a:rPr>
              <a:t>'</a:t>
            </a:r>
            <a:r>
              <a:rPr lang="zh-CN" altLang="en-US" baseline="0" dirty="0">
                <a:cs typeface="Courier New" panose="02070309020205020404" pitchFamily="49" charset="0"/>
              </a:rPr>
              <a:t>，前面必须添加一个</a:t>
            </a:r>
            <a:r>
              <a:rPr lang="en-US" altLang="zh-CN" baseline="0" dirty="0">
                <a:cs typeface="Courier New" panose="02070309020205020404" pitchFamily="49" charset="0"/>
              </a:rPr>
              <a:t>\</a:t>
            </a:r>
            <a:r>
              <a:rPr lang="zh-CN" altLang="en-US" baseline="0" dirty="0">
                <a:cs typeface="Courier New" panose="02070309020205020404" pitchFamily="49" charset="0"/>
              </a:rPr>
              <a:t>表示不是字符串的结束，但是 </a:t>
            </a:r>
            <a:endParaRPr lang="en-US" altLang="zh-CN" baseline="0" dirty="0">
              <a:cs typeface="Courier New" panose="02070309020205020404" pitchFamily="49" charset="0"/>
            </a:endParaRPr>
          </a:p>
          <a:p>
            <a:r>
              <a:rPr lang="zh-CN" altLang="en-US" baseline="0" dirty="0">
                <a:cs typeface="Courier New" panose="02070309020205020404" pitchFamily="49" charset="0"/>
              </a:rPr>
              <a:t>一旦说明其不是字符串的结束，则</a:t>
            </a:r>
            <a:r>
              <a:rPr lang="en-US" altLang="zh-CN" baseline="0" dirty="0">
                <a:cs typeface="Courier New" panose="02070309020205020404" pitchFamily="49" charset="0"/>
              </a:rPr>
              <a:t>\</a:t>
            </a:r>
            <a:r>
              <a:rPr lang="zh-CN" altLang="en-US" baseline="0" dirty="0">
                <a:cs typeface="Courier New" panose="02070309020205020404" pitchFamily="49" charset="0"/>
              </a:rPr>
              <a:t>又失去转义的功能，当成原始的</a:t>
            </a:r>
            <a:r>
              <a:rPr lang="en-US" altLang="zh-CN" baseline="0" dirty="0">
                <a:cs typeface="Courier New" panose="02070309020205020404" pitchFamily="49" charset="0"/>
              </a:rPr>
              <a:t>\</a:t>
            </a:r>
            <a:r>
              <a:rPr lang="zh-CN" altLang="en-US" baseline="0" dirty="0">
                <a:cs typeface="Courier New" panose="02070309020205020404" pitchFamily="49" charset="0"/>
              </a:rPr>
              <a:t>来看待</a:t>
            </a:r>
            <a:endParaRPr lang="en-US" altLang="zh-CN" baseline="0" dirty="0">
              <a:cs typeface="Courier New" panose="02070309020205020404" pitchFamily="49" charset="0"/>
            </a:endParaRPr>
          </a:p>
          <a:p>
            <a:endParaRPr lang="en-US" altLang="zh-CN" baseline="0" dirty="0">
              <a:cs typeface="Courier New" panose="02070309020205020404" pitchFamily="49" charset="0"/>
            </a:endParaRPr>
          </a:p>
          <a:p>
            <a:r>
              <a:rPr lang="en-US" altLang="zh-CN" baseline="0" dirty="0">
                <a:cs typeface="Courier New" panose="02070309020205020404" pitchFamily="49" charset="0"/>
              </a:rPr>
              <a:t>s= </a:t>
            </a:r>
            <a:r>
              <a:rPr lang="en-US" altLang="zh-CN" baseline="0" dirty="0" err="1">
                <a:cs typeface="Courier New" panose="02070309020205020404" pitchFamily="49" charset="0"/>
              </a:rPr>
              <a:t>r'C</a:t>
            </a:r>
            <a:r>
              <a:rPr lang="en-US" altLang="zh-CN" baseline="0" dirty="0">
                <a:cs typeface="Courier New" panose="02070309020205020404" pitchFamily="49" charset="0"/>
              </a:rPr>
              <a:t>:\Windows\'new'</a:t>
            </a:r>
          </a:p>
          <a:p>
            <a:r>
              <a:rPr lang="en-US" altLang="zh-CN" baseline="0" dirty="0">
                <a:cs typeface="Courier New" panose="02070309020205020404" pitchFamily="49" charset="0"/>
              </a:rPr>
              <a:t>&gt;&gt;&gt; print(s)</a:t>
            </a:r>
          </a:p>
          <a:p>
            <a:r>
              <a:rPr lang="en-US" altLang="zh-CN" baseline="0" dirty="0">
                <a:cs typeface="Courier New" panose="02070309020205020404" pitchFamily="49" charset="0"/>
              </a:rPr>
              <a:t>C:\Windows\'new</a:t>
            </a:r>
          </a:p>
          <a:p>
            <a:endParaRPr lang="en-US" altLang="zh-CN" baseline="0" dirty="0">
              <a:cs typeface="Courier New" panose="02070309020205020404" pitchFamily="49" charset="0"/>
            </a:endParaRPr>
          </a:p>
          <a:p>
            <a:r>
              <a:rPr lang="zh-CN" altLang="en-US" baseline="0" dirty="0">
                <a:cs typeface="Courier New" panose="02070309020205020404" pitchFamily="49" charset="0"/>
              </a:rPr>
              <a:t>即我们期待的 </a:t>
            </a:r>
            <a:r>
              <a:rPr lang="en-US" altLang="zh-CN" baseline="0" dirty="0">
                <a:cs typeface="Courier New" panose="02070309020205020404" pitchFamily="49" charset="0"/>
              </a:rPr>
              <a:t>C:\windows'new </a:t>
            </a:r>
            <a:r>
              <a:rPr lang="zh-CN" altLang="en-US" baseline="0" dirty="0">
                <a:cs typeface="Courier New" panose="02070309020205020404" pitchFamily="49" charset="0"/>
              </a:rPr>
              <a:t>不能成功</a:t>
            </a:r>
            <a:endParaRPr lang="en-US" altLang="zh-CN" baseline="0" dirty="0">
              <a:cs typeface="Courier New" panose="02070309020205020404" pitchFamily="49" charset="0"/>
            </a:endParaRPr>
          </a:p>
          <a:p>
            <a:endParaRPr lang="en-US" altLang="zh-CN" baseline="0" dirty="0">
              <a:cs typeface="Courier New" panose="02070309020205020404" pitchFamily="49" charset="0"/>
            </a:endParaRPr>
          </a:p>
          <a:p>
            <a:endParaRPr lang="en-US" altLang="zh-CN" baseline="0" dirty="0">
              <a:cs typeface="Courier New" panose="02070309020205020404" pitchFamily="49" charset="0"/>
            </a:endParaRPr>
          </a:p>
          <a:p>
            <a:endParaRPr lang="en-US" altLang="zh-CN" dirty="0">
              <a:cs typeface="Courier New" panose="02070309020205020404" pitchFamily="49" charset="0"/>
            </a:endParaRPr>
          </a:p>
          <a:p>
            <a:r>
              <a:rPr lang="zh-CN" altLang="en-US" dirty="0">
                <a:cs typeface="Courier New" panose="02070309020205020404" pitchFamily="49" charset="0"/>
              </a:rPr>
              <a:t>为什么最后一个字符不能为 </a:t>
            </a:r>
            <a:r>
              <a:rPr lang="en-US" altLang="zh-CN" dirty="0">
                <a:cs typeface="Courier New" panose="02070309020205020404" pitchFamily="49" charset="0"/>
              </a:rPr>
              <a:t>\ </a:t>
            </a:r>
          </a:p>
          <a:p>
            <a:r>
              <a:rPr lang="en-US" altLang="zh-CN" dirty="0" err="1">
                <a:cs typeface="Courier New" panose="02070309020205020404" pitchFamily="49" charset="0"/>
              </a:rPr>
              <a:t>r'c</a:t>
            </a:r>
            <a:r>
              <a:rPr lang="en-US" altLang="zh-CN" dirty="0">
                <a:cs typeface="Courier New" panose="02070309020205020404" pitchFamily="49" charset="0"/>
              </a:rPr>
              <a:t>:\dlmao\'</a:t>
            </a:r>
            <a:r>
              <a:rPr lang="en-US" altLang="zh-CN" baseline="0" dirty="0">
                <a:cs typeface="Courier New" panose="02070309020205020404" pitchFamily="49" charset="0"/>
              </a:rPr>
              <a:t>       </a:t>
            </a:r>
            <a:r>
              <a:rPr lang="zh-CN" altLang="en-US" baseline="0" dirty="0">
                <a:cs typeface="Courier New" panose="02070309020205020404" pitchFamily="49" charset="0"/>
              </a:rPr>
              <a:t>最后的</a:t>
            </a:r>
            <a:r>
              <a:rPr lang="en-US" altLang="zh-CN" baseline="0" dirty="0">
                <a:cs typeface="Courier New" panose="02070309020205020404" pitchFamily="49" charset="0"/>
              </a:rPr>
              <a:t>\'</a:t>
            </a:r>
            <a:r>
              <a:rPr lang="zh-CN" altLang="en-US" baseline="0" dirty="0">
                <a:cs typeface="Courier New" panose="02070309020205020404" pitchFamily="49" charset="0"/>
              </a:rPr>
              <a:t>转义起作用了，这样缺一个引号</a:t>
            </a:r>
            <a:endParaRPr lang="en-US" altLang="zh-CN" baseline="0" dirty="0">
              <a:cs typeface="Courier New" panose="02070309020205020404" pitchFamily="49" charset="0"/>
            </a:endParaRPr>
          </a:p>
          <a:p>
            <a:r>
              <a:rPr lang="pt-BR" altLang="zh-CN" baseline="0" dirty="0">
                <a:cs typeface="Courier New" panose="02070309020205020404" pitchFamily="49" charset="0"/>
              </a:rPr>
              <a:t>&gt;&gt;&gt; r=r'c:\dlmao\''</a:t>
            </a:r>
          </a:p>
          <a:p>
            <a:r>
              <a:rPr lang="pt-BR" altLang="zh-CN" baseline="0" dirty="0">
                <a:cs typeface="Courier New" panose="02070309020205020404" pitchFamily="49" charset="0"/>
              </a:rPr>
              <a:t>&gt;&gt;&gt; r</a:t>
            </a:r>
          </a:p>
          <a:p>
            <a:r>
              <a:rPr lang="pt-BR" altLang="zh-CN" baseline="0" dirty="0">
                <a:cs typeface="Courier New" panose="02070309020205020404" pitchFamily="49" charset="0"/>
              </a:rPr>
              <a:t>"c:\\dlmao\\'"</a:t>
            </a:r>
          </a:p>
          <a:p>
            <a:endParaRPr lang="pt-BR" altLang="zh-CN" baseline="0" dirty="0">
              <a:cs typeface="Courier New" panose="02070309020205020404" pitchFamily="49" charset="0"/>
            </a:endParaRPr>
          </a:p>
          <a:p>
            <a:r>
              <a:rPr lang="pt-BR" altLang="zh-CN" baseline="0" dirty="0">
                <a:cs typeface="Courier New" panose="02070309020205020404" pitchFamily="49" charset="0"/>
              </a:rPr>
              <a:t>&gt;&gt;&gt; r=r'c:\dlmao\\'</a:t>
            </a:r>
          </a:p>
          <a:p>
            <a:r>
              <a:rPr lang="pt-BR" altLang="zh-CN" baseline="0" dirty="0">
                <a:cs typeface="Courier New" panose="02070309020205020404" pitchFamily="49" charset="0"/>
              </a:rPr>
              <a:t>&gt;&gt;&gt; r</a:t>
            </a:r>
          </a:p>
          <a:p>
            <a:r>
              <a:rPr lang="pt-BR" altLang="zh-CN" baseline="0" dirty="0">
                <a:cs typeface="Courier New" panose="02070309020205020404" pitchFamily="49" charset="0"/>
              </a:rPr>
              <a:t>'c:\\dlmao\\\\'</a:t>
            </a:r>
          </a:p>
          <a:p>
            <a:endParaRPr lang="en-US" altLang="zh-CN" baseline="0" dirty="0">
              <a:cs typeface="Courier New" panose="02070309020205020404" pitchFamily="49" charset="0"/>
            </a:endParaRPr>
          </a:p>
          <a:p>
            <a:endParaRPr lang="en-US" altLang="zh-CN" baseline="0" dirty="0">
              <a:cs typeface="Courier New" panose="02070309020205020404" pitchFamily="49" charset="0"/>
            </a:endParaRPr>
          </a:p>
          <a:p>
            <a:r>
              <a:rPr lang="en-US" altLang="zh-CN" baseline="0" dirty="0" err="1">
                <a:cs typeface="Courier New" panose="02070309020205020404" pitchFamily="49" charset="0"/>
              </a:rPr>
              <a:t>r'c</a:t>
            </a:r>
            <a:r>
              <a:rPr lang="en-US" altLang="zh-CN" baseline="0" dirty="0">
                <a:cs typeface="Courier New" panose="02070309020205020404" pitchFamily="49" charset="0"/>
              </a:rPr>
              <a:t>:\dlmao\''   </a:t>
            </a:r>
            <a:r>
              <a:rPr lang="zh-CN" altLang="en-US" baseline="0" dirty="0">
                <a:cs typeface="Courier New" panose="02070309020205020404" pitchFamily="49" charset="0"/>
              </a:rPr>
              <a:t>希望内容是</a:t>
            </a:r>
            <a:r>
              <a:rPr lang="en-US" altLang="zh-CN" baseline="0" dirty="0">
                <a:cs typeface="Courier New" panose="02070309020205020404" pitchFamily="49" charset="0"/>
              </a:rPr>
              <a:t>\' </a:t>
            </a:r>
            <a:r>
              <a:rPr lang="zh-CN" altLang="en-US" baseline="0" dirty="0">
                <a:cs typeface="Courier New" panose="02070309020205020404" pitchFamily="49" charset="0"/>
              </a:rPr>
              <a:t>但是到 </a:t>
            </a:r>
            <a:r>
              <a:rPr lang="en-US" altLang="zh-CN" baseline="0" dirty="0">
                <a:cs typeface="Courier New" panose="02070309020205020404" pitchFamily="49" charset="0"/>
              </a:rPr>
              <a:t>'</a:t>
            </a:r>
            <a:r>
              <a:rPr lang="zh-CN" altLang="en-US" baseline="0" dirty="0">
                <a:cs typeface="Courier New" panose="02070309020205020404" pitchFamily="49" charset="0"/>
              </a:rPr>
              <a:t>就结束了 后面的为</a:t>
            </a:r>
            <a:r>
              <a:rPr lang="en-US" altLang="zh-CN" baseline="0" dirty="0">
                <a:cs typeface="Courier New" panose="02070309020205020404" pitchFamily="49" charset="0"/>
              </a:rPr>
              <a:t>'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882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任意对象，一定有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%d: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数字类型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%c:  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char </a:t>
            </a:r>
          </a:p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%f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：数字类型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293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序数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(American Standard Code for Information Interchange):  7bit, 0-127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x-none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r=random.randint(0,25)</a:t>
            </a:r>
          </a:p>
          <a:p>
            <a:r>
              <a:rPr lang="x-none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print("The character is",chr(r+ord('a')))</a:t>
            </a:r>
          </a:p>
          <a:p>
            <a:r>
              <a:rPr lang="x-none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x-none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print("The character is",random.choice(string.ascii_lowercase))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59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500" dirty="0">
                <a:latin typeface="宋体" pitchFamily="2" charset="-122"/>
              </a:rPr>
              <a:t>SBCS</a:t>
            </a:r>
            <a:r>
              <a:rPr lang="zh-CN" altLang="en-US" sz="2500" dirty="0">
                <a:latin typeface="宋体" pitchFamily="2" charset="-122"/>
              </a:rPr>
              <a:t>： </a:t>
            </a:r>
            <a:r>
              <a:rPr lang="en-US" altLang="zh-CN" sz="2500" dirty="0">
                <a:latin typeface="宋体" pitchFamily="2" charset="-122"/>
              </a:rPr>
              <a:t>Single Byte Character</a:t>
            </a:r>
            <a:r>
              <a:rPr lang="en-US" altLang="zh-CN" sz="2500" baseline="0" dirty="0">
                <a:latin typeface="宋体" pitchFamily="2" charset="-122"/>
              </a:rPr>
              <a:t> Set </a:t>
            </a:r>
            <a:endParaRPr lang="en-US" altLang="zh-CN" sz="2500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500" dirty="0">
                <a:latin typeface="宋体" pitchFamily="2" charset="-122"/>
              </a:rPr>
              <a:t>MBCS</a:t>
            </a:r>
            <a:r>
              <a:rPr lang="zh-CN" altLang="en-US" sz="2500" dirty="0">
                <a:latin typeface="宋体" pitchFamily="2" charset="-122"/>
              </a:rPr>
              <a:t>（</a:t>
            </a:r>
            <a:r>
              <a:rPr lang="en-US" altLang="zh-CN" sz="2500" dirty="0">
                <a:latin typeface="宋体" pitchFamily="2" charset="-122"/>
              </a:rPr>
              <a:t>Multi Byte Character Set</a:t>
            </a:r>
            <a:r>
              <a:rPr lang="zh-CN" altLang="en-US" sz="2500" dirty="0">
                <a:latin typeface="宋体" pitchFamily="2" charset="-122"/>
              </a:rPr>
              <a:t>）</a:t>
            </a:r>
            <a:r>
              <a:rPr lang="en-US" altLang="zh-CN" sz="2500" dirty="0">
                <a:latin typeface="宋体" pitchFamily="2" charset="-122"/>
              </a:rPr>
              <a:t>:</a:t>
            </a:r>
            <a:r>
              <a:rPr lang="zh-CN" altLang="en-US" sz="2500" dirty="0">
                <a:latin typeface="宋体" pitchFamily="2" charset="-122"/>
              </a:rPr>
              <a:t>字符集的一种分类方式</a:t>
            </a:r>
            <a:endParaRPr lang="en-US" altLang="zh-CN" sz="2500" dirty="0">
              <a:latin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100" dirty="0">
                <a:latin typeface="宋体" pitchFamily="2" charset="-122"/>
              </a:rPr>
              <a:t>早期的</a:t>
            </a:r>
            <a:r>
              <a:rPr lang="en-US" altLang="zh-CN" sz="2100" dirty="0">
                <a:latin typeface="宋体" pitchFamily="2" charset="-122"/>
              </a:rPr>
              <a:t>ASCII</a:t>
            </a:r>
            <a:r>
              <a:rPr lang="zh-CN" altLang="en-US" sz="2100" dirty="0">
                <a:latin typeface="宋体" pitchFamily="2" charset="-122"/>
              </a:rPr>
              <a:t>以及</a:t>
            </a:r>
            <a:r>
              <a:rPr lang="en-US" altLang="zh-CN" sz="2100" dirty="0">
                <a:latin typeface="宋体" pitchFamily="2" charset="-122"/>
              </a:rPr>
              <a:t>Latin-1</a:t>
            </a:r>
            <a:r>
              <a:rPr lang="zh-CN" altLang="en-US" sz="2100" dirty="0">
                <a:latin typeface="宋体" pitchFamily="2" charset="-122"/>
              </a:rPr>
              <a:t>的编码方式为</a:t>
            </a:r>
            <a:r>
              <a:rPr lang="en-US" altLang="zh-CN" sz="2100" dirty="0">
                <a:latin typeface="宋体" pitchFamily="2" charset="-122"/>
              </a:rPr>
              <a:t>SBCS</a:t>
            </a:r>
            <a:r>
              <a:rPr lang="zh-CN" altLang="en-US" sz="2100" dirty="0">
                <a:latin typeface="宋体" pitchFamily="2" charset="-122"/>
              </a:rPr>
              <a:t>，字符映射到单个字节</a:t>
            </a:r>
            <a:endParaRPr lang="en-US" altLang="zh-CN" sz="2100" dirty="0">
              <a:latin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100" dirty="0">
                <a:latin typeface="宋体" pitchFamily="2" charset="-122"/>
              </a:rPr>
              <a:t>汉字等采用多字节变长编码，即如果第一个字节最高为</a:t>
            </a:r>
            <a:r>
              <a:rPr lang="en-US" altLang="zh-CN" sz="2100" dirty="0">
                <a:latin typeface="宋体" pitchFamily="2" charset="-122"/>
              </a:rPr>
              <a:t>0</a:t>
            </a:r>
            <a:r>
              <a:rPr lang="zh-CN" altLang="en-US" sz="2100" dirty="0">
                <a:latin typeface="宋体" pitchFamily="2" charset="-122"/>
              </a:rPr>
              <a:t>，则一个字节对应着一个字符，如果最高位为</a:t>
            </a:r>
            <a:r>
              <a:rPr lang="en-US" altLang="zh-CN" sz="2100" dirty="0">
                <a:latin typeface="宋体" pitchFamily="2" charset="-122"/>
              </a:rPr>
              <a:t>1</a:t>
            </a:r>
            <a:r>
              <a:rPr lang="zh-CN" altLang="en-US" sz="2100" dirty="0">
                <a:latin typeface="宋体" pitchFamily="2" charset="-122"/>
              </a:rPr>
              <a:t>，则多字节对应一个字符</a:t>
            </a:r>
            <a:endParaRPr lang="en-US" altLang="zh-CN" sz="2100" dirty="0">
              <a:latin typeface="宋体" pitchFamily="2" charset="-12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latin typeface="+mn-ea"/>
              </a:rPr>
              <a:t>。。</a:t>
            </a:r>
            <a:r>
              <a:rPr lang="en-US" altLang="zh-CN" sz="2000" dirty="0">
                <a:latin typeface="+mn-ea"/>
              </a:rPr>
              <a:t>CP1252</a:t>
            </a:r>
            <a:r>
              <a:rPr lang="zh-CN" altLang="en-US" sz="2000" dirty="0">
                <a:latin typeface="+mn-ea"/>
              </a:rPr>
              <a:t>对应</a:t>
            </a:r>
            <a:r>
              <a:rPr lang="en-US" altLang="zh-CN" sz="2000" dirty="0">
                <a:latin typeface="+mn-ea"/>
              </a:rPr>
              <a:t>Latin-1</a:t>
            </a:r>
            <a:r>
              <a:rPr lang="zh-CN" altLang="en-US" sz="2000" dirty="0">
                <a:latin typeface="+mn-ea"/>
              </a:rPr>
              <a:t>， 而</a:t>
            </a:r>
            <a:r>
              <a:rPr lang="en-US" altLang="zh-CN" sz="2000" dirty="0">
                <a:latin typeface="+mn-ea"/>
              </a:rPr>
              <a:t>CP936</a:t>
            </a:r>
            <a:r>
              <a:rPr lang="zh-CN" altLang="en-US" sz="2000" dirty="0">
                <a:latin typeface="+mn-ea"/>
              </a:rPr>
              <a:t>对应</a:t>
            </a:r>
            <a:r>
              <a:rPr lang="en-US" altLang="zh-CN" sz="2000" dirty="0">
                <a:latin typeface="+mn-ea"/>
              </a:rPr>
              <a:t>GBK,   windows</a:t>
            </a:r>
            <a:r>
              <a:rPr lang="zh-CN" altLang="en-US" sz="2000" dirty="0">
                <a:latin typeface="+mn-ea"/>
              </a:rPr>
              <a:t>下</a:t>
            </a:r>
            <a:r>
              <a:rPr lang="en-US" altLang="zh-CN" sz="2000" dirty="0" err="1">
                <a:latin typeface="+mn-ea"/>
              </a:rPr>
              <a:t>chcp</a:t>
            </a:r>
            <a:r>
              <a:rPr lang="zh-CN" altLang="en-US" sz="2000" dirty="0">
                <a:latin typeface="+mn-ea"/>
              </a:rPr>
              <a:t>命令可以查看和修改内码表</a:t>
            </a:r>
            <a:endParaRPr lang="en-US" altLang="zh-CN" sz="2000" dirty="0">
              <a:latin typeface="+mn-ea"/>
            </a:endParaRPr>
          </a:p>
          <a:p>
            <a:r>
              <a:rPr lang="en-US" altLang="zh-CN" sz="1800" dirty="0">
                <a:latin typeface="宋体" pitchFamily="2" charset="-122"/>
              </a:rPr>
              <a:t>BOM ( Byte</a:t>
            </a:r>
            <a:r>
              <a:rPr lang="zh-CN" altLang="en-US" sz="1800" dirty="0">
                <a:latin typeface="宋体" pitchFamily="2" charset="-122"/>
              </a:rPr>
              <a:t> </a:t>
            </a:r>
            <a:r>
              <a:rPr lang="en-US" altLang="zh-CN" sz="1800" dirty="0">
                <a:latin typeface="宋体" pitchFamily="2" charset="-122"/>
              </a:rPr>
              <a:t>Order Mark) : </a:t>
            </a:r>
          </a:p>
          <a:p>
            <a:pPr lvl="1"/>
            <a:r>
              <a:rPr lang="zh-CN" altLang="en-US" sz="1800" dirty="0">
                <a:latin typeface="宋体" pitchFamily="2" charset="-122"/>
              </a:rPr>
              <a:t>文本文件里面经常在最前面包括</a:t>
            </a:r>
            <a:r>
              <a:rPr lang="en-US" altLang="zh-CN" sz="1800" dirty="0">
                <a:latin typeface="宋体" pitchFamily="2" charset="-122"/>
              </a:rPr>
              <a:t>BOM</a:t>
            </a:r>
            <a:r>
              <a:rPr lang="zh-CN" altLang="en-US" sz="1800" dirty="0">
                <a:latin typeface="宋体" pitchFamily="2" charset="-122"/>
              </a:rPr>
              <a:t>头（</a:t>
            </a:r>
            <a:r>
              <a:rPr lang="en-US" altLang="zh-CN" sz="1800" dirty="0">
                <a:latin typeface="宋体" pitchFamily="2" charset="-122"/>
              </a:rPr>
              <a:t>Magic</a:t>
            </a:r>
            <a:r>
              <a:rPr lang="zh-CN" altLang="en-US" sz="1800" dirty="0">
                <a:latin typeface="宋体" pitchFamily="2" charset="-122"/>
              </a:rPr>
              <a:t>），比如</a:t>
            </a:r>
            <a:r>
              <a:rPr lang="en-US" altLang="zh-CN" sz="1800" dirty="0">
                <a:latin typeface="宋体" pitchFamily="2" charset="-122"/>
              </a:rPr>
              <a:t>UTF-8</a:t>
            </a:r>
            <a:r>
              <a:rPr lang="zh-CN" altLang="en-US" sz="1800" dirty="0">
                <a:latin typeface="宋体" pitchFamily="2" charset="-122"/>
              </a:rPr>
              <a:t>对应</a:t>
            </a:r>
            <a:r>
              <a:rPr lang="en-US" altLang="zh-CN" sz="1800" dirty="0">
                <a:latin typeface="宋体" pitchFamily="2" charset="-122"/>
              </a:rPr>
              <a:t>0x EF BB BF</a:t>
            </a:r>
            <a:r>
              <a:rPr lang="zh-CN" altLang="en-US" sz="1800" dirty="0">
                <a:latin typeface="宋体" pitchFamily="2" charset="-122"/>
              </a:rPr>
              <a:t>，这样可以猜测出所采用的编码方式</a:t>
            </a:r>
            <a:endParaRPr lang="en-US" altLang="zh-CN" sz="1800" dirty="0">
              <a:latin typeface="宋体" pitchFamily="2" charset="-122"/>
            </a:endParaRPr>
          </a:p>
          <a:p>
            <a:pPr lvl="1"/>
            <a:r>
              <a:rPr lang="zh-CN" altLang="en-US" sz="1800" dirty="0">
                <a:latin typeface="宋体" pitchFamily="2" charset="-122"/>
              </a:rPr>
              <a:t>只是建议使用，有些系统软件可能没有添加，需要根据编码范围来猜测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240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美国信息交换标准代码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https://en.wikipedia.org/wiki/ASCII </a:t>
            </a:r>
          </a:p>
          <a:p>
            <a:endParaRPr lang="en-US" altLang="zh-C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https://en.wikipedia.org/wiki/Character_encoding</a:t>
            </a: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https://en.wikipedia.org/wiki/GB_2312</a:t>
            </a:r>
          </a:p>
          <a:p>
            <a:r>
              <a:rPr lang="en-US" altLang="zh-CN" dirty="0"/>
              <a:t>https://en.wikipedia.org/wiki/GBK</a:t>
            </a:r>
          </a:p>
          <a:p>
            <a:r>
              <a:rPr lang="en-US" altLang="zh-CN" dirty="0"/>
              <a:t>https://en.wikipedia.org/wiki/GB_18030</a:t>
            </a:r>
          </a:p>
          <a:p>
            <a:endParaRPr lang="en-US" altLang="zh-CN" dirty="0"/>
          </a:p>
          <a:p>
            <a:r>
              <a:rPr lang="en-US" altLang="zh-CN" dirty="0"/>
              <a:t>GB2312</a:t>
            </a:r>
            <a:r>
              <a:rPr lang="zh-CN" altLang="en-US" dirty="0"/>
              <a:t>： </a:t>
            </a:r>
            <a:endParaRPr lang="en-US" altLang="zh-CN" dirty="0"/>
          </a:p>
          <a:p>
            <a:r>
              <a:rPr lang="en-US" altLang="zh-CN" dirty="0"/>
              <a:t>94</a:t>
            </a:r>
            <a:r>
              <a:rPr lang="zh-CN" altLang="en-US" dirty="0"/>
              <a:t>*</a:t>
            </a:r>
            <a:r>
              <a:rPr lang="en-US" altLang="zh-CN" dirty="0"/>
              <a:t>94 grid </a:t>
            </a:r>
            <a:r>
              <a:rPr lang="en-US" altLang="zh-CN" dirty="0">
                <a:sym typeface="Wingdings" panose="05000000000000000000" pitchFamily="2" charset="2"/>
              </a:rPr>
              <a:t> code point:  </a:t>
            </a:r>
            <a:r>
              <a:rPr lang="zh-CN" altLang="en-US" dirty="0">
                <a:sym typeface="Wingdings" panose="05000000000000000000" pitchFamily="2" charset="2"/>
              </a:rPr>
              <a:t>行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列</a:t>
            </a:r>
            <a:r>
              <a:rPr lang="zh-CN" altLang="en-US" baseline="0" dirty="0">
                <a:sym typeface="Wingdings" panose="05000000000000000000" pitchFamily="2" charset="2"/>
              </a:rPr>
              <a:t> </a:t>
            </a:r>
            <a:endParaRPr lang="en-US" altLang="zh-CN" baseline="0" dirty="0">
              <a:sym typeface="Wingdings" panose="05000000000000000000" pitchFamily="2" charset="2"/>
            </a:endParaRPr>
          </a:p>
          <a:p>
            <a:r>
              <a:rPr lang="zh-CN" altLang="en-US" dirty="0"/>
              <a:t>按照拼音组织： 行</a:t>
            </a:r>
            <a:r>
              <a:rPr lang="en-US" altLang="zh-CN" dirty="0"/>
              <a:t>16-55  (3755</a:t>
            </a:r>
            <a:r>
              <a:rPr lang="zh-CN" altLang="en-US" dirty="0"/>
              <a:t>个汉字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按照部首组织：行</a:t>
            </a:r>
            <a:r>
              <a:rPr lang="en-US" altLang="zh-CN" dirty="0"/>
              <a:t>56-87 (3008</a:t>
            </a:r>
            <a:r>
              <a:rPr lang="zh-CN" altLang="en-US" dirty="0"/>
              <a:t>个汉字</a:t>
            </a:r>
            <a:r>
              <a:rPr lang="en-US" altLang="zh-CN" dirty="0"/>
              <a:t>) </a:t>
            </a:r>
          </a:p>
          <a:p>
            <a:endParaRPr lang="en-US" altLang="zh-CN" dirty="0"/>
          </a:p>
          <a:p>
            <a:r>
              <a:rPr lang="en-US" altLang="zh-CN" dirty="0"/>
              <a:t>code point</a:t>
            </a:r>
            <a:r>
              <a:rPr lang="en-US" altLang="zh-CN" baseline="0" dirty="0"/>
              <a:t> </a:t>
            </a:r>
            <a:r>
              <a:rPr lang="en-US" altLang="zh-CN" baseline="0" dirty="0">
                <a:sym typeface="Wingdings" panose="05000000000000000000" pitchFamily="2" charset="2"/>
              </a:rPr>
              <a:t> code unit </a:t>
            </a:r>
          </a:p>
          <a:p>
            <a:r>
              <a:rPr lang="en-US" altLang="zh-CN" baseline="0" dirty="0">
                <a:sym typeface="Wingdings" panose="05000000000000000000" pitchFamily="2" charset="2"/>
              </a:rPr>
              <a:t>4567    45 + 160(0xa0), 67 + 160   0xcde3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110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https://en.wikipedia.org/wiki/List_of_Unicode_characters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dirty="0">
                <a:latin typeface="宋体" pitchFamily="2" charset="-122"/>
              </a:rPr>
              <a:t>BOM ( Byte</a:t>
            </a:r>
            <a:r>
              <a:rPr lang="zh-CN" altLang="en-US" sz="1800" dirty="0">
                <a:latin typeface="宋体" pitchFamily="2" charset="-122"/>
              </a:rPr>
              <a:t> </a:t>
            </a:r>
            <a:r>
              <a:rPr lang="en-US" altLang="zh-CN" sz="1800" dirty="0">
                <a:latin typeface="宋体" pitchFamily="2" charset="-122"/>
              </a:rPr>
              <a:t>Order Mark) : </a:t>
            </a:r>
          </a:p>
          <a:p>
            <a:pPr lvl="1"/>
            <a:r>
              <a:rPr lang="zh-CN" altLang="en-US" sz="1800" dirty="0">
                <a:latin typeface="宋体" pitchFamily="2" charset="-122"/>
              </a:rPr>
              <a:t>文本文件里面经常在最前面包括</a:t>
            </a:r>
            <a:r>
              <a:rPr lang="en-US" altLang="zh-CN" sz="1800" dirty="0">
                <a:latin typeface="宋体" pitchFamily="2" charset="-122"/>
              </a:rPr>
              <a:t>BOM</a:t>
            </a:r>
            <a:r>
              <a:rPr lang="zh-CN" altLang="en-US" sz="1800" dirty="0">
                <a:latin typeface="宋体" pitchFamily="2" charset="-122"/>
              </a:rPr>
              <a:t>头（</a:t>
            </a:r>
            <a:r>
              <a:rPr lang="en-US" altLang="zh-CN" sz="1800" dirty="0">
                <a:latin typeface="宋体" pitchFamily="2" charset="-122"/>
              </a:rPr>
              <a:t>Magic</a:t>
            </a:r>
            <a:r>
              <a:rPr lang="zh-CN" altLang="en-US" sz="1800" dirty="0">
                <a:latin typeface="宋体" pitchFamily="2" charset="-122"/>
              </a:rPr>
              <a:t>），比如</a:t>
            </a:r>
            <a:r>
              <a:rPr lang="en-US" altLang="zh-CN" sz="1800" dirty="0">
                <a:latin typeface="宋体" pitchFamily="2" charset="-122"/>
              </a:rPr>
              <a:t>UTF-8</a:t>
            </a:r>
            <a:r>
              <a:rPr lang="zh-CN" altLang="en-US" sz="1800" dirty="0">
                <a:latin typeface="宋体" pitchFamily="2" charset="-122"/>
              </a:rPr>
              <a:t>对应</a:t>
            </a:r>
            <a:r>
              <a:rPr lang="en-US" altLang="zh-CN" sz="1800" dirty="0">
                <a:latin typeface="宋体" pitchFamily="2" charset="-122"/>
              </a:rPr>
              <a:t>0x EF BB BF</a:t>
            </a:r>
            <a:r>
              <a:rPr lang="zh-CN" altLang="en-US" sz="1800" dirty="0">
                <a:latin typeface="宋体" pitchFamily="2" charset="-122"/>
              </a:rPr>
              <a:t>，这样可以猜测出所采用的编码方式</a:t>
            </a:r>
            <a:endParaRPr lang="en-US" altLang="zh-CN" sz="1800" dirty="0">
              <a:latin typeface="宋体" pitchFamily="2" charset="-122"/>
            </a:endParaRPr>
          </a:p>
          <a:p>
            <a:pPr lvl="1"/>
            <a:r>
              <a:rPr lang="zh-CN" altLang="en-US" sz="1800" dirty="0">
                <a:latin typeface="宋体" pitchFamily="2" charset="-122"/>
              </a:rPr>
              <a:t>只是建议使用，有些系统软件可能没有添加，需要根据编码范围来猜测</a:t>
            </a:r>
            <a:endParaRPr lang="en-US" altLang="zh-CN" sz="1800" dirty="0">
              <a:latin typeface="宋体" pitchFamily="2" charset="-122"/>
            </a:endParaRPr>
          </a:p>
          <a:p>
            <a:pPr lvl="1"/>
            <a:endParaRPr lang="en-US" altLang="zh-CN" sz="1800" dirty="0">
              <a:latin typeface="宋体" pitchFamily="2" charset="-122"/>
            </a:endParaRPr>
          </a:p>
          <a:p>
            <a:pPr lvl="1"/>
            <a:r>
              <a:rPr lang="en-US" altLang="zh-CN" sz="1800" dirty="0">
                <a:latin typeface="宋体" pitchFamily="2" charset="-122"/>
              </a:rPr>
              <a:t>&gt;&gt;&gt; </a:t>
            </a:r>
            <a:r>
              <a:rPr lang="en-US" altLang="zh-CN" sz="1800" dirty="0" err="1">
                <a:latin typeface="宋体" pitchFamily="2" charset="-122"/>
              </a:rPr>
              <a:t>ord</a:t>
            </a:r>
            <a:r>
              <a:rPr lang="en-US" altLang="zh-CN" sz="1800" dirty="0">
                <a:latin typeface="宋体" pitchFamily="2" charset="-122"/>
              </a:rPr>
              <a:t>('</a:t>
            </a:r>
            <a:r>
              <a:rPr lang="zh-CN" altLang="en-US" sz="1800" dirty="0">
                <a:latin typeface="宋体" pitchFamily="2" charset="-122"/>
              </a:rPr>
              <a:t>国</a:t>
            </a:r>
            <a:r>
              <a:rPr lang="en-US" altLang="zh-CN" sz="1800" dirty="0">
                <a:latin typeface="宋体" pitchFamily="2" charset="-122"/>
              </a:rPr>
              <a:t>')</a:t>
            </a:r>
          </a:p>
          <a:p>
            <a:pPr lvl="1"/>
            <a:r>
              <a:rPr lang="en-US" altLang="zh-CN" sz="1800" dirty="0">
                <a:latin typeface="宋体" pitchFamily="2" charset="-122"/>
              </a:rPr>
              <a:t>22269</a:t>
            </a:r>
          </a:p>
          <a:p>
            <a:pPr lvl="1"/>
            <a:r>
              <a:rPr lang="en-US" altLang="zh-CN" sz="1800" dirty="0">
                <a:latin typeface="宋体" pitchFamily="2" charset="-122"/>
              </a:rPr>
              <a:t>&gt;&gt;&gt; hex(22269)</a:t>
            </a:r>
          </a:p>
          <a:p>
            <a:pPr lvl="1"/>
            <a:r>
              <a:rPr lang="en-US" altLang="zh-CN" sz="1800" dirty="0">
                <a:latin typeface="宋体" pitchFamily="2" charset="-122"/>
              </a:rPr>
              <a:t>'0x56fd'</a:t>
            </a:r>
          </a:p>
          <a:p>
            <a:pPr lvl="1"/>
            <a:r>
              <a:rPr lang="en-US" altLang="zh-CN" sz="1800" dirty="0">
                <a:latin typeface="宋体" pitchFamily="2" charset="-122"/>
              </a:rPr>
              <a:t>&gt;&gt;&gt; '\u56fd'</a:t>
            </a:r>
          </a:p>
          <a:p>
            <a:pPr lvl="1"/>
            <a:r>
              <a:rPr lang="en-US" altLang="zh-CN" sz="1800" dirty="0">
                <a:latin typeface="宋体" pitchFamily="2" charset="-122"/>
              </a:rPr>
              <a:t>'</a:t>
            </a:r>
            <a:r>
              <a:rPr lang="zh-CN" altLang="en-US" sz="1800" dirty="0">
                <a:latin typeface="宋体" pitchFamily="2" charset="-122"/>
              </a:rPr>
              <a:t>国</a:t>
            </a:r>
            <a:r>
              <a:rPr lang="en-US" altLang="zh-CN" sz="1800" dirty="0">
                <a:latin typeface="宋体" pitchFamily="2" charset="-122"/>
              </a:rPr>
              <a:t>’</a:t>
            </a:r>
          </a:p>
          <a:p>
            <a:pPr lvl="1"/>
            <a:endParaRPr lang="zh-CN" altLang="en-US" sz="1800" dirty="0">
              <a:latin typeface="宋体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82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E22C-42F5-4746-947E-7F721C66AC1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943B-B116-4D66-848D-8795B7303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20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E22C-42F5-4746-947E-7F721C66AC1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943B-B116-4D66-848D-8795B7303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34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E22C-42F5-4746-947E-7F721C66AC1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943B-B116-4D66-848D-8795B7303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85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E22C-42F5-4746-947E-7F721C66AC1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943B-B116-4D66-848D-8795B7303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4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E22C-42F5-4746-947E-7F721C66AC1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943B-B116-4D66-848D-8795B7303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8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E22C-42F5-4746-947E-7F721C66AC1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943B-B116-4D66-848D-8795B7303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7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E22C-42F5-4746-947E-7F721C66AC1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943B-B116-4D66-848D-8795B7303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09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E22C-42F5-4746-947E-7F721C66AC1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943B-B116-4D66-848D-8795B7303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5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E22C-42F5-4746-947E-7F721C66AC1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943B-B116-4D66-848D-8795B7303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E22C-42F5-4746-947E-7F721C66AC1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943B-B116-4D66-848D-8795B7303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10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E22C-42F5-4746-947E-7F721C66AC1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943B-B116-4D66-848D-8795B7303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54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BE22C-42F5-4746-947E-7F721C66AC1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943B-B116-4D66-848D-8795B7303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82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1.4.4 </a:t>
            </a:r>
            <a:r>
              <a:rPr lang="zh-CN" altLang="en-US" dirty="0"/>
              <a:t>字符串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8498" y="1362269"/>
            <a:ext cx="10775302" cy="4814694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</a:rPr>
              <a:t>与其他语言一般用双引号来定义字符串字面值不同，</a:t>
            </a:r>
            <a:r>
              <a:rPr lang="en-US" altLang="zh-CN" sz="2000" dirty="0">
                <a:latin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Times New Roman" panose="02020603050405020304" pitchFamily="18" charset="0"/>
              </a:rPr>
              <a:t>可以使用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单引号</a:t>
            </a:r>
            <a:r>
              <a:rPr lang="zh-CN" altLang="en-US" sz="2000" dirty="0">
                <a:latin typeface="Times New Roman" panose="02020603050405020304" pitchFamily="18" charset="0"/>
              </a:rPr>
              <a:t>和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双引号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</a:rPr>
              <a:t>Python3</a:t>
            </a:r>
            <a:r>
              <a:rPr lang="zh-CN" altLang="en-US" sz="1800" dirty="0">
                <a:latin typeface="Times New Roman" panose="02020603050405020304" pitchFamily="18" charset="0"/>
              </a:rPr>
              <a:t>的字符串默认为</a:t>
            </a:r>
            <a:r>
              <a:rPr lang="en-US" altLang="zh-CN" sz="1800" dirty="0">
                <a:latin typeface="Times New Roman" panose="02020603050405020304" pitchFamily="18" charset="0"/>
              </a:rPr>
              <a:t>Unicode</a:t>
            </a:r>
            <a:r>
              <a:rPr lang="zh-CN" altLang="en-US" sz="1800" dirty="0">
                <a:latin typeface="Times New Roman" panose="02020603050405020304" pitchFamily="18" charset="0"/>
              </a:rPr>
              <a:t>字符串，从而可以包含中文字符串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sz="1800" dirty="0">
                <a:latin typeface="Times New Roman" panose="02020603050405020304" pitchFamily="18" charset="0"/>
              </a:rPr>
              <a:t>一般建议采用单引号定义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sz="1800" dirty="0">
                <a:latin typeface="Times New Roman" panose="02020603050405020304" pitchFamily="18" charset="0"/>
              </a:rPr>
              <a:t>如果字符串中有双引号，则使用单引号定义，反之亦然 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'</a:t>
            </a:r>
            <a:r>
              <a:rPr lang="en-US" altLang="zh-CN" sz="1800" dirty="0" err="1">
                <a:latin typeface="Times New Roman" panose="02020603050405020304" pitchFamily="18" charset="0"/>
              </a:rPr>
              <a:t>abc</a:t>
            </a:r>
            <a:r>
              <a:rPr lang="en-US" altLang="zh-CN" sz="1800" dirty="0">
                <a:latin typeface="Times New Roman" panose="02020603050405020304" pitchFamily="18" charset="0"/>
              </a:rPr>
              <a:t>'  "Python</a:t>
            </a:r>
            <a:r>
              <a:rPr lang="zh-CN" altLang="en-US" sz="1800" dirty="0">
                <a:latin typeface="Times New Roman" panose="02020603050405020304" pitchFamily="18" charset="0"/>
              </a:rPr>
              <a:t>程序设计基础</a:t>
            </a:r>
            <a:r>
              <a:rPr lang="en-US" altLang="zh-CN" sz="1800" dirty="0">
                <a:latin typeface="Times New Roman" panose="02020603050405020304" pitchFamily="18" charset="0"/>
              </a:rPr>
              <a:t>"   "What's your name?"   '"Thank you!" she said. '	</a:t>
            </a:r>
          </a:p>
          <a:p>
            <a:pPr lvl="1"/>
            <a:r>
              <a:rPr lang="zh-CN" altLang="en-US" sz="1800" dirty="0">
                <a:latin typeface="Times New Roman" panose="02020603050405020304" pitchFamily="18" charset="0"/>
              </a:rPr>
              <a:t>单引号和双引号定义的字符串不能跨越多行，字符串中想要有换行需要使用字符转义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0070C0"/>
                </a:solidFill>
              </a:rPr>
              <a:t>三引号</a:t>
            </a:r>
            <a:r>
              <a:rPr lang="zh-CN" altLang="en-US" sz="2000" dirty="0"/>
              <a:t>'''或"""表示的字符串可以换行，用于长字符串，也用于在程序中表示较长的注释。</a:t>
            </a:r>
            <a:endParaRPr lang="en-US" altLang="zh-CN" sz="2000" dirty="0"/>
          </a:p>
          <a:p>
            <a:r>
              <a:rPr lang="zh-CN" altLang="en-US" sz="2000" dirty="0">
                <a:latin typeface="Times New Roman" panose="02020603050405020304" pitchFamily="18" charset="0"/>
              </a:rPr>
              <a:t>字符串属于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不可变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序列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</a:rPr>
              <a:t>空串表示为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zh-CN" altLang="en-US" sz="2000" dirty="0">
                <a:latin typeface="Times New Roman" panose="02020603050405020304" pitchFamily="18" charset="0"/>
              </a:rPr>
              <a:t>或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GB" altLang="en-US" sz="2000" dirty="0"/>
              <a:t> </a:t>
            </a:r>
          </a:p>
          <a:p>
            <a:pPr marL="0" indent="0">
              <a:buNone/>
            </a:pPr>
            <a:endParaRPr lang="en-GB" altLang="en-US" sz="2000" dirty="0"/>
          </a:p>
          <a:p>
            <a:endParaRPr lang="zh-CN" altLang="en-US" sz="2000" dirty="0"/>
          </a:p>
          <a:p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41966" y="4241899"/>
            <a:ext cx="3300548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&gt;&gt;&gt; a ='''first line \</a:t>
            </a:r>
            <a:r>
              <a:rPr lang="en-US" altLang="zh-CN" sz="1600" dirty="0" err="1"/>
              <a:t>nline</a:t>
            </a:r>
            <a:r>
              <a:rPr lang="en-US" altLang="zh-CN" sz="1600" dirty="0"/>
              <a:t> 2</a:t>
            </a:r>
          </a:p>
          <a:p>
            <a:r>
              <a:rPr lang="en-US" altLang="zh-CN" sz="1600" dirty="0"/>
              <a:t>line 3</a:t>
            </a:r>
          </a:p>
          <a:p>
            <a:r>
              <a:rPr lang="en-US" altLang="zh-CN" sz="1600" dirty="0"/>
              <a:t>last line.'''</a:t>
            </a:r>
          </a:p>
          <a:p>
            <a:r>
              <a:rPr lang="en-US" altLang="zh-CN" sz="1600" dirty="0"/>
              <a:t>&gt;&gt;&gt; a</a:t>
            </a:r>
          </a:p>
          <a:p>
            <a:r>
              <a:rPr lang="en-US" altLang="zh-CN" sz="1600" dirty="0"/>
              <a:t>'first line \</a:t>
            </a:r>
            <a:r>
              <a:rPr lang="en-US" altLang="zh-CN" sz="1600" dirty="0" err="1"/>
              <a:t>nline</a:t>
            </a:r>
            <a:r>
              <a:rPr lang="en-US" altLang="zh-CN" sz="1600" dirty="0"/>
              <a:t> 2\</a:t>
            </a:r>
            <a:r>
              <a:rPr lang="en-US" altLang="zh-CN" sz="1600" dirty="0" err="1"/>
              <a:t>nline</a:t>
            </a:r>
            <a:r>
              <a:rPr lang="en-US" altLang="zh-CN" sz="1600" dirty="0"/>
              <a:t> 3\</a:t>
            </a:r>
            <a:r>
              <a:rPr lang="en-US" altLang="zh-CN" sz="1600" dirty="0" err="1"/>
              <a:t>nlast</a:t>
            </a:r>
            <a:r>
              <a:rPr lang="en-US" altLang="zh-CN" sz="1600" dirty="0"/>
              <a:t> line.'</a:t>
            </a:r>
          </a:p>
          <a:p>
            <a:r>
              <a:rPr lang="en-US" altLang="zh-CN" sz="1600" dirty="0"/>
              <a:t>&gt;&gt;&gt; print(a)</a:t>
            </a:r>
          </a:p>
          <a:p>
            <a:r>
              <a:rPr lang="en-US" altLang="zh-CN" sz="1600" dirty="0"/>
              <a:t>first line </a:t>
            </a:r>
          </a:p>
          <a:p>
            <a:r>
              <a:rPr lang="en-US" altLang="zh-CN" sz="1600" dirty="0"/>
              <a:t>line 2</a:t>
            </a:r>
          </a:p>
          <a:p>
            <a:r>
              <a:rPr lang="en-US" altLang="zh-CN" sz="1600" dirty="0"/>
              <a:t>line 3</a:t>
            </a:r>
          </a:p>
          <a:p>
            <a:r>
              <a:rPr lang="en-US" altLang="zh-CN" sz="1600" dirty="0"/>
              <a:t>last line.</a:t>
            </a:r>
            <a:endParaRPr lang="en-GB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14483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69FEB53-F0D7-450C-964F-BD857A41B600}" type="slidenum">
              <a:rPr lang="en-US" altLang="zh-CN" sz="1400"/>
              <a:pPr eaLnBrk="1" hangingPunct="1"/>
              <a:t>10</a:t>
            </a:fld>
            <a:endParaRPr lang="en-US" altLang="zh-CN" sz="1400"/>
          </a:p>
        </p:txBody>
      </p: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8" y="549276"/>
            <a:ext cx="8951912" cy="626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TextBox 4"/>
          <p:cNvSpPr txBox="1">
            <a:spLocks noChangeArrowheads="1"/>
          </p:cNvSpPr>
          <p:nvPr/>
        </p:nvSpPr>
        <p:spPr bwMode="auto">
          <a:xfrm>
            <a:off x="1608138" y="107950"/>
            <a:ext cx="87030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rgbClr val="FF0000"/>
                </a:solidFill>
              </a:rPr>
              <a:t>键盘上每个字符在计算机内部都存储为一个整数，这个整数值就是字符的</a:t>
            </a:r>
            <a:r>
              <a:rPr lang="en-US" altLang="zh-CN" sz="1800" b="1" dirty="0">
                <a:solidFill>
                  <a:srgbClr val="FF0000"/>
                </a:solidFill>
              </a:rPr>
              <a:t>ASCII</a:t>
            </a:r>
            <a:r>
              <a:rPr lang="zh-CN" altLang="en-US" sz="1800" b="1" dirty="0">
                <a:solidFill>
                  <a:srgbClr val="FF0000"/>
                </a:solidFill>
              </a:rPr>
              <a:t>码：</a:t>
            </a:r>
          </a:p>
        </p:txBody>
      </p:sp>
    </p:spTree>
    <p:extLst>
      <p:ext uri="{BB962C8B-B14F-4D97-AF65-F5344CB8AC3E}">
        <p14:creationId xmlns:p14="http://schemas.microsoft.com/office/powerpoint/2010/main" val="190126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常见字符集：</a:t>
            </a:r>
            <a:r>
              <a:rPr lang="en-US" altLang="zh-CN" dirty="0"/>
              <a:t>Unicode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>
                <a:latin typeface="宋体" pitchFamily="2" charset="-122"/>
              </a:rPr>
              <a:t>Unicode(</a:t>
            </a:r>
            <a:r>
              <a:rPr lang="zh-CN" altLang="en-US" sz="1800" dirty="0">
                <a:latin typeface="宋体" pitchFamily="2" charset="-122"/>
              </a:rPr>
              <a:t>统一码</a:t>
            </a:r>
            <a:r>
              <a:rPr lang="en-US" altLang="zh-CN" sz="1800" dirty="0">
                <a:latin typeface="宋体" pitchFamily="2" charset="-122"/>
              </a:rPr>
              <a:t>): http://www.unicode.org/</a:t>
            </a:r>
          </a:p>
          <a:p>
            <a:pPr lvl="1"/>
            <a:r>
              <a:rPr lang="zh-CN" altLang="en-US" sz="1800" dirty="0">
                <a:latin typeface="宋体" pitchFamily="2" charset="-122"/>
              </a:rPr>
              <a:t>传统的编码方式给出了某个字符集中的字符与数字之间的映射关系，不同编码方式的映射不一样，而且所支持的字符也不一样</a:t>
            </a:r>
            <a:endParaRPr lang="en-US" altLang="zh-CN" sz="1800" dirty="0">
              <a:latin typeface="宋体" pitchFamily="2" charset="-122"/>
            </a:endParaRPr>
          </a:p>
          <a:p>
            <a:pPr lvl="1"/>
            <a:r>
              <a:rPr lang="en-US" altLang="zh-CN" sz="1800" dirty="0">
                <a:latin typeface="宋体" pitchFamily="2" charset="-122"/>
              </a:rPr>
              <a:t>Unicode</a:t>
            </a:r>
            <a:r>
              <a:rPr lang="zh-CN" altLang="en-US" sz="1800" dirty="0">
                <a:latin typeface="宋体" pitchFamily="2" charset="-122"/>
              </a:rPr>
              <a:t>统一了全球不同语言采用的字符集，这些字符通过一个</a:t>
            </a:r>
            <a:r>
              <a:rPr lang="en-US" altLang="zh-CN" sz="1800" dirty="0">
                <a:latin typeface="宋体" pitchFamily="2" charset="-122"/>
              </a:rPr>
              <a:t>Unicode Code Point</a:t>
            </a:r>
            <a:r>
              <a:rPr lang="zh-CN" altLang="en-US" sz="1800" dirty="0">
                <a:latin typeface="宋体" pitchFamily="2" charset="-122"/>
              </a:rPr>
              <a:t>来描述</a:t>
            </a:r>
            <a:endParaRPr lang="en-US" altLang="zh-CN" sz="1800" dirty="0">
              <a:latin typeface="宋体" pitchFamily="2" charset="-122"/>
            </a:endParaRPr>
          </a:p>
          <a:p>
            <a:pPr lvl="1"/>
            <a:r>
              <a:rPr lang="zh-CN" altLang="en-US" sz="1800" dirty="0">
                <a:latin typeface="宋体" pitchFamily="2" charset="-122"/>
              </a:rPr>
              <a:t>内置函数</a:t>
            </a:r>
            <a:r>
              <a:rPr lang="en-US" altLang="zh-CN" sz="1800" dirty="0" err="1">
                <a:latin typeface="宋体" pitchFamily="2" charset="-122"/>
              </a:rPr>
              <a:t>ord</a:t>
            </a:r>
            <a:r>
              <a:rPr lang="zh-CN" altLang="en-US" sz="1800" dirty="0">
                <a:latin typeface="宋体" pitchFamily="2" charset="-122"/>
              </a:rPr>
              <a:t>返回字符对应的</a:t>
            </a:r>
            <a:r>
              <a:rPr lang="en-US" altLang="zh-CN" sz="1800" dirty="0" err="1">
                <a:latin typeface="宋体" pitchFamily="2" charset="-122"/>
              </a:rPr>
              <a:t>unicode</a:t>
            </a:r>
            <a:r>
              <a:rPr lang="zh-CN" altLang="en-US" sz="1800" dirty="0">
                <a:latin typeface="宋体" pitchFamily="2" charset="-122"/>
              </a:rPr>
              <a:t>，</a:t>
            </a:r>
            <a:r>
              <a:rPr lang="en-US" altLang="zh-CN" sz="1800" dirty="0" err="1">
                <a:latin typeface="宋体" pitchFamily="2" charset="-122"/>
              </a:rPr>
              <a:t>chr</a:t>
            </a:r>
            <a:r>
              <a:rPr lang="zh-CN" altLang="en-US" sz="1800" dirty="0">
                <a:latin typeface="宋体" pitchFamily="2" charset="-122"/>
              </a:rPr>
              <a:t>反之</a:t>
            </a:r>
            <a:endParaRPr lang="en-US" altLang="zh-CN" sz="1800" dirty="0">
              <a:latin typeface="宋体" pitchFamily="2" charset="-122"/>
            </a:endParaRPr>
          </a:p>
          <a:p>
            <a:pPr lvl="1"/>
            <a:r>
              <a:rPr lang="zh-CN" altLang="en-US" sz="1800" dirty="0">
                <a:latin typeface="宋体" pitchFamily="2" charset="-122"/>
              </a:rPr>
              <a:t>起初</a:t>
            </a:r>
            <a:r>
              <a:rPr lang="en-US" altLang="zh-CN" sz="1800" dirty="0">
                <a:latin typeface="宋体" pitchFamily="2" charset="-122"/>
              </a:rPr>
              <a:t>Unicode</a:t>
            </a:r>
            <a:r>
              <a:rPr lang="zh-CN" altLang="en-US" sz="1800" dirty="0">
                <a:latin typeface="宋体" pitchFamily="2" charset="-122"/>
              </a:rPr>
              <a:t>编码为</a:t>
            </a:r>
            <a:r>
              <a:rPr lang="en-US" altLang="zh-CN" sz="1800" dirty="0">
                <a:latin typeface="宋体" pitchFamily="2" charset="-122"/>
              </a:rPr>
              <a:t>16</a:t>
            </a:r>
            <a:r>
              <a:rPr lang="zh-CN" altLang="en-US" sz="1800" dirty="0">
                <a:latin typeface="宋体" pitchFamily="2" charset="-122"/>
              </a:rPr>
              <a:t>个比特，但从</a:t>
            </a:r>
            <a:r>
              <a:rPr lang="en-US" altLang="zh-CN" sz="1800" dirty="0">
                <a:latin typeface="宋体" pitchFamily="2" charset="-122"/>
              </a:rPr>
              <a:t>1996</a:t>
            </a:r>
            <a:r>
              <a:rPr lang="zh-CN" altLang="en-US" sz="1800" dirty="0">
                <a:latin typeface="宋体" pitchFamily="2" charset="-122"/>
              </a:rPr>
              <a:t>的</a:t>
            </a:r>
            <a:r>
              <a:rPr lang="en-US" altLang="zh-CN" sz="1800" dirty="0">
                <a:latin typeface="宋体" pitchFamily="2" charset="-122"/>
              </a:rPr>
              <a:t>Unicode</a:t>
            </a:r>
            <a:r>
              <a:rPr lang="zh-CN" altLang="en-US" sz="1800" dirty="0">
                <a:latin typeface="宋体" pitchFamily="2" charset="-122"/>
              </a:rPr>
              <a:t> </a:t>
            </a:r>
            <a:r>
              <a:rPr lang="en-US" altLang="zh-CN" sz="1800" dirty="0">
                <a:latin typeface="宋体" pitchFamily="2" charset="-122"/>
              </a:rPr>
              <a:t>2.0</a:t>
            </a:r>
            <a:r>
              <a:rPr lang="zh-CN" altLang="en-US" sz="1800" dirty="0">
                <a:latin typeface="宋体" pitchFamily="2" charset="-122"/>
              </a:rPr>
              <a:t>之后编码范围扩展到</a:t>
            </a:r>
            <a:r>
              <a:rPr lang="en-US" altLang="zh-CN" sz="1800" dirty="0">
                <a:latin typeface="宋体" pitchFamily="2" charset="-122"/>
              </a:rPr>
              <a:t>U+0000..U+10FFFF</a:t>
            </a:r>
            <a:r>
              <a:rPr lang="zh-CN" altLang="en-US" sz="1800" dirty="0">
                <a:latin typeface="宋体" pitchFamily="2" charset="-122"/>
              </a:rPr>
              <a:t>，即</a:t>
            </a:r>
            <a:r>
              <a:rPr lang="en-US" altLang="zh-CN" sz="1800" dirty="0">
                <a:latin typeface="宋体" pitchFamily="2" charset="-122"/>
              </a:rPr>
              <a:t>21</a:t>
            </a:r>
            <a:r>
              <a:rPr lang="zh-CN" altLang="en-US" sz="1800" dirty="0">
                <a:latin typeface="宋体" pitchFamily="2" charset="-122"/>
              </a:rPr>
              <a:t>比特</a:t>
            </a:r>
            <a:endParaRPr lang="en-US" altLang="zh-CN" sz="1800" dirty="0">
              <a:latin typeface="宋体" pitchFamily="2" charset="-122"/>
            </a:endParaRPr>
          </a:p>
          <a:p>
            <a:pPr lvl="1"/>
            <a:r>
              <a:rPr lang="en-US" altLang="zh-CN" sz="1800" dirty="0">
                <a:latin typeface="宋体" pitchFamily="2" charset="-122"/>
              </a:rPr>
              <a:t>Unicode</a:t>
            </a:r>
            <a:r>
              <a:rPr lang="zh-CN" altLang="en-US" sz="1800" dirty="0">
                <a:latin typeface="宋体" pitchFamily="2" charset="-122"/>
              </a:rPr>
              <a:t>字符在字符串字面量定义中可以通过</a:t>
            </a:r>
            <a:r>
              <a:rPr lang="en-US" altLang="zh-CN" sz="1800" dirty="0">
                <a:latin typeface="宋体" pitchFamily="2" charset="-122"/>
              </a:rPr>
              <a:t>\</a:t>
            </a:r>
            <a:r>
              <a:rPr lang="en-US" altLang="zh-CN" sz="1800" dirty="0" err="1">
                <a:latin typeface="宋体" pitchFamily="2" charset="-122"/>
              </a:rPr>
              <a:t>uxxxx</a:t>
            </a:r>
            <a:r>
              <a:rPr lang="zh-CN" altLang="en-US" sz="1800" dirty="0">
                <a:latin typeface="宋体" pitchFamily="2" charset="-122"/>
              </a:rPr>
              <a:t>来描述码点</a:t>
            </a:r>
            <a:r>
              <a:rPr lang="en-US" altLang="zh-CN" sz="1800" dirty="0" err="1">
                <a:latin typeface="宋体" pitchFamily="2" charset="-122"/>
              </a:rPr>
              <a:t>xxxx</a:t>
            </a:r>
            <a:r>
              <a:rPr lang="zh-CN" altLang="en-US" sz="1800" dirty="0">
                <a:latin typeface="宋体" pitchFamily="2" charset="-122"/>
              </a:rPr>
              <a:t>对应的字符，比如： </a:t>
            </a:r>
            <a:r>
              <a:rPr lang="en-US" altLang="zh-CN" sz="1800" dirty="0">
                <a:latin typeface="宋体" pitchFamily="2" charset="-122"/>
              </a:rPr>
              <a:t>'</a:t>
            </a:r>
            <a:r>
              <a:rPr lang="zh-CN" altLang="en-US" sz="1800" dirty="0">
                <a:latin typeface="宋体" pitchFamily="2" charset="-122"/>
              </a:rPr>
              <a:t>中</a:t>
            </a:r>
            <a:r>
              <a:rPr lang="en-US" altLang="zh-CN" sz="1800" dirty="0">
                <a:latin typeface="宋体" pitchFamily="2" charset="-122"/>
              </a:rPr>
              <a:t>\u56fd'</a:t>
            </a:r>
            <a:r>
              <a:rPr lang="zh-CN" altLang="en-US" sz="1800" dirty="0">
                <a:latin typeface="宋体" pitchFamily="2" charset="-122"/>
              </a:rPr>
              <a:t>实际上是</a:t>
            </a:r>
            <a:r>
              <a:rPr lang="en-US" altLang="zh-CN" sz="1800" dirty="0">
                <a:latin typeface="宋体" pitchFamily="2" charset="-122"/>
              </a:rPr>
              <a:t>'</a:t>
            </a:r>
            <a:r>
              <a:rPr lang="zh-CN" altLang="en-US" sz="1800" dirty="0">
                <a:latin typeface="宋体" pitchFamily="2" charset="-122"/>
              </a:rPr>
              <a:t>中国</a:t>
            </a:r>
            <a:r>
              <a:rPr lang="en-US" altLang="zh-CN" sz="1800" dirty="0">
                <a:latin typeface="宋体" pitchFamily="2" charset="-122"/>
              </a:rPr>
              <a:t>'</a:t>
            </a:r>
            <a:r>
              <a:rPr lang="zh-CN" altLang="en-US" sz="1800" dirty="0">
                <a:latin typeface="宋体" pitchFamily="2" charset="-122"/>
              </a:rPr>
              <a:t> </a:t>
            </a:r>
            <a:endParaRPr lang="en-US" altLang="zh-CN" sz="1800" dirty="0">
              <a:latin typeface="宋体" pitchFamily="2" charset="-122"/>
            </a:endParaRPr>
          </a:p>
          <a:p>
            <a:pPr lvl="1"/>
            <a:r>
              <a:rPr lang="en-US" altLang="zh-CN" sz="1800" dirty="0">
                <a:latin typeface="宋体" pitchFamily="2" charset="-122"/>
              </a:rPr>
              <a:t>Unicode</a:t>
            </a:r>
            <a:r>
              <a:rPr lang="zh-CN" altLang="en-US" sz="1800" dirty="0">
                <a:latin typeface="宋体" pitchFamily="2" charset="-122"/>
              </a:rPr>
              <a:t>字符可以采用</a:t>
            </a:r>
            <a:r>
              <a:rPr lang="en-US" altLang="zh-CN" sz="1800" dirty="0">
                <a:latin typeface="宋体" pitchFamily="2" charset="-122"/>
              </a:rPr>
              <a:t>UTF-8,UTF-16,UTF-32</a:t>
            </a:r>
            <a:r>
              <a:rPr lang="zh-CN" altLang="en-US" sz="1800" dirty="0">
                <a:latin typeface="宋体" pitchFamily="2" charset="-122"/>
              </a:rPr>
              <a:t>进行编码进行传输</a:t>
            </a:r>
            <a:r>
              <a:rPr lang="en-US" altLang="zh-CN" sz="1800" dirty="0">
                <a:latin typeface="宋体" pitchFamily="2" charset="-122"/>
              </a:rPr>
              <a:t>,</a:t>
            </a:r>
            <a:r>
              <a:rPr lang="zh-CN" altLang="en-US" sz="1800" dirty="0">
                <a:latin typeface="宋体" pitchFamily="2" charset="-122"/>
              </a:rPr>
              <a:t>将</a:t>
            </a:r>
            <a:r>
              <a:rPr lang="en-US" altLang="zh-CN" sz="1800" dirty="0" err="1">
                <a:latin typeface="宋体" pitchFamily="2" charset="-122"/>
              </a:rPr>
              <a:t>unicode</a:t>
            </a:r>
            <a:r>
              <a:rPr lang="zh-CN" altLang="en-US" sz="1800" dirty="0">
                <a:latin typeface="宋体" pitchFamily="2" charset="-122"/>
              </a:rPr>
              <a:t>对应的字符转换成字节序列</a:t>
            </a:r>
            <a:endParaRPr lang="en-US" altLang="zh-CN" sz="1800" dirty="0">
              <a:latin typeface="宋体" pitchFamily="2" charset="-122"/>
            </a:endParaRPr>
          </a:p>
          <a:p>
            <a:r>
              <a:rPr lang="en-US" altLang="zh-CN" sz="1800" dirty="0">
                <a:latin typeface="宋体" pitchFamily="2" charset="-122"/>
              </a:rPr>
              <a:t>UTF-8</a:t>
            </a:r>
            <a:r>
              <a:rPr lang="zh-CN" altLang="en-US" sz="1800" dirty="0">
                <a:latin typeface="宋体" pitchFamily="2" charset="-122"/>
              </a:rPr>
              <a:t>：</a:t>
            </a:r>
            <a:r>
              <a:rPr lang="en-US" altLang="zh-CN" sz="1800" dirty="0">
                <a:latin typeface="宋体" pitchFamily="2" charset="-122"/>
              </a:rPr>
              <a:t>Unicode transformation format</a:t>
            </a:r>
          </a:p>
          <a:p>
            <a:pPr lvl="1"/>
            <a:r>
              <a:rPr lang="zh-CN" altLang="en-US" sz="1800" dirty="0">
                <a:latin typeface="宋体" pitchFamily="2" charset="-122"/>
              </a:rPr>
              <a:t>目前使用最为广泛的</a:t>
            </a:r>
            <a:r>
              <a:rPr lang="en-US" altLang="zh-CN" sz="1800" dirty="0">
                <a:latin typeface="宋体" pitchFamily="2" charset="-122"/>
              </a:rPr>
              <a:t>UTF</a:t>
            </a:r>
            <a:r>
              <a:rPr lang="zh-CN" altLang="en-US" sz="1800" dirty="0">
                <a:latin typeface="宋体" pitchFamily="2" charset="-122"/>
              </a:rPr>
              <a:t>编码， </a:t>
            </a:r>
            <a:r>
              <a:rPr lang="en-US" altLang="zh-CN" sz="1800" dirty="0">
                <a:latin typeface="宋体" pitchFamily="2" charset="-122"/>
              </a:rPr>
              <a:t>Python3</a:t>
            </a:r>
            <a:r>
              <a:rPr lang="zh-CN" altLang="en-US" sz="1800" dirty="0">
                <a:latin typeface="宋体" pitchFamily="2" charset="-122"/>
              </a:rPr>
              <a:t>的字符串采用</a:t>
            </a:r>
            <a:r>
              <a:rPr lang="en-US" altLang="zh-CN" sz="1800" dirty="0">
                <a:latin typeface="宋体" pitchFamily="2" charset="-122"/>
              </a:rPr>
              <a:t>UTF-8</a:t>
            </a:r>
            <a:r>
              <a:rPr lang="zh-CN" altLang="en-US" sz="1800" dirty="0">
                <a:latin typeface="宋体" pitchFamily="2" charset="-122"/>
              </a:rPr>
              <a:t>编码</a:t>
            </a:r>
            <a:r>
              <a:rPr lang="en-US" altLang="zh-CN" sz="1800" dirty="0">
                <a:latin typeface="宋体" pitchFamily="2" charset="-122"/>
              </a:rPr>
              <a:t>. </a:t>
            </a:r>
          </a:p>
          <a:p>
            <a:pPr lvl="1"/>
            <a:r>
              <a:rPr lang="en-US" altLang="zh-CN" sz="1800" dirty="0">
                <a:latin typeface="宋体" pitchFamily="2" charset="-122"/>
              </a:rPr>
              <a:t>1</a:t>
            </a:r>
            <a:r>
              <a:rPr lang="zh-CN" altLang="en-US" sz="1800" dirty="0">
                <a:latin typeface="宋体" pitchFamily="2" charset="-122"/>
              </a:rPr>
              <a:t>～</a:t>
            </a:r>
            <a:r>
              <a:rPr lang="en-US" altLang="zh-CN" sz="1800" dirty="0">
                <a:latin typeface="宋体" pitchFamily="2" charset="-122"/>
              </a:rPr>
              <a:t>6</a:t>
            </a:r>
            <a:r>
              <a:rPr lang="zh-CN" altLang="en-US" sz="1800" dirty="0">
                <a:latin typeface="宋体" pitchFamily="2" charset="-122"/>
              </a:rPr>
              <a:t>个字节</a:t>
            </a:r>
            <a:r>
              <a:rPr lang="en-US" altLang="zh-CN" sz="1800" dirty="0">
                <a:latin typeface="宋体" pitchFamily="2" charset="-122"/>
              </a:rPr>
              <a:t>, ASCII</a:t>
            </a:r>
            <a:r>
              <a:rPr lang="zh-CN" altLang="en-US" sz="1800" dirty="0">
                <a:latin typeface="宋体" pitchFamily="2" charset="-122"/>
              </a:rPr>
              <a:t>字符采用</a:t>
            </a:r>
            <a:r>
              <a:rPr lang="en-US" altLang="zh-CN" sz="1800" dirty="0">
                <a:latin typeface="宋体" pitchFamily="2" charset="-122"/>
              </a:rPr>
              <a:t>1</a:t>
            </a:r>
            <a:r>
              <a:rPr lang="zh-CN" altLang="en-US" sz="1800" dirty="0">
                <a:latin typeface="宋体" pitchFamily="2" charset="-122"/>
              </a:rPr>
              <a:t>个字节，其</a:t>
            </a:r>
            <a:r>
              <a:rPr lang="en-US" altLang="zh-CN" sz="1800" dirty="0">
                <a:latin typeface="宋体" pitchFamily="2" charset="-122"/>
              </a:rPr>
              <a:t>ASCII</a:t>
            </a:r>
            <a:r>
              <a:rPr lang="zh-CN" altLang="en-US" sz="1800" dirty="0">
                <a:latin typeface="宋体" pitchFamily="2" charset="-122"/>
              </a:rPr>
              <a:t>编码与采用</a:t>
            </a:r>
            <a:r>
              <a:rPr lang="en-US" altLang="zh-CN" sz="1800" dirty="0">
                <a:latin typeface="宋体" pitchFamily="2" charset="-122"/>
              </a:rPr>
              <a:t>UTF-8</a:t>
            </a:r>
            <a:r>
              <a:rPr lang="zh-CN" altLang="en-US" sz="1800" dirty="0">
                <a:latin typeface="宋体" pitchFamily="2" charset="-122"/>
              </a:rPr>
              <a:t>编码的结果一致。中文采用</a:t>
            </a:r>
            <a:r>
              <a:rPr lang="en-US" altLang="zh-CN" sz="1800" dirty="0">
                <a:latin typeface="宋体" pitchFamily="2" charset="-122"/>
              </a:rPr>
              <a:t>3</a:t>
            </a:r>
            <a:r>
              <a:rPr lang="zh-CN" altLang="en-US" sz="1800" dirty="0">
                <a:latin typeface="宋体" pitchFamily="2" charset="-122"/>
              </a:rPr>
              <a:t>个字节</a:t>
            </a:r>
            <a:endParaRPr lang="en-US" altLang="zh-CN" sz="1800" dirty="0">
              <a:latin typeface="宋体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962" y="537486"/>
            <a:ext cx="24003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1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A7CA1-4943-504F-9264-BC462849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Unicode </a:t>
            </a:r>
            <a:r>
              <a:rPr kumimoji="1" lang="zh-CN" altLang="en-US" dirty="0"/>
              <a:t>与</a:t>
            </a:r>
            <a:r>
              <a:rPr kumimoji="1" lang="en-US" altLang="zh-CN" dirty="0"/>
              <a:t>utf-8</a:t>
            </a:r>
            <a:r>
              <a:rPr kumimoji="1" lang="zh-CN" altLang="en-US" dirty="0"/>
              <a:t>转换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50BC10-5C8F-2147-AF08-10AB6E4FC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1745"/>
            <a:ext cx="9372600" cy="318634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25BEDEE-CC91-B94B-B1A0-A845556CF03A}"/>
              </a:ext>
            </a:extLst>
          </p:cNvPr>
          <p:cNvSpPr/>
          <p:nvPr/>
        </p:nvSpPr>
        <p:spPr>
          <a:xfrm>
            <a:off x="375138" y="4578090"/>
            <a:ext cx="1161757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严的 </a:t>
            </a:r>
            <a:r>
              <a:rPr lang="en-US" altLang="zh-CN" dirty="0"/>
              <a:t>Unicode </a:t>
            </a:r>
            <a:r>
              <a:rPr lang="zh-CN" altLang="en-US" dirty="0"/>
              <a:t>是</a:t>
            </a:r>
            <a:r>
              <a:rPr lang="en-US" altLang="zh-CN" dirty="0"/>
              <a:t>4E25</a:t>
            </a:r>
            <a:r>
              <a:rPr lang="zh-CN" altLang="en-US" dirty="0"/>
              <a:t>（</a:t>
            </a:r>
            <a:r>
              <a:rPr lang="en-US" altLang="zh-CN" dirty="0"/>
              <a:t>100111000100101</a:t>
            </a:r>
            <a:r>
              <a:rPr lang="zh-CN" altLang="en-US" dirty="0"/>
              <a:t>），根据上表，可以发现</a:t>
            </a:r>
            <a:r>
              <a:rPr lang="en-US" altLang="zh-CN" dirty="0"/>
              <a:t>4E25</a:t>
            </a:r>
            <a:r>
              <a:rPr lang="zh-CN" altLang="en-US" dirty="0"/>
              <a:t>处在第三行的范围内（</a:t>
            </a:r>
            <a:r>
              <a:rPr lang="en-US" altLang="zh-CN" dirty="0"/>
              <a:t>0000 0800 - 0000 FFFF</a:t>
            </a:r>
            <a:r>
              <a:rPr lang="zh-CN" altLang="en-US" dirty="0"/>
              <a:t>），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因此严的 </a:t>
            </a:r>
            <a:r>
              <a:rPr lang="en-US" altLang="zh-CN" dirty="0"/>
              <a:t>UTF-8 </a:t>
            </a:r>
            <a:r>
              <a:rPr lang="zh-CN" altLang="en-US" dirty="0"/>
              <a:t>编码需要三个字节，即格式是</a:t>
            </a:r>
            <a:r>
              <a:rPr lang="en-US" altLang="zh-CN" sz="2400" b="1" dirty="0"/>
              <a:t>1110xxxx 10xxxxxx 10xxxxxx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从严的最后一个二进制位开始，依次从后向前填入格式中的</a:t>
            </a:r>
            <a:r>
              <a:rPr lang="en-US" altLang="zh-CN" dirty="0"/>
              <a:t>x</a:t>
            </a:r>
            <a:r>
              <a:rPr lang="zh-CN" altLang="en-US" dirty="0"/>
              <a:t>，多出的位补</a:t>
            </a:r>
            <a:r>
              <a:rPr lang="en-US" altLang="zh-CN" dirty="0"/>
              <a:t>0</a:t>
            </a:r>
            <a:r>
              <a:rPr lang="zh-CN" altLang="en-US" dirty="0"/>
              <a:t>。这样就得到了，严的 </a:t>
            </a:r>
            <a:r>
              <a:rPr lang="en-US" altLang="zh-CN" dirty="0"/>
              <a:t>UTF-8 </a:t>
            </a:r>
            <a:r>
              <a:rPr lang="zh-CN" altLang="en-US" dirty="0"/>
              <a:t>编码是</a:t>
            </a:r>
            <a:r>
              <a:rPr lang="en-US" altLang="zh-CN" sz="2400" b="1" dirty="0"/>
              <a:t>11100</a:t>
            </a:r>
            <a:r>
              <a:rPr lang="en-US" altLang="zh-CN" sz="2400" b="1" dirty="0">
                <a:highlight>
                  <a:srgbClr val="FFFF00"/>
                </a:highlight>
              </a:rPr>
              <a:t>100</a:t>
            </a:r>
            <a:r>
              <a:rPr lang="en-US" altLang="zh-CN" sz="2400" b="1" dirty="0"/>
              <a:t> 10</a:t>
            </a:r>
            <a:r>
              <a:rPr lang="en-US" altLang="zh-CN" sz="2400" b="1" dirty="0">
                <a:highlight>
                  <a:srgbClr val="FFFF00"/>
                </a:highlight>
              </a:rPr>
              <a:t>111000 </a:t>
            </a:r>
            <a:r>
              <a:rPr lang="en-US" altLang="zh-CN" sz="2400" b="1" dirty="0"/>
              <a:t>10</a:t>
            </a:r>
            <a:r>
              <a:rPr lang="en-US" altLang="zh-CN" sz="2400" b="1" dirty="0">
                <a:highlight>
                  <a:srgbClr val="FFFF00"/>
                </a:highlight>
              </a:rPr>
              <a:t>100101</a:t>
            </a:r>
            <a:r>
              <a:rPr lang="zh-CN" altLang="en-US" dirty="0"/>
              <a:t>，转换成十六进制就是</a:t>
            </a:r>
            <a:r>
              <a:rPr lang="en-US" altLang="zh-CN" dirty="0"/>
              <a:t>E4B8A5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4E7112-A603-5345-A4CE-D676408016C0}"/>
              </a:ext>
            </a:extLst>
          </p:cNvPr>
          <p:cNvSpPr/>
          <p:nvPr/>
        </p:nvSpPr>
        <p:spPr>
          <a:xfrm>
            <a:off x="9372600" y="1701645"/>
            <a:ext cx="25497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FF"/>
                </a:solidFill>
                <a:latin typeface="-apple-system"/>
              </a:rPr>
              <a:t>解读 </a:t>
            </a:r>
            <a:r>
              <a:rPr lang="en-US" altLang="zh-CN" dirty="0">
                <a:solidFill>
                  <a:srgbClr val="3333FF"/>
                </a:solidFill>
                <a:latin typeface="-apple-system"/>
              </a:rPr>
              <a:t>UTF-8 </a:t>
            </a:r>
            <a:r>
              <a:rPr lang="zh-CN" altLang="en-US" dirty="0">
                <a:solidFill>
                  <a:srgbClr val="3333FF"/>
                </a:solidFill>
                <a:latin typeface="-apple-system"/>
              </a:rPr>
              <a:t>编码非常简单：如果一个字节的第一位是</a:t>
            </a:r>
            <a:r>
              <a:rPr lang="en-US" altLang="zh-CN" dirty="0">
                <a:solidFill>
                  <a:srgbClr val="3333FF"/>
                </a:solidFill>
                <a:latin typeface="-apple-system"/>
              </a:rPr>
              <a:t>0</a:t>
            </a:r>
            <a:r>
              <a:rPr lang="zh-CN" altLang="en-US" dirty="0">
                <a:solidFill>
                  <a:srgbClr val="3333FF"/>
                </a:solidFill>
                <a:latin typeface="-apple-system"/>
              </a:rPr>
              <a:t>，则这个字节单独就是一个字符；如果第一位是</a:t>
            </a:r>
            <a:r>
              <a:rPr lang="en-US" altLang="zh-CN" dirty="0">
                <a:solidFill>
                  <a:srgbClr val="3333FF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3333FF"/>
                </a:solidFill>
                <a:latin typeface="-apple-system"/>
              </a:rPr>
              <a:t>，则连续有多少个</a:t>
            </a:r>
            <a:r>
              <a:rPr lang="en-US" altLang="zh-CN" dirty="0">
                <a:solidFill>
                  <a:srgbClr val="3333FF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3333FF"/>
                </a:solidFill>
                <a:latin typeface="-apple-system"/>
              </a:rPr>
              <a:t>，就表示当前字符占用多少个字节。</a:t>
            </a:r>
            <a:endParaRPr lang="en-US" altLang="zh-CN" dirty="0">
              <a:solidFill>
                <a:srgbClr val="3333F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55485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r>
              <a:rPr lang="en-US" altLang="zh-CN" dirty="0" err="1"/>
              <a:t>str</a:t>
            </a:r>
            <a:r>
              <a:rPr lang="zh-CN" altLang="en-US" dirty="0"/>
              <a:t>与字节串</a:t>
            </a:r>
            <a:r>
              <a:rPr lang="en-US" altLang="zh-CN" dirty="0"/>
              <a:t>bytes</a:t>
            </a:r>
            <a:r>
              <a:rPr lang="zh-CN" altLang="en-US" dirty="0"/>
              <a:t>之间的转换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类型</a:t>
            </a:r>
            <a:r>
              <a:rPr lang="en-US" altLang="zh-CN" sz="2000" dirty="0"/>
              <a:t>bytes</a:t>
            </a:r>
            <a:r>
              <a:rPr lang="zh-CN" altLang="en-US" sz="2000" dirty="0"/>
              <a:t>类似于</a:t>
            </a:r>
            <a:r>
              <a:rPr lang="en-US" altLang="zh-CN" sz="2000" dirty="0" err="1"/>
              <a:t>str</a:t>
            </a:r>
            <a:r>
              <a:rPr lang="zh-CN" altLang="en-US" sz="2000" dirty="0"/>
              <a:t>，也是一个不可变的有序序列类型，只是其元素为单个字节，而</a:t>
            </a:r>
            <a:r>
              <a:rPr lang="en-US" altLang="zh-CN" sz="2000" dirty="0" err="1"/>
              <a:t>str</a:t>
            </a:r>
            <a:r>
              <a:rPr lang="zh-CN" altLang="en-US" sz="2000" dirty="0"/>
              <a:t>中每个元素为单个字符</a:t>
            </a:r>
            <a:endParaRPr lang="en-US" altLang="zh-CN" sz="2000" dirty="0"/>
          </a:p>
          <a:p>
            <a:r>
              <a:rPr lang="en-US" altLang="zh-CN" sz="2000" dirty="0" err="1"/>
              <a:t>unicode</a:t>
            </a:r>
            <a:r>
              <a:rPr lang="zh-CN" altLang="en-US" sz="2000" dirty="0"/>
              <a:t>字符串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ym typeface="Wingdings" panose="05000000000000000000" pitchFamily="2" charset="2"/>
              </a:rPr>
              <a:t>字节串： </a:t>
            </a:r>
            <a:r>
              <a:rPr lang="en-US" altLang="zh-CN" sz="2000" b="1" dirty="0" err="1">
                <a:solidFill>
                  <a:srgbClr val="FF0000"/>
                </a:solidFill>
              </a:rPr>
              <a:t>str_obj.encode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zh-CN" altLang="zh-CN" sz="2000" b="1" dirty="0">
                <a:solidFill>
                  <a:srgbClr val="FF0000"/>
                </a:solidFill>
              </a:rPr>
              <a:t>encoding='utf-8', errors='strict') -&gt; bytes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将</a:t>
            </a:r>
            <a:r>
              <a:rPr lang="en-US" altLang="zh-CN" sz="2000" dirty="0" err="1"/>
              <a:t>unicode</a:t>
            </a:r>
            <a:r>
              <a:rPr lang="zh-CN" altLang="en-US" sz="2000" dirty="0"/>
              <a:t>字符串</a:t>
            </a:r>
            <a:r>
              <a:rPr lang="en-US" altLang="zh-CN" sz="2000" dirty="0" err="1"/>
              <a:t>str_obj</a:t>
            </a:r>
            <a:r>
              <a:rPr lang="zh-CN" altLang="en-US" sz="2000" dirty="0"/>
              <a:t>转换为相应编码方式的字节串，缺省编码为</a:t>
            </a:r>
            <a:r>
              <a:rPr lang="en-US" altLang="zh-CN" sz="2000" dirty="0"/>
              <a:t>utf-8</a:t>
            </a:r>
            <a:r>
              <a:rPr lang="zh-CN" altLang="en-US" sz="2000" dirty="0"/>
              <a:t>，常用的编码还包括</a:t>
            </a:r>
            <a:r>
              <a:rPr lang="en-US" altLang="zh-CN" sz="2000" dirty="0" err="1"/>
              <a:t>ascii</a:t>
            </a:r>
            <a:r>
              <a:rPr lang="zh-CN" altLang="en-US" sz="2000" dirty="0"/>
              <a:t>、</a:t>
            </a:r>
            <a:r>
              <a:rPr lang="en-US" altLang="zh-CN" sz="2000" dirty="0"/>
              <a:t>latin1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gbk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pPr lvl="1"/>
            <a:r>
              <a:rPr lang="en-US" altLang="zh-CN" sz="2000" dirty="0"/>
              <a:t> errors</a:t>
            </a:r>
            <a:r>
              <a:rPr lang="zh-CN" altLang="en-US" sz="2000" dirty="0"/>
              <a:t>指出在编码过程中出现错误时怎么办，可取的值包括</a:t>
            </a:r>
            <a:r>
              <a:rPr lang="en-US" altLang="zh-CN" sz="2000" dirty="0" err="1"/>
              <a:t>strict,ignore,replace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backslashreplace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xmlcharrefreplace</a:t>
            </a:r>
            <a:r>
              <a:rPr lang="zh-CN" altLang="en-US" sz="2000" dirty="0"/>
              <a:t>等。其中</a:t>
            </a:r>
            <a:r>
              <a:rPr lang="en-US" altLang="zh-CN" sz="2000" dirty="0"/>
              <a:t>strict</a:t>
            </a:r>
            <a:r>
              <a:rPr lang="zh-CN" altLang="en-US" sz="2000" dirty="0"/>
              <a:t>表示抛出异常，</a:t>
            </a:r>
            <a:r>
              <a:rPr lang="en-US" altLang="zh-CN" sz="2000" dirty="0"/>
              <a:t>ignore</a:t>
            </a:r>
            <a:r>
              <a:rPr lang="zh-CN" altLang="en-US" sz="2000" dirty="0"/>
              <a:t>表示忽略并跳过无法编码的字符，</a:t>
            </a:r>
            <a:r>
              <a:rPr lang="en-US" altLang="zh-CN" sz="2000" dirty="0"/>
              <a:t>replace</a:t>
            </a:r>
            <a:r>
              <a:rPr lang="zh-CN" altLang="en-US" sz="2000" dirty="0"/>
              <a:t>表示无法编码时替换为缺省替换字符。 </a:t>
            </a:r>
            <a:endParaRPr lang="en-US" altLang="zh-CN" sz="2000" dirty="0"/>
          </a:p>
          <a:p>
            <a:r>
              <a:rPr lang="zh-CN" altLang="en-US" sz="2000" dirty="0"/>
              <a:t>字节串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en-US" altLang="zh-CN" sz="2000" dirty="0" err="1">
                <a:sym typeface="Wingdings" panose="05000000000000000000" pitchFamily="2" charset="2"/>
              </a:rPr>
              <a:t>unicode</a:t>
            </a:r>
            <a:r>
              <a:rPr lang="zh-CN" altLang="en-US" sz="2000" dirty="0">
                <a:sym typeface="Wingdings" panose="05000000000000000000" pitchFamily="2" charset="2"/>
              </a:rPr>
              <a:t>字符串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 lvl="1"/>
            <a:r>
              <a:rPr lang="en-US" altLang="zh-CN" sz="2000" b="1" dirty="0" err="1">
                <a:solidFill>
                  <a:srgbClr val="FF0000"/>
                </a:solidFill>
              </a:rPr>
              <a:t>bytes_obj</a:t>
            </a:r>
            <a:r>
              <a:rPr lang="en-US" altLang="zh-CN" sz="2000" b="1" dirty="0">
                <a:solidFill>
                  <a:srgbClr val="FF0000"/>
                </a:solidFill>
              </a:rPr>
              <a:t>.</a:t>
            </a:r>
            <a:r>
              <a:rPr lang="zh-CN" altLang="zh-CN" sz="2000" b="1" dirty="0">
                <a:solidFill>
                  <a:srgbClr val="FF0000"/>
                </a:solidFill>
              </a:rPr>
              <a:t>decode(encoding='utf-8', errors='strict') </a:t>
            </a:r>
            <a:r>
              <a:rPr lang="en-US" altLang="zh-CN" sz="2000" b="1" dirty="0">
                <a:solidFill>
                  <a:srgbClr val="FF0000"/>
                </a:solidFill>
              </a:rPr>
              <a:t>-&gt; </a:t>
            </a:r>
            <a:r>
              <a:rPr lang="en-US" altLang="zh-CN" sz="2000" b="1" dirty="0" err="1">
                <a:solidFill>
                  <a:srgbClr val="FF0000"/>
                </a:solidFill>
              </a:rPr>
              <a:t>str</a:t>
            </a:r>
            <a:r>
              <a:rPr lang="en-US" altLang="zh-CN" sz="2000" b="1" dirty="0">
                <a:solidFill>
                  <a:srgbClr val="FF0000"/>
                </a:solidFill>
              </a:rPr>
              <a:t>  </a:t>
            </a:r>
          </a:p>
          <a:p>
            <a:pPr lvl="1"/>
            <a:r>
              <a:rPr lang="zh-CN" altLang="zh-CN" sz="2000" dirty="0"/>
              <a:t>str(bytes_or_buffer[, encoding[, errors]]) -&gt; str</a:t>
            </a:r>
            <a:r>
              <a:rPr lang="en-US" altLang="zh-CN" sz="2000" dirty="0"/>
              <a:t>    </a:t>
            </a:r>
            <a:r>
              <a:rPr lang="zh-CN" altLang="en-US" sz="2000" dirty="0"/>
              <a:t>按照指定编码方式将字节串转换为</a:t>
            </a:r>
            <a:r>
              <a:rPr lang="en-US" altLang="zh-CN" sz="2000" dirty="0" err="1"/>
              <a:t>unicode</a:t>
            </a:r>
            <a:r>
              <a:rPr lang="zh-CN" altLang="en-US" sz="2000" dirty="0"/>
              <a:t>字符串，注意如果只有一个参数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  <a:r>
              <a:rPr lang="zh-CN" altLang="en-US" sz="2000" dirty="0"/>
              <a:t>，相当于调用对象</a:t>
            </a:r>
            <a:r>
              <a:rPr lang="en-US" altLang="zh-CN" sz="2000" dirty="0" err="1"/>
              <a:t>obj</a:t>
            </a:r>
            <a:r>
              <a:rPr lang="zh-CN" altLang="en-US" sz="2000" dirty="0"/>
              <a:t>的</a:t>
            </a:r>
            <a:r>
              <a:rPr lang="en-US" altLang="zh-CN" sz="2000" dirty="0"/>
              <a:t>__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__</a:t>
            </a:r>
            <a:r>
              <a:rPr lang="zh-CN" altLang="en-US" sz="2000" dirty="0"/>
              <a:t>方法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7020466" y="5765578"/>
            <a:ext cx="3991428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教材</a:t>
            </a:r>
            <a:r>
              <a:rPr lang="en-US" altLang="zh-CN" dirty="0">
                <a:solidFill>
                  <a:srgbClr val="FF0000"/>
                </a:solidFill>
              </a:rPr>
              <a:t>P101 Python3 </a:t>
            </a:r>
            <a:r>
              <a:rPr lang="zh-CN" altLang="en-US" u="sng" dirty="0">
                <a:solidFill>
                  <a:srgbClr val="FF0000"/>
                </a:solidFill>
              </a:rPr>
              <a:t>字符串</a:t>
            </a:r>
            <a:r>
              <a:rPr lang="zh-CN" altLang="en-US" dirty="0">
                <a:solidFill>
                  <a:srgbClr val="FF0000"/>
                </a:solidFill>
              </a:rPr>
              <a:t>对象不再有</a:t>
            </a:r>
            <a:r>
              <a:rPr lang="en-US" altLang="zh-CN" u="sng" dirty="0">
                <a:solidFill>
                  <a:srgbClr val="FF0000"/>
                </a:solidFill>
              </a:rPr>
              <a:t>encode</a:t>
            </a:r>
            <a:r>
              <a:rPr lang="zh-CN" altLang="en-US" u="sng" dirty="0">
                <a:solidFill>
                  <a:srgbClr val="FF0000"/>
                </a:solidFill>
              </a:rPr>
              <a:t>和</a:t>
            </a:r>
            <a:r>
              <a:rPr lang="en-US" altLang="zh-CN" u="sng" dirty="0">
                <a:solidFill>
                  <a:srgbClr val="FF0000"/>
                </a:solidFill>
              </a:rPr>
              <a:t>decode</a:t>
            </a:r>
            <a:r>
              <a:rPr lang="zh-CN" altLang="en-US" dirty="0">
                <a:solidFill>
                  <a:srgbClr val="FF0000"/>
                </a:solidFill>
              </a:rPr>
              <a:t>方法说法有误</a:t>
            </a:r>
          </a:p>
        </p:txBody>
      </p:sp>
    </p:spTree>
    <p:extLst>
      <p:ext uri="{BB962C8B-B14F-4D97-AF65-F5344CB8AC3E}">
        <p14:creationId xmlns:p14="http://schemas.microsoft.com/office/powerpoint/2010/main" val="80586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r>
              <a:rPr lang="en-US" altLang="zh-CN" dirty="0" err="1"/>
              <a:t>str</a:t>
            </a:r>
            <a:r>
              <a:rPr lang="zh-CN" altLang="en-US" dirty="0"/>
              <a:t>与字节串</a:t>
            </a:r>
            <a:r>
              <a:rPr lang="en-US" altLang="zh-CN" dirty="0"/>
              <a:t>bytes</a:t>
            </a:r>
            <a:r>
              <a:rPr lang="zh-CN" altLang="en-US" dirty="0"/>
              <a:t>之间的转换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75199" y="2424911"/>
            <a:ext cx="7416801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&gt;&gt;&gt; bs1_gbk = s1.encode(encoding='gbk')</a:t>
            </a:r>
          </a:p>
          <a:p>
            <a:r>
              <a:rPr lang="zh-CN" altLang="en-US" dirty="0"/>
              <a:t>&gt;&gt;&gt; bs1_gbk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b'Python\xb3\xcc\xd0\xf2\xc9\xe8\xbc\xc6'</a:t>
            </a:r>
          </a:p>
          <a:p>
            <a:endParaRPr lang="en-US" altLang="zh-CN" dirty="0"/>
          </a:p>
          <a:p>
            <a:r>
              <a:rPr lang="zh-CN" altLang="en-US" dirty="0"/>
              <a:t>&gt;&gt;&gt; s1_gbk = bs1_gbk.decode()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UnicodeDecodeError: 'utf-8' codec can't decode byte 0xb3 in position 6: invalid start byte</a:t>
            </a:r>
          </a:p>
          <a:p>
            <a:endParaRPr lang="en-US" altLang="zh-CN" dirty="0"/>
          </a:p>
          <a:p>
            <a:r>
              <a:rPr lang="zh-CN" altLang="en-US" dirty="0"/>
              <a:t>&gt;&gt;&gt; s1_gbk_1 = bs1_gbk.decode(encoding='gbk')</a:t>
            </a:r>
          </a:p>
          <a:p>
            <a:r>
              <a:rPr lang="zh-CN" altLang="en-US" dirty="0"/>
              <a:t>&gt;&gt;&gt; s1_gbk_2 = str(bs1_gbk, encoding='gbk')</a:t>
            </a:r>
          </a:p>
          <a:p>
            <a:r>
              <a:rPr lang="zh-CN" altLang="en-US" dirty="0"/>
              <a:t>&gt;&gt;&gt; s1_gbk_1 == s1_gbk_2  == s1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24248"/>
          </a:xfrm>
        </p:spPr>
        <p:txBody>
          <a:bodyPr/>
          <a:lstStyle/>
          <a:p>
            <a:r>
              <a:rPr lang="zh-CN" altLang="en-US" dirty="0"/>
              <a:t>可以指定具体的编码方式</a:t>
            </a:r>
          </a:p>
        </p:txBody>
      </p:sp>
      <p:sp>
        <p:nvSpPr>
          <p:cNvPr id="7" name="矩形 6"/>
          <p:cNvSpPr/>
          <p:nvPr/>
        </p:nvSpPr>
        <p:spPr>
          <a:xfrm>
            <a:off x="294806" y="2424911"/>
            <a:ext cx="3842479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&gt;&gt;&gt; s1 = 'Python程序设计'</a:t>
            </a:r>
          </a:p>
          <a:p>
            <a:r>
              <a:rPr lang="zh-CN" altLang="en-US" dirty="0"/>
              <a:t>&gt;&gt;&gt; bs1 = s1.encode()</a:t>
            </a:r>
          </a:p>
          <a:p>
            <a:r>
              <a:rPr lang="zh-CN" altLang="en-US" dirty="0"/>
              <a:t>&gt;&gt;&gt; len(s1)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10</a:t>
            </a:r>
          </a:p>
          <a:p>
            <a:r>
              <a:rPr lang="zh-CN" altLang="en-US" dirty="0"/>
              <a:t>&gt;&gt;&gt; bs1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b'Python\xe7\xa8\x8b\xe5\xba\x8f\xe8\xae\xbe\xe8\xae\xa1'</a:t>
            </a:r>
          </a:p>
          <a:p>
            <a:r>
              <a:rPr lang="zh-CN" altLang="en-US" dirty="0"/>
              <a:t>&gt;&gt;&gt; type(bs1)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&lt;class 'bytes'&gt;</a:t>
            </a:r>
          </a:p>
          <a:p>
            <a:r>
              <a:rPr lang="zh-CN" altLang="en-US" dirty="0"/>
              <a:t>&gt;&gt;&gt; len(bs1)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18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01327" y="1703542"/>
            <a:ext cx="2218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一个汉字采用</a:t>
            </a:r>
            <a:r>
              <a:rPr lang="en-US" altLang="zh-CN" dirty="0">
                <a:solidFill>
                  <a:srgbClr val="FF0000"/>
                </a:solidFill>
              </a:rPr>
              <a:t>GBK</a:t>
            </a:r>
            <a:r>
              <a:rPr lang="zh-CN" altLang="en-US" dirty="0">
                <a:solidFill>
                  <a:srgbClr val="FF0000"/>
                </a:solidFill>
              </a:rPr>
              <a:t>编码时需要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个字节</a:t>
            </a:r>
          </a:p>
        </p:txBody>
      </p:sp>
    </p:spTree>
    <p:extLst>
      <p:ext uri="{BB962C8B-B14F-4D97-AF65-F5344CB8AC3E}">
        <p14:creationId xmlns:p14="http://schemas.microsoft.com/office/powerpoint/2010/main" val="3001303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系统缺省的编码方式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sys</a:t>
            </a:r>
            <a:r>
              <a:rPr lang="zh-CN" altLang="en-US" dirty="0"/>
              <a:t>和</a:t>
            </a:r>
            <a:r>
              <a:rPr lang="en-US" altLang="zh-CN" dirty="0"/>
              <a:t>locale</a:t>
            </a:r>
            <a:r>
              <a:rPr lang="zh-CN" altLang="en-US" dirty="0"/>
              <a:t>提供了相应的方法来查看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01485" y="2485153"/>
            <a:ext cx="946331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&gt;&gt;&gt; import sys</a:t>
            </a:r>
          </a:p>
          <a:p>
            <a:r>
              <a:rPr lang="zh-CN" altLang="en-US" sz="2000" dirty="0"/>
              <a:t>&gt;&gt;&gt; sys.getdefaultencoding()   缺省的字符串编码方式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'utf-8'</a:t>
            </a:r>
          </a:p>
          <a:p>
            <a:r>
              <a:rPr lang="zh-CN" altLang="en-US" sz="2000" dirty="0"/>
              <a:t>&gt;&gt;&gt; sys.getfilesystemencoding()  操作系统文件名与</a:t>
            </a:r>
            <a:r>
              <a:rPr lang="en-US" altLang="zh-CN" sz="2000" dirty="0" err="1"/>
              <a:t>unicode</a:t>
            </a:r>
            <a:r>
              <a:rPr lang="zh-CN" altLang="en-US" sz="2000" dirty="0"/>
              <a:t>文件名之间转换采用的编码方式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'mbcs'</a:t>
            </a:r>
          </a:p>
          <a:p>
            <a:r>
              <a:rPr lang="zh-CN" altLang="en-US" sz="2000" dirty="0"/>
              <a:t>&gt;&gt;&gt; import locale</a:t>
            </a:r>
          </a:p>
          <a:p>
            <a:r>
              <a:rPr lang="zh-CN" altLang="en-US" sz="2000" dirty="0"/>
              <a:t>&gt;&gt;&gt; locale.getdefaultlocale()   获得本地化设置，</a:t>
            </a:r>
            <a:r>
              <a:rPr lang="en-US" altLang="zh-CN" sz="2000" dirty="0"/>
              <a:t>(</a:t>
            </a:r>
            <a:r>
              <a:rPr lang="zh-CN" altLang="en-US" sz="2000" dirty="0"/>
              <a:t>语言</a:t>
            </a:r>
            <a:r>
              <a:rPr lang="en-US" altLang="zh-CN" sz="2000" dirty="0"/>
              <a:t>,</a:t>
            </a:r>
            <a:r>
              <a:rPr lang="zh-CN" altLang="en-US" sz="2000" dirty="0"/>
              <a:t>编码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r>
              <a:rPr lang="zh-CN" altLang="en-US" sz="2000" dirty="0">
                <a:solidFill>
                  <a:srgbClr val="0070C0"/>
                </a:solidFill>
              </a:rPr>
              <a:t>('zh_CN', 'cp936')     </a:t>
            </a:r>
          </a:p>
          <a:p>
            <a:r>
              <a:rPr lang="zh-CN" altLang="en-US" sz="2000" dirty="0"/>
              <a:t>&gt;&gt;&gt; locale.getpreferredencoding()  获得用户可能使用的字符集 ， </a:t>
            </a:r>
            <a:r>
              <a:rPr lang="en-US" altLang="zh-CN" sz="2000" dirty="0"/>
              <a:t>cp936 = GBK</a:t>
            </a:r>
            <a:endParaRPr lang="zh-CN" altLang="en-US" sz="2000" dirty="0"/>
          </a:p>
          <a:p>
            <a:r>
              <a:rPr lang="zh-CN" altLang="en-US" sz="2000" dirty="0">
                <a:solidFill>
                  <a:srgbClr val="0070C0"/>
                </a:solidFill>
              </a:rPr>
              <a:t>'cp936'</a:t>
            </a:r>
          </a:p>
        </p:txBody>
      </p:sp>
    </p:spTree>
    <p:extLst>
      <p:ext uri="{BB962C8B-B14F-4D97-AF65-F5344CB8AC3E}">
        <p14:creationId xmlns:p14="http://schemas.microsoft.com/office/powerpoint/2010/main" val="2915823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字符串格式化  </a:t>
            </a:r>
            <a:r>
              <a:rPr lang="en-US" altLang="zh-CN" dirty="0">
                <a:latin typeface="宋体" pitchFamily="2" charset="-122"/>
              </a:rPr>
              <a:t>%</a:t>
            </a:r>
            <a:r>
              <a:rPr lang="zh-CN" altLang="en-US" dirty="0">
                <a:latin typeface="宋体" pitchFamily="2" charset="-122"/>
              </a:rPr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类似</a:t>
            </a:r>
            <a:r>
              <a:rPr lang="en-US" altLang="zh-CN" sz="2400" dirty="0"/>
              <a:t>C</a:t>
            </a:r>
            <a:r>
              <a:rPr lang="zh-CN" altLang="en-US" sz="2400" dirty="0"/>
              <a:t>语言的</a:t>
            </a:r>
            <a:r>
              <a:rPr lang="en-US" altLang="zh-CN" sz="2400" dirty="0" err="1"/>
              <a:t>printf</a:t>
            </a:r>
            <a:r>
              <a:rPr lang="zh-CN" altLang="en-US" sz="2400" dirty="0"/>
              <a:t>格式化输出：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format_string</a:t>
            </a:r>
            <a:r>
              <a:rPr lang="en-US" altLang="zh-CN" sz="2400" dirty="0"/>
              <a:t> % (value1, value2, …) </a:t>
            </a:r>
          </a:p>
          <a:p>
            <a:pPr marL="0" indent="0">
              <a:buNone/>
            </a:pPr>
            <a:r>
              <a:rPr lang="zh-CN" altLang="en-US" sz="2400" dirty="0"/>
              <a:t>格式化字符串由固定文本以及格式说明符混合而成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格式说明符：  </a:t>
            </a:r>
            <a:r>
              <a:rPr lang="en-US" altLang="zh-CN" sz="2400" dirty="0">
                <a:solidFill>
                  <a:srgbClr val="0070C0"/>
                </a:solidFill>
              </a:rPr>
              <a:t>% [flags] [width] [.precision] type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16</a:t>
            </a:fld>
            <a:endParaRPr kumimoji="1" lang="zh-CN" altLang="en-US"/>
          </a:p>
        </p:txBody>
      </p:sp>
      <p:pic>
        <p:nvPicPr>
          <p:cNvPr id="5" name="Picture 3" descr="P8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27" y="3744754"/>
            <a:ext cx="9147249" cy="3028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7771585" y="307069"/>
            <a:ext cx="44204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flags: </a:t>
            </a:r>
            <a:r>
              <a:rPr lang="zh-CN" altLang="en-US" sz="2400" dirty="0"/>
              <a:t>对齐和填充等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0C0"/>
                </a:solidFill>
              </a:rPr>
              <a:t>默认右对齐</a:t>
            </a:r>
            <a:r>
              <a:rPr lang="zh-CN" altLang="en-US" sz="2400" dirty="0"/>
              <a:t>。如果为</a:t>
            </a:r>
            <a:r>
              <a:rPr lang="en-US" altLang="zh-CN" sz="2400" dirty="0"/>
              <a:t>-</a:t>
            </a:r>
            <a:r>
              <a:rPr lang="zh-CN" altLang="en-US" sz="2400" dirty="0"/>
              <a:t>表示左对齐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#</a:t>
            </a:r>
            <a:r>
              <a:rPr lang="zh-CN" altLang="en-US" sz="2400" dirty="0"/>
              <a:t>标志：</a:t>
            </a:r>
            <a:r>
              <a:rPr lang="en-US" altLang="zh-CN" sz="2400" dirty="0"/>
              <a:t>type</a:t>
            </a:r>
            <a:r>
              <a:rPr lang="zh-CN" altLang="en-US" sz="2400" dirty="0"/>
              <a:t>为</a:t>
            </a:r>
            <a:r>
              <a:rPr lang="en-US" altLang="zh-CN" sz="2400" dirty="0" err="1"/>
              <a:t>xXo</a:t>
            </a:r>
            <a:r>
              <a:rPr lang="zh-CN" altLang="en-US" sz="2400" dirty="0"/>
              <a:t>等时前面加上相应的进制表示前缀，对于浮点类型则要带小数点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宽度和精度可选，没有设置时采用系统缺省值</a:t>
            </a:r>
          </a:p>
        </p:txBody>
      </p:sp>
    </p:spTree>
    <p:extLst>
      <p:ext uri="{BB962C8B-B14F-4D97-AF65-F5344CB8AC3E}">
        <p14:creationId xmlns:p14="http://schemas.microsoft.com/office/powerpoint/2010/main" val="1180669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字符串格式化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常用格式字符</a:t>
            </a:r>
            <a:r>
              <a:rPr lang="en-US" altLang="zh-CN" sz="2800" dirty="0"/>
              <a:t>——</a:t>
            </a:r>
            <a:r>
              <a:rPr lang="zh-CN" altLang="en-US" sz="2800" dirty="0"/>
              <a:t>与待格式化的表达式类型匹配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459179" y="2525160"/>
          <a:ext cx="11447814" cy="3701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9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27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格式字符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格式字符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%s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字符串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采用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str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的显示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%x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十六进制整数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%r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字符串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采用</a:t>
                      </a:r>
                      <a:r>
                        <a:rPr lang="en-US" altLang="zh-CN" dirty="0" err="1"/>
                        <a:t>repr</a:t>
                      </a:r>
                      <a:r>
                        <a:rPr lang="en-US" altLang="zh-CN" dirty="0"/>
                        <a:t>()</a:t>
                      </a:r>
                      <a:r>
                        <a:rPr lang="zh-CN" altLang="en-US" dirty="0"/>
                        <a:t>的显示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%e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指数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基底写为</a:t>
                      </a:r>
                      <a:r>
                        <a:rPr lang="en-US" altLang="zh-CN" dirty="0"/>
                        <a:t>e)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%c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单个字符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%E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指数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基底写为</a:t>
                      </a:r>
                      <a:r>
                        <a:rPr lang="en-US" altLang="zh-CN" dirty="0"/>
                        <a:t>E)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%b</a:t>
                      </a:r>
                      <a:endParaRPr lang="zh-CN" alt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trike="sngStrike" dirty="0">
                          <a:solidFill>
                            <a:srgbClr val="FF0000"/>
                          </a:solidFill>
                        </a:rPr>
                        <a:t>二进制整数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%f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%F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浮点数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%d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十进制整数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%g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指数</a:t>
                      </a:r>
                      <a:r>
                        <a:rPr lang="en-US" altLang="zh-CN" dirty="0"/>
                        <a:t>(e)</a:t>
                      </a:r>
                      <a:r>
                        <a:rPr lang="zh-CN" altLang="en-US" dirty="0"/>
                        <a:t>或浮点数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根据显示长度</a:t>
                      </a:r>
                      <a:r>
                        <a:rPr lang="en-US" altLang="zh-CN" dirty="0"/>
                        <a:t>) 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十进制整数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%G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指数</a:t>
                      </a:r>
                      <a:r>
                        <a:rPr lang="en-US" altLang="zh-CN" dirty="0"/>
                        <a:t>(E)</a:t>
                      </a:r>
                      <a:r>
                        <a:rPr lang="zh-CN" altLang="en-US" dirty="0"/>
                        <a:t>或浮点数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根据显示长度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%o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八进制整数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%%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字符</a:t>
                      </a:r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562600" y="43366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注意：除了%s对应的值是任意类型外，其他格式字符都要求值为相应的类型</a:t>
            </a:r>
          </a:p>
        </p:txBody>
      </p:sp>
    </p:spTree>
    <p:extLst>
      <p:ext uri="{BB962C8B-B14F-4D97-AF65-F5344CB8AC3E}">
        <p14:creationId xmlns:p14="http://schemas.microsoft.com/office/powerpoint/2010/main" val="1570563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%</a:t>
            </a:r>
            <a:r>
              <a:rPr lang="zh-CN" altLang="en-US" dirty="0"/>
              <a:t>常用格式举例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600194"/>
          <a:ext cx="10972800" cy="493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6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294">
                <a:tc>
                  <a:txBody>
                    <a:bodyPr/>
                    <a:lstStyle/>
                    <a:p>
                      <a:r>
                        <a:rPr lang="zh-CN" altLang="en-US" dirty="0"/>
                        <a:t>格式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294">
                <a:tc>
                  <a:txBody>
                    <a:bodyPr/>
                    <a:lstStyle/>
                    <a:p>
                      <a:r>
                        <a:rPr lang="en-US" altLang="zh-CN" dirty="0"/>
                        <a:t>10.2f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格式化浮点数，总宽度为至少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，四舍五入到小数点后第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位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294">
                <a:tc>
                  <a:txBody>
                    <a:bodyPr/>
                    <a:lstStyle/>
                    <a:p>
                      <a:r>
                        <a:rPr lang="en-US" altLang="zh-CN" dirty="0"/>
                        <a:t>10.2e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以科学计数法表示浮点数，总宽度至少为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，系数保留到小数点后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位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294">
                <a:tc>
                  <a:txBody>
                    <a:bodyPr/>
                    <a:lstStyle/>
                    <a:p>
                      <a:r>
                        <a:rPr lang="en-US" altLang="zh-CN" dirty="0"/>
                        <a:t>5d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将整数格式化为总宽度至少为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的十进制形式，不够填充空格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294">
                <a:tc>
                  <a:txBody>
                    <a:bodyPr/>
                    <a:lstStyle/>
                    <a:p>
                      <a:r>
                        <a:rPr lang="en-US" altLang="zh-CN" dirty="0"/>
                        <a:t>05x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将整数格式化为总宽度至少为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的十六进制形式，不够填充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294">
                <a:tc>
                  <a:txBody>
                    <a:bodyPr/>
                    <a:lstStyle/>
                    <a:p>
                      <a:r>
                        <a:rPr lang="en-US" altLang="zh-CN" dirty="0"/>
                        <a:t>05o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将整数格式化为总宽度至少为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的八进制形式，不够填充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294">
                <a:tc>
                  <a:txBody>
                    <a:bodyPr/>
                    <a:lstStyle/>
                    <a:p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5b</a:t>
                      </a:r>
                      <a:endParaRPr lang="zh-CN" alt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solidFill>
                            <a:srgbClr val="FF0000"/>
                          </a:solidFill>
                        </a:rPr>
                        <a:t>将整数格式化为总宽度为</a:t>
                      </a:r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zh-CN" altLang="en-US" strike="sngStrike" dirty="0">
                          <a:solidFill>
                            <a:srgbClr val="FF0000"/>
                          </a:solidFill>
                        </a:rPr>
                        <a:t>的二进制形式</a:t>
                      </a:r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altLang="zh-CN" strike="noStrike" dirty="0">
                          <a:solidFill>
                            <a:srgbClr val="FF0000"/>
                          </a:solidFill>
                        </a:rPr>
                        <a:t>      </a:t>
                      </a:r>
                      <a:r>
                        <a:rPr lang="zh-CN" altLang="en-US" strike="noStrike" dirty="0">
                          <a:solidFill>
                            <a:srgbClr val="FF0000"/>
                          </a:solidFill>
                        </a:rPr>
                        <a:t>新的</a:t>
                      </a:r>
                      <a:r>
                        <a:rPr lang="en-US" altLang="zh-CN" strike="noStrike" dirty="0">
                          <a:solidFill>
                            <a:srgbClr val="FF0000"/>
                          </a:solidFill>
                        </a:rPr>
                        <a:t>format</a:t>
                      </a:r>
                      <a:r>
                        <a:rPr lang="zh-CN" altLang="en-US" strike="noStrike" dirty="0">
                          <a:solidFill>
                            <a:srgbClr val="FF0000"/>
                          </a:solidFill>
                        </a:rPr>
                        <a:t>方法支持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294">
                <a:tc>
                  <a:txBody>
                    <a:bodyPr/>
                    <a:lstStyle/>
                    <a:p>
                      <a:r>
                        <a:rPr lang="en-US" altLang="zh-CN" dirty="0"/>
                        <a:t>50s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将字符串格式化为总宽度至少为</a:t>
                      </a:r>
                      <a:r>
                        <a:rPr lang="en-US" altLang="zh-CN" dirty="0"/>
                        <a:t>50</a:t>
                      </a:r>
                      <a:r>
                        <a:rPr lang="zh-CN" altLang="en-US" dirty="0"/>
                        <a:t>的字符串，不足则补上空格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8294">
                <a:tc>
                  <a:txBody>
                    <a:bodyPr/>
                    <a:lstStyle/>
                    <a:p>
                      <a:r>
                        <a:rPr lang="en-US" altLang="zh-CN" dirty="0"/>
                        <a:t>50.2s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截取字符串的前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位，将其格式化为总宽度为</a:t>
                      </a:r>
                      <a:r>
                        <a:rPr lang="en-US" altLang="zh-CN" dirty="0"/>
                        <a:t>50</a:t>
                      </a:r>
                      <a:r>
                        <a:rPr lang="zh-CN" altLang="en-US" dirty="0"/>
                        <a:t>的字符串，不足补空格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8294">
                <a:tc>
                  <a:txBody>
                    <a:bodyPr/>
                    <a:lstStyle/>
                    <a:p>
                      <a:r>
                        <a:rPr lang="en-US" altLang="zh-CN" dirty="0"/>
                        <a:t>-10.2f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向左对齐格式化对象，默认右对齐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8294">
                <a:tc>
                  <a:txBody>
                    <a:bodyPr/>
                    <a:lstStyle/>
                    <a:p>
                      <a:r>
                        <a:rPr lang="en-US" altLang="zh-CN" dirty="0"/>
                        <a:t>+10.2f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格式化浮点数，如果是正数，则自动加上正号</a:t>
                      </a:r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7355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字符串格式化例子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11456" y="2013432"/>
            <a:ext cx="6096000" cy="4462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/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"%s"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65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"65"</a:t>
            </a: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"%10s"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65</a:t>
            </a:r>
          </a:p>
          <a:p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        65"</a:t>
            </a:r>
            <a:endParaRPr lang="zh-CN" altLang="zh-CN" sz="2000" kern="0" dirty="0">
              <a:solidFill>
                <a:srgbClr val="808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"%s"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65333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"65333"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"%d"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"555"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Traceback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most recent call last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):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File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"&lt;pyshell#19&gt;"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line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module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"%d"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"555"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TypeError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 format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 number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is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required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not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8716" y="2003260"/>
            <a:ext cx="4777563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x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1235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'%d'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x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'1235'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"%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o"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x  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0o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2323'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"%04x"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x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'04d3'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"%e"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x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"1.235000e+03"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'%-6.2f'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3.1415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'3.14  '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679" y="2013432"/>
            <a:ext cx="20066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4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字符串转义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241280" cy="1755775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</a:rPr>
              <a:t>如果一个字符串内容有单双引号，则需要通过在引号前加上转义字符（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\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表示需要后面的字符需要特别对待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表示为字符串的一部分，而不是字符串的结束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</a:rPr>
              <a:t>回车换行以及其他控制字符也可以通过转义来描述：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endParaRPr lang="zh-CN" altLang="en-US" sz="2000" dirty="0">
              <a:latin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86280" y="2970054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30132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62557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29476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0451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特殊字符</a:t>
                      </a:r>
                      <a:r>
                        <a:rPr lang="zh-CN" altLang="en-US" baseline="0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特殊字符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6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\'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/>
                        <a:t>一个单引号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\"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/>
                        <a:t>一个双引号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54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\\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/>
                        <a:t>一个</a:t>
                      </a:r>
                      <a:r>
                        <a:rPr lang="en-US" altLang="zh-CN" b="1" dirty="0"/>
                        <a:t>\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/>
                        <a:t>制表符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14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\n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/>
                        <a:t>换行符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\r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/>
                        <a:t>回车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08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\</a:t>
                      </a:r>
                      <a:r>
                        <a:rPr lang="en-US" altLang="zh-CN" dirty="0" err="1"/>
                        <a:t>ddd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3</a:t>
                      </a:r>
                      <a:r>
                        <a:rPr lang="zh-CN" altLang="en-US" b="1" dirty="0"/>
                        <a:t>位八进制数对应的字符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\</a:t>
                      </a:r>
                      <a:r>
                        <a:rPr lang="en-US" altLang="zh-CN" b="1" dirty="0" err="1"/>
                        <a:t>xhh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2</a:t>
                      </a:r>
                      <a:r>
                        <a:rPr lang="zh-CN" altLang="en-US" b="1" dirty="0"/>
                        <a:t>位十六进制数对应的字符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263604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509485" y="5296793"/>
            <a:ext cx="355600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&gt;&gt;&gt; a= '</a:t>
            </a:r>
            <a:r>
              <a:rPr lang="en-US" altLang="zh-CN" dirty="0"/>
              <a:t>\\</a:t>
            </a:r>
            <a:r>
              <a:rPr lang="zh-CN" altLang="en-US" dirty="0"/>
              <a:t>\'\t\106\t\x61\t\c'</a:t>
            </a:r>
          </a:p>
          <a:p>
            <a:r>
              <a:rPr lang="zh-CN" altLang="en-US" dirty="0"/>
              <a:t>&gt;&gt;&gt; a</a:t>
            </a:r>
          </a:p>
          <a:p>
            <a:r>
              <a:rPr lang="zh-CN" altLang="en-US" dirty="0"/>
              <a:t>"\\'\tF\ta\t\\c"</a:t>
            </a:r>
          </a:p>
          <a:p>
            <a:r>
              <a:rPr lang="zh-CN" altLang="en-US" dirty="0"/>
              <a:t>&gt;&gt;&gt; print(a)</a:t>
            </a:r>
          </a:p>
          <a:p>
            <a:r>
              <a:rPr lang="zh-CN" altLang="en-US" dirty="0"/>
              <a:t>\'	F	a	\c</a:t>
            </a:r>
          </a:p>
        </p:txBody>
      </p:sp>
      <p:sp>
        <p:nvSpPr>
          <p:cNvPr id="10" name="矩形 9"/>
          <p:cNvSpPr/>
          <p:nvPr/>
        </p:nvSpPr>
        <p:spPr>
          <a:xfrm>
            <a:off x="5479868" y="5370385"/>
            <a:ext cx="17917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\106  </a:t>
            </a:r>
            <a:r>
              <a:rPr lang="en-US" altLang="zh-CN" dirty="0">
                <a:sym typeface="Wingdings" panose="05000000000000000000" pitchFamily="2" charset="2"/>
              </a:rPr>
              <a:t> F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\x61   a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\c      \c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657" y="5353943"/>
            <a:ext cx="26289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56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r>
              <a:rPr lang="zh-CN" altLang="en-US" dirty="0"/>
              <a:t>字符串的</a:t>
            </a:r>
            <a:r>
              <a:rPr lang="en-US" altLang="zh-CN" dirty="0"/>
              <a:t>format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6498"/>
            <a:ext cx="9943214" cy="404354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/>
              <a:t>Python2</a:t>
            </a:r>
            <a:r>
              <a:rPr lang="zh-CN" altLang="en-US" sz="1800" dirty="0"/>
              <a:t>支持，也可用于</a:t>
            </a:r>
            <a:r>
              <a:rPr lang="en-US" altLang="zh-CN" sz="1800" dirty="0"/>
              <a:t>Python3</a:t>
            </a:r>
            <a:r>
              <a:rPr lang="zh-CN" altLang="en-US" sz="1800" dirty="0"/>
              <a:t>：</a:t>
            </a:r>
            <a:r>
              <a:rPr lang="en-US" altLang="zh-CN" sz="2000" u="sng" dirty="0" err="1">
                <a:solidFill>
                  <a:srgbClr val="FF0000"/>
                </a:solidFill>
              </a:rPr>
              <a:t>format_string</a:t>
            </a:r>
            <a:r>
              <a:rPr lang="en-US" altLang="zh-CN" sz="2000" dirty="0">
                <a:solidFill>
                  <a:srgbClr val="0070C0"/>
                </a:solidFill>
              </a:rPr>
              <a:t> % (</a:t>
            </a:r>
            <a:r>
              <a:rPr lang="en-US" altLang="zh-CN" sz="2000" u="sng" dirty="0">
                <a:solidFill>
                  <a:srgbClr val="7030A0"/>
                </a:solidFill>
              </a:rPr>
              <a:t>value1, value2, …</a:t>
            </a:r>
            <a:r>
              <a:rPr lang="en-US" altLang="zh-CN" sz="2000" dirty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Python3</a:t>
            </a:r>
            <a:r>
              <a:rPr lang="zh-CN" altLang="en-US" dirty="0"/>
              <a:t>引入</a:t>
            </a:r>
            <a:r>
              <a:rPr lang="zh-CN" altLang="en-US" sz="1800" dirty="0"/>
              <a:t>：</a:t>
            </a:r>
            <a:r>
              <a:rPr lang="en-US" altLang="zh-CN" sz="2000" b="1" u="sng" dirty="0" err="1">
                <a:solidFill>
                  <a:srgbClr val="FF0000"/>
                </a:solidFill>
              </a:rPr>
              <a:t>format_string</a:t>
            </a:r>
            <a:r>
              <a:rPr lang="en-US" altLang="zh-CN" sz="2000" b="1" dirty="0" err="1">
                <a:solidFill>
                  <a:srgbClr val="0070C0"/>
                </a:solidFill>
              </a:rPr>
              <a:t>.format</a:t>
            </a:r>
            <a:r>
              <a:rPr lang="en-US" altLang="zh-CN" sz="2000" b="1" dirty="0">
                <a:solidFill>
                  <a:srgbClr val="0070C0"/>
                </a:solidFill>
              </a:rPr>
              <a:t>(</a:t>
            </a:r>
            <a:r>
              <a:rPr lang="en-US" altLang="zh-CN" sz="2000" b="1" u="sng" dirty="0">
                <a:solidFill>
                  <a:srgbClr val="7030A0"/>
                </a:solidFill>
              </a:rPr>
              <a:t>*</a:t>
            </a:r>
            <a:r>
              <a:rPr lang="en-US" altLang="zh-CN" sz="2000" b="1" u="sng" dirty="0" err="1">
                <a:solidFill>
                  <a:srgbClr val="7030A0"/>
                </a:solidFill>
              </a:rPr>
              <a:t>args</a:t>
            </a:r>
            <a:r>
              <a:rPr lang="en-US" altLang="zh-CN" sz="2000" b="1" u="sng" dirty="0">
                <a:solidFill>
                  <a:srgbClr val="7030A0"/>
                </a:solidFill>
              </a:rPr>
              <a:t>, **</a:t>
            </a:r>
            <a:r>
              <a:rPr lang="en-US" altLang="zh-CN" sz="2000" b="1" u="sng" dirty="0" err="1">
                <a:solidFill>
                  <a:srgbClr val="7030A0"/>
                </a:solidFill>
              </a:rPr>
              <a:t>kwargs</a:t>
            </a:r>
            <a:r>
              <a:rPr lang="en-US" altLang="zh-CN" sz="2000" b="1" dirty="0">
                <a:solidFill>
                  <a:srgbClr val="0070C0"/>
                </a:solidFill>
              </a:rPr>
              <a:t>) </a:t>
            </a:r>
            <a:r>
              <a:rPr lang="en-US" altLang="zh-CN" sz="1800" dirty="0"/>
              <a:t>, </a:t>
            </a:r>
            <a:r>
              <a:rPr lang="zh-CN" altLang="en-US" sz="1800" u="sng" dirty="0">
                <a:solidFill>
                  <a:srgbClr val="FF0000"/>
                </a:solidFill>
              </a:rPr>
              <a:t>格式说明符</a:t>
            </a:r>
            <a:r>
              <a:rPr lang="zh-CN" altLang="en-US" sz="1800" dirty="0"/>
              <a:t>有所变化：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en-US" altLang="zh-CN" sz="1800" u="sng" dirty="0"/>
              <a:t>% [flags] </a:t>
            </a:r>
            <a:r>
              <a:rPr lang="en-US" altLang="zh-CN" sz="1800" u="sng" dirty="0">
                <a:solidFill>
                  <a:srgbClr val="FF0000"/>
                </a:solidFill>
              </a:rPr>
              <a:t>[width] [.precision] type</a:t>
            </a:r>
            <a:r>
              <a:rPr lang="en-US" altLang="zh-CN" sz="1800" u="sng" dirty="0"/>
              <a:t> </a:t>
            </a:r>
            <a:r>
              <a:rPr lang="en-US" altLang="zh-CN" sz="1800" dirty="0"/>
              <a:t> </a:t>
            </a:r>
            <a:r>
              <a:rPr lang="zh-CN" altLang="en-US" sz="1800" dirty="0">
                <a:sym typeface="Wingdings" panose="05000000000000000000" pitchFamily="2" charset="2"/>
              </a:rPr>
              <a:t>变为</a:t>
            </a:r>
            <a:r>
              <a:rPr lang="en-US" altLang="zh-CN" sz="1800" u="sng" dirty="0">
                <a:sym typeface="Wingdings" panose="05000000000000000000" pitchFamily="2" charset="2"/>
              </a:rPr>
              <a:t> </a:t>
            </a:r>
            <a:r>
              <a:rPr lang="zh-CN" altLang="zh-CN" sz="1800" u="sng" dirty="0"/>
              <a:t>{</a:t>
            </a:r>
            <a:r>
              <a:rPr lang="en-US" altLang="zh-CN" sz="1800" u="sng" dirty="0"/>
              <a:t>[</a:t>
            </a:r>
            <a:r>
              <a:rPr lang="zh-CN" altLang="zh-CN" sz="1800" u="sng" dirty="0"/>
              <a:t>fieldname</a:t>
            </a:r>
            <a:r>
              <a:rPr lang="en-US" altLang="zh-CN" sz="1800" u="sng" dirty="0"/>
              <a:t>][</a:t>
            </a:r>
            <a:r>
              <a:rPr lang="zh-CN" altLang="zh-CN" sz="1800" u="sng" dirty="0"/>
              <a:t>!conversion</a:t>
            </a:r>
            <a:r>
              <a:rPr lang="en-US" altLang="zh-CN" sz="1800" u="sng" dirty="0"/>
              <a:t>][</a:t>
            </a:r>
            <a:r>
              <a:rPr lang="zh-CN" altLang="zh-CN" sz="1800" u="sng" dirty="0">
                <a:solidFill>
                  <a:srgbClr val="FF0000"/>
                </a:solidFill>
              </a:rPr>
              <a:t>:formatspec</a:t>
            </a:r>
            <a:r>
              <a:rPr lang="en-US" altLang="zh-CN" sz="1800" u="sng" dirty="0"/>
              <a:t>]</a:t>
            </a:r>
            <a:r>
              <a:rPr lang="zh-CN" altLang="zh-CN" sz="1800" u="sng" dirty="0"/>
              <a:t>}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 err="1"/>
              <a:t>filedname</a:t>
            </a:r>
            <a:r>
              <a:rPr lang="en-US" altLang="zh-CN" sz="1800" dirty="0"/>
              <a:t>: </a:t>
            </a:r>
            <a:r>
              <a:rPr lang="zh-CN" altLang="en-US" sz="1800" dirty="0"/>
              <a:t>确定（自动或者人为指定）当前位置格式化的值是对应的哪个位置参数或关键字参数，参数后面还可以添加</a:t>
            </a:r>
            <a:r>
              <a:rPr lang="en-US" altLang="zh-CN" sz="1800" dirty="0"/>
              <a:t>.</a:t>
            </a:r>
            <a:r>
              <a:rPr lang="en-US" altLang="zh-CN" sz="1800" dirty="0" err="1"/>
              <a:t>attr</a:t>
            </a:r>
            <a:r>
              <a:rPr lang="zh-CN" altLang="en-US" sz="1800" dirty="0"/>
              <a:t>或者</a:t>
            </a:r>
            <a:r>
              <a:rPr lang="en-US" altLang="zh-CN" sz="1800" dirty="0"/>
              <a:t>[index]</a:t>
            </a:r>
            <a:r>
              <a:rPr lang="zh-CN" altLang="en-US" sz="1800" dirty="0"/>
              <a:t>来访问参数的属性或者参数中下标对应的元素</a:t>
            </a:r>
            <a:endParaRPr lang="en-US" altLang="zh-CN" sz="1800" dirty="0"/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conversion</a:t>
            </a:r>
            <a:r>
              <a:rPr lang="zh-CN" altLang="en-US" sz="1800" dirty="0"/>
              <a:t>可取值</a:t>
            </a:r>
            <a:r>
              <a:rPr lang="en-US" altLang="zh-CN" sz="1800" dirty="0" err="1"/>
              <a:t>rsa</a:t>
            </a:r>
            <a:r>
              <a:rPr lang="zh-CN" altLang="en-US" sz="1800" dirty="0"/>
              <a:t>，表示调用内置函数</a:t>
            </a:r>
            <a:r>
              <a:rPr lang="en-US" altLang="zh-CN" sz="1800" dirty="0" err="1"/>
              <a:t>repr,str,ascii</a:t>
            </a:r>
            <a:r>
              <a:rPr lang="zh-CN" altLang="en-US" sz="1800" dirty="0"/>
              <a:t>函数之后再格式化</a:t>
            </a:r>
            <a:endParaRPr lang="en-US" altLang="zh-CN" sz="1800" dirty="0"/>
          </a:p>
          <a:p>
            <a:pPr lvl="1">
              <a:lnSpc>
                <a:spcPct val="120000"/>
              </a:lnSpc>
            </a:pPr>
            <a:r>
              <a:rPr lang="en-US" altLang="zh-CN" sz="1800" dirty="0" err="1">
                <a:solidFill>
                  <a:srgbClr val="FF0000"/>
                </a:solidFill>
              </a:rPr>
              <a:t>formatspec</a:t>
            </a:r>
            <a:r>
              <a:rPr lang="en-US" altLang="zh-CN" sz="1800" dirty="0">
                <a:solidFill>
                  <a:srgbClr val="FF0000"/>
                </a:solidFill>
              </a:rPr>
              <a:t>:</a:t>
            </a:r>
            <a:r>
              <a:rPr lang="en-US" altLang="zh-CN" sz="1800" dirty="0"/>
              <a:t>  </a:t>
            </a:r>
            <a:r>
              <a:rPr lang="zh-CN" altLang="zh-CN" sz="1800" dirty="0"/>
              <a:t>[[fill]align][sign][#][0]</a:t>
            </a:r>
            <a:r>
              <a:rPr lang="zh-CN" altLang="zh-CN" sz="1800" u="sng" dirty="0">
                <a:solidFill>
                  <a:srgbClr val="FF0000"/>
                </a:solidFill>
              </a:rPr>
              <a:t>[width]</a:t>
            </a:r>
            <a:r>
              <a:rPr lang="en-US" altLang="zh-CN" sz="1800" u="sng" dirty="0">
                <a:solidFill>
                  <a:srgbClr val="FF0000"/>
                </a:solidFill>
              </a:rPr>
              <a:t>[,]</a:t>
            </a:r>
            <a:r>
              <a:rPr lang="zh-CN" altLang="zh-CN" sz="1800" u="sng" dirty="0">
                <a:solidFill>
                  <a:srgbClr val="FF0000"/>
                </a:solidFill>
              </a:rPr>
              <a:t>[.precision][typecode]</a:t>
            </a:r>
            <a:endParaRPr lang="en-US" altLang="zh-CN" sz="1800" u="sng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20</a:t>
            </a:fld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4702" y="4856349"/>
            <a:ext cx="5613991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u="sng" dirty="0"/>
              <a:t>align: </a:t>
            </a:r>
            <a:r>
              <a:rPr lang="zh-CN" altLang="en-US" u="sng" dirty="0"/>
              <a:t>对齐方式</a:t>
            </a:r>
            <a:endParaRPr lang="en-US" altLang="zh-CN" u="sng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&lt;  </a:t>
            </a:r>
            <a:r>
              <a:rPr lang="zh-CN" altLang="en-US" dirty="0"/>
              <a:t>左对齐  大部分对象缺省为左对齐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&gt; </a:t>
            </a:r>
            <a:r>
              <a:rPr lang="zh-CN" altLang="en-US" sz="2000" dirty="0"/>
              <a:t>右对齐  数字类型缺省为右对齐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^ </a:t>
            </a:r>
            <a:r>
              <a:rPr lang="zh-CN" altLang="en-US" sz="2000" dirty="0"/>
              <a:t>中间对齐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=</a:t>
            </a:r>
            <a:r>
              <a:rPr lang="zh-CN" altLang="en-US" sz="2000" dirty="0"/>
              <a:t> 用于数字类型，表示填充字符在符号之后</a:t>
            </a:r>
            <a:endParaRPr lang="en-US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6258693" y="4830097"/>
            <a:ext cx="5802678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/>
              <a:t>fill: </a:t>
            </a:r>
            <a:r>
              <a:rPr lang="zh-CN" altLang="en-US" sz="2200" dirty="0"/>
              <a:t>对齐时使用的填充字符，缺省为空格</a:t>
            </a:r>
            <a:endParaRPr lang="en-US" altLang="zh-CN" sz="22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err="1"/>
              <a:t>typecode</a:t>
            </a:r>
            <a:r>
              <a:rPr lang="zh-CN" altLang="en-US" sz="2200" dirty="0"/>
              <a:t>类似，</a:t>
            </a:r>
            <a:endParaRPr lang="en-US" altLang="zh-CN" sz="2200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新加入 </a:t>
            </a:r>
            <a:r>
              <a:rPr lang="en-US" altLang="zh-CN" sz="2200" dirty="0"/>
              <a:t>b</a:t>
            </a:r>
            <a:r>
              <a:rPr lang="zh-CN" altLang="en-US" sz="2200" dirty="0"/>
              <a:t>将整数格式化成二进制字符串</a:t>
            </a:r>
            <a:endParaRPr lang="en-US" altLang="zh-CN" sz="2200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0070C0"/>
                </a:solidFill>
              </a:rPr>
              <a:t>, </a:t>
            </a:r>
            <a:r>
              <a:rPr lang="zh-CN" altLang="en-US" sz="2200" dirty="0"/>
              <a:t>用于数字类型，表示每千位加逗号</a:t>
            </a:r>
          </a:p>
        </p:txBody>
      </p:sp>
    </p:spTree>
    <p:extLst>
      <p:ext uri="{BB962C8B-B14F-4D97-AF65-F5344CB8AC3E}">
        <p14:creationId xmlns:p14="http://schemas.microsoft.com/office/powerpoint/2010/main" val="3233005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</a:t>
            </a:r>
            <a:r>
              <a:rPr lang="en-US" altLang="zh-CN" dirty="0"/>
              <a:t>format</a:t>
            </a:r>
            <a:r>
              <a:rPr lang="zh-CN" altLang="en-US" dirty="0"/>
              <a:t>方法：例子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1246" y="1502665"/>
            <a:ext cx="6096000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"The number {0:,} in hex is: {0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:#x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}, the number {1} in 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oct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is {1: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#o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format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5555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55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"The number {1:,} in hex is: {1:#x}, the number {0} in 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oct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is {0:#o}"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format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5555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55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"my name is {name}, my age is {age}, and my QQ is {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qq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format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name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"Dong 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Fuguo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age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37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qq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"306467355"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position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13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"X:{0[0]};Y:{0[1]};Z:{0[2]}"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format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position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11213" y="1461179"/>
            <a:ext cx="4995530" cy="4154984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The number 5</a:t>
            </a:r>
            <a:r>
              <a:rPr lang="zh-CN" altLang="en-US" sz="2400" dirty="0">
                <a:solidFill>
                  <a:srgbClr val="FF0000"/>
                </a:solidFill>
              </a:rPr>
              <a:t>,</a:t>
            </a:r>
            <a:r>
              <a:rPr lang="zh-CN" altLang="en-US" sz="2400" dirty="0"/>
              <a:t>555 in hex is: </a:t>
            </a:r>
            <a:r>
              <a:rPr lang="zh-CN" altLang="en-US" sz="2400" dirty="0">
                <a:solidFill>
                  <a:srgbClr val="FF0000"/>
                </a:solidFill>
              </a:rPr>
              <a:t>0x</a:t>
            </a:r>
            <a:r>
              <a:rPr lang="zh-CN" altLang="en-US" sz="2400" dirty="0"/>
              <a:t>15b3, the number 55 in oct is </a:t>
            </a:r>
            <a:r>
              <a:rPr lang="zh-CN" altLang="en-US" sz="2400" dirty="0">
                <a:solidFill>
                  <a:srgbClr val="FF0000"/>
                </a:solidFill>
              </a:rPr>
              <a:t>0o</a:t>
            </a:r>
            <a:r>
              <a:rPr lang="zh-CN" altLang="en-US" sz="2400" dirty="0"/>
              <a:t>67</a:t>
            </a:r>
          </a:p>
          <a:p>
            <a:endParaRPr lang="en-US" altLang="zh-CN" sz="2400" dirty="0"/>
          </a:p>
          <a:p>
            <a:r>
              <a:rPr lang="zh-CN" altLang="en-US" sz="2400" dirty="0"/>
              <a:t>The number </a:t>
            </a:r>
            <a:r>
              <a:rPr lang="zh-CN" altLang="en-US" sz="2400" dirty="0">
                <a:solidFill>
                  <a:srgbClr val="FF0000"/>
                </a:solidFill>
              </a:rPr>
              <a:t>55 </a:t>
            </a:r>
            <a:r>
              <a:rPr lang="zh-CN" altLang="en-US" sz="2400" dirty="0"/>
              <a:t>in hex is: 0x37, the number </a:t>
            </a:r>
            <a:r>
              <a:rPr lang="zh-CN" altLang="en-US" sz="2400" dirty="0">
                <a:solidFill>
                  <a:srgbClr val="FF0000"/>
                </a:solidFill>
              </a:rPr>
              <a:t>5555</a:t>
            </a:r>
            <a:r>
              <a:rPr lang="zh-CN" altLang="en-US" sz="2400" dirty="0"/>
              <a:t> in oct is 0o12663</a:t>
            </a:r>
          </a:p>
          <a:p>
            <a:endParaRPr lang="en-US" altLang="zh-CN" sz="2400" dirty="0"/>
          </a:p>
          <a:p>
            <a:r>
              <a:rPr lang="zh-CN" altLang="en-US" sz="2400" dirty="0"/>
              <a:t>my name is Dong Fuguo, my age is 37, and my QQ is 306467355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X:5;Y:8;Z:13</a:t>
            </a:r>
          </a:p>
        </p:txBody>
      </p:sp>
    </p:spTree>
    <p:extLst>
      <p:ext uri="{BB962C8B-B14F-4D97-AF65-F5344CB8AC3E}">
        <p14:creationId xmlns:p14="http://schemas.microsoft.com/office/powerpoint/2010/main" val="2714574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</a:t>
            </a:r>
            <a:r>
              <a:rPr lang="en-US" altLang="zh-CN" dirty="0"/>
              <a:t>format</a:t>
            </a:r>
            <a:r>
              <a:rPr lang="zh-CN" altLang="en-US" dirty="0"/>
              <a:t>方法：例子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9981" y="1690688"/>
            <a:ext cx="10582940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weather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[(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Monday"</a:t>
            </a:r>
            <a:r>
              <a:rPr lang="en-US" altLang="zh-CN" sz="20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"rain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),(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Tuesday"</a:t>
            </a:r>
            <a:r>
              <a:rPr lang="en-US" altLang="zh-CN" sz="20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"sunny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),</a:t>
            </a: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"Wednesday"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"sunny"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),(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"Thursday"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"rain"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),(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Friday"</a:t>
            </a:r>
            <a:r>
              <a:rPr lang="en-US" altLang="zh-CN" sz="20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"Cloudy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)]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formatter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"Weather of '{0[0]}' is '{0[1]}'"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format  </a:t>
            </a:r>
            <a:r>
              <a:rPr lang="en-US" altLang="zh-CN" sz="2000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zh-CN" sz="2000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方法对象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000" b="1" kern="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item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map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formatter</a:t>
            </a:r>
            <a:r>
              <a:rPr lang="en-US" altLang="zh-CN" sz="20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weather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):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item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55980" y="3104708"/>
            <a:ext cx="508236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item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weather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formatter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item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))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9981" y="3104708"/>
            <a:ext cx="5649433" cy="832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8200" y="4417358"/>
            <a:ext cx="5052237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Weather of 'Monday' is 'rain'</a:t>
            </a:r>
          </a:p>
          <a:p>
            <a:r>
              <a:rPr lang="zh-CN" altLang="en-US" sz="2400" dirty="0">
                <a:solidFill>
                  <a:srgbClr val="0070C0"/>
                </a:solidFill>
              </a:rPr>
              <a:t>Weather of 'Tuesday' is 'sunny'</a:t>
            </a:r>
          </a:p>
          <a:p>
            <a:r>
              <a:rPr lang="zh-CN" altLang="en-US" sz="2400" dirty="0">
                <a:solidFill>
                  <a:srgbClr val="0070C0"/>
                </a:solidFill>
              </a:rPr>
              <a:t>Weather of 'Wednesday' is 'sunny'</a:t>
            </a:r>
          </a:p>
          <a:p>
            <a:r>
              <a:rPr lang="zh-CN" altLang="en-US" sz="2400" dirty="0">
                <a:solidFill>
                  <a:srgbClr val="0070C0"/>
                </a:solidFill>
              </a:rPr>
              <a:t>Weather of 'Thursday' is 'rain'</a:t>
            </a:r>
          </a:p>
          <a:p>
            <a:r>
              <a:rPr lang="zh-CN" altLang="en-US" sz="2400" dirty="0">
                <a:solidFill>
                  <a:srgbClr val="0070C0"/>
                </a:solidFill>
              </a:rPr>
              <a:t>Weather of 'Friday' is 'Cloudy'</a:t>
            </a:r>
          </a:p>
        </p:txBody>
      </p:sp>
    </p:spTree>
    <p:extLst>
      <p:ext uri="{BB962C8B-B14F-4D97-AF65-F5344CB8AC3E}">
        <p14:creationId xmlns:p14="http://schemas.microsoft.com/office/powerpoint/2010/main" val="3591077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字符串：通用序列方法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9771743" cy="367959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itchFamily="2" charset="-122"/>
              </a:rPr>
              <a:t>判断一个变量</a:t>
            </a:r>
            <a:r>
              <a:rPr lang="en-US" altLang="zh-CN" dirty="0">
                <a:latin typeface="宋体" pitchFamily="2" charset="-122"/>
              </a:rPr>
              <a:t>s</a:t>
            </a:r>
            <a:r>
              <a:rPr lang="zh-CN" altLang="en-US" dirty="0">
                <a:latin typeface="宋体" pitchFamily="2" charset="-122"/>
              </a:rPr>
              <a:t>是否为字符串：使用内置函数</a:t>
            </a:r>
            <a:r>
              <a:rPr lang="en-US" altLang="zh-CN" dirty="0" err="1">
                <a:latin typeface="宋体" pitchFamily="2" charset="-122"/>
              </a:rPr>
              <a:t>isinstance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</a:rPr>
              <a:t>s,str</a:t>
            </a:r>
            <a:r>
              <a:rPr lang="en-US" altLang="zh-CN" dirty="0">
                <a:latin typeface="宋体" pitchFamily="2" charset="-122"/>
              </a:rPr>
              <a:t>)</a:t>
            </a:r>
          </a:p>
          <a:p>
            <a:r>
              <a:rPr lang="zh-CN" altLang="en-US" dirty="0">
                <a:latin typeface="宋体" pitchFamily="2" charset="-122"/>
              </a:rPr>
              <a:t>字符串属于不可变序列类型</a:t>
            </a:r>
            <a:endParaRPr lang="en-US" altLang="zh-CN" dirty="0">
              <a:latin typeface="宋体" pitchFamily="2" charset="-122"/>
            </a:endParaRPr>
          </a:p>
          <a:p>
            <a:pPr lvl="1"/>
            <a:r>
              <a:rPr lang="zh-CN" altLang="en-US" dirty="0">
                <a:latin typeface="宋体" pitchFamily="2" charset="-122"/>
              </a:rPr>
              <a:t>支持序列通用方法，包括下标和切片访问、连接运算、重复运算、成员关系、比较运算以及求字符串长度、最大值、最小值等</a:t>
            </a:r>
            <a:endParaRPr lang="en-US" altLang="zh-CN" dirty="0">
              <a:latin typeface="宋体" pitchFamily="2" charset="-122"/>
            </a:endParaRPr>
          </a:p>
          <a:p>
            <a:pPr lvl="1"/>
            <a:r>
              <a:rPr lang="zh-CN" altLang="en-US" dirty="0">
                <a:latin typeface="宋体" pitchFamily="2" charset="-122"/>
              </a:rPr>
              <a:t>作为</a:t>
            </a:r>
            <a:r>
              <a:rPr lang="en-US" altLang="zh-CN" dirty="0" err="1">
                <a:latin typeface="宋体" pitchFamily="2" charset="-122"/>
              </a:rPr>
              <a:t>iterable</a:t>
            </a:r>
            <a:r>
              <a:rPr lang="zh-CN" altLang="en-US" dirty="0">
                <a:latin typeface="宋体" pitchFamily="2" charset="-122"/>
              </a:rPr>
              <a:t>对象，当然也支持</a:t>
            </a:r>
            <a:r>
              <a:rPr lang="en-US" altLang="zh-CN" dirty="0">
                <a:latin typeface="宋体" pitchFamily="2" charset="-122"/>
              </a:rPr>
              <a:t>sorted/reversed/</a:t>
            </a:r>
            <a:r>
              <a:rPr lang="en-US" altLang="zh-CN" dirty="0"/>
              <a:t> enumerate/zip</a:t>
            </a:r>
            <a:r>
              <a:rPr lang="zh-CN" altLang="en-US" dirty="0"/>
              <a:t>等内置函数</a:t>
            </a:r>
            <a:r>
              <a:rPr lang="en-US" altLang="zh-CN" dirty="0">
                <a:latin typeface="宋体" pitchFamily="2" charset="-122"/>
              </a:rPr>
              <a:t> </a:t>
            </a:r>
          </a:p>
          <a:p>
            <a:pPr lvl="1"/>
            <a:endParaRPr lang="zh-CN" altLang="en-US" dirty="0">
              <a:latin typeface="宋体" pitchFamily="2" charset="-122"/>
            </a:endParaRPr>
          </a:p>
          <a:p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2436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4.1.2 </a:t>
            </a:r>
            <a:r>
              <a:rPr lang="zh-CN" altLang="en-US" dirty="0"/>
              <a:t>字符串方法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去空白字符：</a:t>
            </a:r>
            <a:r>
              <a:rPr lang="en-US" altLang="zh-CN" dirty="0">
                <a:solidFill>
                  <a:srgbClr val="FF0000"/>
                </a:solidFill>
              </a:rPr>
              <a:t>strip([chars])</a:t>
            </a:r>
            <a:r>
              <a:rPr lang="en-US" altLang="zh-CN" dirty="0"/>
              <a:t> </a:t>
            </a:r>
            <a:r>
              <a:rPr lang="en-US" altLang="zh-CN" dirty="0" err="1"/>
              <a:t>lstrip</a:t>
            </a:r>
            <a:r>
              <a:rPr lang="en-US" altLang="zh-CN" dirty="0"/>
              <a:t>([chars]) </a:t>
            </a:r>
            <a:r>
              <a:rPr lang="en-US" altLang="zh-CN" dirty="0" err="1"/>
              <a:t>rstrip</a:t>
            </a:r>
            <a:r>
              <a:rPr lang="en-US" altLang="zh-CN" dirty="0"/>
              <a:t>([chars]) 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字符串类型判断：</a:t>
            </a:r>
            <a:r>
              <a:rPr lang="en-US" altLang="zh-CN" dirty="0" err="1"/>
              <a:t>isalnum</a:t>
            </a:r>
            <a:r>
              <a:rPr lang="en-US" altLang="zh-CN" dirty="0"/>
              <a:t>() </a:t>
            </a:r>
            <a:r>
              <a:rPr lang="en-US" altLang="zh-CN" dirty="0" err="1"/>
              <a:t>isalpha</a:t>
            </a:r>
            <a:r>
              <a:rPr lang="en-US" altLang="zh-CN" dirty="0"/>
              <a:t>() </a:t>
            </a:r>
            <a:r>
              <a:rPr lang="en-US" altLang="zh-CN" dirty="0" err="1"/>
              <a:t>isdecimal</a:t>
            </a:r>
            <a:r>
              <a:rPr lang="en-US" altLang="zh-CN" dirty="0"/>
              <a:t>() </a:t>
            </a:r>
            <a:r>
              <a:rPr lang="en-US" altLang="zh-CN" dirty="0" err="1">
                <a:solidFill>
                  <a:srgbClr val="FF0000"/>
                </a:solidFill>
              </a:rPr>
              <a:t>isdigit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en-US" altLang="zh-CN" dirty="0" err="1"/>
              <a:t>isidentifier</a:t>
            </a:r>
            <a:r>
              <a:rPr lang="en-US" altLang="zh-CN" dirty="0"/>
              <a:t>() </a:t>
            </a:r>
            <a:r>
              <a:rPr lang="en-US" altLang="zh-CN" dirty="0" err="1">
                <a:solidFill>
                  <a:srgbClr val="FF0000"/>
                </a:solidFill>
              </a:rPr>
              <a:t>islower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en-US" altLang="zh-CN" dirty="0" err="1">
                <a:solidFill>
                  <a:srgbClr val="FF0000"/>
                </a:solidFill>
              </a:rPr>
              <a:t>isupper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en-US" altLang="zh-CN" dirty="0" err="1"/>
              <a:t>isnumeric</a:t>
            </a:r>
            <a:r>
              <a:rPr lang="en-US" altLang="zh-CN" dirty="0"/>
              <a:t>() </a:t>
            </a:r>
            <a:r>
              <a:rPr lang="en-US" altLang="zh-CN" dirty="0" err="1"/>
              <a:t>isprintable</a:t>
            </a:r>
            <a:r>
              <a:rPr lang="en-US" altLang="zh-CN" dirty="0"/>
              <a:t>() </a:t>
            </a:r>
            <a:r>
              <a:rPr lang="en-US" altLang="zh-CN" dirty="0" err="1">
                <a:solidFill>
                  <a:srgbClr val="FF0000"/>
                </a:solidFill>
              </a:rPr>
              <a:t>isspace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en-US" altLang="zh-CN" dirty="0" err="1"/>
              <a:t>istitle</a:t>
            </a:r>
            <a:r>
              <a:rPr lang="en-US" altLang="zh-CN" dirty="0"/>
              <a:t>() 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大小写转换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00"/>
                </a:solidFill>
              </a:rPr>
              <a:t>lower()  upper() </a:t>
            </a:r>
            <a:r>
              <a:rPr lang="en-US" altLang="zh-CN" dirty="0" err="1"/>
              <a:t>swapcase</a:t>
            </a:r>
            <a:r>
              <a:rPr lang="en-US" altLang="zh-CN" dirty="0"/>
              <a:t>()  capitalize() title() </a:t>
            </a:r>
            <a:r>
              <a:rPr lang="en-US" altLang="zh-CN" dirty="0" err="1"/>
              <a:t>casefold</a:t>
            </a:r>
            <a:r>
              <a:rPr lang="en-US" altLang="zh-CN" dirty="0"/>
              <a:t>() 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测试和查找</a:t>
            </a:r>
            <a:r>
              <a:rPr lang="en-US" altLang="zh-CN" dirty="0"/>
              <a:t>: </a:t>
            </a:r>
            <a:r>
              <a:rPr lang="en-US" altLang="zh-CN" dirty="0" err="1">
                <a:solidFill>
                  <a:srgbClr val="FF0000"/>
                </a:solidFill>
              </a:rPr>
              <a:t>startswith</a:t>
            </a:r>
            <a:r>
              <a:rPr lang="en-US" altLang="zh-CN" dirty="0">
                <a:solidFill>
                  <a:srgbClr val="FF0000"/>
                </a:solidFill>
              </a:rPr>
              <a:t>(prefix[,start[,end]]) </a:t>
            </a:r>
            <a:r>
              <a:rPr lang="en-US" altLang="zh-CN" dirty="0" err="1">
                <a:solidFill>
                  <a:srgbClr val="FF0000"/>
                </a:solidFill>
              </a:rPr>
              <a:t>endswith</a:t>
            </a:r>
            <a:r>
              <a:rPr lang="en-US" altLang="zh-CN" dirty="0">
                <a:solidFill>
                  <a:srgbClr val="FF0000"/>
                </a:solidFill>
              </a:rPr>
              <a:t>(suffix[,start[,end]])  count(sub[,start[,end]]) index(sub[,start[,end]]) </a:t>
            </a:r>
            <a:r>
              <a:rPr lang="en-US" altLang="zh-CN" dirty="0" err="1">
                <a:solidFill>
                  <a:srgbClr val="FF0000"/>
                </a:solidFill>
              </a:rPr>
              <a:t>rindex</a:t>
            </a:r>
            <a:r>
              <a:rPr lang="en-US" altLang="zh-CN" dirty="0">
                <a:solidFill>
                  <a:srgbClr val="FF0000"/>
                </a:solidFill>
              </a:rPr>
              <a:t>(sub[,start[,end]])  find(sub[,start[,end]]) </a:t>
            </a:r>
            <a:r>
              <a:rPr lang="en-US" altLang="zh-CN" dirty="0" err="1">
                <a:solidFill>
                  <a:srgbClr val="FF0000"/>
                </a:solidFill>
              </a:rPr>
              <a:t>rfind</a:t>
            </a:r>
            <a:r>
              <a:rPr lang="en-US" altLang="zh-CN" dirty="0">
                <a:solidFill>
                  <a:srgbClr val="FF0000"/>
                </a:solidFill>
              </a:rPr>
              <a:t>(sub[,start[,end]]) 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替换</a:t>
            </a:r>
            <a:r>
              <a:rPr lang="en-US" altLang="zh-CN" dirty="0"/>
              <a:t>:  </a:t>
            </a:r>
            <a:r>
              <a:rPr lang="en-US" altLang="zh-CN" dirty="0">
                <a:solidFill>
                  <a:srgbClr val="FF0000"/>
                </a:solidFill>
              </a:rPr>
              <a:t>replace(</a:t>
            </a:r>
            <a:r>
              <a:rPr lang="en-US" altLang="zh-CN" dirty="0" err="1">
                <a:solidFill>
                  <a:srgbClr val="FF0000"/>
                </a:solidFill>
              </a:rPr>
              <a:t>old,new</a:t>
            </a:r>
            <a:r>
              <a:rPr lang="en-US" altLang="zh-CN" dirty="0">
                <a:solidFill>
                  <a:srgbClr val="FF0000"/>
                </a:solidFill>
              </a:rPr>
              <a:t>[,count]) </a:t>
            </a:r>
            <a:r>
              <a:rPr lang="en-US" altLang="zh-CN" dirty="0"/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拆分和组合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00"/>
                </a:solidFill>
              </a:rPr>
              <a:t>split(</a:t>
            </a:r>
            <a:r>
              <a:rPr lang="en-US" altLang="zh-CN" dirty="0" err="1">
                <a:solidFill>
                  <a:srgbClr val="FF0000"/>
                </a:solidFill>
              </a:rPr>
              <a:t>sep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 err="1">
                <a:solidFill>
                  <a:srgbClr val="FF0000"/>
                </a:solidFill>
              </a:rPr>
              <a:t>None,maxsplit</a:t>
            </a:r>
            <a:r>
              <a:rPr lang="en-US" altLang="zh-CN" dirty="0">
                <a:solidFill>
                  <a:srgbClr val="FF0000"/>
                </a:solidFill>
              </a:rPr>
              <a:t>=-1) </a:t>
            </a:r>
            <a:r>
              <a:rPr lang="en-US" altLang="zh-CN" dirty="0" err="1">
                <a:solidFill>
                  <a:srgbClr val="FF0000"/>
                </a:solidFill>
              </a:rPr>
              <a:t>rsplit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sep</a:t>
            </a:r>
            <a:r>
              <a:rPr lang="en-US" altLang="zh-CN" dirty="0">
                <a:solidFill>
                  <a:srgbClr val="FF0000"/>
                </a:solidFill>
              </a:rPr>
              <a:t>=None, </a:t>
            </a:r>
            <a:r>
              <a:rPr lang="en-US" altLang="zh-CN" dirty="0" err="1">
                <a:solidFill>
                  <a:srgbClr val="FF0000"/>
                </a:solidFill>
              </a:rPr>
              <a:t>maxsplit</a:t>
            </a:r>
            <a:r>
              <a:rPr lang="en-US" altLang="zh-CN" dirty="0">
                <a:solidFill>
                  <a:srgbClr val="FF0000"/>
                </a:solidFill>
              </a:rPr>
              <a:t>=-1) </a:t>
            </a:r>
            <a:r>
              <a:rPr lang="en-US" altLang="zh-CN" dirty="0"/>
              <a:t>partition(</a:t>
            </a:r>
            <a:r>
              <a:rPr lang="en-US" altLang="zh-CN" dirty="0" err="1"/>
              <a:t>sep</a:t>
            </a:r>
            <a:r>
              <a:rPr lang="en-US" altLang="zh-CN" dirty="0"/>
              <a:t>) </a:t>
            </a:r>
            <a:r>
              <a:rPr lang="en-US" altLang="zh-CN" dirty="0" err="1"/>
              <a:t>rpartition</a:t>
            </a:r>
            <a:r>
              <a:rPr lang="en-US" altLang="zh-CN" dirty="0"/>
              <a:t>(</a:t>
            </a:r>
            <a:r>
              <a:rPr lang="en-US" altLang="zh-CN" dirty="0" err="1"/>
              <a:t>sep</a:t>
            </a:r>
            <a:r>
              <a:rPr lang="en-US" altLang="zh-CN" dirty="0"/>
              <a:t>) </a:t>
            </a:r>
            <a:r>
              <a:rPr lang="en-US" altLang="zh-CN" dirty="0" err="1"/>
              <a:t>splitlines</a:t>
            </a:r>
            <a:r>
              <a:rPr lang="en-US" altLang="zh-CN" dirty="0"/>
              <a:t>([</a:t>
            </a:r>
            <a:r>
              <a:rPr lang="en-US" altLang="zh-CN" dirty="0" err="1"/>
              <a:t>keepends</a:t>
            </a:r>
            <a:r>
              <a:rPr lang="en-US" altLang="zh-CN" dirty="0"/>
              <a:t>]) </a:t>
            </a:r>
            <a:r>
              <a:rPr lang="en-US" altLang="zh-CN" dirty="0">
                <a:solidFill>
                  <a:srgbClr val="FF0000"/>
                </a:solidFill>
              </a:rPr>
              <a:t>join(</a:t>
            </a:r>
            <a:r>
              <a:rPr lang="en-US" altLang="zh-CN" dirty="0" err="1">
                <a:solidFill>
                  <a:srgbClr val="FF0000"/>
                </a:solidFill>
              </a:rPr>
              <a:t>iterable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填充和对齐</a:t>
            </a:r>
            <a:r>
              <a:rPr lang="zh-CN" altLang="en-US" dirty="0"/>
              <a:t>：</a:t>
            </a:r>
            <a:r>
              <a:rPr lang="en-US" altLang="zh-CN" dirty="0" err="1"/>
              <a:t>zfill</a:t>
            </a:r>
            <a:r>
              <a:rPr lang="en-US" altLang="zh-CN" dirty="0"/>
              <a:t>(width) center(width[,</a:t>
            </a:r>
            <a:r>
              <a:rPr lang="en-US" altLang="zh-CN" dirty="0" err="1"/>
              <a:t>fillchar</a:t>
            </a:r>
            <a:r>
              <a:rPr lang="en-US" altLang="zh-CN" dirty="0"/>
              <a:t>]) </a:t>
            </a:r>
            <a:r>
              <a:rPr lang="en-US" altLang="zh-CN" dirty="0" err="1"/>
              <a:t>ljust</a:t>
            </a:r>
            <a:r>
              <a:rPr lang="en-US" altLang="zh-CN" dirty="0"/>
              <a:t>(width[,</a:t>
            </a:r>
            <a:r>
              <a:rPr lang="en-US" altLang="zh-CN" dirty="0" err="1"/>
              <a:t>fillchar</a:t>
            </a:r>
            <a:r>
              <a:rPr lang="en-US" altLang="zh-CN" dirty="0"/>
              <a:t>]) </a:t>
            </a:r>
            <a:r>
              <a:rPr lang="en-US" altLang="zh-CN" dirty="0" err="1"/>
              <a:t>rjust</a:t>
            </a:r>
            <a:r>
              <a:rPr lang="en-US" altLang="zh-CN" dirty="0"/>
              <a:t>(width[,</a:t>
            </a:r>
            <a:r>
              <a:rPr lang="en-US" altLang="zh-CN" dirty="0" err="1"/>
              <a:t>fillchar</a:t>
            </a:r>
            <a:r>
              <a:rPr lang="en-US" altLang="zh-CN" dirty="0"/>
              <a:t>]) </a:t>
            </a:r>
            <a:r>
              <a:rPr lang="en-US" altLang="zh-CN" dirty="0" err="1"/>
              <a:t>expandtabs</a:t>
            </a:r>
            <a:r>
              <a:rPr lang="en-US" altLang="zh-CN" dirty="0"/>
              <a:t>([</a:t>
            </a:r>
            <a:r>
              <a:rPr lang="en-US" altLang="zh-CN" dirty="0" err="1"/>
              <a:t>tabsize</a:t>
            </a:r>
            <a:r>
              <a:rPr lang="en-US" altLang="zh-CN" dirty="0"/>
              <a:t>])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翻译和转换： </a:t>
            </a:r>
            <a:r>
              <a:rPr lang="en-US" altLang="zh-CN" dirty="0" err="1">
                <a:solidFill>
                  <a:srgbClr val="FF0000"/>
                </a:solidFill>
              </a:rPr>
              <a:t>maketrans</a:t>
            </a:r>
            <a:r>
              <a:rPr lang="en-US" altLang="zh-CN" dirty="0">
                <a:solidFill>
                  <a:srgbClr val="FF0000"/>
                </a:solidFill>
              </a:rPr>
              <a:t>  translate 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0475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92075"/>
            <a:ext cx="10515600" cy="1325563"/>
          </a:xfrm>
        </p:spPr>
        <p:txBody>
          <a:bodyPr/>
          <a:lstStyle/>
          <a:p>
            <a:r>
              <a:rPr lang="zh-CN" altLang="en-US" dirty="0"/>
              <a:t>去空白字符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39508"/>
            <a:ext cx="10972800" cy="4762007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strip([chars]) </a:t>
            </a:r>
            <a:r>
              <a:rPr lang="en-US" altLang="zh-CN" sz="2400" dirty="0" err="1"/>
              <a:t>lstrip</a:t>
            </a:r>
            <a:r>
              <a:rPr lang="en-US" altLang="zh-CN" sz="2400" dirty="0"/>
              <a:t>([chars]) </a:t>
            </a:r>
            <a:r>
              <a:rPr lang="en-US" altLang="zh-CN" sz="2400" dirty="0" err="1"/>
              <a:t>rstrip</a:t>
            </a:r>
            <a:r>
              <a:rPr lang="en-US" altLang="zh-CN" sz="2400" dirty="0"/>
              <a:t>([chars])</a:t>
            </a:r>
          </a:p>
          <a:p>
            <a:r>
              <a:rPr lang="zh-CN" altLang="en-US" sz="2400" dirty="0">
                <a:latin typeface="宋体" pitchFamily="2" charset="-122"/>
              </a:rPr>
              <a:t>将字符串的两端、左端或者右端的空格去掉后返回一个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新</a:t>
            </a:r>
            <a:r>
              <a:rPr lang="zh-CN" altLang="en-US" sz="2400" dirty="0">
                <a:latin typeface="宋体" pitchFamily="2" charset="-122"/>
              </a:rPr>
              <a:t>的字符串。如果指定了</a:t>
            </a:r>
            <a:r>
              <a:rPr lang="en-US" altLang="zh-CN" sz="2400" dirty="0">
                <a:latin typeface="宋体" pitchFamily="2" charset="-122"/>
              </a:rPr>
              <a:t>chars</a:t>
            </a:r>
            <a:r>
              <a:rPr lang="zh-CN" altLang="en-US" sz="2400" dirty="0">
                <a:latin typeface="宋体" pitchFamily="2" charset="-122"/>
              </a:rPr>
              <a:t>，则为去掉字符串</a:t>
            </a:r>
            <a:r>
              <a:rPr lang="zh-CN" altLang="zh-CN" sz="2400" dirty="0">
                <a:latin typeface="宋体" pitchFamily="2" charset="-122"/>
              </a:rPr>
              <a:t>两端、右端或左端</a:t>
            </a:r>
            <a:r>
              <a:rPr lang="zh-CN" altLang="en-US" sz="2400" dirty="0">
                <a:latin typeface="宋体" pitchFamily="2" charset="-122"/>
              </a:rPr>
              <a:t>开始处</a:t>
            </a:r>
            <a:r>
              <a:rPr lang="en-US" altLang="zh-CN" sz="2400" u="sng" dirty="0">
                <a:solidFill>
                  <a:srgbClr val="FF0000"/>
                </a:solidFill>
                <a:latin typeface="宋体" pitchFamily="2" charset="-122"/>
              </a:rPr>
              <a:t>chars</a:t>
            </a:r>
            <a:r>
              <a:rPr lang="zh-CN" altLang="en-US" sz="2400" u="sng" dirty="0">
                <a:solidFill>
                  <a:srgbClr val="FF0000"/>
                </a:solidFill>
                <a:latin typeface="宋体" pitchFamily="2" charset="-122"/>
              </a:rPr>
              <a:t>中的那些字符</a:t>
            </a:r>
            <a:r>
              <a:rPr lang="zh-CN" altLang="zh-CN" sz="2400" dirty="0">
                <a:latin typeface="宋体" pitchFamily="2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35429" y="2541653"/>
            <a:ext cx="4296228" cy="4154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zh-CN" sz="2400" dirty="0">
                <a:latin typeface="宋体" pitchFamily="2" charset="-122"/>
              </a:rPr>
              <a:t>&gt;&gt;&gt; s=" abc  "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latin typeface="宋体" pitchFamily="2" charset="-122"/>
              </a:rPr>
              <a:t>&gt;&gt;&gt; s</a:t>
            </a:r>
            <a:r>
              <a:rPr lang="en-US" altLang="zh-CN" sz="2400" dirty="0">
                <a:latin typeface="宋体" pitchFamily="2" charset="-122"/>
              </a:rPr>
              <a:t>1</a:t>
            </a:r>
            <a:r>
              <a:rPr lang="zh-CN" altLang="zh-CN" sz="2400" dirty="0">
                <a:latin typeface="宋体" pitchFamily="2" charset="-122"/>
              </a:rPr>
              <a:t>=s.strip( 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latin typeface="宋体" pitchFamily="2" charset="-122"/>
              </a:rPr>
              <a:t>&gt;&gt;&gt; s</a:t>
            </a:r>
            <a:r>
              <a:rPr lang="en-US" altLang="zh-CN" sz="2400" dirty="0">
                <a:latin typeface="宋体" pitchFamily="2" charset="-122"/>
              </a:rPr>
              <a:t>1</a:t>
            </a:r>
            <a:endParaRPr lang="zh-CN" altLang="zh-CN" sz="2400" dirty="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itchFamily="2" charset="-122"/>
              </a:rPr>
              <a:t>"abc"</a:t>
            </a:r>
            <a:endParaRPr lang="en-US" altLang="zh-CN" sz="2400" dirty="0">
              <a:solidFill>
                <a:srgbClr val="0070C0"/>
              </a:solidFill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宋体" pitchFamily="2" charset="-122"/>
              </a:rPr>
              <a:t>&gt;&gt;&gt; s2 = </a:t>
            </a:r>
            <a:r>
              <a:rPr lang="en-US" altLang="zh-CN" sz="2400" dirty="0" err="1">
                <a:latin typeface="宋体" pitchFamily="2" charset="-122"/>
              </a:rPr>
              <a:t>s.lstrip</a:t>
            </a:r>
            <a:r>
              <a:rPr lang="en-US" altLang="zh-CN" sz="2400" dirty="0">
                <a:latin typeface="宋体" pitchFamily="2" charset="-122"/>
              </a:rPr>
              <a:t>( 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宋体" pitchFamily="2" charset="-122"/>
              </a:rPr>
              <a:t>&gt;&gt;&gt; s2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itchFamily="2" charset="-122"/>
              </a:rPr>
              <a:t>"</a:t>
            </a:r>
            <a:r>
              <a:rPr lang="zh-CN" altLang="zh-CN" sz="2400" dirty="0">
                <a:solidFill>
                  <a:srgbClr val="0070C0"/>
                </a:solidFill>
                <a:latin typeface="宋体" pitchFamily="2" charset="-122"/>
              </a:rPr>
              <a:t>abc  "</a:t>
            </a:r>
            <a:endParaRPr lang="en-US" altLang="zh-CN" sz="2400" dirty="0">
              <a:solidFill>
                <a:srgbClr val="0070C0"/>
              </a:solidFill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宋体" pitchFamily="2" charset="-122"/>
              </a:rPr>
              <a:t>&gt;&gt;&gt; s3 = </a:t>
            </a:r>
            <a:r>
              <a:rPr lang="en-US" altLang="zh-CN" sz="2400" dirty="0" err="1">
                <a:latin typeface="宋体" pitchFamily="2" charset="-122"/>
              </a:rPr>
              <a:t>s.rstrip</a:t>
            </a:r>
            <a:r>
              <a:rPr lang="en-US" altLang="zh-CN" sz="2400" dirty="0">
                <a:latin typeface="宋体" pitchFamily="2" charset="-122"/>
              </a:rPr>
              <a:t>( 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宋体" pitchFamily="2" charset="-122"/>
              </a:rPr>
              <a:t>&gt;&gt;&gt; s3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itchFamily="2" charset="-122"/>
              </a:rPr>
              <a:t>" abc</a:t>
            </a:r>
            <a:r>
              <a:rPr lang="en-US" altLang="zh-CN" sz="2400" dirty="0">
                <a:solidFill>
                  <a:srgbClr val="0070C0"/>
                </a:solidFill>
                <a:latin typeface="宋体" pitchFamily="2" charset="-122"/>
              </a:rPr>
              <a:t>"</a:t>
            </a:r>
            <a:endParaRPr lang="zh-CN" altLang="zh-CN" sz="2400" dirty="0">
              <a:solidFill>
                <a:srgbClr val="0070C0"/>
              </a:solidFill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zh-CN" sz="2400" dirty="0">
              <a:latin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89600" y="2554717"/>
            <a:ext cx="5664200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zh-CN" sz="2400" dirty="0">
                <a:latin typeface="宋体" pitchFamily="2" charset="-122"/>
              </a:rPr>
              <a:t>&gt;&gt;&gt; "</a:t>
            </a:r>
            <a:r>
              <a:rPr lang="zh-CN" altLang="zh-CN" sz="2400" u="sng" dirty="0">
                <a:latin typeface="宋体" pitchFamily="2" charset="-122"/>
              </a:rPr>
              <a:t>aaaa</a:t>
            </a:r>
            <a:r>
              <a:rPr lang="zh-CN" altLang="zh-CN" sz="2400" dirty="0">
                <a:latin typeface="宋体" pitchFamily="2" charset="-122"/>
              </a:rPr>
              <a:t>ssddf".strip("a")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itchFamily="2" charset="-122"/>
              </a:rPr>
              <a:t>"ssddf"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latin typeface="宋体" pitchFamily="2" charset="-122"/>
              </a:rPr>
              <a:t>&gt;&gt;&gt; "</a:t>
            </a:r>
            <a:r>
              <a:rPr lang="zh-CN" altLang="zh-CN" sz="2400" u="sng" dirty="0">
                <a:latin typeface="宋体" pitchFamily="2" charset="-122"/>
              </a:rPr>
              <a:t>aaaass</a:t>
            </a:r>
            <a:r>
              <a:rPr lang="zh-CN" altLang="zh-CN" sz="2400" dirty="0">
                <a:latin typeface="宋体" pitchFamily="2" charset="-122"/>
              </a:rPr>
              <a:t>dd</a:t>
            </a:r>
            <a:r>
              <a:rPr lang="zh-CN" altLang="zh-CN" sz="2400" u="sng" dirty="0">
                <a:latin typeface="宋体" pitchFamily="2" charset="-122"/>
              </a:rPr>
              <a:t>f</a:t>
            </a:r>
            <a:r>
              <a:rPr lang="zh-CN" altLang="zh-CN" sz="2400" dirty="0">
                <a:latin typeface="宋体" pitchFamily="2" charset="-122"/>
              </a:rPr>
              <a:t>".strip("a</a:t>
            </a:r>
            <a:r>
              <a:rPr lang="en-US" altLang="zh-CN" sz="2400" dirty="0">
                <a:latin typeface="宋体" pitchFamily="2" charset="-122"/>
              </a:rPr>
              <a:t>s</a:t>
            </a:r>
            <a:r>
              <a:rPr lang="zh-CN" altLang="zh-CN" sz="2400" dirty="0">
                <a:latin typeface="宋体" pitchFamily="2" charset="-122"/>
              </a:rPr>
              <a:t>f")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itchFamily="2" charset="-122"/>
              </a:rPr>
              <a:t>"dd"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latin typeface="宋体" pitchFamily="2" charset="-122"/>
              </a:rPr>
              <a:t>&gt;&gt;&gt; "aaaassddf</a:t>
            </a:r>
            <a:r>
              <a:rPr lang="zh-CN" altLang="zh-CN" sz="2400" u="sng" dirty="0">
                <a:latin typeface="宋体" pitchFamily="2" charset="-122"/>
              </a:rPr>
              <a:t>aaa</a:t>
            </a:r>
            <a:r>
              <a:rPr lang="zh-CN" altLang="zh-CN" sz="2400" dirty="0">
                <a:latin typeface="宋体" pitchFamily="2" charset="-122"/>
              </a:rPr>
              <a:t>".rstrip("a")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itchFamily="2" charset="-122"/>
              </a:rPr>
              <a:t>'aaaassddf'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latin typeface="宋体" pitchFamily="2" charset="-122"/>
              </a:rPr>
              <a:t>&gt;&gt;&gt; "</a:t>
            </a:r>
            <a:r>
              <a:rPr lang="zh-CN" altLang="zh-CN" sz="2400" u="sng" dirty="0">
                <a:latin typeface="宋体" pitchFamily="2" charset="-122"/>
              </a:rPr>
              <a:t>aaaa</a:t>
            </a:r>
            <a:r>
              <a:rPr lang="zh-CN" altLang="zh-CN" sz="2400" dirty="0">
                <a:latin typeface="宋体" pitchFamily="2" charset="-122"/>
              </a:rPr>
              <a:t>ssddfaaa".lstrip("a")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itchFamily="2" charset="-122"/>
              </a:rPr>
              <a:t>'ssddfaaa'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48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字符串类型判断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480879" cy="4351338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</a:rPr>
              <a:t>isdigit</a:t>
            </a:r>
            <a:r>
              <a:rPr lang="en-US" altLang="zh-CN" sz="2400" dirty="0">
                <a:solidFill>
                  <a:srgbClr val="FF0000"/>
                </a:solidFill>
              </a:rPr>
              <a:t>(): </a:t>
            </a:r>
            <a:r>
              <a:rPr lang="zh-CN" altLang="en-US" sz="2400" dirty="0"/>
              <a:t>字符串是否都为数字字符</a:t>
            </a:r>
            <a:endParaRPr lang="en-US" altLang="zh-CN" sz="2400" dirty="0"/>
          </a:p>
          <a:p>
            <a:r>
              <a:rPr lang="en-US" altLang="zh-CN" sz="2400" dirty="0" err="1"/>
              <a:t>isalpha</a:t>
            </a:r>
            <a:r>
              <a:rPr lang="en-US" altLang="zh-CN" sz="2400" dirty="0"/>
              <a:t>()</a:t>
            </a:r>
            <a:r>
              <a:rPr lang="zh-CN" altLang="en-US" sz="2400" dirty="0"/>
              <a:t>：字符串是否都为字母</a:t>
            </a:r>
            <a:r>
              <a:rPr lang="en-US" altLang="zh-CN" sz="2400" dirty="0"/>
              <a:t>(</a:t>
            </a:r>
            <a:r>
              <a:rPr lang="zh-CN" altLang="en-US" sz="2400" dirty="0"/>
              <a:t>注这里指的是</a:t>
            </a:r>
            <a:r>
              <a:rPr lang="en-US" altLang="zh-CN" sz="2400" dirty="0"/>
              <a:t>Unicode</a:t>
            </a:r>
            <a:r>
              <a:rPr lang="zh-CN" altLang="en-US" sz="2400" dirty="0"/>
              <a:t>范围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 err="1"/>
              <a:t>isalnum</a:t>
            </a:r>
            <a:r>
              <a:rPr lang="en-US" altLang="zh-CN" sz="2400" dirty="0"/>
              <a:t>() </a:t>
            </a:r>
            <a:r>
              <a:rPr lang="zh-CN" altLang="en-US" sz="2400" dirty="0"/>
              <a:t>：字符串为字母或者</a:t>
            </a:r>
            <a:r>
              <a:rPr lang="en-US" altLang="zh-CN" sz="2400" dirty="0"/>
              <a:t>numeric</a:t>
            </a:r>
          </a:p>
          <a:p>
            <a:r>
              <a:rPr lang="en-US" altLang="zh-CN" sz="2400" dirty="0" err="1"/>
              <a:t>isidentifier</a:t>
            </a:r>
            <a:r>
              <a:rPr lang="en-US" altLang="zh-CN" sz="2400" dirty="0"/>
              <a:t>(): </a:t>
            </a:r>
            <a:r>
              <a:rPr lang="zh-CN" altLang="en-US" sz="2400" dirty="0"/>
              <a:t>是否可以作为</a:t>
            </a:r>
            <a:r>
              <a:rPr lang="en-US" altLang="zh-CN" sz="2400" dirty="0"/>
              <a:t>Python</a:t>
            </a:r>
            <a:r>
              <a:rPr lang="zh-CN" altLang="en-US" sz="2400" dirty="0"/>
              <a:t>标识符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islower</a:t>
            </a:r>
            <a:r>
              <a:rPr lang="en-US" altLang="zh-CN" sz="2400" dirty="0">
                <a:solidFill>
                  <a:srgbClr val="FF0000"/>
                </a:solidFill>
              </a:rPr>
              <a:t>() </a:t>
            </a:r>
            <a:r>
              <a:rPr lang="en-US" altLang="zh-CN" sz="2400" dirty="0" err="1">
                <a:solidFill>
                  <a:srgbClr val="FF0000"/>
                </a:solidFill>
              </a:rPr>
              <a:t>isupper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：是否为小写或者大写字母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400" dirty="0" err="1"/>
              <a:t>isprintable</a:t>
            </a:r>
            <a:r>
              <a:rPr lang="en-US" altLang="zh-CN" sz="2400" dirty="0"/>
              <a:t>() :</a:t>
            </a:r>
            <a:r>
              <a:rPr lang="zh-CN" altLang="en-US" sz="2400" dirty="0"/>
              <a:t>是否为可打印字符</a:t>
            </a:r>
            <a:endParaRPr lang="en-US" altLang="zh-CN" sz="2400" dirty="0"/>
          </a:p>
          <a:p>
            <a:r>
              <a:rPr lang="en-US" altLang="zh-CN" sz="2400" dirty="0" err="1">
                <a:solidFill>
                  <a:srgbClr val="FF0000"/>
                </a:solidFill>
              </a:rPr>
              <a:t>isspace</a:t>
            </a:r>
            <a:r>
              <a:rPr lang="en-US" altLang="zh-CN" sz="2400" dirty="0">
                <a:solidFill>
                  <a:srgbClr val="FF0000"/>
                </a:solidFill>
              </a:rPr>
              <a:t>():</a:t>
            </a:r>
            <a:r>
              <a:rPr lang="zh-CN" altLang="en-US" sz="2400" dirty="0">
                <a:solidFill>
                  <a:srgbClr val="FF0000"/>
                </a:solidFill>
              </a:rPr>
              <a:t>是否为空格（包括制表符</a:t>
            </a:r>
            <a:r>
              <a:rPr lang="en-US" altLang="zh-CN" sz="2400" dirty="0">
                <a:solidFill>
                  <a:srgbClr val="FF0000"/>
                </a:solidFill>
              </a:rPr>
              <a:t>\t</a:t>
            </a:r>
            <a:r>
              <a:rPr lang="zh-CN" altLang="en-US" sz="2400" dirty="0">
                <a:solidFill>
                  <a:srgbClr val="FF0000"/>
                </a:solidFill>
              </a:rPr>
              <a:t>、回车</a:t>
            </a:r>
            <a:r>
              <a:rPr lang="en-US" altLang="zh-CN" sz="2400" dirty="0">
                <a:solidFill>
                  <a:srgbClr val="FF0000"/>
                </a:solidFill>
              </a:rPr>
              <a:t>\n</a:t>
            </a:r>
            <a:r>
              <a:rPr lang="zh-CN" altLang="en-US" sz="2400" dirty="0">
                <a:solidFill>
                  <a:srgbClr val="FF0000"/>
                </a:solidFill>
              </a:rPr>
              <a:t>等）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 err="1"/>
              <a:t>istitle</a:t>
            </a:r>
            <a:r>
              <a:rPr lang="en-US" altLang="zh-CN" sz="2400" dirty="0"/>
              <a:t>(): </a:t>
            </a:r>
            <a:r>
              <a:rPr lang="zh-CN" altLang="en-US" sz="2400" dirty="0"/>
              <a:t>每个单词的首字母是否为大写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3847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字符串类型判断</a:t>
            </a:r>
            <a:r>
              <a:rPr lang="en-US" altLang="zh-CN" dirty="0"/>
              <a:t>:</a:t>
            </a:r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8527"/>
            <a:ext cx="9162143" cy="99014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注意数字、字母字符的判断都是</a:t>
            </a:r>
            <a:r>
              <a:rPr lang="en-US" altLang="zh-CN" sz="2000" dirty="0"/>
              <a:t>Unicode</a:t>
            </a:r>
            <a:r>
              <a:rPr lang="zh-CN" altLang="en-US" sz="2000" dirty="0"/>
              <a:t>字符集范围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2644705"/>
            <a:ext cx="3846286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&gt;&gt;&gt; 'abcd'.isalpha()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True</a:t>
            </a:r>
          </a:p>
          <a:p>
            <a:r>
              <a:rPr lang="zh-CN" altLang="en-US" dirty="0"/>
              <a:t>&gt;&gt;&gt; '1234'.isalpha()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False</a:t>
            </a:r>
          </a:p>
          <a:p>
            <a:r>
              <a:rPr lang="zh-CN" altLang="en-US" dirty="0"/>
              <a:t>&gt;&gt;&gt; '一千三百'.isalpha()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True</a:t>
            </a:r>
          </a:p>
          <a:p>
            <a:endParaRPr lang="zh-CN" altLang="en-US" dirty="0"/>
          </a:p>
          <a:p>
            <a:r>
              <a:rPr lang="zh-CN" altLang="en-US" dirty="0"/>
              <a:t>&gt;&gt;&gt; '1234abcDE'.isalnum()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True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48286" y="1413599"/>
            <a:ext cx="4205514" cy="53245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/>
              <a:t>&gt;&gt;&gt; '中国一千三百'.isidentifier()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True</a:t>
            </a:r>
          </a:p>
          <a:p>
            <a:r>
              <a:rPr lang="zh-CN" altLang="en-US" sz="2000" dirty="0"/>
              <a:t>&gt;&gt;&gt; '1234abcDE'.isidentifier()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False</a:t>
            </a:r>
          </a:p>
          <a:p>
            <a:endParaRPr lang="zh-CN" altLang="en-US" sz="2000" dirty="0"/>
          </a:p>
          <a:p>
            <a:r>
              <a:rPr lang="zh-CN" altLang="en-US" sz="2000" dirty="0"/>
              <a:t>&gt;&gt;&gt; '1234abcDE'.islower()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False</a:t>
            </a:r>
          </a:p>
          <a:p>
            <a:r>
              <a:rPr lang="zh-CN" altLang="en-US" sz="2000" dirty="0"/>
              <a:t>&gt;&gt;&gt; 'abcde'.islower()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True</a:t>
            </a:r>
          </a:p>
          <a:p>
            <a:r>
              <a:rPr lang="zh-CN" altLang="en-US" sz="2000" dirty="0"/>
              <a:t>&gt;&gt;&gt; 'ABCDE'.isupper()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True</a:t>
            </a:r>
          </a:p>
          <a:p>
            <a:endParaRPr lang="zh-CN" altLang="en-US" sz="2000" dirty="0"/>
          </a:p>
          <a:p>
            <a:r>
              <a:rPr lang="zh-CN" altLang="en-US" sz="2000" dirty="0"/>
              <a:t>&gt;&gt;&gt; ' \t\n'.isspace()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True</a:t>
            </a:r>
          </a:p>
          <a:p>
            <a:endParaRPr lang="zh-CN" altLang="en-US" sz="2000" dirty="0"/>
          </a:p>
          <a:p>
            <a:r>
              <a:rPr lang="zh-CN" altLang="en-US" sz="2000" dirty="0"/>
              <a:t>&gt;&gt;&gt; 'How Are You?'.istitle()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365045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大小写转换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5809343" cy="34866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latin typeface="宋体" pitchFamily="2" charset="-122"/>
              </a:rPr>
              <a:t>lower() </a:t>
            </a:r>
            <a:r>
              <a:rPr lang="zh-CN" altLang="en-US" sz="2000" dirty="0">
                <a:latin typeface="宋体" pitchFamily="2" charset="-122"/>
              </a:rPr>
              <a:t>得到小写格式字符串</a:t>
            </a:r>
            <a:endParaRPr lang="en-US" altLang="zh-CN" sz="2000" dirty="0">
              <a:latin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宋体" pitchFamily="2" charset="-122"/>
              </a:rPr>
              <a:t>upper() </a:t>
            </a:r>
            <a:r>
              <a:rPr lang="zh-CN" altLang="en-US" sz="2000" dirty="0">
                <a:latin typeface="宋体" pitchFamily="2" charset="-122"/>
              </a:rPr>
              <a:t>得到大写格式字符串</a:t>
            </a:r>
            <a:endParaRPr lang="en-US" altLang="zh-CN" sz="2000" dirty="0">
              <a:latin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宋体" pitchFamily="2" charset="-122"/>
              </a:rPr>
              <a:t>capitalize() </a:t>
            </a:r>
            <a:r>
              <a:rPr lang="zh-CN" altLang="en-US" sz="2000" dirty="0">
                <a:latin typeface="宋体" pitchFamily="2" charset="-122"/>
              </a:rPr>
              <a:t>得到首字母大写格式</a:t>
            </a:r>
            <a:endParaRPr lang="en-US" altLang="zh-CN" sz="2000" dirty="0">
              <a:latin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宋体" pitchFamily="2" charset="-122"/>
              </a:rPr>
              <a:t>title() </a:t>
            </a:r>
            <a:r>
              <a:rPr lang="zh-CN" altLang="en-US" sz="1800" dirty="0">
                <a:latin typeface="宋体" pitchFamily="2" charset="-122"/>
              </a:rPr>
              <a:t>得到每个单词首字母大写格式</a:t>
            </a:r>
            <a:endParaRPr lang="en-US" altLang="zh-CN" sz="1800" dirty="0">
              <a:latin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宋体" pitchFamily="2" charset="-122"/>
              </a:rPr>
              <a:t>swapcase() </a:t>
            </a:r>
            <a:r>
              <a:rPr lang="zh-CN" altLang="en-US" sz="2000" dirty="0">
                <a:latin typeface="宋体" pitchFamily="2" charset="-122"/>
              </a:rPr>
              <a:t>得到大小写互换格式</a:t>
            </a:r>
            <a:endParaRPr lang="en-US" altLang="zh-CN" sz="2000" dirty="0">
              <a:latin typeface="宋体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778173" y="1342241"/>
            <a:ext cx="4717142" cy="47089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&gt;&gt;&gt; s="What is YoUr NaMe?"</a:t>
            </a:r>
          </a:p>
          <a:p>
            <a:r>
              <a:rPr lang="zh-CN" altLang="en-US" sz="2000" dirty="0"/>
              <a:t>&gt;&gt;&gt; s2=s.lower()</a:t>
            </a:r>
          </a:p>
          <a:p>
            <a:r>
              <a:rPr lang="zh-CN" altLang="en-US" sz="2000" dirty="0"/>
              <a:t>&gt;&gt;&gt; s2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'what is your name?'</a:t>
            </a:r>
          </a:p>
          <a:p>
            <a:r>
              <a:rPr lang="zh-CN" altLang="en-US" sz="2000" dirty="0"/>
              <a:t>&gt;&gt;&gt; s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'What is YoUr NaMe?'</a:t>
            </a:r>
          </a:p>
          <a:p>
            <a:endParaRPr lang="en-US" altLang="zh-CN" sz="2000" dirty="0"/>
          </a:p>
          <a:p>
            <a:r>
              <a:rPr lang="zh-CN" altLang="en-US" sz="2000" dirty="0"/>
              <a:t>&gt;&gt;&gt; s.upper()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'WHAT IS YOUR NAME?'</a:t>
            </a:r>
          </a:p>
          <a:p>
            <a:r>
              <a:rPr lang="zh-CN" altLang="en-US" sz="2000" dirty="0"/>
              <a:t>&gt;&gt;&gt; s2.capitalize()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'What is your name?'</a:t>
            </a:r>
          </a:p>
          <a:p>
            <a:r>
              <a:rPr lang="zh-CN" altLang="en-US" sz="2000" dirty="0"/>
              <a:t>&gt;&gt;&gt; s2.title()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'What Is Your Name?'</a:t>
            </a:r>
          </a:p>
          <a:p>
            <a:r>
              <a:rPr lang="zh-CN" altLang="en-US" sz="2000" dirty="0"/>
              <a:t>&gt;&gt;&gt; s.swapcase()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'wHAT IS yOuR nAmE?'</a:t>
            </a:r>
          </a:p>
        </p:txBody>
      </p:sp>
    </p:spTree>
    <p:extLst>
      <p:ext uri="{BB962C8B-B14F-4D97-AF65-F5344CB8AC3E}">
        <p14:creationId xmlns:p14="http://schemas.microsoft.com/office/powerpoint/2010/main" val="2745487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itchFamily="2" charset="-122"/>
              </a:rPr>
              <a:t>4.1.3 </a:t>
            </a:r>
            <a:r>
              <a:rPr lang="zh-CN" altLang="en-US" dirty="0">
                <a:latin typeface="宋体" pitchFamily="2" charset="-122"/>
              </a:rPr>
              <a:t>字符串常量</a:t>
            </a:r>
            <a:r>
              <a:rPr lang="en-US" altLang="zh-CN" dirty="0">
                <a:latin typeface="宋体" pitchFamily="2" charset="-122"/>
              </a:rPr>
              <a:t>: string</a:t>
            </a:r>
            <a:r>
              <a:rPr lang="zh-CN" altLang="en-US" dirty="0">
                <a:latin typeface="宋体" pitchFamily="2" charset="-122"/>
              </a:rPr>
              <a:t>模块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546267" y="1417639"/>
            <a:ext cx="11406717" cy="53512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2400" dirty="0">
                <a:latin typeface="宋体" pitchFamily="2" charset="-122"/>
              </a:rPr>
              <a:t>&gt;&gt;&gt; import string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2400" dirty="0">
                <a:latin typeface="宋体" pitchFamily="2" charset="-122"/>
              </a:rPr>
              <a:t>&gt;&gt;&gt; </a:t>
            </a:r>
            <a:r>
              <a:rPr lang="zh-CN" altLang="zh-CN" sz="2400" b="1" dirty="0">
                <a:latin typeface="宋体" pitchFamily="2" charset="-122"/>
              </a:rPr>
              <a:t>string.digits</a:t>
            </a:r>
            <a:r>
              <a:rPr lang="en-US" altLang="zh-CN" sz="2400" b="1" dirty="0">
                <a:latin typeface="宋体" pitchFamily="2" charset="-122"/>
              </a:rPr>
              <a:t>   		</a:t>
            </a:r>
            <a:r>
              <a:rPr lang="en-US" altLang="zh-CN" sz="2400" dirty="0">
                <a:latin typeface="宋体" pitchFamily="2" charset="-122"/>
              </a:rPr>
              <a:t>#</a:t>
            </a:r>
            <a:r>
              <a:rPr lang="zh-CN" altLang="en-US" sz="2400" dirty="0">
                <a:latin typeface="宋体" pitchFamily="2" charset="-122"/>
              </a:rPr>
              <a:t>数字字符</a:t>
            </a:r>
            <a:endParaRPr lang="zh-CN" altLang="zh-CN" sz="2400" dirty="0"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2400" dirty="0">
                <a:latin typeface="宋体" pitchFamily="2" charset="-122"/>
              </a:rPr>
              <a:t>'0123456789'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2400" dirty="0">
                <a:latin typeface="宋体" pitchFamily="2" charset="-122"/>
              </a:rPr>
              <a:t>&gt;&gt;&gt; </a:t>
            </a:r>
            <a:r>
              <a:rPr lang="zh-CN" altLang="zh-CN" sz="2400" b="1" dirty="0">
                <a:latin typeface="宋体" pitchFamily="2" charset="-122"/>
              </a:rPr>
              <a:t>string.punctuation</a:t>
            </a:r>
            <a:r>
              <a:rPr lang="en-US" altLang="zh-CN" sz="2400" b="1" dirty="0">
                <a:latin typeface="宋体" pitchFamily="2" charset="-122"/>
              </a:rPr>
              <a:t>		</a:t>
            </a:r>
            <a:r>
              <a:rPr lang="en-US" altLang="zh-CN" sz="2400" dirty="0">
                <a:latin typeface="宋体" pitchFamily="2" charset="-122"/>
              </a:rPr>
              <a:t>#</a:t>
            </a:r>
            <a:r>
              <a:rPr lang="zh-CN" altLang="en-US" sz="2400" dirty="0">
                <a:latin typeface="宋体" pitchFamily="2" charset="-122"/>
              </a:rPr>
              <a:t>标点符号</a:t>
            </a:r>
            <a:endParaRPr lang="zh-CN" altLang="zh-CN" sz="2400" dirty="0"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2400" dirty="0">
                <a:latin typeface="宋体" pitchFamily="2" charset="-122"/>
              </a:rPr>
              <a:t>'!"#$%&amp;\'()*+,-./:;&lt;=&gt;?@[\\]^_`{|}~'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2400" dirty="0">
                <a:latin typeface="宋体" pitchFamily="2" charset="-122"/>
              </a:rPr>
              <a:t>&gt;&gt;&gt; </a:t>
            </a:r>
            <a:r>
              <a:rPr lang="zh-CN" altLang="zh-CN" sz="2400" b="1" dirty="0">
                <a:latin typeface="宋体" pitchFamily="2" charset="-122"/>
              </a:rPr>
              <a:t>string.</a:t>
            </a:r>
            <a:r>
              <a:rPr lang="en-US" altLang="zh-CN" sz="2400" b="1" dirty="0" err="1">
                <a:latin typeface="宋体" pitchFamily="2" charset="-122"/>
              </a:rPr>
              <a:t>ascii</a:t>
            </a:r>
            <a:r>
              <a:rPr lang="en-US" altLang="zh-CN" sz="2400" b="1" dirty="0">
                <a:latin typeface="宋体" pitchFamily="2" charset="-122"/>
              </a:rPr>
              <a:t>_</a:t>
            </a:r>
            <a:r>
              <a:rPr lang="zh-CN" altLang="zh-CN" sz="2400" b="1" dirty="0">
                <a:latin typeface="宋体" pitchFamily="2" charset="-122"/>
              </a:rPr>
              <a:t>letters</a:t>
            </a:r>
            <a:r>
              <a:rPr lang="en-US" altLang="zh-CN" sz="2400" b="1" dirty="0">
                <a:latin typeface="宋体" pitchFamily="2" charset="-122"/>
              </a:rPr>
              <a:t>		</a:t>
            </a:r>
            <a:r>
              <a:rPr lang="en-US" altLang="zh-CN" sz="2400" dirty="0">
                <a:latin typeface="宋体" pitchFamily="2" charset="-122"/>
              </a:rPr>
              <a:t>#</a:t>
            </a:r>
            <a:r>
              <a:rPr lang="zh-CN" altLang="en-US" sz="2400" dirty="0">
                <a:latin typeface="宋体" pitchFamily="2" charset="-122"/>
              </a:rPr>
              <a:t>英文字母</a:t>
            </a:r>
            <a:endParaRPr lang="zh-CN" altLang="zh-CN" sz="2400" dirty="0"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2400" dirty="0">
                <a:latin typeface="宋体" pitchFamily="2" charset="-122"/>
              </a:rPr>
              <a:t>'ABCDEFGHIJKLMNOPQRSTUVWXYZabcdefghijklmnopqrstuvwxyz'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2400" dirty="0">
                <a:latin typeface="宋体" pitchFamily="2" charset="-122"/>
              </a:rPr>
              <a:t>&gt;&gt;&gt; </a:t>
            </a:r>
            <a:r>
              <a:rPr lang="zh-CN" altLang="zh-CN" sz="2400" b="1" dirty="0">
                <a:latin typeface="宋体" pitchFamily="2" charset="-122"/>
              </a:rPr>
              <a:t>string.printable</a:t>
            </a:r>
            <a:r>
              <a:rPr lang="en-US" altLang="zh-CN" sz="2400" b="1" dirty="0">
                <a:latin typeface="宋体" pitchFamily="2" charset="-122"/>
              </a:rPr>
              <a:t>		</a:t>
            </a:r>
            <a:r>
              <a:rPr lang="en-US" altLang="zh-CN" sz="2400" dirty="0">
                <a:latin typeface="宋体" pitchFamily="2" charset="-122"/>
              </a:rPr>
              <a:t>#</a:t>
            </a:r>
            <a:r>
              <a:rPr lang="zh-CN" altLang="en-US" sz="2400" dirty="0">
                <a:latin typeface="宋体" pitchFamily="2" charset="-122"/>
              </a:rPr>
              <a:t>可打印字符</a:t>
            </a:r>
            <a:endParaRPr lang="zh-CN" altLang="zh-CN" sz="2400" dirty="0"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2400" dirty="0">
                <a:latin typeface="宋体" pitchFamily="2" charset="-122"/>
              </a:rPr>
              <a:t>'0123456789abcdefghijklmnopqrstuvwxyzABCDEFGHIJKLMNOPQRSTUVWXYZ!"#$%&amp;\'()*+,-./:;&lt;=&gt;?@[\\]^_`{|}~ \t\n\r\x0b\x0c'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2400" dirty="0">
                <a:latin typeface="宋体" pitchFamily="2" charset="-122"/>
              </a:rPr>
              <a:t>&gt;&gt;&gt; </a:t>
            </a:r>
            <a:r>
              <a:rPr lang="zh-CN" altLang="zh-CN" sz="2400" b="1" dirty="0">
                <a:latin typeface="宋体" pitchFamily="2" charset="-122"/>
              </a:rPr>
              <a:t>string.</a:t>
            </a:r>
            <a:r>
              <a:rPr lang="en-US" altLang="zh-CN" sz="2400" b="1" dirty="0" err="1">
                <a:latin typeface="宋体" pitchFamily="2" charset="-122"/>
              </a:rPr>
              <a:t>ascii</a:t>
            </a:r>
            <a:r>
              <a:rPr lang="en-US" altLang="zh-CN" sz="2400" b="1" dirty="0">
                <a:latin typeface="宋体" pitchFamily="2" charset="-122"/>
              </a:rPr>
              <a:t>_</a:t>
            </a:r>
            <a:r>
              <a:rPr lang="zh-CN" altLang="zh-CN" sz="2400" b="1" dirty="0">
                <a:latin typeface="宋体" pitchFamily="2" charset="-122"/>
              </a:rPr>
              <a:t>lowercase</a:t>
            </a:r>
            <a:r>
              <a:rPr lang="en-US" altLang="zh-CN" sz="2400" b="1" dirty="0">
                <a:latin typeface="宋体" pitchFamily="2" charset="-122"/>
              </a:rPr>
              <a:t>	</a:t>
            </a:r>
            <a:r>
              <a:rPr lang="en-US" altLang="zh-CN" sz="2400" dirty="0">
                <a:latin typeface="宋体" pitchFamily="2" charset="-122"/>
              </a:rPr>
              <a:t>#</a:t>
            </a:r>
            <a:r>
              <a:rPr lang="zh-CN" altLang="en-US" sz="2400" dirty="0">
                <a:latin typeface="宋体" pitchFamily="2" charset="-122"/>
              </a:rPr>
              <a:t>小写字母</a:t>
            </a:r>
            <a:endParaRPr lang="zh-CN" altLang="zh-CN" sz="2400" dirty="0"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2400" dirty="0">
                <a:latin typeface="宋体" pitchFamily="2" charset="-122"/>
              </a:rPr>
              <a:t>'abcdefghijklmnopqrstuvwxyz'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2400" dirty="0">
                <a:latin typeface="宋体" pitchFamily="2" charset="-122"/>
              </a:rPr>
              <a:t>&gt;&gt;&gt; </a:t>
            </a:r>
            <a:r>
              <a:rPr lang="zh-CN" altLang="zh-CN" sz="2400" b="1" dirty="0">
                <a:latin typeface="宋体" pitchFamily="2" charset="-122"/>
              </a:rPr>
              <a:t>string.</a:t>
            </a:r>
            <a:r>
              <a:rPr lang="en-US" altLang="zh-CN" sz="2400" b="1" dirty="0" err="1">
                <a:latin typeface="宋体" pitchFamily="2" charset="-122"/>
              </a:rPr>
              <a:t>ascii</a:t>
            </a:r>
            <a:r>
              <a:rPr lang="en-US" altLang="zh-CN" sz="2400" b="1" dirty="0">
                <a:latin typeface="宋体" pitchFamily="2" charset="-122"/>
              </a:rPr>
              <a:t>_</a:t>
            </a:r>
            <a:r>
              <a:rPr lang="zh-CN" altLang="zh-CN" sz="2400" b="1" dirty="0">
                <a:latin typeface="宋体" pitchFamily="2" charset="-122"/>
              </a:rPr>
              <a:t>uppercase</a:t>
            </a:r>
            <a:r>
              <a:rPr lang="en-US" altLang="zh-CN" sz="2400" b="1" dirty="0">
                <a:latin typeface="宋体" pitchFamily="2" charset="-122"/>
              </a:rPr>
              <a:t>	</a:t>
            </a:r>
            <a:r>
              <a:rPr lang="en-US" altLang="zh-CN" sz="2400" dirty="0">
                <a:latin typeface="宋体" pitchFamily="2" charset="-122"/>
              </a:rPr>
              <a:t>#</a:t>
            </a:r>
            <a:r>
              <a:rPr lang="zh-CN" altLang="en-US" sz="2400" dirty="0">
                <a:latin typeface="宋体" pitchFamily="2" charset="-122"/>
              </a:rPr>
              <a:t>大写字母</a:t>
            </a:r>
            <a:endParaRPr lang="zh-CN" altLang="zh-CN" sz="2400" dirty="0"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2400" dirty="0">
                <a:latin typeface="宋体" pitchFamily="2" charset="-122"/>
              </a:rPr>
              <a:t>'ABCDEFGHIJKLMNOPQRSTUVWXYZ'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502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273"/>
            <a:ext cx="4680805" cy="600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75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练习：删除字符串中的</a:t>
            </a:r>
            <a:br>
              <a:rPr lang="en-US" altLang="zh-CN" sz="3600" dirty="0"/>
            </a:br>
            <a:r>
              <a:rPr lang="zh-CN" altLang="en-US" sz="3600" dirty="0"/>
              <a:t>非字母和非数字的符号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1600200"/>
            <a:ext cx="6406740" cy="4158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622" y="5410343"/>
            <a:ext cx="6048375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B588-28DB-4F69-95B9-120338143C00}" type="slidenum">
              <a:rPr lang="zh-CN" altLang="zh-CN" smtClean="0"/>
              <a:pPr/>
              <a:t>30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4385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自己实现大小写转换</a:t>
            </a:r>
          </a:p>
        </p:txBody>
      </p:sp>
      <p:sp>
        <p:nvSpPr>
          <p:cNvPr id="4" name="矩形 3"/>
          <p:cNvSpPr/>
          <p:nvPr/>
        </p:nvSpPr>
        <p:spPr>
          <a:xfrm>
            <a:off x="419100" y="3820143"/>
            <a:ext cx="7070271" cy="203132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string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swap_case_2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ascii_lowercase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ascii_uppercase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9100" y="1556594"/>
            <a:ext cx="7070271" cy="203132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swap_case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'z'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'Z'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90971" y="1545645"/>
            <a:ext cx="4499429" cy="203132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test_swap_case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input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请输入一个字符串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append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swap_case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join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768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2076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统计文章的单词个数。约定单词由英文字母组成，其他字符只是用来分隔单词。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32</a:t>
            </a:fld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217" y="851233"/>
            <a:ext cx="4157663" cy="5664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5477" y="1417639"/>
            <a:ext cx="10474570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string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count_words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sentence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'If winter comes, can spring be far behind?'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words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inword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sentence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inword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ascii_letters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inword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ascii_letters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inword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words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words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5477" y="5282450"/>
            <a:ext cx="60960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test_count_words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input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请输入多个英文单词，可以用任何非英文字母分割单词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\n'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words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count_words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英文单词个数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:%d'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words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640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查找</a:t>
            </a:r>
            <a:r>
              <a:rPr lang="en-US" altLang="zh-CN" dirty="0"/>
              <a:t>: </a:t>
            </a:r>
            <a:r>
              <a:rPr lang="en-US" altLang="zh-CN" dirty="0" err="1"/>
              <a:t>startswith</a:t>
            </a:r>
            <a:r>
              <a:rPr lang="en-US" altLang="zh-CN" dirty="0"/>
              <a:t> </a:t>
            </a:r>
            <a:r>
              <a:rPr lang="en-US" altLang="zh-CN" dirty="0" err="1"/>
              <a:t>endswith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u="sng" dirty="0" err="1"/>
              <a:t>startswith</a:t>
            </a:r>
            <a:r>
              <a:rPr lang="en-US" altLang="zh-CN" u="sng" dirty="0"/>
              <a:t>(prefix[,start[,end]])</a:t>
            </a:r>
            <a:r>
              <a:rPr lang="en-US" altLang="zh-CN" dirty="0"/>
              <a:t>      </a:t>
            </a:r>
            <a:r>
              <a:rPr lang="en-US" altLang="zh-CN" u="sng" dirty="0" err="1"/>
              <a:t>endswith</a:t>
            </a:r>
            <a:r>
              <a:rPr lang="en-US" altLang="zh-CN" u="sng" dirty="0"/>
              <a:t>(suffix[,start[,end]]) </a:t>
            </a:r>
          </a:p>
          <a:p>
            <a:r>
              <a:rPr lang="zh-CN" altLang="en-US" sz="2000" dirty="0"/>
              <a:t>是否以</a:t>
            </a:r>
            <a:r>
              <a:rPr lang="en-US" altLang="zh-CN" sz="2000" dirty="0"/>
              <a:t>prefix</a:t>
            </a:r>
            <a:r>
              <a:rPr lang="zh-CN" altLang="en-US" sz="2000" dirty="0"/>
              <a:t>开头或者</a:t>
            </a:r>
            <a:r>
              <a:rPr lang="en-US" altLang="zh-CN" sz="2000" dirty="0"/>
              <a:t>suffix</a:t>
            </a:r>
            <a:r>
              <a:rPr lang="zh-CN" altLang="en-US" sz="2000" dirty="0"/>
              <a:t>结尾</a:t>
            </a:r>
            <a:endParaRPr lang="en-US" altLang="zh-CN" sz="2000" dirty="0"/>
          </a:p>
          <a:p>
            <a:r>
              <a:rPr lang="en-US" altLang="zh-CN" sz="2000" dirty="0"/>
              <a:t>prefix</a:t>
            </a:r>
            <a:r>
              <a:rPr lang="zh-CN" altLang="en-US" sz="2000" dirty="0"/>
              <a:t>和</a:t>
            </a:r>
            <a:r>
              <a:rPr lang="en-US" altLang="zh-CN" sz="2000" dirty="0"/>
              <a:t>suffix</a:t>
            </a:r>
            <a:r>
              <a:rPr lang="zh-CN" altLang="en-US" sz="2000" dirty="0"/>
              <a:t>可以是字符串</a:t>
            </a:r>
            <a:r>
              <a:rPr lang="en-US" altLang="zh-CN" sz="2000" dirty="0"/>
              <a:t>; </a:t>
            </a:r>
            <a:r>
              <a:rPr lang="zh-CN" altLang="en-US" sz="2000" dirty="0"/>
              <a:t>也可以是多个字符串（</a:t>
            </a:r>
            <a:r>
              <a:rPr lang="en-US" altLang="zh-CN" sz="2000" dirty="0"/>
              <a:t>tuple</a:t>
            </a:r>
            <a:r>
              <a:rPr lang="zh-CN" altLang="en-US" sz="2000" dirty="0"/>
              <a:t>）</a:t>
            </a:r>
            <a:r>
              <a:rPr lang="en-US" altLang="zh-CN" sz="2000" dirty="0"/>
              <a:t>,</a:t>
            </a:r>
            <a:r>
              <a:rPr lang="zh-CN" altLang="en-US" sz="2000" dirty="0"/>
              <a:t>表示其中任意一个字符串开头或者结尾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33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93056" y="3582434"/>
            <a:ext cx="10889343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 import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os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filename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filename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listdir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r'c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:\windows'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filename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endswith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'.exe'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'.bat'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))]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'bfsvc.exe'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'evim.bat'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'explorer.exe'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'fveupdate.exe'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'gview.bat'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'gvim.bat'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'gvimdiff.bat'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'HelpPane.exe'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'hh.exe'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'notepad.exe'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'py.exe'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'pyw.exe'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'regedit.exe'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'splwow64.exe'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'twunk_16.exe'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'twunk_32.exe'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'view.bat'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'vim.bat'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'vimdiff.bat'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'vimtutor.bat'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'winhlp32.exe'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'write.exe'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3866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成员判断和查找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有序序列都支持</a:t>
            </a:r>
            <a:r>
              <a:rPr lang="en-US" altLang="zh-CN" sz="2400" dirty="0" err="1"/>
              <a:t>in,count,index</a:t>
            </a:r>
            <a:r>
              <a:rPr lang="en-US" altLang="zh-CN" sz="2400" dirty="0"/>
              <a:t>,  </a:t>
            </a:r>
            <a:r>
              <a:rPr lang="en-US" altLang="zh-CN" sz="2400" dirty="0" err="1"/>
              <a:t>str</a:t>
            </a:r>
            <a:r>
              <a:rPr lang="zh-CN" altLang="en-US" sz="2400" dirty="0"/>
              <a:t>也不例外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solidFill>
                  <a:srgbClr val="002060"/>
                </a:solidFill>
              </a:rPr>
              <a:t>sub in S    sub not in S: </a:t>
            </a:r>
            <a:r>
              <a:rPr lang="zh-CN" altLang="en-US" sz="2000" dirty="0">
                <a:solidFill>
                  <a:srgbClr val="002060"/>
                </a:solidFill>
              </a:rPr>
              <a:t> </a:t>
            </a:r>
            <a:r>
              <a:rPr lang="zh-CN" altLang="en-US" sz="2000" dirty="0"/>
              <a:t>判断子串</a:t>
            </a:r>
            <a:r>
              <a:rPr lang="en-US" altLang="zh-CN" sz="2000" dirty="0"/>
              <a:t>sub</a:t>
            </a:r>
            <a:r>
              <a:rPr lang="zh-CN" altLang="en-US" dirty="0">
                <a:solidFill>
                  <a:srgbClr val="0070C0"/>
                </a:solidFill>
              </a:rPr>
              <a:t>（不仅仅是单个字符）</a:t>
            </a:r>
            <a:r>
              <a:rPr lang="zh-CN" altLang="en-US" sz="2000" dirty="0"/>
              <a:t>是否在</a:t>
            </a:r>
            <a:r>
              <a:rPr lang="en-US" altLang="zh-CN" sz="2000" dirty="0"/>
              <a:t>S</a:t>
            </a:r>
            <a:r>
              <a:rPr lang="zh-CN" altLang="en-US" sz="2000" dirty="0"/>
              <a:t>中出现。 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solidFill>
                  <a:srgbClr val="002060"/>
                </a:solidFill>
              </a:rPr>
              <a:t>index(sub[,start[,end]]) </a:t>
            </a:r>
            <a:r>
              <a:rPr lang="en-US" altLang="zh-CN" sz="2000" u="sng" dirty="0" err="1">
                <a:solidFill>
                  <a:srgbClr val="FF0000"/>
                </a:solidFill>
              </a:rPr>
              <a:t>rindex</a:t>
            </a:r>
            <a:r>
              <a:rPr lang="en-US" altLang="zh-CN" sz="2000" u="sng" dirty="0">
                <a:solidFill>
                  <a:srgbClr val="FF0000"/>
                </a:solidFill>
              </a:rPr>
              <a:t>(sub[,start[,end]])  </a:t>
            </a:r>
            <a:r>
              <a:rPr lang="en-US" altLang="zh-CN" sz="2000" dirty="0">
                <a:solidFill>
                  <a:srgbClr val="002060"/>
                </a:solidFill>
              </a:rPr>
              <a:t>: </a:t>
            </a:r>
            <a:r>
              <a:rPr lang="zh-CN" altLang="zh-CN" sz="2000" dirty="0">
                <a:latin typeface="宋体" pitchFamily="2" charset="-122"/>
              </a:rPr>
              <a:t>返回</a:t>
            </a:r>
            <a:r>
              <a:rPr lang="zh-CN" altLang="en-US" sz="2000" dirty="0"/>
              <a:t>子串</a:t>
            </a:r>
            <a:r>
              <a:rPr lang="en-US" altLang="zh-CN" sz="2000" dirty="0"/>
              <a:t>sub</a:t>
            </a:r>
            <a:r>
              <a:rPr lang="zh-CN" altLang="zh-CN" sz="2000" dirty="0">
                <a:latin typeface="宋体" pitchFamily="2" charset="-122"/>
              </a:rPr>
              <a:t>在指定范围</a:t>
            </a:r>
            <a:r>
              <a:rPr lang="zh-CN" altLang="en-US" sz="2000" dirty="0">
                <a:latin typeface="宋体" pitchFamily="2" charset="-122"/>
              </a:rPr>
              <a:t>内</a:t>
            </a:r>
            <a:r>
              <a:rPr lang="zh-CN" altLang="zh-CN" sz="2000" dirty="0">
                <a:latin typeface="宋体" pitchFamily="2" charset="-122"/>
              </a:rPr>
              <a:t>首次</a:t>
            </a:r>
            <a:r>
              <a:rPr lang="zh-CN" altLang="en-US" sz="2000" dirty="0">
                <a:latin typeface="宋体" pitchFamily="2" charset="-122"/>
              </a:rPr>
              <a:t>或者</a:t>
            </a:r>
            <a:r>
              <a:rPr lang="zh-CN" altLang="zh-CN" sz="2000" dirty="0">
                <a:latin typeface="宋体" pitchFamily="2" charset="-122"/>
              </a:rPr>
              <a:t>最后一次出现的位置</a:t>
            </a:r>
            <a:r>
              <a:rPr lang="en-US" altLang="zh-CN" sz="2000" dirty="0">
                <a:latin typeface="宋体" pitchFamily="2" charset="-122"/>
              </a:rPr>
              <a:t>(</a:t>
            </a:r>
            <a:r>
              <a:rPr lang="zh-CN" altLang="en-US" sz="2000" dirty="0">
                <a:latin typeface="宋体" pitchFamily="2" charset="-122"/>
              </a:rPr>
              <a:t>下标</a:t>
            </a:r>
            <a:r>
              <a:rPr lang="en-US" altLang="zh-CN" sz="2000" dirty="0">
                <a:latin typeface="宋体" pitchFamily="2" charset="-122"/>
              </a:rPr>
              <a:t>)</a:t>
            </a:r>
            <a:r>
              <a:rPr lang="zh-CN" altLang="zh-CN" sz="2000" dirty="0">
                <a:latin typeface="宋体" pitchFamily="2" charset="-122"/>
              </a:rPr>
              <a:t>，</a:t>
            </a:r>
            <a:r>
              <a:rPr lang="zh-CN" altLang="zh-CN" dirty="0">
                <a:solidFill>
                  <a:srgbClr val="0070C0"/>
                </a:solidFill>
                <a:latin typeface="宋体" pitchFamily="2" charset="-122"/>
              </a:rPr>
              <a:t>如果不存在则抛异常</a:t>
            </a:r>
            <a:r>
              <a:rPr lang="en-US" altLang="zh-CN" dirty="0" err="1">
                <a:solidFill>
                  <a:srgbClr val="0070C0"/>
                </a:solidFill>
                <a:latin typeface="宋体" pitchFamily="2" charset="-122"/>
              </a:rPr>
              <a:t>ValueError</a:t>
            </a:r>
            <a:endParaRPr lang="en-US" altLang="zh-CN" sz="2000" dirty="0">
              <a:solidFill>
                <a:srgbClr val="0070C0"/>
              </a:solidFill>
              <a:latin typeface="宋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solidFill>
                  <a:srgbClr val="002060"/>
                </a:solidFill>
              </a:rPr>
              <a:t>count(sub[,start[,end]]) :</a:t>
            </a:r>
            <a:r>
              <a:rPr lang="zh-CN" altLang="en-US" sz="2000" dirty="0">
                <a:solidFill>
                  <a:srgbClr val="002060"/>
                </a:solidFill>
              </a:rPr>
              <a:t> </a:t>
            </a:r>
            <a:r>
              <a:rPr lang="zh-CN" altLang="zh-CN" sz="2000" dirty="0">
                <a:latin typeface="宋体" pitchFamily="2" charset="-122"/>
              </a:rPr>
              <a:t>返回</a:t>
            </a:r>
            <a:r>
              <a:rPr lang="zh-CN" altLang="en-US" sz="2000" dirty="0"/>
              <a:t>子串</a:t>
            </a:r>
            <a:r>
              <a:rPr lang="en-US" altLang="zh-CN" sz="2000" dirty="0">
                <a:latin typeface="宋体" pitchFamily="2" charset="-122"/>
              </a:rPr>
              <a:t>sub</a:t>
            </a:r>
            <a:r>
              <a:rPr lang="zh-CN" altLang="zh-CN" sz="2000" dirty="0">
                <a:latin typeface="宋体" pitchFamily="2" charset="-122"/>
              </a:rPr>
              <a:t>出现的次数</a:t>
            </a:r>
            <a:endParaRPr lang="en-US" altLang="zh-CN" sz="2000" dirty="0">
              <a:latin typeface="宋体" pitchFamily="2" charset="-122"/>
            </a:endParaRP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u="sng" dirty="0">
                <a:solidFill>
                  <a:srgbClr val="FF0000"/>
                </a:solidFill>
              </a:rPr>
              <a:t>find</a:t>
            </a:r>
            <a:r>
              <a:rPr lang="en-US" altLang="zh-CN" sz="2400" dirty="0"/>
              <a:t>(sub[,start[,end]]) </a:t>
            </a:r>
            <a:r>
              <a:rPr lang="en-US" altLang="zh-CN" sz="2400" u="sng" dirty="0" err="1">
                <a:solidFill>
                  <a:srgbClr val="FF0000"/>
                </a:solidFill>
              </a:rPr>
              <a:t>rfind</a:t>
            </a:r>
            <a:r>
              <a:rPr lang="en-US" altLang="zh-CN" sz="2400" dirty="0"/>
              <a:t>(sub[,start[,end]]) </a:t>
            </a:r>
            <a:r>
              <a:rPr lang="zh-CN" altLang="en-US" sz="2400" dirty="0"/>
              <a:t>：和</a:t>
            </a:r>
            <a:r>
              <a:rPr lang="en-US" altLang="zh-CN" sz="2400" dirty="0"/>
              <a:t>index</a:t>
            </a:r>
            <a:r>
              <a:rPr lang="zh-CN" altLang="en-US" sz="2400" dirty="0"/>
              <a:t>类似，</a:t>
            </a:r>
            <a:r>
              <a:rPr lang="zh-CN" altLang="zh-CN" sz="2400" dirty="0">
                <a:latin typeface="宋体" pitchFamily="2" charset="-122"/>
              </a:rPr>
              <a:t>返回</a:t>
            </a:r>
            <a:r>
              <a:rPr lang="zh-CN" altLang="en-US" sz="2400" dirty="0"/>
              <a:t>子串</a:t>
            </a:r>
            <a:r>
              <a:rPr lang="en-US" altLang="zh-CN" sz="2400" dirty="0"/>
              <a:t>sub</a:t>
            </a:r>
            <a:r>
              <a:rPr lang="zh-CN" altLang="zh-CN" sz="2400" dirty="0">
                <a:latin typeface="宋体" pitchFamily="2" charset="-122"/>
              </a:rPr>
              <a:t>在指定范围</a:t>
            </a:r>
            <a:r>
              <a:rPr lang="zh-CN" altLang="en-US" sz="2400" dirty="0">
                <a:latin typeface="宋体" pitchFamily="2" charset="-122"/>
              </a:rPr>
              <a:t>内</a:t>
            </a:r>
            <a:r>
              <a:rPr lang="zh-CN" altLang="zh-CN" sz="2400" dirty="0">
                <a:latin typeface="宋体" pitchFamily="2" charset="-122"/>
              </a:rPr>
              <a:t>首次</a:t>
            </a:r>
            <a:r>
              <a:rPr lang="zh-CN" altLang="en-US" sz="2400" dirty="0">
                <a:latin typeface="宋体" pitchFamily="2" charset="-122"/>
              </a:rPr>
              <a:t>或者</a:t>
            </a:r>
            <a:r>
              <a:rPr lang="zh-CN" altLang="zh-CN" sz="2400" dirty="0">
                <a:latin typeface="宋体" pitchFamily="2" charset="-122"/>
              </a:rPr>
              <a:t>最后一次出现的位置，</a:t>
            </a:r>
            <a:r>
              <a:rPr lang="zh-CN" altLang="zh-CN" dirty="0">
                <a:solidFill>
                  <a:srgbClr val="0070C0"/>
                </a:solidFill>
                <a:latin typeface="宋体" pitchFamily="2" charset="-122"/>
              </a:rPr>
              <a:t>如果不存在则返回-1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6182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成员判断和查找例子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35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2857" y="1468988"/>
            <a:ext cx="6096000" cy="5355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apple,peach,banana,peach,pear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'c'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True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'pear'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True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't'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True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  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index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'peach'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index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ppp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Traceback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most recent call last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):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File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"&lt;pyshell#11&gt;"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line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module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index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ppp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ValueError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substring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found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rindex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'peach'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19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55972" y="1466408"/>
            <a:ext cx="4659086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count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count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'pp'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count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ppp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  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find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"peach"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find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"peach"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19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find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"peach"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rfind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25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rfind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ppp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475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字符串替换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17637"/>
            <a:ext cx="10972800" cy="51850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u="sng" dirty="0">
                <a:solidFill>
                  <a:srgbClr val="FF0000"/>
                </a:solidFill>
              </a:rPr>
              <a:t>replace(</a:t>
            </a:r>
            <a:r>
              <a:rPr lang="en-US" altLang="zh-CN" u="sng" dirty="0" err="1">
                <a:solidFill>
                  <a:srgbClr val="FF0000"/>
                </a:solidFill>
              </a:rPr>
              <a:t>old,new</a:t>
            </a:r>
            <a:r>
              <a:rPr lang="en-US" altLang="zh-CN" u="sng" dirty="0">
                <a:solidFill>
                  <a:srgbClr val="FF0000"/>
                </a:solidFill>
              </a:rPr>
              <a:t>[,count])</a:t>
            </a:r>
            <a:r>
              <a:rPr lang="zh-CN" altLang="en-US" dirty="0"/>
              <a:t>：返回</a:t>
            </a:r>
            <a:r>
              <a:rPr lang="zh-CN" altLang="en-US" b="1" dirty="0">
                <a:solidFill>
                  <a:srgbClr val="FF0000"/>
                </a:solidFill>
              </a:rPr>
              <a:t>新的</a:t>
            </a:r>
            <a:r>
              <a:rPr lang="zh-CN" altLang="en-US" dirty="0"/>
              <a:t>字符串，原始字符串中的所有子串</a:t>
            </a:r>
            <a:r>
              <a:rPr lang="en-US" altLang="zh-CN" dirty="0"/>
              <a:t>old</a:t>
            </a:r>
            <a:r>
              <a:rPr lang="zh-CN" altLang="en-US" dirty="0"/>
              <a:t>被替换为</a:t>
            </a:r>
            <a:r>
              <a:rPr lang="en-US" altLang="zh-CN" dirty="0"/>
              <a:t>new </a:t>
            </a:r>
            <a:r>
              <a:rPr lang="zh-CN" altLang="en-US" dirty="0"/>
              <a:t>。如果</a:t>
            </a:r>
            <a:r>
              <a:rPr lang="en-US" altLang="zh-CN" dirty="0"/>
              <a:t>count</a:t>
            </a:r>
            <a:r>
              <a:rPr lang="zh-CN" altLang="en-US" dirty="0"/>
              <a:t>给出，则仅替换前面的</a:t>
            </a:r>
            <a:r>
              <a:rPr lang="en-US" altLang="zh-CN" dirty="0"/>
              <a:t>count</a:t>
            </a:r>
            <a:r>
              <a:rPr lang="zh-CN" altLang="en-US" dirty="0"/>
              <a:t>个子串</a:t>
            </a:r>
            <a:endParaRPr lang="en-US" altLang="zh-CN" sz="2800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36</a:t>
            </a:fld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2456" y="3017466"/>
            <a:ext cx="7373258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apple,peach,banana,peach,pear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2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replace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peach'</a:t>
            </a:r>
            <a:r>
              <a:rPr lang="en-US" altLang="zh-CN" sz="2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'PEACH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apple,PEACH,banana,PEACH,pear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2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replace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'peach'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'PEACH'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apple,PEACH,banana,peach,pear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400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2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replace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lemon'</a:t>
            </a:r>
            <a:r>
              <a:rPr lang="en-US" altLang="zh-CN" sz="2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'LEMON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apple,peach,banana,peach,pear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zh-CN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4953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分割和组合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split(</a:t>
            </a:r>
            <a:r>
              <a:rPr lang="en-US" altLang="zh-CN" sz="2400" dirty="0" err="1"/>
              <a:t>sep</a:t>
            </a:r>
            <a:r>
              <a:rPr lang="en-US" altLang="zh-CN" sz="2400" dirty="0"/>
              <a:t>=</a:t>
            </a:r>
            <a:r>
              <a:rPr lang="en-US" altLang="zh-CN" sz="2400" dirty="0" err="1"/>
              <a:t>None,maxsplit</a:t>
            </a:r>
            <a:r>
              <a:rPr lang="en-US" altLang="zh-CN" sz="2400" dirty="0"/>
              <a:t>=-1) </a:t>
            </a:r>
            <a:r>
              <a:rPr lang="en-US" altLang="zh-CN" sz="2400" dirty="0" err="1"/>
              <a:t>rsplit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sep</a:t>
            </a:r>
            <a:r>
              <a:rPr lang="en-US" altLang="zh-CN" sz="2400" dirty="0"/>
              <a:t>=None, </a:t>
            </a:r>
            <a:r>
              <a:rPr lang="en-US" altLang="zh-CN" sz="2400" dirty="0" err="1"/>
              <a:t>maxsplit</a:t>
            </a:r>
            <a:r>
              <a:rPr lang="en-US" altLang="zh-CN" sz="2400" dirty="0"/>
              <a:t>=-1)</a:t>
            </a:r>
          </a:p>
          <a:p>
            <a:r>
              <a:rPr lang="en-US" altLang="zh-CN" sz="2400" dirty="0"/>
              <a:t>partition(</a:t>
            </a:r>
            <a:r>
              <a:rPr lang="en-US" altLang="zh-CN" sz="2400" dirty="0" err="1"/>
              <a:t>sep</a:t>
            </a:r>
            <a:r>
              <a:rPr lang="en-US" altLang="zh-CN" sz="2400" dirty="0"/>
              <a:t>) </a:t>
            </a:r>
            <a:r>
              <a:rPr lang="en-US" altLang="zh-CN" sz="2400" dirty="0" err="1"/>
              <a:t>rpartition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sep</a:t>
            </a:r>
            <a:r>
              <a:rPr lang="en-US" altLang="zh-CN" sz="2400" dirty="0"/>
              <a:t>) </a:t>
            </a:r>
          </a:p>
          <a:p>
            <a:r>
              <a:rPr lang="en-US" altLang="zh-CN" sz="2400" dirty="0" err="1"/>
              <a:t>splitlines</a:t>
            </a:r>
            <a:r>
              <a:rPr lang="en-US" altLang="zh-CN" sz="2400" dirty="0"/>
              <a:t>([</a:t>
            </a:r>
            <a:r>
              <a:rPr lang="en-US" altLang="zh-CN" sz="2400" dirty="0" err="1"/>
              <a:t>keepends</a:t>
            </a:r>
            <a:r>
              <a:rPr lang="en-US" altLang="zh-CN" sz="2400" dirty="0"/>
              <a:t>]) </a:t>
            </a:r>
          </a:p>
          <a:p>
            <a:r>
              <a:rPr lang="en-US" altLang="zh-CN" sz="2400" dirty="0"/>
              <a:t>join(</a:t>
            </a:r>
            <a:r>
              <a:rPr lang="en-US" altLang="zh-CN" sz="2400" dirty="0" err="1"/>
              <a:t>iterable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350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分割和组合</a:t>
            </a:r>
            <a:r>
              <a:rPr lang="en-US" altLang="zh-CN" dirty="0"/>
              <a:t>: split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2060"/>
                </a:solidFill>
              </a:rPr>
              <a:t>split(</a:t>
            </a:r>
            <a:r>
              <a:rPr lang="en-US" altLang="zh-CN" sz="2400" dirty="0" err="1">
                <a:solidFill>
                  <a:srgbClr val="002060"/>
                </a:solidFill>
              </a:rPr>
              <a:t>sep</a:t>
            </a:r>
            <a:r>
              <a:rPr lang="en-US" altLang="zh-CN" sz="2400" dirty="0">
                <a:solidFill>
                  <a:srgbClr val="002060"/>
                </a:solidFill>
              </a:rPr>
              <a:t>=</a:t>
            </a:r>
            <a:r>
              <a:rPr lang="en-US" altLang="zh-CN" sz="2400" dirty="0" err="1">
                <a:solidFill>
                  <a:srgbClr val="002060"/>
                </a:solidFill>
              </a:rPr>
              <a:t>None,maxsplit</a:t>
            </a:r>
            <a:r>
              <a:rPr lang="en-US" altLang="zh-CN" sz="2400" dirty="0">
                <a:solidFill>
                  <a:srgbClr val="002060"/>
                </a:solidFill>
              </a:rPr>
              <a:t>=-1) </a:t>
            </a:r>
            <a:r>
              <a:rPr lang="en-US" altLang="zh-CN" sz="2400" dirty="0" err="1">
                <a:solidFill>
                  <a:srgbClr val="002060"/>
                </a:solidFill>
              </a:rPr>
              <a:t>rsplit</a:t>
            </a:r>
            <a:r>
              <a:rPr lang="en-US" altLang="zh-CN" sz="2400" dirty="0">
                <a:solidFill>
                  <a:srgbClr val="002060"/>
                </a:solidFill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</a:rPr>
              <a:t>sep</a:t>
            </a:r>
            <a:r>
              <a:rPr lang="en-US" altLang="zh-CN" sz="2400" dirty="0">
                <a:solidFill>
                  <a:srgbClr val="002060"/>
                </a:solidFill>
              </a:rPr>
              <a:t>=None, </a:t>
            </a:r>
            <a:r>
              <a:rPr lang="en-US" altLang="zh-CN" sz="2400" dirty="0" err="1">
                <a:solidFill>
                  <a:srgbClr val="002060"/>
                </a:solidFill>
              </a:rPr>
              <a:t>maxsplit</a:t>
            </a:r>
            <a:r>
              <a:rPr lang="en-US" altLang="zh-CN" sz="2400" dirty="0">
                <a:solidFill>
                  <a:srgbClr val="002060"/>
                </a:solidFill>
              </a:rPr>
              <a:t>=-1)</a:t>
            </a: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宋体" pitchFamily="2" charset="-122"/>
              </a:rPr>
              <a:t>以指定字符</a:t>
            </a:r>
            <a:r>
              <a:rPr lang="zh-CN" altLang="en-US" sz="2400" dirty="0">
                <a:latin typeface="宋体" pitchFamily="2" charset="-122"/>
              </a:rPr>
              <a:t>串</a:t>
            </a:r>
            <a:r>
              <a:rPr lang="en-US" altLang="zh-CN" sz="2400" dirty="0" err="1">
                <a:latin typeface="宋体" pitchFamily="2" charset="-122"/>
              </a:rPr>
              <a:t>sep</a:t>
            </a:r>
            <a:r>
              <a:rPr lang="zh-CN" altLang="zh-CN" sz="2400" dirty="0">
                <a:latin typeface="宋体" pitchFamily="2" charset="-122"/>
              </a:rPr>
              <a:t>为分隔符</a:t>
            </a:r>
            <a:r>
              <a:rPr lang="zh-CN" altLang="en-US" sz="2400" dirty="0">
                <a:latin typeface="宋体" pitchFamily="2" charset="-122"/>
              </a:rPr>
              <a:t>分割</a:t>
            </a:r>
            <a:r>
              <a:rPr lang="zh-CN" altLang="zh-CN" sz="2400" dirty="0">
                <a:latin typeface="宋体" pitchFamily="2" charset="-122"/>
              </a:rPr>
              <a:t>多个字符串，返回包含分割结果的列表</a:t>
            </a:r>
            <a:r>
              <a:rPr lang="zh-CN" altLang="en-US" sz="2400" dirty="0">
                <a:latin typeface="宋体" pitchFamily="2" charset="-122"/>
              </a:rPr>
              <a:t>。</a:t>
            </a:r>
            <a:r>
              <a:rPr lang="en-US" altLang="zh-CN" sz="2400" dirty="0" err="1">
                <a:latin typeface="宋体" pitchFamily="2" charset="-122"/>
              </a:rPr>
              <a:t>sep</a:t>
            </a:r>
            <a:r>
              <a:rPr lang="zh-CN" altLang="en-US" sz="2400" dirty="0">
                <a:latin typeface="宋体" pitchFamily="2" charset="-122"/>
              </a:rPr>
              <a:t>一般为单个字符，但也可以是多个字符。如果字符串中</a:t>
            </a:r>
            <a:r>
              <a:rPr lang="en-US" altLang="zh-CN" sz="2400" dirty="0" err="1">
                <a:latin typeface="宋体" pitchFamily="2" charset="-122"/>
              </a:rPr>
              <a:t>sep</a:t>
            </a:r>
            <a:r>
              <a:rPr lang="zh-CN" altLang="en-US" sz="2400" dirty="0">
                <a:latin typeface="宋体" pitchFamily="2" charset="-122"/>
              </a:rPr>
              <a:t>连续出现，这些</a:t>
            </a:r>
            <a:r>
              <a:rPr lang="en-US" altLang="zh-CN" sz="2400" dirty="0" err="1">
                <a:latin typeface="宋体" pitchFamily="2" charset="-122"/>
              </a:rPr>
              <a:t>sep</a:t>
            </a:r>
            <a:r>
              <a:rPr lang="zh-CN" altLang="en-US" sz="2400" dirty="0">
                <a:latin typeface="宋体" pitchFamily="2" charset="-122"/>
              </a:rPr>
              <a:t>之间会分割出空字符串。</a:t>
            </a:r>
            <a:endParaRPr lang="en-US" altLang="zh-CN" sz="2400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宋体" pitchFamily="2" charset="-122"/>
              </a:rPr>
              <a:t>如果</a:t>
            </a:r>
            <a:r>
              <a:rPr lang="en-US" altLang="zh-CN" sz="2400" dirty="0" err="1">
                <a:latin typeface="宋体" pitchFamily="2" charset="-122"/>
              </a:rPr>
              <a:t>maxsplit</a:t>
            </a:r>
            <a:r>
              <a:rPr lang="zh-CN" altLang="en-US" sz="2400" dirty="0">
                <a:latin typeface="宋体" pitchFamily="2" charset="-122"/>
              </a:rPr>
              <a:t>给出且不为</a:t>
            </a:r>
            <a:r>
              <a:rPr lang="en-US" altLang="zh-CN" sz="2400" dirty="0">
                <a:latin typeface="宋体" pitchFamily="2" charset="-122"/>
              </a:rPr>
              <a:t>-1</a:t>
            </a:r>
            <a:r>
              <a:rPr lang="zh-CN" altLang="en-US" sz="2400" dirty="0">
                <a:latin typeface="宋体" pitchFamily="2" charset="-122"/>
              </a:rPr>
              <a:t>，则只进行前面</a:t>
            </a:r>
            <a:r>
              <a:rPr lang="en-US" altLang="zh-CN" sz="2400" dirty="0" err="1">
                <a:latin typeface="宋体" pitchFamily="2" charset="-122"/>
              </a:rPr>
              <a:t>maxsplit</a:t>
            </a:r>
            <a:r>
              <a:rPr lang="zh-CN" altLang="en-US" sz="2400" dirty="0">
                <a:latin typeface="宋体" pitchFamily="2" charset="-122"/>
              </a:rPr>
              <a:t>次分割，即列表元素最多</a:t>
            </a:r>
            <a:r>
              <a:rPr lang="en-US" altLang="zh-CN" sz="2400" dirty="0">
                <a:latin typeface="宋体" pitchFamily="2" charset="-122"/>
              </a:rPr>
              <a:t>maxsplit+1</a:t>
            </a:r>
            <a:r>
              <a:rPr lang="zh-CN" altLang="en-US" sz="2400" dirty="0">
                <a:latin typeface="宋体" pitchFamily="2" charset="-122"/>
              </a:rPr>
              <a:t>。如果为</a:t>
            </a:r>
            <a:r>
              <a:rPr lang="en-US" altLang="zh-CN" sz="2400" dirty="0">
                <a:latin typeface="宋体" pitchFamily="2" charset="-122"/>
              </a:rPr>
              <a:t>-1</a:t>
            </a:r>
            <a:r>
              <a:rPr lang="zh-CN" altLang="en-US" sz="2400" dirty="0">
                <a:latin typeface="宋体" pitchFamily="2" charset="-122"/>
              </a:rPr>
              <a:t>，则不限次数</a:t>
            </a:r>
            <a:endParaRPr lang="en-US" altLang="zh-CN" sz="2400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宋体" pitchFamily="2" charset="-122"/>
              </a:rPr>
              <a:t>如果</a:t>
            </a:r>
            <a:r>
              <a:rPr lang="en-US" altLang="zh-CN" sz="2400" dirty="0" err="1">
                <a:solidFill>
                  <a:srgbClr val="0070C0"/>
                </a:solidFill>
                <a:latin typeface="宋体" pitchFamily="2" charset="-122"/>
              </a:rPr>
              <a:t>sep</a:t>
            </a:r>
            <a:r>
              <a:rPr lang="en-US" altLang="zh-CN" sz="2400" dirty="0">
                <a:solidFill>
                  <a:srgbClr val="0070C0"/>
                </a:solidFill>
                <a:latin typeface="宋体" pitchFamily="2" charset="-122"/>
              </a:rPr>
              <a:t>==None</a:t>
            </a:r>
            <a:r>
              <a:rPr lang="zh-CN" altLang="en-US" sz="2400" dirty="0">
                <a:latin typeface="宋体" pitchFamily="2" charset="-122"/>
              </a:rPr>
              <a:t>，则</a:t>
            </a:r>
            <a:r>
              <a:rPr lang="zh-CN" altLang="en-US" sz="2400" dirty="0">
                <a:solidFill>
                  <a:srgbClr val="0070C0"/>
                </a:solidFill>
                <a:latin typeface="宋体" pitchFamily="2" charset="-122"/>
              </a:rPr>
              <a:t>所有</a:t>
            </a:r>
            <a:r>
              <a:rPr lang="zh-CN" altLang="zh-CN" sz="2400" dirty="0">
                <a:solidFill>
                  <a:srgbClr val="0070C0"/>
                </a:solidFill>
                <a:latin typeface="宋体" pitchFamily="2" charset="-122"/>
              </a:rPr>
              <a:t>空白符号</a:t>
            </a:r>
            <a:r>
              <a:rPr lang="zh-CN" altLang="zh-CN" sz="2400" dirty="0">
                <a:latin typeface="宋体" pitchFamily="2" charset="-122"/>
              </a:rPr>
              <a:t>（包括空格、换行符、制表符等等）都将被认为是分隔符</a:t>
            </a:r>
            <a:r>
              <a:rPr lang="zh-CN" altLang="en-US" sz="2400" dirty="0">
                <a:latin typeface="宋体" pitchFamily="2" charset="-122"/>
              </a:rPr>
              <a:t>，而且</a:t>
            </a:r>
            <a:r>
              <a:rPr lang="zh-CN" altLang="en-US" sz="2400" dirty="0">
                <a:solidFill>
                  <a:srgbClr val="0070C0"/>
                </a:solidFill>
                <a:latin typeface="宋体" pitchFamily="2" charset="-122"/>
              </a:rPr>
              <a:t>多个连续的空白符号当成一个空白分隔符</a:t>
            </a:r>
            <a:r>
              <a:rPr lang="zh-CN" altLang="en-US" sz="2400" dirty="0">
                <a:latin typeface="宋体" pitchFamily="2" charset="-122"/>
              </a:rPr>
              <a:t>。字符串最前面和最后面分割出来的空字符串会被移走</a:t>
            </a:r>
            <a:endParaRPr lang="en-US" altLang="zh-CN" sz="2400" dirty="0">
              <a:latin typeface="宋体" pitchFamily="2" charset="-122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5504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split</a:t>
            </a:r>
            <a:r>
              <a:rPr lang="zh-CN" altLang="en-US" dirty="0"/>
              <a:t>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39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692900" y="1461677"/>
            <a:ext cx="5359400" cy="45550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"2014-10-31"</a:t>
            </a:r>
            <a:r>
              <a:rPr lang="en-US" altLang="zh-CN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split</a:t>
            </a:r>
            <a:r>
              <a:rPr lang="en-US" altLang="zh-CN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"-"</a:t>
            </a:r>
            <a:r>
              <a:rPr lang="en-US" altLang="zh-CN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u="sng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'2014'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'10'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'31'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([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(c) for c in t])</a:t>
            </a: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2014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s2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'\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nHello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world \n\n My  name is Mike   '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s2</a:t>
            </a:r>
            <a:r>
              <a:rPr lang="en-US" altLang="zh-CN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split</a:t>
            </a:r>
            <a:r>
              <a:rPr lang="en-US" altLang="zh-CN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endParaRPr lang="zh-CN" altLang="zh-CN" sz="2000" u="sng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'Hello'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'world'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'My'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'name'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'is'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'Mike'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split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'\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nHello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'world'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'\n\n'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'My'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'name'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'is'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'Mike'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843" y="1449388"/>
            <a:ext cx="6281057" cy="4278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  apple , peach , 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banana,,peach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,pear ,"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6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split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','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 apple 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peach 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banana'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'peach 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'pear 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600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600" u="sng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b="1" u="sng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600" u="sng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strip</a:t>
            </a:r>
            <a:r>
              <a:rPr lang="en-US" altLang="zh-CN" sz="1600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 sz="1600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600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u="sng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1600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u="sng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600" b="1" u="sng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600" u="sng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split</a:t>
            </a:r>
            <a:r>
              <a:rPr lang="en-US" altLang="zh-CN" sz="1600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','</a:t>
            </a:r>
            <a:r>
              <a:rPr lang="en-US" altLang="zh-CN" sz="1600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)]</a:t>
            </a:r>
            <a:endParaRPr lang="zh-CN" altLang="zh-CN" u="sng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'apple'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'peach'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'banana'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'peach'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'pear'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strip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6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split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','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!=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'apple'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'peach'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'banana'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'peach'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'pear'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6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split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','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 apple 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peach 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banana,,peach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,pear ,'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600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6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split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'peach'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 apple , 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, banana,,'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,pear ,'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9542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原始字符串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12520" y="1857557"/>
            <a:ext cx="10241280" cy="175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字符串界定符前面加字母r或</a:t>
            </a:r>
            <a:r>
              <a:rPr lang="en-US" altLang="zh-CN" sz="2400" dirty="0"/>
              <a:t>R</a:t>
            </a:r>
            <a:r>
              <a:rPr lang="zh-CN" altLang="en-US" sz="2400" dirty="0"/>
              <a:t>表示原始字符串，其中的特殊字符不进行转义，但字符串的最后一个字符不能是</a:t>
            </a:r>
            <a:r>
              <a:rPr lang="en-US" altLang="zh-CN" sz="2400" dirty="0"/>
              <a:t>\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>
              <a:latin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002074" y="4635471"/>
            <a:ext cx="646217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</a:rPr>
              <a:t>交互式</a:t>
            </a:r>
            <a:r>
              <a:rPr lang="en-US" altLang="zh-CN" sz="2000" dirty="0">
                <a:solidFill>
                  <a:srgbClr val="0070C0"/>
                </a:solidFill>
              </a:rPr>
              <a:t>console</a:t>
            </a:r>
            <a:r>
              <a:rPr lang="zh-CN" altLang="en-US" dirty="0"/>
              <a:t>在计算表达式时：如果表达式</a:t>
            </a:r>
            <a:r>
              <a:rPr lang="en-US" altLang="zh-CN" dirty="0" err="1"/>
              <a:t>obj</a:t>
            </a:r>
            <a:r>
              <a:rPr lang="zh-CN" altLang="en-US" dirty="0"/>
              <a:t>的值</a:t>
            </a:r>
            <a:r>
              <a:rPr lang="zh-CN" altLang="en-US" sz="2000" dirty="0">
                <a:solidFill>
                  <a:srgbClr val="0070C0"/>
                </a:solidFill>
              </a:rPr>
              <a:t>不为</a:t>
            </a:r>
            <a:r>
              <a:rPr lang="en-US" altLang="zh-CN" sz="2000" dirty="0">
                <a:solidFill>
                  <a:srgbClr val="0070C0"/>
                </a:solidFill>
              </a:rPr>
              <a:t>None</a:t>
            </a:r>
            <a:r>
              <a:rPr lang="zh-CN" altLang="en-US" dirty="0"/>
              <a:t>时调用</a:t>
            </a:r>
            <a:r>
              <a:rPr lang="en-US" altLang="zh-CN" sz="2400" dirty="0">
                <a:solidFill>
                  <a:srgbClr val="0070C0"/>
                </a:solidFill>
              </a:rPr>
              <a:t>print(</a:t>
            </a:r>
            <a:r>
              <a:rPr lang="en-US" altLang="zh-CN" sz="2400" dirty="0" err="1">
                <a:solidFill>
                  <a:srgbClr val="0070C0"/>
                </a:solidFill>
              </a:rPr>
              <a:t>repr</a:t>
            </a:r>
            <a:r>
              <a:rPr lang="en-US" altLang="zh-CN" sz="2400" dirty="0">
                <a:solidFill>
                  <a:srgbClr val="0070C0"/>
                </a:solidFill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</a:rPr>
              <a:t>obj</a:t>
            </a:r>
            <a:r>
              <a:rPr lang="en-US" altLang="zh-CN" sz="2400" dirty="0">
                <a:solidFill>
                  <a:srgbClr val="0070C0"/>
                </a:solidFill>
              </a:rPr>
              <a:t>)) </a:t>
            </a:r>
            <a:r>
              <a:rPr lang="zh-CN" altLang="en-US" dirty="0"/>
              <a:t>。对于字符串而言，输出结果为</a:t>
            </a:r>
            <a:r>
              <a:rPr lang="zh-CN" altLang="en-US" dirty="0">
                <a:solidFill>
                  <a:srgbClr val="0070C0"/>
                </a:solidFill>
              </a:rPr>
              <a:t>转义的字符串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en-US" altLang="zh-CN" dirty="0" err="1"/>
              <a:t>repr</a:t>
            </a:r>
            <a:r>
              <a:rPr lang="en-US" altLang="zh-CN" dirty="0"/>
              <a:t>(</a:t>
            </a:r>
            <a:r>
              <a:rPr lang="en-US" altLang="zh-CN" dirty="0" err="1"/>
              <a:t>obj</a:t>
            </a:r>
            <a:r>
              <a:rPr lang="en-US" altLang="zh-CN" dirty="0"/>
              <a:t>):  </a:t>
            </a:r>
            <a:r>
              <a:rPr lang="zh-CN" altLang="en-US" dirty="0"/>
              <a:t>内部表示字符串，一般可通过</a:t>
            </a:r>
            <a:r>
              <a:rPr lang="en-US" altLang="zh-CN" dirty="0" err="1"/>
              <a:t>eval</a:t>
            </a:r>
            <a:r>
              <a:rPr lang="en-US" altLang="zh-CN" dirty="0"/>
              <a:t>(</a:t>
            </a:r>
            <a:r>
              <a:rPr lang="en-US" altLang="zh-CN" dirty="0" err="1"/>
              <a:t>repr</a:t>
            </a:r>
            <a:r>
              <a:rPr lang="en-US" altLang="zh-CN" dirty="0"/>
              <a:t>(</a:t>
            </a:r>
            <a:r>
              <a:rPr lang="en-US" altLang="zh-CN" dirty="0" err="1"/>
              <a:t>obj</a:t>
            </a:r>
            <a:r>
              <a:rPr lang="en-US" altLang="zh-CN" dirty="0"/>
              <a:t>))</a:t>
            </a:r>
            <a:r>
              <a:rPr lang="zh-CN" altLang="en-US" dirty="0"/>
              <a:t>得到原来的对象</a:t>
            </a:r>
            <a:r>
              <a:rPr lang="en-US" altLang="zh-CN" dirty="0" err="1"/>
              <a:t>obj</a:t>
            </a:r>
            <a:r>
              <a:rPr lang="en-US" altLang="zh-CN" dirty="0"/>
              <a:t> 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print(</a:t>
            </a:r>
            <a:r>
              <a:rPr lang="en-US" altLang="zh-CN" sz="2000" dirty="0" err="1">
                <a:solidFill>
                  <a:srgbClr val="0070C0"/>
                </a:solidFill>
              </a:rPr>
              <a:t>obj</a:t>
            </a:r>
            <a:r>
              <a:rPr lang="en-US" altLang="zh-CN" sz="2000" dirty="0">
                <a:solidFill>
                  <a:srgbClr val="0070C0"/>
                </a:solidFill>
              </a:rPr>
              <a:t>):</a:t>
            </a:r>
            <a:r>
              <a:rPr lang="en-US" altLang="zh-CN" dirty="0"/>
              <a:t> </a:t>
            </a:r>
            <a:r>
              <a:rPr lang="zh-CN" altLang="en-US" dirty="0"/>
              <a:t>用户友好的输出，对于字符串而言，一串字符</a:t>
            </a:r>
          </a:p>
        </p:txBody>
      </p:sp>
      <p:sp>
        <p:nvSpPr>
          <p:cNvPr id="7" name="矩形 6"/>
          <p:cNvSpPr/>
          <p:nvPr/>
        </p:nvSpPr>
        <p:spPr>
          <a:xfrm>
            <a:off x="1242723" y="2879696"/>
            <a:ext cx="4954877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&gt;&gt;&gt; a=r'C:\Program Files (x86)\Python35\Lib'</a:t>
            </a:r>
          </a:p>
          <a:p>
            <a:r>
              <a:rPr lang="zh-CN" altLang="en-US" dirty="0"/>
              <a:t>&gt;&gt;&gt; a</a:t>
            </a:r>
          </a:p>
          <a:p>
            <a:r>
              <a:rPr lang="zh-CN" altLang="en-US" dirty="0"/>
              <a:t>'C:\\Program Files (x86)\\Python35\\Lib'</a:t>
            </a:r>
          </a:p>
          <a:p>
            <a:r>
              <a:rPr lang="zh-CN" altLang="en-US" dirty="0"/>
              <a:t>&gt;&gt;&gt; print(a)</a:t>
            </a:r>
          </a:p>
          <a:p>
            <a:r>
              <a:rPr lang="zh-CN" altLang="en-US" dirty="0"/>
              <a:t>C:\Program Files (x86)\Python35\Lib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803" y="2667182"/>
            <a:ext cx="47371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663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分割和组合</a:t>
            </a:r>
            <a:r>
              <a:rPr lang="en-US" altLang="zh-CN" dirty="0"/>
              <a:t>: partition </a:t>
            </a:r>
            <a:r>
              <a:rPr lang="en-US" altLang="zh-CN" dirty="0" err="1"/>
              <a:t>rpartition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partition(</a:t>
            </a:r>
            <a:r>
              <a:rPr lang="en-US" altLang="zh-CN" sz="2400" b="1" dirty="0" err="1">
                <a:solidFill>
                  <a:srgbClr val="0070C0"/>
                </a:solidFill>
              </a:rPr>
              <a:t>sep</a:t>
            </a:r>
            <a:r>
              <a:rPr lang="en-US" altLang="zh-CN" sz="2400" b="1" dirty="0">
                <a:solidFill>
                  <a:srgbClr val="0070C0"/>
                </a:solidFill>
              </a:rPr>
              <a:t>) </a:t>
            </a:r>
            <a:r>
              <a:rPr lang="en-US" altLang="zh-CN" sz="2400" b="1" dirty="0" err="1">
                <a:solidFill>
                  <a:srgbClr val="0070C0"/>
                </a:solidFill>
              </a:rPr>
              <a:t>rpartition</a:t>
            </a:r>
            <a:r>
              <a:rPr lang="en-US" altLang="zh-CN" sz="2400" b="1" dirty="0">
                <a:solidFill>
                  <a:srgbClr val="0070C0"/>
                </a:solidFill>
              </a:rPr>
              <a:t>(</a:t>
            </a:r>
            <a:r>
              <a:rPr lang="en-US" altLang="zh-CN" sz="2400" b="1" dirty="0" err="1">
                <a:solidFill>
                  <a:srgbClr val="0070C0"/>
                </a:solidFill>
              </a:rPr>
              <a:t>sep</a:t>
            </a:r>
            <a:r>
              <a:rPr lang="en-US" altLang="zh-CN" sz="2400" b="1" dirty="0">
                <a:solidFill>
                  <a:srgbClr val="0070C0"/>
                </a:solidFill>
              </a:rPr>
              <a:t>) </a:t>
            </a:r>
          </a:p>
          <a:p>
            <a:pPr lvl="1"/>
            <a:r>
              <a:rPr lang="zh-CN" altLang="zh-CN" sz="2000" dirty="0">
                <a:latin typeface="宋体" pitchFamily="2" charset="-122"/>
              </a:rPr>
              <a:t>以指定字符串</a:t>
            </a:r>
            <a:r>
              <a:rPr lang="en-US" altLang="zh-CN" sz="2000" dirty="0" err="1">
                <a:latin typeface="宋体" pitchFamily="2" charset="-122"/>
              </a:rPr>
              <a:t>sep</a:t>
            </a:r>
            <a:r>
              <a:rPr lang="zh-CN" altLang="zh-CN" sz="2000" dirty="0">
                <a:latin typeface="宋体" pitchFamily="2" charset="-122"/>
              </a:rPr>
              <a:t>为分隔符将原字符串分割为</a:t>
            </a:r>
            <a:r>
              <a:rPr lang="zh-CN" altLang="en-US" sz="2000" u="sng" dirty="0">
                <a:solidFill>
                  <a:srgbClr val="FF0000"/>
                </a:solidFill>
                <a:latin typeface="宋体" pitchFamily="2" charset="-122"/>
              </a:rPr>
              <a:t>包括</a:t>
            </a:r>
            <a:r>
              <a:rPr lang="zh-CN" altLang="zh-CN" sz="2000" u="sng" dirty="0">
                <a:solidFill>
                  <a:srgbClr val="FF0000"/>
                </a:solidFill>
                <a:latin typeface="宋体" pitchFamily="2" charset="-122"/>
              </a:rPr>
              <a:t>3部分</a:t>
            </a:r>
            <a:r>
              <a:rPr lang="zh-CN" altLang="en-US" sz="2000" u="sng" dirty="0">
                <a:solidFill>
                  <a:srgbClr val="FF0000"/>
                </a:solidFill>
                <a:latin typeface="宋体" pitchFamily="2" charset="-122"/>
              </a:rPr>
              <a:t>的元组</a:t>
            </a:r>
            <a:r>
              <a:rPr lang="zh-CN" altLang="zh-CN" sz="2000" dirty="0">
                <a:latin typeface="宋体" pitchFamily="2" charset="-122"/>
              </a:rPr>
              <a:t>，即</a:t>
            </a:r>
            <a:r>
              <a:rPr lang="en-US" altLang="zh-CN" sz="2000" dirty="0" err="1">
                <a:latin typeface="宋体" pitchFamily="2" charset="-122"/>
              </a:rPr>
              <a:t>sep</a:t>
            </a:r>
            <a:r>
              <a:rPr lang="zh-CN" altLang="en-US" sz="2000" dirty="0">
                <a:latin typeface="宋体" pitchFamily="2" charset="-122"/>
              </a:rPr>
              <a:t>前</a:t>
            </a:r>
            <a:r>
              <a:rPr lang="zh-CN" altLang="zh-CN" sz="2000" dirty="0">
                <a:latin typeface="宋体" pitchFamily="2" charset="-122"/>
              </a:rPr>
              <a:t>的字符串、</a:t>
            </a:r>
            <a:r>
              <a:rPr lang="en-US" altLang="zh-CN" sz="2000" dirty="0" err="1">
                <a:latin typeface="宋体" pitchFamily="2" charset="-122"/>
              </a:rPr>
              <a:t>sep</a:t>
            </a:r>
            <a:r>
              <a:rPr lang="zh-CN" altLang="zh-CN" sz="2000" dirty="0">
                <a:latin typeface="宋体" pitchFamily="2" charset="-122"/>
              </a:rPr>
              <a:t>、</a:t>
            </a:r>
            <a:r>
              <a:rPr lang="en-US" altLang="zh-CN" sz="2000" dirty="0" err="1">
                <a:latin typeface="宋体" pitchFamily="2" charset="-122"/>
              </a:rPr>
              <a:t>sep</a:t>
            </a:r>
            <a:r>
              <a:rPr lang="zh-CN" altLang="en-US" sz="2000" dirty="0">
                <a:latin typeface="宋体" pitchFamily="2" charset="-122"/>
              </a:rPr>
              <a:t>后</a:t>
            </a:r>
            <a:r>
              <a:rPr lang="zh-CN" altLang="zh-CN" sz="2000" dirty="0">
                <a:latin typeface="宋体" pitchFamily="2" charset="-122"/>
              </a:rPr>
              <a:t>的字符串，如果指定的分隔符不在原字符串中，则返回原字符串和两个空字符串。</a:t>
            </a:r>
            <a:endParaRPr lang="en-US" altLang="zh-CN" sz="2000" dirty="0">
              <a:latin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40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99049" y="3444754"/>
            <a:ext cx="7872186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  apple , peach , </a:t>
            </a:r>
            <a:r>
              <a:rPr lang="en-US" altLang="zh-CN" sz="20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banana,,peach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,pear ,"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partition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','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 apple 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','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peach , 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banana,,peach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,pear ,'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rpartition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','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 apple , peach , 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banana,,peach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,pear 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','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rpartition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'banana'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 apple , peach , 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'banana'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',,peach ,pear ,'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83978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分割和组合</a:t>
            </a:r>
            <a:r>
              <a:rPr lang="en-US" altLang="zh-CN" dirty="0"/>
              <a:t>: </a:t>
            </a:r>
            <a:r>
              <a:rPr lang="en-US" altLang="zh-CN" dirty="0" err="1"/>
              <a:t>splitlines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16500" cy="48902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b="1" dirty="0" err="1">
                <a:solidFill>
                  <a:srgbClr val="0070C0"/>
                </a:solidFill>
              </a:rPr>
              <a:t>splitlines</a:t>
            </a:r>
            <a:r>
              <a:rPr lang="en-US" altLang="zh-CN" sz="2000" b="1" dirty="0">
                <a:solidFill>
                  <a:srgbClr val="0070C0"/>
                </a:solidFill>
              </a:rPr>
              <a:t>([</a:t>
            </a:r>
            <a:r>
              <a:rPr lang="en-US" altLang="zh-CN" sz="2000" b="1" dirty="0" err="1">
                <a:solidFill>
                  <a:srgbClr val="0070C0"/>
                </a:solidFill>
              </a:rPr>
              <a:t>keepends</a:t>
            </a:r>
            <a:r>
              <a:rPr lang="en-US" altLang="zh-CN" sz="2000" b="1" dirty="0">
                <a:solidFill>
                  <a:srgbClr val="0070C0"/>
                </a:solidFill>
              </a:rPr>
              <a:t>=False]) </a:t>
            </a:r>
          </a:p>
          <a:p>
            <a:pPr lvl="1">
              <a:lnSpc>
                <a:spcPct val="100000"/>
              </a:lnSpc>
            </a:pPr>
            <a:r>
              <a:rPr lang="zh-CN" altLang="en-US" sz="2000" b="1" dirty="0">
                <a:solidFill>
                  <a:srgbClr val="0070C0"/>
                </a:solidFill>
              </a:rPr>
              <a:t>字符串根据</a:t>
            </a:r>
            <a:r>
              <a:rPr lang="zh-CN" altLang="en-US" sz="2000" b="1" u="sng" dirty="0">
                <a:solidFill>
                  <a:srgbClr val="FF0000"/>
                </a:solidFill>
              </a:rPr>
              <a:t>换行类字符</a:t>
            </a:r>
            <a:r>
              <a:rPr lang="en-US" altLang="zh-CN" sz="2000" b="1" u="sng" dirty="0">
                <a:solidFill>
                  <a:srgbClr val="FF0000"/>
                </a:solidFill>
              </a:rPr>
              <a:t>(</a:t>
            </a:r>
            <a:r>
              <a:rPr lang="zh-CN" altLang="en-US" sz="2000" b="1" u="sng" dirty="0">
                <a:solidFill>
                  <a:srgbClr val="FF0000"/>
                </a:solidFill>
              </a:rPr>
              <a:t>包括</a:t>
            </a:r>
            <a:r>
              <a:rPr lang="en-US" altLang="zh-CN" sz="2000" b="1" u="sng" dirty="0">
                <a:solidFill>
                  <a:srgbClr val="FF0000"/>
                </a:solidFill>
              </a:rPr>
              <a:t>'\n')</a:t>
            </a:r>
            <a:r>
              <a:rPr lang="zh-CN" altLang="en-US" sz="2000" b="1" dirty="0">
                <a:solidFill>
                  <a:srgbClr val="0070C0"/>
                </a:solidFill>
              </a:rPr>
              <a:t>分割成多个子字符串，返回分割后的列表。字符串最后为换行字符时不会导致额外的空字符串。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b="1" dirty="0">
                <a:solidFill>
                  <a:srgbClr val="0070C0"/>
                </a:solidFill>
              </a:rPr>
              <a:t>空字符串调用本函数时返回空列表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b="1" dirty="0" err="1">
                <a:solidFill>
                  <a:srgbClr val="0070C0"/>
                </a:solidFill>
              </a:rPr>
              <a:t>keepends</a:t>
            </a:r>
            <a:r>
              <a:rPr lang="en-US" altLang="zh-CN" sz="2000" b="1" dirty="0">
                <a:solidFill>
                  <a:srgbClr val="0070C0"/>
                </a:solidFill>
              </a:rPr>
              <a:t>=True</a:t>
            </a:r>
            <a:r>
              <a:rPr lang="zh-CN" altLang="en-US" sz="2000" b="1" dirty="0">
                <a:solidFill>
                  <a:srgbClr val="0070C0"/>
                </a:solidFill>
              </a:rPr>
              <a:t>表示保留换行字符。</a:t>
            </a:r>
            <a:endParaRPr lang="en-US" altLang="zh-CN" sz="2000" b="1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41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10300" y="2103358"/>
            <a:ext cx="5524500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s3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\nab c\n\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nde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fgkl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\n'</a:t>
            </a:r>
            <a:endParaRPr lang="zh-CN" altLang="zh-CN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s3.splitlines()</a:t>
            </a:r>
            <a:endParaRPr lang="zh-CN" altLang="zh-CN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'ab c'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'de 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fgkl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s3.splitlines(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keepends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True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'\n'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'ab c\n'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'\n'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'de 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fgkl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\n'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 s3.split('\n')</a:t>
            </a:r>
            <a:endParaRPr lang="zh-CN" altLang="zh-CN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'ab c'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'de 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fgkl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 s3.split()</a:t>
            </a:r>
          </a:p>
          <a:p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['ab', 'c', 'de', '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fgkl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']</a:t>
            </a: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split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'\n'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splitlines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[]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9136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分割和组合</a:t>
            </a:r>
            <a:r>
              <a:rPr lang="en-US" altLang="zh-CN" dirty="0"/>
              <a:t>: join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4893129" cy="44196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3000" dirty="0">
                <a:solidFill>
                  <a:srgbClr val="0070C0"/>
                </a:solidFill>
              </a:rPr>
              <a:t>join(</a:t>
            </a:r>
            <a:r>
              <a:rPr lang="en-US" altLang="zh-CN" sz="3000" dirty="0" err="1">
                <a:solidFill>
                  <a:srgbClr val="0070C0"/>
                </a:solidFill>
              </a:rPr>
              <a:t>iterable</a:t>
            </a:r>
            <a:r>
              <a:rPr lang="en-US" altLang="zh-CN" sz="3000" dirty="0">
                <a:solidFill>
                  <a:srgbClr val="0070C0"/>
                </a:solidFill>
              </a:rPr>
              <a:t>)</a:t>
            </a:r>
            <a:r>
              <a:rPr lang="zh-CN" altLang="en-US" sz="3000" dirty="0">
                <a:solidFill>
                  <a:srgbClr val="0070C0"/>
                </a:solidFill>
              </a:rPr>
              <a:t>：将</a:t>
            </a:r>
            <a:r>
              <a:rPr lang="en-US" altLang="zh-CN" sz="3000" dirty="0" err="1">
                <a:solidFill>
                  <a:srgbClr val="0070C0"/>
                </a:solidFill>
              </a:rPr>
              <a:t>iterable</a:t>
            </a:r>
            <a:r>
              <a:rPr lang="zh-CN" altLang="en-US" sz="3000" dirty="0">
                <a:solidFill>
                  <a:srgbClr val="0070C0"/>
                </a:solidFill>
              </a:rPr>
              <a:t>对象</a:t>
            </a:r>
            <a:r>
              <a:rPr lang="en-US" altLang="zh-CN" sz="3000" dirty="0">
                <a:solidFill>
                  <a:srgbClr val="0070C0"/>
                </a:solidFill>
              </a:rPr>
              <a:t>(</a:t>
            </a:r>
            <a:r>
              <a:rPr lang="zh-CN" altLang="en-US" sz="3000" dirty="0">
                <a:solidFill>
                  <a:srgbClr val="0070C0"/>
                </a:solidFill>
              </a:rPr>
              <a:t>列表</a:t>
            </a:r>
            <a:r>
              <a:rPr lang="en-US" altLang="zh-CN" sz="3000" dirty="0">
                <a:solidFill>
                  <a:srgbClr val="0070C0"/>
                </a:solidFill>
              </a:rPr>
              <a:t>,</a:t>
            </a:r>
            <a:r>
              <a:rPr lang="zh-CN" altLang="en-US" sz="3000" dirty="0">
                <a:solidFill>
                  <a:srgbClr val="0070C0"/>
                </a:solidFill>
              </a:rPr>
              <a:t>字符串等</a:t>
            </a:r>
            <a:r>
              <a:rPr lang="en-US" altLang="zh-CN" sz="3000" dirty="0">
                <a:solidFill>
                  <a:srgbClr val="0070C0"/>
                </a:solidFill>
              </a:rPr>
              <a:t>)</a:t>
            </a:r>
            <a:r>
              <a:rPr lang="zh-CN" altLang="en-US" sz="3000" dirty="0">
                <a:solidFill>
                  <a:srgbClr val="0070C0"/>
                </a:solidFill>
              </a:rPr>
              <a:t>中的多个元素</a:t>
            </a:r>
            <a:r>
              <a:rPr lang="en-US" altLang="zh-CN" sz="3000" dirty="0">
                <a:solidFill>
                  <a:srgbClr val="0070C0"/>
                </a:solidFill>
              </a:rPr>
              <a:t>(</a:t>
            </a:r>
            <a:r>
              <a:rPr lang="zh-CN" altLang="en-US" sz="3000" dirty="0">
                <a:solidFill>
                  <a:srgbClr val="FF0000"/>
                </a:solidFill>
              </a:rPr>
              <a:t>是字符串类型</a:t>
            </a:r>
            <a:r>
              <a:rPr lang="en-US" altLang="zh-CN" sz="3000" dirty="0">
                <a:solidFill>
                  <a:srgbClr val="0070C0"/>
                </a:solidFill>
              </a:rPr>
              <a:t>)</a:t>
            </a:r>
            <a:r>
              <a:rPr lang="zh-CN" altLang="en-US" sz="3000" dirty="0">
                <a:solidFill>
                  <a:srgbClr val="0070C0"/>
                </a:solidFill>
              </a:rPr>
              <a:t>连接在一起组合成新的字符串，元素间插入相应的字符串</a:t>
            </a:r>
            <a:endParaRPr lang="en-US" altLang="zh-CN" sz="3000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宋体" pitchFamily="2" charset="-122"/>
              </a:rPr>
              <a:t>不推荐使用 </a:t>
            </a:r>
            <a:r>
              <a:rPr lang="en-US" altLang="zh-CN" sz="3600" b="1" dirty="0">
                <a:latin typeface="宋体" pitchFamily="2" charset="-122"/>
              </a:rPr>
              <a:t>+</a:t>
            </a:r>
            <a:r>
              <a:rPr lang="en-US" altLang="zh-CN" dirty="0">
                <a:latin typeface="宋体" pitchFamily="2" charset="-122"/>
              </a:rPr>
              <a:t> </a:t>
            </a:r>
            <a:r>
              <a:rPr lang="zh-CN" altLang="en-US" dirty="0">
                <a:latin typeface="宋体" pitchFamily="2" charset="-122"/>
              </a:rPr>
              <a:t>连接字符串，优先使用</a:t>
            </a:r>
            <a:r>
              <a:rPr lang="en-US" altLang="zh-CN" dirty="0">
                <a:latin typeface="宋体" pitchFamily="2" charset="-122"/>
              </a:rPr>
              <a:t>join()</a:t>
            </a:r>
            <a:r>
              <a:rPr lang="zh-CN" altLang="en-US" dirty="0">
                <a:latin typeface="宋体" pitchFamily="2" charset="-122"/>
              </a:rPr>
              <a:t>方法</a:t>
            </a:r>
            <a:endParaRPr lang="en-US" altLang="zh-CN" dirty="0">
              <a:latin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宋体" pitchFamily="2" charset="-122"/>
              </a:rPr>
              <a:t>效率原因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42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96000" y="1228529"/>
            <a:ext cx="5938157" cy="501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list1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=[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"apple"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"peach"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banana"</a:t>
            </a:r>
            <a:r>
              <a:rPr lang="en-US" altLang="zh-CN" sz="20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"pear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','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join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0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apple,peach,banana,pear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list2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list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range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list2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'+'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join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map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list2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'0+1+2+3+4'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'+'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join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([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list2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'0+1+2+3+4'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000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s4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'notice'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join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s4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upper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'N O T I C E'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90741" y="380114"/>
            <a:ext cx="3942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''.join(list2)</a:t>
            </a:r>
            <a:r>
              <a:rPr lang="zh-CN" altLang="en-US" sz="2400" dirty="0">
                <a:solidFill>
                  <a:srgbClr val="FF0000"/>
                </a:solidFill>
              </a:rPr>
              <a:t>结果是什么？</a:t>
            </a:r>
          </a:p>
        </p:txBody>
      </p:sp>
    </p:spTree>
    <p:extLst>
      <p:ext uri="{BB962C8B-B14F-4D97-AF65-F5344CB8AC3E}">
        <p14:creationId xmlns:p14="http://schemas.microsoft.com/office/powerpoint/2010/main" val="536989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填充和对齐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54483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 center(width[,</a:t>
            </a:r>
            <a:r>
              <a:rPr lang="en-US" altLang="zh-CN" sz="2000" dirty="0" err="1"/>
              <a:t>fillchar</a:t>
            </a:r>
            <a:r>
              <a:rPr lang="en-US" altLang="zh-CN" sz="2000" dirty="0"/>
              <a:t>]) </a:t>
            </a:r>
          </a:p>
          <a:p>
            <a:pPr marL="0" indent="0">
              <a:buNone/>
            </a:pPr>
            <a:r>
              <a:rPr lang="en-US" altLang="zh-CN" sz="2000" dirty="0" err="1"/>
              <a:t>ljust</a:t>
            </a:r>
            <a:r>
              <a:rPr lang="en-US" altLang="zh-CN" sz="2000" dirty="0"/>
              <a:t>(width[,</a:t>
            </a:r>
            <a:r>
              <a:rPr lang="en-US" altLang="zh-CN" sz="2000" dirty="0" err="1"/>
              <a:t>fillchar</a:t>
            </a:r>
            <a:r>
              <a:rPr lang="en-US" altLang="zh-CN" sz="2000" dirty="0"/>
              <a:t>]) </a:t>
            </a:r>
          </a:p>
          <a:p>
            <a:pPr marL="0" indent="0">
              <a:buNone/>
            </a:pPr>
            <a:r>
              <a:rPr lang="en-US" altLang="zh-CN" sz="2000" dirty="0" err="1"/>
              <a:t>rjust</a:t>
            </a:r>
            <a:r>
              <a:rPr lang="en-US" altLang="zh-CN" sz="2000" dirty="0"/>
              <a:t>(width[,</a:t>
            </a:r>
            <a:r>
              <a:rPr lang="en-US" altLang="zh-CN" sz="2000" dirty="0" err="1"/>
              <a:t>fillchar</a:t>
            </a:r>
            <a:r>
              <a:rPr lang="en-US" altLang="zh-CN" sz="2000" dirty="0"/>
              <a:t>]) </a:t>
            </a:r>
          </a:p>
          <a:p>
            <a:r>
              <a:rPr lang="zh-CN" altLang="zh-CN" sz="2000" dirty="0">
                <a:latin typeface="宋体" pitchFamily="2" charset="-122"/>
              </a:rPr>
              <a:t>返回新字符串，原字符串</a:t>
            </a:r>
            <a:r>
              <a:rPr lang="zh-CN" altLang="zh-CN" sz="2000" dirty="0">
                <a:solidFill>
                  <a:srgbClr val="0070C0"/>
                </a:solidFill>
                <a:latin typeface="宋体" pitchFamily="2" charset="-122"/>
              </a:rPr>
              <a:t>居中</a:t>
            </a:r>
            <a:r>
              <a:rPr lang="zh-CN" altLang="en-US" sz="2000" dirty="0">
                <a:solidFill>
                  <a:srgbClr val="0070C0"/>
                </a:solidFill>
                <a:latin typeface="宋体" pitchFamily="2" charset="-122"/>
              </a:rPr>
              <a:t>或左对齐或右对齐</a:t>
            </a:r>
            <a:r>
              <a:rPr lang="zh-CN" altLang="en-US" sz="2000" dirty="0">
                <a:latin typeface="宋体" pitchFamily="2" charset="-122"/>
              </a:rPr>
              <a:t>，并使用</a:t>
            </a:r>
            <a:r>
              <a:rPr lang="zh-CN" altLang="en-US" sz="2000" dirty="0">
                <a:solidFill>
                  <a:srgbClr val="0070C0"/>
                </a:solidFill>
                <a:latin typeface="宋体" pitchFamily="2" charset="-122"/>
              </a:rPr>
              <a:t>指定字符</a:t>
            </a:r>
            <a:r>
              <a:rPr lang="en-US" altLang="zh-CN" sz="2000" dirty="0">
                <a:solidFill>
                  <a:srgbClr val="0070C0"/>
                </a:solidFill>
                <a:latin typeface="宋体" pitchFamily="2" charset="-122"/>
              </a:rPr>
              <a:t>(</a:t>
            </a:r>
            <a:r>
              <a:rPr lang="zh-CN" altLang="en-US" sz="2000" dirty="0">
                <a:solidFill>
                  <a:srgbClr val="0070C0"/>
                </a:solidFill>
                <a:latin typeface="宋体" pitchFamily="2" charset="-122"/>
              </a:rPr>
              <a:t>默认空格</a:t>
            </a:r>
            <a:r>
              <a:rPr lang="en-US" altLang="zh-CN" sz="2000" dirty="0">
                <a:solidFill>
                  <a:srgbClr val="0070C0"/>
                </a:solidFill>
                <a:latin typeface="宋体" pitchFamily="2" charset="-122"/>
              </a:rPr>
              <a:t>)</a:t>
            </a:r>
            <a:r>
              <a:rPr lang="zh-CN" altLang="en-US" sz="2000" dirty="0">
                <a:solidFill>
                  <a:srgbClr val="0070C0"/>
                </a:solidFill>
                <a:latin typeface="宋体" pitchFamily="2" charset="-122"/>
              </a:rPr>
              <a:t>填充</a:t>
            </a:r>
            <a:r>
              <a:rPr lang="zh-CN" altLang="en-US" sz="2000" dirty="0">
                <a:latin typeface="宋体" pitchFamily="2" charset="-122"/>
              </a:rPr>
              <a:t>，保证长度至少为</a:t>
            </a:r>
            <a:r>
              <a:rPr lang="en-US" altLang="zh-CN" sz="2000" dirty="0">
                <a:latin typeface="宋体" pitchFamily="2" charset="-122"/>
              </a:rPr>
              <a:t>width</a:t>
            </a:r>
            <a:r>
              <a:rPr lang="zh-CN" altLang="en-US" sz="2000" dirty="0">
                <a:latin typeface="宋体" pitchFamily="2" charset="-122"/>
              </a:rPr>
              <a:t>。</a:t>
            </a:r>
            <a:endParaRPr lang="en-US" altLang="zh-CN" sz="2000" dirty="0">
              <a:latin typeface="宋体" pitchFamily="2" charset="-122"/>
            </a:endParaRPr>
          </a:p>
          <a:p>
            <a:r>
              <a:rPr lang="en-US" altLang="zh-CN" sz="2000" dirty="0" err="1">
                <a:latin typeface="宋体" pitchFamily="2" charset="-122"/>
              </a:rPr>
              <a:t>zfill</a:t>
            </a:r>
            <a:r>
              <a:rPr lang="en-US" altLang="zh-CN" sz="2000" dirty="0">
                <a:latin typeface="宋体" pitchFamily="2" charset="-122"/>
              </a:rPr>
              <a:t>(width)</a:t>
            </a:r>
            <a:r>
              <a:rPr lang="zh-CN" altLang="en-US" sz="2000" dirty="0">
                <a:latin typeface="宋体" pitchFamily="2" charset="-122"/>
              </a:rPr>
              <a:t>为左对齐，</a:t>
            </a:r>
            <a:r>
              <a:rPr lang="en-US" altLang="zh-CN" sz="2000" dirty="0">
                <a:latin typeface="宋体" pitchFamily="2" charset="-122"/>
              </a:rPr>
              <a:t>0</a:t>
            </a:r>
            <a:r>
              <a:rPr lang="zh-CN" altLang="en-US" sz="2000" dirty="0">
                <a:latin typeface="宋体" pitchFamily="2" charset="-122"/>
              </a:rPr>
              <a:t>填充</a:t>
            </a:r>
            <a:r>
              <a:rPr lang="en-US" altLang="zh-CN" sz="2000" dirty="0">
                <a:latin typeface="宋体" pitchFamily="2" charset="-122"/>
              </a:rPr>
              <a:t>,</a:t>
            </a:r>
            <a:r>
              <a:rPr lang="zh-CN" altLang="en-US" sz="2000" dirty="0">
                <a:latin typeface="宋体" pitchFamily="2" charset="-122"/>
              </a:rPr>
              <a:t>等价于</a:t>
            </a:r>
            <a:r>
              <a:rPr lang="en-US" altLang="zh-CN" sz="2000" dirty="0" err="1">
                <a:latin typeface="宋体" pitchFamily="2" charset="-122"/>
              </a:rPr>
              <a:t>ljust</a:t>
            </a:r>
            <a:r>
              <a:rPr lang="en-US" altLang="zh-CN" sz="2000" dirty="0">
                <a:latin typeface="宋体" pitchFamily="2" charset="-122"/>
              </a:rPr>
              <a:t>(width,'0')</a:t>
            </a:r>
            <a:endParaRPr lang="en-US" altLang="zh-CN" sz="1600" dirty="0">
              <a:latin typeface="宋体" pitchFamily="2" charset="-122"/>
            </a:endParaRPr>
          </a:p>
          <a:p>
            <a:endParaRPr lang="en-US" altLang="zh-CN" dirty="0"/>
          </a:p>
          <a:p>
            <a:r>
              <a:rPr lang="en-US" altLang="zh-CN" dirty="0" err="1"/>
              <a:t>expandtabs</a:t>
            </a:r>
            <a:r>
              <a:rPr lang="en-US" altLang="zh-CN" dirty="0"/>
              <a:t>([</a:t>
            </a:r>
            <a:r>
              <a:rPr lang="en-US" altLang="zh-CN" dirty="0" err="1"/>
              <a:t>tabsize</a:t>
            </a:r>
            <a:r>
              <a:rPr lang="en-US" altLang="zh-CN" dirty="0"/>
              <a:t>]): \t</a:t>
            </a:r>
            <a:r>
              <a:rPr lang="zh-CN" altLang="en-US" dirty="0"/>
              <a:t>转换为空格，缺省为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43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82444" y="815338"/>
            <a:ext cx="5339442" cy="5693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'Hello world!'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2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center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   Hello world!    '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2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center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'='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'====Hello world!===='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2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ljust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'='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'Hello world!========'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2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rjust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'='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'========Hello world!'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400" kern="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'1\t2\t3'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expandtabs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'1       2       3'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'1\t2\t3'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expandtabs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'1 2 3'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0235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字符串应用例子：图形打印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2096"/>
          </a:xfrm>
        </p:spPr>
        <p:txBody>
          <a:bodyPr/>
          <a:lstStyle/>
          <a:p>
            <a:r>
              <a:rPr lang="zh-CN" altLang="en-US" dirty="0"/>
              <a:t>打印三角形图案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44</a:t>
            </a:fld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169" y="1291822"/>
            <a:ext cx="2391314" cy="229167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09536" y="4789915"/>
            <a:ext cx="5262796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range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lines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):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stars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join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u="sng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'*'</a:t>
            </a:r>
            <a:r>
              <a:rPr lang="en-US" altLang="zh-CN" sz="2000" u="sng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u="sng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sz="2000" u="sng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u="sng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u="sng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u="sng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</a:t>
            </a:r>
            <a:r>
              <a:rPr lang="en-US" altLang="zh-CN" sz="2000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000" b="1" u="sng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stars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9536" y="2437660"/>
            <a:ext cx="5262796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lines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input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zh-CN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请输入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n:'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range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lines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):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stars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'*'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stars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3955805"/>
            <a:ext cx="1971363" cy="199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601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字符串应用例子：图形打印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2096"/>
          </a:xfrm>
        </p:spPr>
        <p:txBody>
          <a:bodyPr/>
          <a:lstStyle/>
          <a:p>
            <a:r>
              <a:rPr lang="zh-CN" altLang="en-US" dirty="0"/>
              <a:t>打印三角形图案  </a:t>
            </a:r>
            <a:r>
              <a:rPr lang="en-US" altLang="zh-CN" dirty="0"/>
              <a:t> n = 5</a:t>
            </a:r>
            <a:r>
              <a:rPr lang="zh-CN" altLang="en-US" dirty="0"/>
              <a:t>： 靠右对齐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45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447" y="919761"/>
            <a:ext cx="2641194" cy="267787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3327" y="2498096"/>
            <a:ext cx="609600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r>
              <a:rPr lang="en-US" altLang="zh-CN" sz="2000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n stars + n-1 space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range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lines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):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stars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join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'*'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))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line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stars</a:t>
            </a:r>
            <a:r>
              <a:rPr lang="en-US" altLang="zh-CN" sz="20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rjust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u="sng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lines</a:t>
            </a:r>
            <a:r>
              <a:rPr lang="en-US" altLang="zh-CN" sz="2000" b="1" u="sng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sz="2000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2000" b="1" u="sng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lang="en-US" altLang="zh-CN" sz="2000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line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448" y="3682821"/>
            <a:ext cx="3276600" cy="287655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496876" y="5208045"/>
            <a:ext cx="843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n = 5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8199" y="5201587"/>
            <a:ext cx="5901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编程题：用户输入一个正整数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en-US" sz="2400" dirty="0">
                <a:solidFill>
                  <a:srgbClr val="FF0000"/>
                </a:solidFill>
              </a:rPr>
              <a:t>，输出一个菱形</a:t>
            </a:r>
          </a:p>
        </p:txBody>
      </p:sp>
    </p:spTree>
    <p:extLst>
      <p:ext uri="{BB962C8B-B14F-4D97-AF65-F5344CB8AC3E}">
        <p14:creationId xmlns:p14="http://schemas.microsoft.com/office/powerpoint/2010/main" val="3430541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字符串转换</a:t>
            </a:r>
            <a:r>
              <a:rPr lang="en-US" altLang="zh-CN" dirty="0">
                <a:latin typeface="宋体" pitchFamily="2" charset="-122"/>
              </a:rPr>
              <a:t>:</a:t>
            </a:r>
            <a:r>
              <a:rPr lang="en-US" altLang="zh-CN" dirty="0"/>
              <a:t> </a:t>
            </a:r>
            <a:r>
              <a:rPr lang="en-US" altLang="zh-CN" dirty="0" err="1"/>
              <a:t>maketrans</a:t>
            </a:r>
            <a:r>
              <a:rPr lang="en-US" altLang="zh-CN" dirty="0"/>
              <a:t>  translate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84813" y="1417639"/>
            <a:ext cx="5435503" cy="53038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itchFamily="2" charset="-122"/>
              </a:rPr>
              <a:t>str</a:t>
            </a:r>
            <a:r>
              <a:rPr lang="zh-CN" altLang="en-US" sz="2400" dirty="0">
                <a:solidFill>
                  <a:srgbClr val="0070C0"/>
                </a:solidFill>
                <a:latin typeface="宋体" pitchFamily="2" charset="-122"/>
              </a:rPr>
              <a:t>静态方法</a:t>
            </a:r>
            <a:endParaRPr lang="en-US" altLang="zh-CN" sz="2400" dirty="0">
              <a:solidFill>
                <a:srgbClr val="0070C0"/>
              </a:solidFill>
              <a:latin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itchFamily="2" charset="-122"/>
              </a:rPr>
              <a:t>maketrans</a:t>
            </a:r>
            <a:r>
              <a:rPr lang="en-US" altLang="zh-CN" sz="2400" dirty="0">
                <a:solidFill>
                  <a:srgbClr val="0070C0"/>
                </a:solidFill>
                <a:latin typeface="宋体" pitchFamily="2" charset="-122"/>
              </a:rPr>
              <a:t>(x,[y[,z]])</a:t>
            </a:r>
            <a:r>
              <a:rPr lang="zh-CN" altLang="en-US" sz="2400" dirty="0">
                <a:latin typeface="宋体" pitchFamily="2" charset="-122"/>
              </a:rPr>
              <a:t>生成映射表，实际上就是一个</a:t>
            </a:r>
            <a:r>
              <a:rPr lang="en-US" altLang="zh-CN" sz="2400" dirty="0" err="1">
                <a:solidFill>
                  <a:srgbClr val="0070C0"/>
                </a:solidFill>
                <a:latin typeface="宋体" pitchFamily="2" charset="-122"/>
              </a:rPr>
              <a:t>dict</a:t>
            </a:r>
            <a:endParaRPr lang="en-US" altLang="zh-CN" sz="2400" dirty="0">
              <a:solidFill>
                <a:srgbClr val="0070C0"/>
              </a:solidFill>
              <a:latin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itchFamily="2" charset="-122"/>
              </a:rPr>
              <a:t>translate(table)</a:t>
            </a:r>
            <a:r>
              <a:rPr lang="zh-CN" altLang="en-US" sz="2400" dirty="0">
                <a:latin typeface="宋体" pitchFamily="2" charset="-122"/>
              </a:rPr>
              <a:t>按照映射表进行字符串转换</a:t>
            </a:r>
            <a:endParaRPr lang="en-US" altLang="zh-CN" sz="2400" dirty="0">
              <a:latin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latin typeface="宋体" pitchFamily="2" charset="-122"/>
              </a:rPr>
              <a:t>如果有两个以上参数，</a:t>
            </a:r>
            <a:r>
              <a:rPr lang="en-US" altLang="zh-CN" sz="2400" dirty="0">
                <a:latin typeface="宋体" pitchFamily="2" charset="-122"/>
              </a:rPr>
              <a:t>x</a:t>
            </a:r>
            <a:r>
              <a:rPr lang="zh-CN" altLang="en-US" sz="2400" dirty="0">
                <a:latin typeface="宋体" pitchFamily="2" charset="-122"/>
              </a:rPr>
              <a:t>和</a:t>
            </a:r>
            <a:r>
              <a:rPr lang="en-US" altLang="zh-CN" sz="2400" dirty="0">
                <a:latin typeface="宋体" pitchFamily="2" charset="-122"/>
              </a:rPr>
              <a:t>y</a:t>
            </a:r>
            <a:r>
              <a:rPr lang="zh-CN" altLang="en-US" sz="2400" dirty="0">
                <a:latin typeface="宋体" pitchFamily="2" charset="-122"/>
              </a:rPr>
              <a:t>必须长度一致，每一个在</a:t>
            </a:r>
            <a:r>
              <a:rPr lang="en-US" altLang="zh-CN" sz="2400" dirty="0">
                <a:latin typeface="宋体" pitchFamily="2" charset="-122"/>
              </a:rPr>
              <a:t>x</a:t>
            </a:r>
            <a:r>
              <a:rPr lang="zh-CN" altLang="en-US" sz="2400" dirty="0">
                <a:latin typeface="宋体" pitchFamily="2" charset="-122"/>
              </a:rPr>
              <a:t>出现的字符转换为</a:t>
            </a:r>
            <a:r>
              <a:rPr lang="en-US" altLang="zh-CN" sz="2400" dirty="0">
                <a:latin typeface="宋体" pitchFamily="2" charset="-122"/>
              </a:rPr>
              <a:t>y</a:t>
            </a:r>
            <a:r>
              <a:rPr lang="zh-CN" altLang="en-US" sz="2400" dirty="0">
                <a:latin typeface="宋体" pitchFamily="2" charset="-122"/>
              </a:rPr>
              <a:t>对应位置的字符，如果有第三个参数，表示在</a:t>
            </a:r>
            <a:r>
              <a:rPr lang="en-US" altLang="zh-CN" sz="2400" dirty="0">
                <a:latin typeface="宋体" pitchFamily="2" charset="-122"/>
              </a:rPr>
              <a:t>z</a:t>
            </a:r>
            <a:r>
              <a:rPr lang="zh-CN" altLang="en-US" sz="2400" dirty="0">
                <a:latin typeface="宋体" pitchFamily="2" charset="-122"/>
              </a:rPr>
              <a:t>中出现的字符转换为</a:t>
            </a:r>
            <a:r>
              <a:rPr lang="en-US" altLang="zh-CN" sz="2400" dirty="0">
                <a:latin typeface="宋体" pitchFamily="2" charset="-122"/>
              </a:rPr>
              <a:t>None</a:t>
            </a:r>
            <a:r>
              <a:rPr lang="zh-CN" altLang="en-US" sz="2400" dirty="0">
                <a:latin typeface="宋体" pitchFamily="2" charset="-122"/>
              </a:rPr>
              <a:t>，即删除</a:t>
            </a:r>
            <a:endParaRPr lang="en-US" altLang="zh-CN" sz="2400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46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45618" y="1690688"/>
            <a:ext cx="5635256" cy="4154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'Great hopes make great man.'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tab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</a:t>
            </a:r>
            <a:r>
              <a:rPr lang="en-US" altLang="zh-CN" sz="2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maketrans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abcde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uvwxy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ss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2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translate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tab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ss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Gryut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hopys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muky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gryut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mun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.'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tabb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</a:t>
            </a:r>
            <a:r>
              <a:rPr lang="en-US" altLang="zh-CN" sz="2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maketrans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uvwxy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abcde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ss</a:t>
            </a:r>
            <a:r>
              <a:rPr lang="en-US" altLang="zh-CN" sz="2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translate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tabb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'Great hopes make great man.'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02202" y="6027003"/>
            <a:ext cx="5016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注意</a:t>
            </a:r>
            <a:r>
              <a:rPr lang="en-US" altLang="zh-CN" sz="2400" dirty="0">
                <a:solidFill>
                  <a:srgbClr val="FF0000"/>
                </a:solidFill>
              </a:rPr>
              <a:t>python3 </a:t>
            </a:r>
            <a:r>
              <a:rPr lang="zh-CN" altLang="en-US" sz="2400" dirty="0">
                <a:solidFill>
                  <a:srgbClr val="FF0000"/>
                </a:solidFill>
              </a:rPr>
              <a:t>这两个方法不再在</a:t>
            </a:r>
            <a:r>
              <a:rPr lang="en-US" altLang="zh-CN" sz="2400" dirty="0">
                <a:solidFill>
                  <a:srgbClr val="FF0000"/>
                </a:solidFill>
              </a:rPr>
              <a:t>string</a:t>
            </a:r>
            <a:r>
              <a:rPr lang="zh-CN" altLang="en-US" sz="2400" dirty="0">
                <a:solidFill>
                  <a:srgbClr val="FF0000"/>
                </a:solidFill>
              </a:rPr>
              <a:t>模块中</a:t>
            </a:r>
          </a:p>
        </p:txBody>
      </p:sp>
    </p:spTree>
    <p:extLst>
      <p:ext uri="{BB962C8B-B14F-4D97-AF65-F5344CB8AC3E}">
        <p14:creationId xmlns:p14="http://schemas.microsoft.com/office/powerpoint/2010/main" val="2961245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字符串转换</a:t>
            </a:r>
            <a:r>
              <a:rPr lang="en-US" altLang="zh-CN" dirty="0">
                <a:latin typeface="宋体" pitchFamily="2" charset="-122"/>
              </a:rPr>
              <a:t>:</a:t>
            </a:r>
            <a:r>
              <a:rPr lang="en-US" altLang="zh-CN" dirty="0"/>
              <a:t> </a:t>
            </a:r>
            <a:r>
              <a:rPr lang="en-US" altLang="zh-CN" dirty="0" err="1"/>
              <a:t>maketrans</a:t>
            </a:r>
            <a:r>
              <a:rPr lang="en-US" altLang="zh-CN" dirty="0"/>
              <a:t>  translate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47</a:t>
            </a:fld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12442" y="2253830"/>
            <a:ext cx="5353493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tab2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</a:t>
            </a:r>
            <a:r>
              <a:rPr lang="en-US" altLang="zh-CN" sz="20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maketrans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'123456789'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'*'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9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translate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tab2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zh-CN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我的银行账号为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*******,</a:t>
            </a:r>
            <a:r>
              <a:rPr lang="zh-CN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密码为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******'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1261" y="2234062"/>
            <a:ext cx="6096000" cy="4401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s1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zh-CN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我的银行账号为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3141516,</a:t>
            </a:r>
            <a:r>
              <a:rPr lang="zh-CN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密码为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123456'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tab1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</a:t>
            </a:r>
            <a:r>
              <a:rPr lang="en-US" altLang="zh-CN" sz="20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maketrans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zh-CN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账号密码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zh-CN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九八姑婆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'123456789'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tab1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30721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23110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23494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22993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36134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20061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21495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20843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49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None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50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None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None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52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None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53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None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54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None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55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None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56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None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57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None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000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s11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translate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tab1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s11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zh-CN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我的银行九八为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zh-CN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姑婆为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12442" y="4228145"/>
            <a:ext cx="5353493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s2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'dlmao@fudan.edu.cn'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tab3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maketrans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({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'@'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AT 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'.'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DOT 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translate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tab3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'dlmao AT 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fudan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DOT 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edu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DOT 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cn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221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4.1.1 </a:t>
            </a:r>
            <a:r>
              <a:rPr lang="zh-CN" altLang="en-US" dirty="0"/>
              <a:t>字符串与数字之间的转换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数字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字符串：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>
                <a:sym typeface="Wingdings" panose="05000000000000000000" pitchFamily="2" charset="2"/>
              </a:rPr>
              <a:t>str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obj</a:t>
            </a:r>
            <a:r>
              <a:rPr lang="en-US" altLang="zh-CN" dirty="0">
                <a:sym typeface="Wingdings" panose="05000000000000000000" pitchFamily="2" charset="2"/>
              </a:rPr>
              <a:t>):   </a:t>
            </a:r>
            <a:r>
              <a:rPr lang="en-US" altLang="zh-CN" dirty="0" err="1">
                <a:sym typeface="Wingdings" panose="05000000000000000000" pitchFamily="2" charset="2"/>
              </a:rPr>
              <a:t>str</a:t>
            </a:r>
            <a:r>
              <a:rPr lang="en-US" altLang="zh-CN" dirty="0">
                <a:sym typeface="Wingdings" panose="05000000000000000000" pitchFamily="2" charset="2"/>
              </a:rPr>
              <a:t>(16)  </a:t>
            </a:r>
            <a:r>
              <a:rPr lang="en-US" altLang="zh-CN" dirty="0" err="1">
                <a:sym typeface="Wingdings" panose="05000000000000000000" pitchFamily="2" charset="2"/>
              </a:rPr>
              <a:t>str</a:t>
            </a:r>
            <a:r>
              <a:rPr lang="en-US" altLang="zh-CN" dirty="0">
                <a:sym typeface="Wingdings" panose="05000000000000000000" pitchFamily="2" charset="2"/>
              </a:rPr>
              <a:t>(3.14) 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bin/</a:t>
            </a:r>
            <a:r>
              <a:rPr lang="en-US" altLang="zh-CN" dirty="0" err="1">
                <a:sym typeface="Wingdings" panose="05000000000000000000" pitchFamily="2" charset="2"/>
              </a:rPr>
              <a:t>oct</a:t>
            </a:r>
            <a:r>
              <a:rPr lang="en-US" altLang="zh-CN" dirty="0">
                <a:sym typeface="Wingdings" panose="05000000000000000000" pitchFamily="2" charset="2"/>
              </a:rPr>
              <a:t>/hex: </a:t>
            </a:r>
            <a:r>
              <a:rPr lang="zh-CN" altLang="en-US" dirty="0">
                <a:sym typeface="Wingdings" panose="05000000000000000000" pitchFamily="2" charset="2"/>
              </a:rPr>
              <a:t>转变为二进制、八进制和十六进制字符串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格式化 </a:t>
            </a:r>
            <a:r>
              <a:rPr lang="en-US" altLang="zh-CN" dirty="0">
                <a:sym typeface="Wingdings" panose="05000000000000000000" pitchFamily="2" charset="2"/>
              </a:rPr>
              <a:t>%</a:t>
            </a:r>
            <a:r>
              <a:rPr lang="zh-CN" altLang="en-US" dirty="0">
                <a:sym typeface="Wingdings" panose="05000000000000000000" pitchFamily="2" charset="2"/>
              </a:rPr>
              <a:t> 、</a:t>
            </a:r>
            <a:r>
              <a:rPr lang="en-US" altLang="zh-CN" dirty="0">
                <a:sym typeface="Wingdings" panose="05000000000000000000" pitchFamily="2" charset="2"/>
              </a:rPr>
              <a:t>format</a:t>
            </a:r>
            <a:r>
              <a:rPr lang="zh-CN" altLang="en-US" dirty="0">
                <a:sym typeface="Wingdings" panose="05000000000000000000" pitchFamily="2" charset="2"/>
              </a:rPr>
              <a:t>方法等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字符串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数字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CN" dirty="0" err="1">
                <a:sym typeface="Wingdings" panose="05000000000000000000" pitchFamily="2" charset="2"/>
              </a:rPr>
              <a:t>int</a:t>
            </a:r>
            <a:r>
              <a:rPr lang="en-US" altLang="zh-CN" dirty="0">
                <a:sym typeface="Wingdings" panose="05000000000000000000" pitchFamily="2" charset="2"/>
              </a:rPr>
              <a:t>(x[,d]): 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d</a:t>
            </a:r>
            <a:r>
              <a:rPr lang="zh-CN" altLang="en-US" dirty="0">
                <a:sym typeface="Wingdings" panose="05000000000000000000" pitchFamily="2" charset="2"/>
              </a:rPr>
              <a:t>进制的字符串转化为整数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CN" dirty="0"/>
              <a:t>float(x): </a:t>
            </a:r>
            <a:r>
              <a:rPr lang="zh-CN" altLang="en-US" dirty="0"/>
              <a:t>转换为浮点数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sz="2600" dirty="0" err="1">
                <a:solidFill>
                  <a:srgbClr val="0070C0"/>
                </a:solidFill>
              </a:rPr>
              <a:t>eval</a:t>
            </a:r>
            <a:r>
              <a:rPr lang="en-US" altLang="zh-CN" sz="2600" dirty="0">
                <a:solidFill>
                  <a:srgbClr val="0070C0"/>
                </a:solidFill>
              </a:rPr>
              <a:t>(source, </a:t>
            </a:r>
            <a:r>
              <a:rPr lang="en-US" altLang="zh-CN" sz="2600" dirty="0" err="1">
                <a:solidFill>
                  <a:srgbClr val="0070C0"/>
                </a:solidFill>
              </a:rPr>
              <a:t>globals</a:t>
            </a:r>
            <a:r>
              <a:rPr lang="en-US" altLang="zh-CN" sz="2600" dirty="0">
                <a:solidFill>
                  <a:srgbClr val="0070C0"/>
                </a:solidFill>
              </a:rPr>
              <a:t>=None, locals=None, /):  </a:t>
            </a:r>
          </a:p>
          <a:p>
            <a:pPr marL="457200" lvl="1" indent="0">
              <a:buNone/>
            </a:pPr>
            <a:r>
              <a:rPr lang="en-US" altLang="zh-CN" dirty="0" err="1"/>
              <a:t>globals</a:t>
            </a:r>
            <a:r>
              <a:rPr lang="zh-CN" altLang="en-US" dirty="0"/>
              <a:t>和</a:t>
            </a:r>
            <a:r>
              <a:rPr lang="en-US" altLang="zh-CN" dirty="0"/>
              <a:t>locals</a:t>
            </a:r>
            <a:r>
              <a:rPr lang="zh-CN" altLang="en-US" dirty="0"/>
              <a:t>为表示某个</a:t>
            </a:r>
            <a:r>
              <a:rPr lang="en-US" altLang="zh-CN" dirty="0"/>
              <a:t>namespace</a:t>
            </a:r>
            <a:r>
              <a:rPr lang="zh-CN" altLang="en-US" dirty="0"/>
              <a:t>的</a:t>
            </a:r>
            <a:r>
              <a:rPr lang="en-US" altLang="zh-CN" dirty="0" err="1"/>
              <a:t>dict</a:t>
            </a:r>
            <a:r>
              <a:rPr lang="zh-CN" altLang="en-US" dirty="0"/>
              <a:t>，缺省为当前全局和局部</a:t>
            </a:r>
            <a:r>
              <a:rPr lang="en-US" altLang="zh-CN" dirty="0"/>
              <a:t>scope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source</a:t>
            </a:r>
            <a:r>
              <a:rPr lang="zh-CN" altLang="en-US" dirty="0"/>
              <a:t>可以是表示</a:t>
            </a:r>
            <a:r>
              <a:rPr lang="en-US" altLang="zh-CN" sz="2600" dirty="0">
                <a:solidFill>
                  <a:srgbClr val="0070C0"/>
                </a:solidFill>
              </a:rPr>
              <a:t>Python</a:t>
            </a:r>
            <a:r>
              <a:rPr lang="zh-CN" altLang="en-US" sz="2600" dirty="0">
                <a:solidFill>
                  <a:srgbClr val="0070C0"/>
                </a:solidFill>
              </a:rPr>
              <a:t>表达式</a:t>
            </a:r>
            <a:r>
              <a:rPr lang="zh-CN" altLang="en-US" dirty="0"/>
              <a:t>的</a:t>
            </a:r>
            <a:r>
              <a:rPr lang="zh-CN" altLang="en-US" u="sng" dirty="0">
                <a:solidFill>
                  <a:srgbClr val="FF0000"/>
                </a:solidFill>
              </a:rPr>
              <a:t>字符串</a:t>
            </a:r>
            <a:r>
              <a:rPr lang="zh-CN" altLang="en-US" dirty="0"/>
              <a:t>，也可以是</a:t>
            </a:r>
            <a:r>
              <a:rPr lang="en-US" altLang="zh-CN" dirty="0"/>
              <a:t>compile()</a:t>
            </a:r>
            <a:r>
              <a:rPr lang="zh-CN" altLang="en-US" dirty="0"/>
              <a:t>返回的</a:t>
            </a:r>
            <a:r>
              <a:rPr lang="en-US" altLang="zh-CN" dirty="0"/>
              <a:t>code object </a:t>
            </a:r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84407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zh-CN" altLang="en-US" dirty="0"/>
              <a:t>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49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8471" y="1427718"/>
            <a:ext cx="5403110" cy="52937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"3+4"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b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a+b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'print("a + b =",</a:t>
            </a:r>
            <a:r>
              <a:rPr lang="en-US" altLang="zh-CN" sz="20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a+b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b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'c = a + b'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Traceback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most recent call last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):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File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"&lt;pyshell#859&gt;"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line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module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'c = a + b'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File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"&lt;string&gt;"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line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c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b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^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SyntaxError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invalid syntax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95750" y="259527"/>
            <a:ext cx="6096000" cy="3477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/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import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math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0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math.sqrt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(3)'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1.7320508075688772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000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'aa'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Traceback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most recent call last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):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File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"&lt;pyshell#3&gt;"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line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module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'aa'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File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"&lt;string&gt;"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line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module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NameError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name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'aa'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is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not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defined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34471" y="5401339"/>
            <a:ext cx="491932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只能是表达式，不能是语句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393020" y="5216673"/>
            <a:ext cx="2041451" cy="622826"/>
            <a:chOff x="4393020" y="5216673"/>
            <a:chExt cx="2041451" cy="622826"/>
          </a:xfrm>
        </p:grpSpPr>
        <p:sp>
          <p:nvSpPr>
            <p:cNvPr id="10" name="右箭头 9"/>
            <p:cNvSpPr/>
            <p:nvPr/>
          </p:nvSpPr>
          <p:spPr>
            <a:xfrm>
              <a:off x="4393020" y="5507666"/>
              <a:ext cx="2041451" cy="3318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36803" y="5216673"/>
              <a:ext cx="1424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</a:rPr>
                <a:t>Why?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823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:</a:t>
            </a:r>
            <a:r>
              <a:rPr lang="zh-CN" altLang="en-US" dirty="0"/>
              <a:t>字符串支持的运算符 </a:t>
            </a:r>
            <a:r>
              <a:rPr lang="en-US" altLang="zh-CN" dirty="0"/>
              <a:t>+ * %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+</a:t>
            </a:r>
            <a:r>
              <a:rPr lang="zh-CN" altLang="en-US" sz="2000" b="1" dirty="0">
                <a:latin typeface="宋体" panose="02010600030101010101" pitchFamily="2" charset="-122"/>
              </a:rPr>
              <a:t> 字符串合并成新的字符串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&gt;&gt;&gt; a='</a:t>
            </a:r>
            <a:r>
              <a:rPr lang="en-US" altLang="zh-CN" sz="2000" dirty="0" err="1">
                <a:latin typeface="宋体" panose="02010600030101010101" pitchFamily="2" charset="-122"/>
              </a:rPr>
              <a:t>abc</a:t>
            </a:r>
            <a:r>
              <a:rPr lang="en-US" altLang="zh-CN" sz="2000" dirty="0">
                <a:latin typeface="宋体" panose="02010600030101010101" pitchFamily="2" charset="-122"/>
              </a:rPr>
              <a:t>' + '123</a:t>
            </a:r>
            <a:r>
              <a:rPr lang="zh-CN" altLang="en-US" sz="2000" dirty="0">
                <a:latin typeface="宋体" panose="02010600030101010101" pitchFamily="2" charset="-122"/>
              </a:rPr>
              <a:t>'     #生成新对象  </a:t>
            </a:r>
            <a:r>
              <a:rPr lang="en-US" altLang="zh-CN" sz="2000" dirty="0">
                <a:latin typeface="宋体" panose="02010600030101010101" pitchFamily="2" charset="-122"/>
              </a:rPr>
              <a:t>'abc123'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&gt;&gt;&gt; b='\141b\x61' + '123'  # 'aba123',  </a:t>
            </a:r>
            <a:r>
              <a:rPr lang="en-US" altLang="zh-CN" sz="2000" dirty="0" err="1">
                <a:latin typeface="宋体" panose="02010600030101010101" pitchFamily="2" charset="-122"/>
              </a:rPr>
              <a:t>ord</a:t>
            </a:r>
            <a:r>
              <a:rPr lang="en-US" altLang="zh-CN" sz="2000" dirty="0">
                <a:latin typeface="宋体" panose="02010600030101010101" pitchFamily="2" charset="-122"/>
              </a:rPr>
              <a:t>('\a')=97</a:t>
            </a:r>
            <a:r>
              <a:rPr lang="zh-CN" altLang="en-US" sz="2000" dirty="0">
                <a:latin typeface="宋体" panose="02010600030101010101" pitchFamily="2" charset="-122"/>
              </a:rPr>
              <a:t>，八进制为</a:t>
            </a:r>
            <a:r>
              <a:rPr lang="en-US" altLang="zh-CN" sz="2000" dirty="0">
                <a:latin typeface="宋体" panose="02010600030101010101" pitchFamily="2" charset="-122"/>
              </a:rPr>
              <a:t>141</a:t>
            </a:r>
            <a:r>
              <a:rPr lang="zh-CN" altLang="en-US" sz="2000" dirty="0">
                <a:latin typeface="宋体" panose="02010600030101010101" pitchFamily="2" charset="-122"/>
              </a:rPr>
              <a:t>，十六进制为</a:t>
            </a:r>
            <a:r>
              <a:rPr lang="en-US" altLang="zh-CN" sz="2000" dirty="0">
                <a:latin typeface="宋体" panose="02010600030101010101" pitchFamily="2" charset="-122"/>
              </a:rPr>
              <a:t>61   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</a:rPr>
              <a:t>* </a:t>
            </a:r>
            <a:r>
              <a:rPr lang="zh-CN" altLang="en-US" sz="2000" dirty="0">
                <a:latin typeface="宋体" panose="02010600030101010101" pitchFamily="2" charset="-122"/>
              </a:rPr>
              <a:t>字符串和整数相乘相当于字符串的内容重复多次</a:t>
            </a:r>
            <a:r>
              <a:rPr lang="en-US" altLang="zh-CN" sz="2000" dirty="0">
                <a:latin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</a:rPr>
              <a:t>整数小于等于</a:t>
            </a:r>
            <a:r>
              <a:rPr lang="en-US" altLang="zh-CN" sz="2000" dirty="0">
                <a:latin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</a:rPr>
              <a:t>时生成空字符串 </a:t>
            </a:r>
            <a:r>
              <a:rPr lang="en-US" altLang="zh-CN" sz="2000" dirty="0">
                <a:latin typeface="宋体" panose="02010600030101010101" pitchFamily="2" charset="-122"/>
              </a:rPr>
              <a:t>''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&gt;&gt;&gt; a='*-' * 30  # '*-*-*-*-*-*-*-*-*-*-*-*-*-*-*-*-*-*-*-*-*-*-*-*-*-*-*-*-*-*-'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&gt;&gt;&gt; a= 4*'NE'   # 'NENENENE'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 err="1">
                <a:latin typeface="宋体" panose="02010600030101010101" pitchFamily="2" charset="-122"/>
              </a:rPr>
              <a:t>format_string</a:t>
            </a:r>
            <a:r>
              <a:rPr lang="en-US" altLang="zh-CN" sz="2000" b="1" dirty="0">
                <a:latin typeface="宋体" panose="02010600030101010101" pitchFamily="2" charset="-122"/>
              </a:rPr>
              <a:t> % </a:t>
            </a:r>
            <a:r>
              <a:rPr lang="en-US" altLang="zh-CN" sz="2000" b="1" dirty="0" err="1">
                <a:latin typeface="宋体" panose="02010600030101010101" pitchFamily="2" charset="-122"/>
              </a:rPr>
              <a:t>obj</a:t>
            </a:r>
            <a:r>
              <a:rPr lang="en-US" altLang="zh-CN" sz="2000" b="1" dirty="0">
                <a:latin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</a:rPr>
              <a:t>把对象</a:t>
            </a:r>
            <a:r>
              <a:rPr lang="en-US" altLang="zh-CN" sz="2000" dirty="0" err="1">
                <a:latin typeface="宋体" panose="02010600030101010101" pitchFamily="2" charset="-122"/>
              </a:rPr>
              <a:t>obj</a:t>
            </a:r>
            <a:r>
              <a:rPr lang="zh-CN" altLang="en-US" sz="2000" dirty="0">
                <a:latin typeface="宋体" panose="02010600030101010101" pitchFamily="2" charset="-122"/>
              </a:rPr>
              <a:t>按格式要求</a:t>
            </a:r>
            <a:r>
              <a:rPr lang="en-US" altLang="zh-CN" sz="2000" dirty="0" err="1">
                <a:latin typeface="宋体" panose="02010600030101010101" pitchFamily="2" charset="-122"/>
              </a:rPr>
              <a:t>format_string</a:t>
            </a:r>
            <a:r>
              <a:rPr lang="zh-CN" altLang="en-US" sz="2000" dirty="0">
                <a:latin typeface="宋体" panose="02010600030101010101" pitchFamily="2" charset="-122"/>
              </a:rPr>
              <a:t>转换为字符串。  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755648" y="4460240"/>
          <a:ext cx="10598152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2">
                  <a:extLst>
                    <a:ext uri="{9D8B030D-6E8A-4147-A177-3AD203B41FA5}">
                      <a16:colId xmlns:a16="http://schemas.microsoft.com/office/drawing/2014/main" val="1309653488"/>
                    </a:ext>
                  </a:extLst>
                </a:gridCol>
                <a:gridCol w="3165474">
                  <a:extLst>
                    <a:ext uri="{9D8B030D-6E8A-4147-A177-3AD203B41FA5}">
                      <a16:colId xmlns:a16="http://schemas.microsoft.com/office/drawing/2014/main" val="2114131885"/>
                    </a:ext>
                  </a:extLst>
                </a:gridCol>
                <a:gridCol w="2649538">
                  <a:extLst>
                    <a:ext uri="{9D8B030D-6E8A-4147-A177-3AD203B41FA5}">
                      <a16:colId xmlns:a16="http://schemas.microsoft.com/office/drawing/2014/main" val="3199007390"/>
                    </a:ext>
                  </a:extLst>
                </a:gridCol>
                <a:gridCol w="2649538">
                  <a:extLst>
                    <a:ext uri="{9D8B030D-6E8A-4147-A177-3AD203B41FA5}">
                      <a16:colId xmlns:a16="http://schemas.microsoft.com/office/drawing/2014/main" val="1031680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格式字符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示例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17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%s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'Hello %s' % 'Mike'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'Hello Mike'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25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%d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'Length:%d' % 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'Length:45'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94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%c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输出字符 </a:t>
                      </a:r>
                      <a:r>
                        <a:rPr lang="en-US" altLang="zh-CN" dirty="0" err="1"/>
                        <a:t>chr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num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'%c'</a:t>
                      </a:r>
                      <a:r>
                        <a:rPr lang="en-US" altLang="zh-CN" baseline="0" dirty="0"/>
                        <a:t> % 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'A'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1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%[width][.</a:t>
                      </a:r>
                      <a:r>
                        <a:rPr lang="en-US" altLang="zh-CN" dirty="0" err="1"/>
                        <a:t>precision'f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输出浮点数，如果</a:t>
                      </a:r>
                      <a:r>
                        <a:rPr lang="en-US" altLang="zh-CN" dirty="0"/>
                        <a:t>width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precision</a:t>
                      </a:r>
                      <a:r>
                        <a:rPr lang="zh-CN" altLang="en-US" dirty="0"/>
                        <a:t>有表示字符串长度为</a:t>
                      </a:r>
                      <a:r>
                        <a:rPr lang="en-US" altLang="zh-CN" dirty="0"/>
                        <a:t>width</a:t>
                      </a:r>
                      <a:r>
                        <a:rPr lang="zh-CN" altLang="en-US" dirty="0"/>
                        <a:t>，小数点后</a:t>
                      </a:r>
                      <a:r>
                        <a:rPr lang="en-US" altLang="zh-CN" dirty="0"/>
                        <a:t>precision</a:t>
                      </a:r>
                      <a:r>
                        <a:rPr lang="zh-CN" altLang="en-US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'%f' % </a:t>
                      </a:r>
                      <a:r>
                        <a:rPr lang="en-US" altLang="zh-CN" dirty="0" err="1"/>
                        <a:t>math.pi</a:t>
                      </a:r>
                      <a:r>
                        <a:rPr lang="en-US" altLang="zh-CN" dirty="0"/>
                        <a:t> </a:t>
                      </a:r>
                    </a:p>
                    <a:p>
                      <a:r>
                        <a:rPr lang="en-US" altLang="zh-CN" dirty="0"/>
                        <a:t>'%.2f' % </a:t>
                      </a:r>
                      <a:r>
                        <a:rPr lang="en-US" altLang="zh-CN" dirty="0" err="1"/>
                        <a:t>math.pi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'%7.4f' % </a:t>
                      </a:r>
                      <a:r>
                        <a:rPr lang="en-US" altLang="zh-CN" dirty="0" err="1"/>
                        <a:t>math.pi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'3.141593'</a:t>
                      </a:r>
                    </a:p>
                    <a:p>
                      <a:r>
                        <a:rPr lang="en-US" altLang="zh-CN" dirty="0"/>
                        <a:t>'3.14'</a:t>
                      </a:r>
                    </a:p>
                    <a:p>
                      <a:r>
                        <a:rPr lang="en-US" altLang="zh-CN" dirty="0"/>
                        <a:t>' 3.1416'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531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0943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zh-CN" altLang="en-US" dirty="0"/>
              <a:t>示例</a:t>
            </a:r>
            <a:r>
              <a:rPr lang="en-US" altLang="zh-CN" dirty="0"/>
              <a:t>(</a:t>
            </a:r>
            <a:r>
              <a:rPr lang="zh-CN" altLang="en-US" dirty="0"/>
              <a:t>补充，但不作要求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50</a:t>
            </a:fld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59533" y="2888831"/>
            <a:ext cx="6882213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import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os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os.startfile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r'C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:\\Windows\\notepad.exe')"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safe_dict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"__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builtins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__"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{},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os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None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os.startfile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r'C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:\\Windows\\notepad.exe')"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safe_dict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0324" y="1408226"/>
            <a:ext cx="10634331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cmd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"__import__('</a:t>
            </a:r>
            <a:r>
              <a:rPr lang="en-US" altLang="zh-CN" sz="20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os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').</a:t>
            </a:r>
            <a:r>
              <a:rPr lang="en-US" altLang="zh-CN" sz="20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startfile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r'C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:\\Windows\\notepad.exe')"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cmd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__import__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0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os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).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startfile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r'C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:\Windows\notepad.exe'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cmd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10324" y="2902733"/>
            <a:ext cx="4749209" cy="214947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上述代码不安全！！</a:t>
            </a:r>
            <a:r>
              <a:rPr lang="en-US" altLang="zh-CN" sz="2400" dirty="0"/>
              <a:t>__import__</a:t>
            </a:r>
            <a:r>
              <a:rPr lang="zh-CN" altLang="en-US" sz="2400" dirty="0"/>
              <a:t>为模块</a:t>
            </a:r>
            <a:r>
              <a:rPr lang="en-US" altLang="zh-CN" sz="2400" dirty="0" err="1"/>
              <a:t>builtins</a:t>
            </a:r>
            <a:r>
              <a:rPr lang="zh-CN" altLang="en-US" sz="2400" dirty="0"/>
              <a:t>对象（</a:t>
            </a:r>
            <a:r>
              <a:rPr lang="en-US" altLang="zh-CN" sz="2400" dirty="0"/>
              <a:t>__</a:t>
            </a:r>
            <a:r>
              <a:rPr lang="en-US" altLang="zh-CN" sz="2400" dirty="0" err="1"/>
              <a:t>builtins</a:t>
            </a:r>
            <a:r>
              <a:rPr lang="en-US" altLang="zh-CN" sz="2400" dirty="0"/>
              <a:t>__</a:t>
            </a:r>
            <a:r>
              <a:rPr lang="zh-CN" altLang="en-US" sz="2400" dirty="0"/>
              <a:t>）中的内置函数。</a:t>
            </a:r>
            <a:r>
              <a:rPr lang="en-US" altLang="zh-CN" sz="2400" dirty="0" err="1"/>
              <a:t>eval</a:t>
            </a:r>
            <a:r>
              <a:rPr lang="zh-CN" altLang="en-US" sz="2400" dirty="0"/>
              <a:t>时传递第二个参数时，第二个参数中字典的值优先 </a:t>
            </a:r>
          </a:p>
        </p:txBody>
      </p:sp>
      <p:sp>
        <p:nvSpPr>
          <p:cNvPr id="9" name="矩形 8"/>
          <p:cNvSpPr/>
          <p:nvPr/>
        </p:nvSpPr>
        <p:spPr>
          <a:xfrm>
            <a:off x="52639" y="5052208"/>
            <a:ext cx="54645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cmd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,{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"__</a:t>
            </a:r>
            <a:r>
              <a:rPr lang="en-US" altLang="zh-CN" sz="20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builtins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__"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{}})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639" y="5749802"/>
            <a:ext cx="60960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</a:t>
            </a:r>
            <a:r>
              <a:rPr lang="zh-CN" altLang="en-US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仍然可能受到攻击！</a:t>
            </a:r>
            <a:endParaRPr lang="en-US" altLang="zh-CN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“’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’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1000000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”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#CPU/Memory resource attack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00566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zh-CN" altLang="en-US" dirty="0"/>
              <a:t>示例</a:t>
            </a:r>
            <a:r>
              <a:rPr lang="en-US" altLang="zh-CN" dirty="0"/>
              <a:t>(</a:t>
            </a:r>
            <a:r>
              <a:rPr lang="zh-CN" altLang="en-US" dirty="0"/>
              <a:t>补充，但不作要求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107" y="1457459"/>
            <a:ext cx="3241431" cy="1937483"/>
          </a:xfrm>
        </p:spPr>
        <p:txBody>
          <a:bodyPr/>
          <a:lstStyle/>
          <a:p>
            <a:r>
              <a:rPr lang="zh-CN" altLang="en-US" u="sng" dirty="0">
                <a:solidFill>
                  <a:srgbClr val="FF0000"/>
                </a:solidFill>
              </a:rPr>
              <a:t>建议采用</a:t>
            </a:r>
            <a:r>
              <a:rPr lang="en-US" altLang="zh-CN" u="sng" dirty="0" err="1">
                <a:solidFill>
                  <a:srgbClr val="FF0000"/>
                </a:solidFill>
              </a:rPr>
              <a:t>ast</a:t>
            </a:r>
            <a:r>
              <a:rPr lang="zh-CN" altLang="en-US" u="sng" dirty="0">
                <a:solidFill>
                  <a:srgbClr val="FF0000"/>
                </a:solidFill>
              </a:rPr>
              <a:t>模块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4167" y="2333113"/>
            <a:ext cx="2811309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import </a:t>
            </a:r>
            <a:r>
              <a:rPr lang="en-US" altLang="zh-CN" sz="2000" dirty="0" err="1"/>
              <a:t>ast</a:t>
            </a:r>
            <a:endParaRPr lang="en-US" altLang="zh-CN" sz="2000" dirty="0"/>
          </a:p>
          <a:p>
            <a:r>
              <a:rPr lang="zh-CN" altLang="en-US" sz="2000" u="sng" dirty="0">
                <a:solidFill>
                  <a:srgbClr val="FF0000"/>
                </a:solidFill>
              </a:rPr>
              <a:t>ast.literal_eval</a:t>
            </a:r>
            <a:r>
              <a:rPr lang="zh-CN" altLang="en-US" sz="2000" dirty="0"/>
              <a:t>( cmd 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614823" y="5099197"/>
            <a:ext cx="3991554" cy="706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u="sng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60536" y="1455395"/>
            <a:ext cx="8458201" cy="52937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os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traceback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1600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u="sng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ast</a:t>
            </a:r>
            <a:endParaRPr lang="zh-CN" altLang="zh-CN" sz="1600" u="sng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test_eval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cmd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"__import__('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').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startfile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r'C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:\\Windows\\notepad.exe')"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input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eval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%s...'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cmd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eval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cmd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cmd2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os.startfile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r'C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:\\Windows\\notepad.exe')"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input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eval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%s...'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cmd2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eval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cmd2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try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safe_dict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"__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builtins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__"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None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input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eval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with 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safe_dict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...'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eval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cmd2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safe_dict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except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traceback</a:t>
            </a:r>
            <a:r>
              <a:rPr lang="en-US" altLang="zh-CN" sz="16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print_exc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try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input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ast.literal_eval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%s...'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cmd2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u="sng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ast</a:t>
            </a:r>
            <a:r>
              <a:rPr lang="en-US" altLang="zh-CN" sz="1600" b="1" u="sng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600" u="sng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literal_eval</a:t>
            </a:r>
            <a:r>
              <a:rPr lang="en-US" altLang="zh-CN" sz="1600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u="sng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cmd</a:t>
            </a:r>
            <a:r>
              <a:rPr lang="en-US" altLang="zh-CN" sz="1600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u="sng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except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traceback</a:t>
            </a:r>
            <a:r>
              <a:rPr lang="en-US" altLang="zh-CN" sz="16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print_exc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98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字符串格式化例子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882" y="1416424"/>
            <a:ext cx="10815918" cy="47605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b="1" dirty="0" err="1">
                <a:latin typeface="宋体" panose="02010600030101010101" pitchFamily="2" charset="-122"/>
              </a:rPr>
              <a:t>format_string</a:t>
            </a:r>
            <a:r>
              <a:rPr lang="en-US" altLang="zh-CN" b="1" dirty="0">
                <a:latin typeface="宋体" panose="02010600030101010101" pitchFamily="2" charset="-122"/>
              </a:rPr>
              <a:t> % </a:t>
            </a:r>
            <a:r>
              <a:rPr lang="en-US" altLang="zh-CN" b="1" dirty="0" err="1">
                <a:latin typeface="宋体" panose="02010600030101010101" pitchFamily="2" charset="-122"/>
              </a:rPr>
              <a:t>obj</a:t>
            </a:r>
            <a:r>
              <a:rPr lang="en-US" altLang="zh-CN" b="1" dirty="0">
                <a:latin typeface="宋体" panose="02010600030101010101" pitchFamily="2" charset="-122"/>
              </a:rPr>
              <a:t>  </a:t>
            </a:r>
            <a:r>
              <a:rPr lang="zh-CN" altLang="en-US" dirty="0">
                <a:latin typeface="宋体" panose="02010600030101010101" pitchFamily="2" charset="-122"/>
              </a:rPr>
              <a:t>把对象</a:t>
            </a:r>
            <a:r>
              <a:rPr lang="en-US" altLang="zh-CN" dirty="0" err="1">
                <a:latin typeface="宋体" panose="02010600030101010101" pitchFamily="2" charset="-122"/>
              </a:rPr>
              <a:t>obj</a:t>
            </a:r>
            <a:r>
              <a:rPr lang="zh-CN" altLang="en-US" dirty="0">
                <a:latin typeface="宋体" panose="02010600030101010101" pitchFamily="2" charset="-122"/>
              </a:rPr>
              <a:t>按格式要求</a:t>
            </a:r>
            <a:r>
              <a:rPr lang="en-US" altLang="zh-CN" dirty="0" err="1">
                <a:latin typeface="宋体" panose="02010600030101010101" pitchFamily="2" charset="-122"/>
              </a:rPr>
              <a:t>format_string</a:t>
            </a:r>
            <a:r>
              <a:rPr lang="zh-CN" altLang="en-US" dirty="0">
                <a:latin typeface="宋体" panose="02010600030101010101" pitchFamily="2" charset="-122"/>
              </a:rPr>
              <a:t>转换为字符串。 如果格式化字符串中有多个占位符，则</a:t>
            </a:r>
            <a:r>
              <a:rPr lang="en-US" altLang="zh-CN" dirty="0" err="1">
                <a:latin typeface="宋体" panose="02010600030101010101" pitchFamily="2" charset="-122"/>
              </a:rPr>
              <a:t>obj</a:t>
            </a:r>
            <a:r>
              <a:rPr lang="zh-CN" altLang="en-US" dirty="0">
                <a:latin typeface="宋体" panose="02010600030101010101" pitchFamily="2" charset="-122"/>
              </a:rPr>
              <a:t>应该是元组</a:t>
            </a:r>
            <a:r>
              <a:rPr lang="en-US" altLang="zh-CN" dirty="0">
                <a:latin typeface="宋体" panose="02010600030101010101" pitchFamily="2" charset="-122"/>
              </a:rPr>
              <a:t>tuple</a:t>
            </a:r>
            <a:r>
              <a:rPr lang="zh-CN" altLang="en-US" dirty="0">
                <a:latin typeface="宋体" panose="02010600030101010101" pitchFamily="2" charset="-122"/>
              </a:rPr>
              <a:t>对象，格式为</a:t>
            </a:r>
            <a:r>
              <a:rPr lang="en-US" altLang="zh-CN" dirty="0">
                <a:latin typeface="宋体" panose="02010600030101010101" pitchFamily="2" charset="-122"/>
              </a:rPr>
              <a:t>(var1,var2…,</a:t>
            </a:r>
            <a:r>
              <a:rPr lang="en-US" altLang="zh-CN" dirty="0" err="1">
                <a:latin typeface="宋体" panose="02010600030101010101" pitchFamily="2" charset="-122"/>
              </a:rPr>
              <a:t>varN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  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&gt;&gt;&gt;a = 3.6674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&gt;&gt;&gt;'%7.3f' % 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'  3.667'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&gt;&gt;&gt; "%d:%c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"%(65,65)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'65:A'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&gt;&gt;&gt; """My name is %s, and my age is %d"""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%('Dong Fuguo',38)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'My name is Dong </a:t>
            </a:r>
            <a:r>
              <a:rPr lang="en-US" altLang="zh-CN" dirty="0" err="1">
                <a:latin typeface="宋体" panose="02010600030101010101" pitchFamily="2" charset="-122"/>
              </a:rPr>
              <a:t>Fuguo</a:t>
            </a:r>
            <a:r>
              <a:rPr lang="en-US" altLang="zh-CN" dirty="0">
                <a:latin typeface="宋体" panose="02010600030101010101" pitchFamily="2" charset="-122"/>
              </a:rPr>
              <a:t>, and my age is 38'</a:t>
            </a:r>
            <a:endParaRPr lang="zh-CN" alt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8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:</a:t>
            </a:r>
            <a:r>
              <a:rPr lang="zh-CN" altLang="en-US" dirty="0"/>
              <a:t>字符串相关内置函数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等待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457200" y="1414463"/>
          <a:ext cx="10911840" cy="535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681">
                  <a:extLst>
                    <a:ext uri="{9D8B030D-6E8A-4147-A177-3AD203B41FA5}">
                      <a16:colId xmlns:a16="http://schemas.microsoft.com/office/drawing/2014/main" val="3749549573"/>
                    </a:ext>
                  </a:extLst>
                </a:gridCol>
                <a:gridCol w="3607990">
                  <a:extLst>
                    <a:ext uri="{9D8B030D-6E8A-4147-A177-3AD203B41FA5}">
                      <a16:colId xmlns:a16="http://schemas.microsoft.com/office/drawing/2014/main" val="2397864892"/>
                    </a:ext>
                  </a:extLst>
                </a:gridCol>
                <a:gridCol w="3102073">
                  <a:extLst>
                    <a:ext uri="{9D8B030D-6E8A-4147-A177-3AD203B41FA5}">
                      <a16:colId xmlns:a16="http://schemas.microsoft.com/office/drawing/2014/main" val="867554730"/>
                    </a:ext>
                  </a:extLst>
                </a:gridCol>
                <a:gridCol w="2636096">
                  <a:extLst>
                    <a:ext uri="{9D8B030D-6E8A-4147-A177-3AD203B41FA5}">
                      <a16:colId xmlns:a16="http://schemas.microsoft.com/office/drawing/2014/main" val="1655255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28461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bin(x)</a:t>
                      </a: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把数字x转换为二进制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字符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串</a:t>
                      </a: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bin(4)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'0b100'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08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x-none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x-none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把数字x转换为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八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进制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字符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串</a:t>
                      </a: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(25)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'0o31'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93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hex(x)</a:t>
                      </a: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把数字x转换为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十六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进制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字符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串</a:t>
                      </a: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hex(75)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'0x4b'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str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obj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)</a:t>
                      </a: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把对象</a:t>
                      </a:r>
                      <a:r>
                        <a:rPr lang="x-none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转换为字符串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(16),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(1/2)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('16', '0.5')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06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(x[,d])</a:t>
                      </a: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把数字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截取为整数，或将基数为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的数字型字符串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转换为整数，如果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没有缺省为十进制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(3.14),</a:t>
                      </a: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('314')</a:t>
                      </a:r>
                    </a:p>
                    <a:p>
                      <a:r>
                        <a:rPr lang="en-US" altLang="zh-CN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('ff',16)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(3,314)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201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float(x)</a:t>
                      </a: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将对象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数字或字符串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)x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转换为浮点数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float(3),float('3.14')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float('12e-2')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(3.0,3.14)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8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len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obj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)</a:t>
                      </a: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返回序列类对象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obj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包含的元素个数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('Hello</a:t>
                      </a: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World'),</a:t>
                      </a:r>
                      <a:r>
                        <a:rPr lang="en-US" altLang="zh-CN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('')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(11, 0)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0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x-none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ord(s)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zh-CN" alt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长度为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的字符串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字符</a:t>
                      </a:r>
                      <a:r>
                        <a:rPr lang="zh-CN" alt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对应的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码</a:t>
                      </a:r>
                      <a:r>
                        <a:rPr lang="zh-CN" alt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ASCII</a:t>
                      </a:r>
                      <a:r>
                        <a:rPr lang="zh-CN" alt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码是其子集）</a:t>
                      </a:r>
                      <a:endParaRPr lang="zh-CN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('a'),</a:t>
                      </a:r>
                      <a:r>
                        <a:rPr lang="en-US" altLang="zh-CN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('A'),</a:t>
                      </a:r>
                      <a:r>
                        <a:rPr lang="en-US" altLang="zh-CN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zh-CN" alt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你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altLang="zh-CN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('0'), </a:t>
                      </a:r>
                      <a:r>
                        <a:rPr lang="en-US" altLang="zh-CN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('\n')</a:t>
                      </a:r>
                      <a:endParaRPr lang="zh-CN" altLang="en-US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(97, 65, 20320)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(48, 10)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98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编码为</a:t>
                      </a:r>
                      <a:r>
                        <a:rPr lang="x-none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的字符</a:t>
                      </a:r>
                      <a:r>
                        <a:rPr lang="zh-CN" alt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串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=1)</a:t>
                      </a:r>
                      <a:endParaRPr lang="zh-CN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(65),</a:t>
                      </a:r>
                      <a:r>
                        <a:rPr lang="en-US" altLang="zh-CN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(10),</a:t>
                      </a:r>
                      <a:r>
                        <a:rPr lang="en-US" altLang="zh-CN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(20320)</a:t>
                      </a:r>
                    </a:p>
                    <a:p>
                      <a:r>
                        <a:rPr lang="en-US" altLang="zh-CN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('d')-</a:t>
                      </a:r>
                      <a:r>
                        <a:rPr lang="en-US" altLang="zh-CN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('a')+</a:t>
                      </a:r>
                      <a:r>
                        <a:rPr lang="en-US" altLang="zh-CN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('A'))</a:t>
                      </a:r>
                      <a:endParaRPr lang="zh-CN" altLang="en-US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('A', '\n', '</a:t>
                      </a:r>
                      <a:r>
                        <a:rPr lang="zh-CN" alt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你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'D'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70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36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字符集和字符编码</a:t>
            </a:r>
            <a:endParaRPr lang="zh-CN" altLang="zh-CN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10972800" cy="47412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+mn-ea"/>
              </a:rPr>
              <a:t>Python3</a:t>
            </a:r>
            <a:r>
              <a:rPr lang="zh-CN" altLang="en-US" sz="2000" dirty="0">
                <a:latin typeface="+mn-ea"/>
              </a:rPr>
              <a:t>的字符串为</a:t>
            </a:r>
            <a:r>
              <a:rPr lang="en-US" altLang="zh-CN" sz="2000" dirty="0">
                <a:latin typeface="+mn-ea"/>
              </a:rPr>
              <a:t>Unicode</a:t>
            </a:r>
            <a:r>
              <a:rPr lang="zh-CN" altLang="en-US" sz="2000" dirty="0">
                <a:latin typeface="+mn-ea"/>
              </a:rPr>
              <a:t>字符串，采用</a:t>
            </a:r>
            <a:r>
              <a:rPr lang="en-US" altLang="zh-CN" sz="2000" dirty="0">
                <a:latin typeface="+mn-ea"/>
              </a:rPr>
              <a:t>UTF-8 </a:t>
            </a:r>
            <a:r>
              <a:rPr lang="zh-CN" altLang="en-US" sz="2000" dirty="0">
                <a:latin typeface="+mn-ea"/>
              </a:rPr>
              <a:t>编码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+mn-ea"/>
              </a:rPr>
              <a:t>我们通过</a:t>
            </a:r>
            <a:r>
              <a:rPr lang="en-US" altLang="zh-CN" sz="2000" dirty="0">
                <a:latin typeface="+mn-ea"/>
              </a:rPr>
              <a:t>IDLE</a:t>
            </a:r>
            <a:r>
              <a:rPr lang="zh-CN" altLang="en-US" sz="2000" dirty="0">
                <a:latin typeface="+mn-ea"/>
              </a:rPr>
              <a:t>等编写的源文件</a:t>
            </a:r>
            <a:r>
              <a:rPr lang="en-US" altLang="zh-CN" sz="2000" dirty="0">
                <a:latin typeface="+mn-ea"/>
              </a:rPr>
              <a:t>(.</a:t>
            </a:r>
            <a:r>
              <a:rPr lang="en-US" altLang="zh-CN" sz="2000" dirty="0" err="1">
                <a:latin typeface="+mn-ea"/>
              </a:rPr>
              <a:t>py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其编码方式为</a:t>
            </a:r>
            <a:r>
              <a:rPr lang="en-US" altLang="zh-CN" sz="2000" dirty="0">
                <a:latin typeface="+mn-ea"/>
              </a:rPr>
              <a:t>UTF-8</a:t>
            </a:r>
            <a:r>
              <a:rPr lang="zh-CN" altLang="en-US" sz="2000" dirty="0">
                <a:latin typeface="+mn-ea"/>
              </a:rPr>
              <a:t>无</a:t>
            </a:r>
            <a:r>
              <a:rPr lang="en-US" altLang="zh-CN" sz="2000" dirty="0">
                <a:latin typeface="+mn-ea"/>
              </a:rPr>
              <a:t>BOM</a:t>
            </a:r>
            <a:r>
              <a:rPr lang="zh-CN" altLang="en-US" sz="2000" dirty="0">
                <a:latin typeface="+mn-ea"/>
              </a:rPr>
              <a:t>格式编码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+mn-ea"/>
              </a:rPr>
              <a:t>什么是</a:t>
            </a:r>
            <a:r>
              <a:rPr lang="en-US" altLang="zh-CN" sz="2000" dirty="0">
                <a:latin typeface="+mn-ea"/>
              </a:rPr>
              <a:t>Unicode</a:t>
            </a:r>
            <a:r>
              <a:rPr lang="zh-CN" altLang="en-US" sz="2000" dirty="0">
                <a:latin typeface="+mn-ea"/>
              </a:rPr>
              <a:t>？什么是</a:t>
            </a:r>
            <a:r>
              <a:rPr lang="en-US" altLang="zh-CN" sz="2000" dirty="0">
                <a:latin typeface="+mn-ea"/>
              </a:rPr>
              <a:t>UTF-8</a:t>
            </a:r>
            <a:r>
              <a:rPr lang="zh-CN" altLang="en-US" sz="2000" dirty="0">
                <a:latin typeface="+mn-ea"/>
              </a:rPr>
              <a:t>编码？ 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+mn-ea"/>
              </a:rPr>
              <a:t>字符集</a:t>
            </a:r>
            <a:r>
              <a:rPr lang="en-US" altLang="zh-CN" sz="2000" dirty="0">
                <a:latin typeface="+mn-ea"/>
              </a:rPr>
              <a:t>(Charset):</a:t>
            </a:r>
            <a:r>
              <a:rPr lang="zh-CN" altLang="en-US" sz="2000" dirty="0">
                <a:latin typeface="+mn-ea"/>
              </a:rPr>
              <a:t>系统支持的所有抽象字符的集合，每个字符在该字符集中可以通过一个称为码点</a:t>
            </a:r>
            <a:r>
              <a:rPr lang="en-US" altLang="zh-CN" sz="2000" dirty="0">
                <a:latin typeface="+mn-ea"/>
              </a:rPr>
              <a:t>(Code Point)</a:t>
            </a:r>
            <a:r>
              <a:rPr lang="zh-CN" altLang="en-US" sz="2000" dirty="0">
                <a:latin typeface="+mn-ea"/>
              </a:rPr>
              <a:t>的数字唯一标识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+mn-ea"/>
              </a:rPr>
              <a:t>字符编码</a:t>
            </a:r>
            <a:r>
              <a:rPr lang="en-US" altLang="zh-CN" sz="2000" dirty="0">
                <a:latin typeface="+mn-ea"/>
              </a:rPr>
              <a:t>(encoding)</a:t>
            </a:r>
            <a:r>
              <a:rPr lang="zh-CN" altLang="en-US" sz="2000" dirty="0">
                <a:latin typeface="+mn-ea"/>
              </a:rPr>
              <a:t>：字符集中的字符在计算机内部存储时如何表示，映射为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个字节或者多个字节（称为</a:t>
            </a:r>
            <a:r>
              <a:rPr lang="en-US" altLang="zh-CN" sz="2000" dirty="0">
                <a:latin typeface="+mn-ea"/>
              </a:rPr>
              <a:t>code unit</a:t>
            </a:r>
            <a:r>
              <a:rPr lang="zh-CN" altLang="en-US"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zh-CN" sz="2000" dirty="0"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388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常见字符集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b="1" dirty="0">
                <a:latin typeface="宋体" pitchFamily="2" charset="-122"/>
              </a:rPr>
              <a:t>ASCII</a:t>
            </a:r>
            <a:r>
              <a:rPr lang="zh-CN" altLang="en-US" sz="1800" b="1" dirty="0">
                <a:latin typeface="宋体" pitchFamily="2" charset="-122"/>
              </a:rPr>
              <a:t>：</a:t>
            </a:r>
            <a:r>
              <a:rPr lang="en-US" altLang="zh-CN" sz="1800" dirty="0"/>
              <a:t>American Standard Code for Information Interchange</a:t>
            </a:r>
            <a:endParaRPr lang="en-US" altLang="zh-CN" sz="1800" b="1" dirty="0">
              <a:latin typeface="宋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600" dirty="0">
                <a:latin typeface="宋体" pitchFamily="2" charset="-122"/>
              </a:rPr>
              <a:t>其他名字：</a:t>
            </a:r>
            <a:r>
              <a:rPr lang="en-US" altLang="zh-CN" sz="1600" dirty="0">
                <a:latin typeface="宋体" pitchFamily="2" charset="-122"/>
              </a:rPr>
              <a:t>cp367, US-ASCII</a:t>
            </a:r>
          </a:p>
          <a:p>
            <a:pPr lvl="1">
              <a:lnSpc>
                <a:spcPct val="100000"/>
              </a:lnSpc>
            </a:pPr>
            <a:r>
              <a:rPr lang="en-US" altLang="zh-CN" sz="1600" dirty="0">
                <a:latin typeface="宋体" pitchFamily="2" charset="-122"/>
              </a:rPr>
              <a:t>128</a:t>
            </a:r>
            <a:r>
              <a:rPr lang="zh-CN" altLang="en-US" sz="1600" dirty="0">
                <a:latin typeface="宋体" pitchFamily="2" charset="-122"/>
              </a:rPr>
              <a:t>个字符组成，包括大小写字母、数字</a:t>
            </a:r>
            <a:r>
              <a:rPr lang="en-US" altLang="zh-CN" sz="1600" dirty="0">
                <a:latin typeface="宋体" pitchFamily="2" charset="-122"/>
              </a:rPr>
              <a:t>0-9</a:t>
            </a:r>
            <a:r>
              <a:rPr lang="zh-CN" altLang="en-US" sz="1600" dirty="0">
                <a:latin typeface="宋体" pitchFamily="2" charset="-122"/>
              </a:rPr>
              <a:t>、标点符号、非打印字符（换行符、制表符等</a:t>
            </a:r>
            <a:r>
              <a:rPr lang="en-US" altLang="zh-CN" sz="1600" dirty="0">
                <a:latin typeface="宋体" pitchFamily="2" charset="-122"/>
              </a:rPr>
              <a:t>4</a:t>
            </a:r>
            <a:r>
              <a:rPr lang="zh-CN" altLang="en-US" sz="1600" dirty="0">
                <a:latin typeface="宋体" pitchFamily="2" charset="-122"/>
              </a:rPr>
              <a:t>个）以及控制字符（退格、响铃等）组成</a:t>
            </a:r>
            <a:endParaRPr lang="en-US" altLang="zh-CN" sz="1600" dirty="0">
              <a:latin typeface="宋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600" dirty="0">
                <a:latin typeface="宋体" pitchFamily="2" charset="-122"/>
              </a:rPr>
              <a:t>编码成</a:t>
            </a:r>
            <a:r>
              <a:rPr lang="en-US" altLang="zh-CN" sz="1600" dirty="0">
                <a:latin typeface="宋体" pitchFamily="2" charset="-122"/>
              </a:rPr>
              <a:t>1</a:t>
            </a:r>
            <a:r>
              <a:rPr lang="zh-CN" altLang="en-US" sz="1600" dirty="0">
                <a:latin typeface="宋体" pitchFamily="2" charset="-122"/>
              </a:rPr>
              <a:t>个字节，最高位为</a:t>
            </a:r>
            <a:r>
              <a:rPr lang="en-US" altLang="zh-CN" sz="1600" dirty="0">
                <a:latin typeface="宋体" pitchFamily="2" charset="-122"/>
              </a:rPr>
              <a:t>0 </a:t>
            </a:r>
          </a:p>
          <a:p>
            <a:pPr>
              <a:lnSpc>
                <a:spcPct val="100000"/>
              </a:lnSpc>
            </a:pPr>
            <a:r>
              <a:rPr lang="en-US" altLang="zh-CN" sz="1800" b="1" dirty="0">
                <a:latin typeface="宋体" pitchFamily="2" charset="-122"/>
              </a:rPr>
              <a:t>ISO-8859-1(Latin-1, cp1252):</a:t>
            </a:r>
            <a:r>
              <a:rPr lang="zh-CN" altLang="en-US" sz="1800" dirty="0">
                <a:latin typeface="宋体" pitchFamily="2" charset="-122"/>
              </a:rPr>
              <a:t>西欧采用的８位字符集，对于</a:t>
            </a:r>
            <a:r>
              <a:rPr lang="en-US" altLang="zh-CN" sz="1800" dirty="0">
                <a:latin typeface="宋体" pitchFamily="2" charset="-122"/>
              </a:rPr>
              <a:t>ASCII</a:t>
            </a:r>
            <a:r>
              <a:rPr lang="zh-CN" altLang="en-US" sz="1800" dirty="0">
                <a:latin typeface="宋体" pitchFamily="2" charset="-122"/>
              </a:rPr>
              <a:t>进行扩展，最高位可以为１，供使用变音符号的拉丁字母语言使用</a:t>
            </a:r>
            <a:endParaRPr lang="en-US" altLang="zh-CN" sz="1800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dirty="0">
                <a:latin typeface="宋体" pitchFamily="2" charset="-122"/>
              </a:rPr>
              <a:t>GB2312: </a:t>
            </a:r>
            <a:r>
              <a:rPr lang="zh-CN" altLang="en-US" sz="1800" b="1" dirty="0">
                <a:latin typeface="宋体" pitchFamily="2" charset="-122"/>
              </a:rPr>
              <a:t>中国国家标准简体中文字符集</a:t>
            </a:r>
            <a:endParaRPr lang="en-US" altLang="zh-CN" sz="1800" b="1" dirty="0">
              <a:latin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宋体" pitchFamily="2" charset="-122"/>
              </a:rPr>
              <a:t>1个字节表示英文，与</a:t>
            </a:r>
            <a:r>
              <a:rPr lang="en-US" altLang="zh-CN" sz="1600" dirty="0">
                <a:latin typeface="宋体" pitchFamily="2" charset="-122"/>
              </a:rPr>
              <a:t>ASCII</a:t>
            </a:r>
            <a:r>
              <a:rPr lang="zh-CN" altLang="en-US" sz="1600" dirty="0">
                <a:latin typeface="宋体" pitchFamily="2" charset="-122"/>
              </a:rPr>
              <a:t>一致</a:t>
            </a:r>
            <a:endParaRPr lang="en-US" altLang="zh-CN" sz="1600" dirty="0">
              <a:latin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宋体" pitchFamily="2" charset="-122"/>
              </a:rPr>
              <a:t>2个字节表示中文，其最高位都为</a:t>
            </a:r>
            <a:r>
              <a:rPr lang="en-US" altLang="zh-CN" sz="1600" dirty="0">
                <a:latin typeface="宋体" pitchFamily="2" charset="-122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altLang="zh-CN" sz="1800" b="1" dirty="0">
                <a:latin typeface="宋体" pitchFamily="2" charset="-122"/>
              </a:rPr>
              <a:t>GBK(cp936):</a:t>
            </a:r>
            <a:r>
              <a:rPr lang="zh-CN" altLang="en-US" sz="1600" dirty="0">
                <a:latin typeface="宋体" pitchFamily="2" charset="-122"/>
              </a:rPr>
              <a:t>对GB2312的扩充，支持更多的汉字，包括繁体汉字等</a:t>
            </a:r>
            <a:endParaRPr lang="en-US" altLang="zh-CN" sz="1600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dirty="0">
                <a:latin typeface="宋体" pitchFamily="2" charset="-122"/>
              </a:rPr>
              <a:t>GB18030: </a:t>
            </a:r>
            <a:r>
              <a:rPr lang="zh-CN" altLang="en-US" sz="1800" b="1" dirty="0">
                <a:latin typeface="宋体" pitchFamily="2" charset="-122"/>
              </a:rPr>
              <a:t>加入少数民族字符</a:t>
            </a:r>
            <a:endParaRPr lang="en-US" altLang="zh-CN" sz="1600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1800" dirty="0">
              <a:latin typeface="宋体" pitchFamily="2" charset="-122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00717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26472</TotalTime>
  <Words>9488</Words>
  <Application>Microsoft Macintosh PowerPoint</Application>
  <PresentationFormat>宽屏</PresentationFormat>
  <Paragraphs>1260</Paragraphs>
  <Slides>51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-apple-system</vt:lpstr>
      <vt:lpstr>等线</vt:lpstr>
      <vt:lpstr>等线 Light</vt:lpstr>
      <vt:lpstr>宋体</vt:lpstr>
      <vt:lpstr>Arial</vt:lpstr>
      <vt:lpstr>Courier New</vt:lpstr>
      <vt:lpstr>Times New Roman</vt:lpstr>
      <vt:lpstr>Wingdings</vt:lpstr>
      <vt:lpstr>Office 主题​​</vt:lpstr>
      <vt:lpstr>1.4.4 字符串(str) </vt:lpstr>
      <vt:lpstr>字符串转义</vt:lpstr>
      <vt:lpstr>PowerPoint 演示文稿</vt:lpstr>
      <vt:lpstr>原始字符串</vt:lpstr>
      <vt:lpstr>回顾:字符串支持的运算符 + * %</vt:lpstr>
      <vt:lpstr>字符串格式化例子</vt:lpstr>
      <vt:lpstr>回顾:字符串相关内置函数</vt:lpstr>
      <vt:lpstr>字符集和字符编码</vt:lpstr>
      <vt:lpstr>常见字符集</vt:lpstr>
      <vt:lpstr>PowerPoint 演示文稿</vt:lpstr>
      <vt:lpstr>常见字符集：Unicode</vt:lpstr>
      <vt:lpstr>Unicode 与utf-8转换</vt:lpstr>
      <vt:lpstr>字符串str与字节串bytes之间的转换</vt:lpstr>
      <vt:lpstr>字符串str与字节串bytes之间的转换</vt:lpstr>
      <vt:lpstr>系统缺省的编码方式</vt:lpstr>
      <vt:lpstr>字符串格式化  %运算符</vt:lpstr>
      <vt:lpstr>字符串格式化</vt:lpstr>
      <vt:lpstr>%常用格式举例</vt:lpstr>
      <vt:lpstr>字符串格式化例子</vt:lpstr>
      <vt:lpstr>字符串的format方法</vt:lpstr>
      <vt:lpstr>字符串的format方法：例子</vt:lpstr>
      <vt:lpstr>字符串的format方法：例子</vt:lpstr>
      <vt:lpstr>字符串：通用序列方法</vt:lpstr>
      <vt:lpstr>4.1.2 字符串方法</vt:lpstr>
      <vt:lpstr>去空白字符</vt:lpstr>
      <vt:lpstr>字符串类型判断</vt:lpstr>
      <vt:lpstr>字符串类型判断:例子</vt:lpstr>
      <vt:lpstr>大小写转换</vt:lpstr>
      <vt:lpstr>4.1.3 字符串常量: string模块</vt:lpstr>
      <vt:lpstr>练习：删除字符串中的 非字母和非数字的符号</vt:lpstr>
      <vt:lpstr>自己实现大小写转换</vt:lpstr>
      <vt:lpstr>统计文章的单词个数。约定单词由英文字母组成，其他字符只是用来分隔单词。</vt:lpstr>
      <vt:lpstr>查找: startswith endswith</vt:lpstr>
      <vt:lpstr>成员判断和查找</vt:lpstr>
      <vt:lpstr>成员判断和查找例子</vt:lpstr>
      <vt:lpstr>字符串替换</vt:lpstr>
      <vt:lpstr>分割和组合:</vt:lpstr>
      <vt:lpstr>分割和组合: split</vt:lpstr>
      <vt:lpstr>split例子</vt:lpstr>
      <vt:lpstr>分割和组合: partition rpartition </vt:lpstr>
      <vt:lpstr>分割和组合: splitlines</vt:lpstr>
      <vt:lpstr>分割和组合: join</vt:lpstr>
      <vt:lpstr>填充和对齐</vt:lpstr>
      <vt:lpstr>字符串应用例子：图形打印</vt:lpstr>
      <vt:lpstr>字符串应用例子：图形打印</vt:lpstr>
      <vt:lpstr>字符串转换: maketrans  translate</vt:lpstr>
      <vt:lpstr>字符串转换: maketrans  translate</vt:lpstr>
      <vt:lpstr>4.1.1 字符串与数字之间的转换</vt:lpstr>
      <vt:lpstr>eval示例</vt:lpstr>
      <vt:lpstr>eval示例(补充，但不作要求)</vt:lpstr>
      <vt:lpstr>eval示例(补充，但不作要求)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字符串与正则表达式</dc:title>
  <dc:creator>dlmao</dc:creator>
  <cp:lastModifiedBy>Microsoft Office User</cp:lastModifiedBy>
  <cp:revision>277</cp:revision>
  <dcterms:created xsi:type="dcterms:W3CDTF">2016-10-28T06:25:53Z</dcterms:created>
  <dcterms:modified xsi:type="dcterms:W3CDTF">2018-11-25T22:22:21Z</dcterms:modified>
</cp:coreProperties>
</file>