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372" r:id="rId3"/>
    <p:sldId id="373" r:id="rId4"/>
    <p:sldId id="387" r:id="rId5"/>
    <p:sldId id="374" r:id="rId6"/>
    <p:sldId id="375" r:id="rId7"/>
    <p:sldId id="381" r:id="rId8"/>
    <p:sldId id="382" r:id="rId9"/>
    <p:sldId id="377" r:id="rId10"/>
    <p:sldId id="378" r:id="rId11"/>
    <p:sldId id="379" r:id="rId12"/>
    <p:sldId id="383" r:id="rId13"/>
    <p:sldId id="384" r:id="rId14"/>
    <p:sldId id="380" r:id="rId15"/>
    <p:sldId id="304" r:id="rId16"/>
    <p:sldId id="347" r:id="rId17"/>
    <p:sldId id="305" r:id="rId18"/>
    <p:sldId id="348" r:id="rId19"/>
    <p:sldId id="307" r:id="rId20"/>
    <p:sldId id="385" r:id="rId21"/>
    <p:sldId id="311" r:id="rId22"/>
    <p:sldId id="313" r:id="rId23"/>
    <p:sldId id="312" r:id="rId24"/>
    <p:sldId id="314" r:id="rId25"/>
    <p:sldId id="353" r:id="rId26"/>
    <p:sldId id="352" r:id="rId27"/>
    <p:sldId id="356" r:id="rId28"/>
    <p:sldId id="357" r:id="rId29"/>
    <p:sldId id="388" r:id="rId30"/>
    <p:sldId id="358" r:id="rId31"/>
    <p:sldId id="360" r:id="rId32"/>
    <p:sldId id="362" r:id="rId33"/>
    <p:sldId id="370" r:id="rId34"/>
    <p:sldId id="316" r:id="rId35"/>
    <p:sldId id="365" r:id="rId36"/>
    <p:sldId id="364" r:id="rId37"/>
    <p:sldId id="320" r:id="rId38"/>
    <p:sldId id="321" r:id="rId39"/>
    <p:sldId id="371" r:id="rId40"/>
    <p:sldId id="324" r:id="rId41"/>
    <p:sldId id="325" r:id="rId42"/>
    <p:sldId id="326" r:id="rId43"/>
    <p:sldId id="327" r:id="rId44"/>
    <p:sldId id="329" r:id="rId45"/>
    <p:sldId id="330" r:id="rId46"/>
    <p:sldId id="331" r:id="rId47"/>
    <p:sldId id="332" r:id="rId48"/>
    <p:sldId id="333" r:id="rId49"/>
    <p:sldId id="343" r:id="rId50"/>
    <p:sldId id="341" r:id="rId51"/>
    <p:sldId id="334" r:id="rId52"/>
    <p:sldId id="337" r:id="rId53"/>
    <p:sldId id="335" r:id="rId54"/>
    <p:sldId id="338" r:id="rId55"/>
    <p:sldId id="368" r:id="rId56"/>
    <p:sldId id="339" r:id="rId57"/>
    <p:sldId id="342"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autoAdjust="0"/>
    <p:restoredTop sz="73509" autoAdjust="0"/>
  </p:normalViewPr>
  <p:slideViewPr>
    <p:cSldViewPr snapToGrid="0" snapToObjects="1">
      <p:cViewPr varScale="1">
        <p:scale>
          <a:sx n="223" d="100"/>
          <a:sy n="223" d="100"/>
        </p:scale>
        <p:origin x="4120" y="184"/>
      </p:cViewPr>
      <p:guideLst/>
    </p:cSldViewPr>
  </p:slideViewPr>
  <p:notesTextViewPr>
    <p:cViewPr>
      <p:scale>
        <a:sx n="1" d="1"/>
        <a:sy n="1" d="1"/>
      </p:scale>
      <p:origin x="0" y="0"/>
    </p:cViewPr>
  </p:notesTextViewPr>
  <p:sorterViewPr>
    <p:cViewPr>
      <p:scale>
        <a:sx n="100" d="100"/>
        <a:sy n="100" d="100"/>
      </p:scale>
      <p:origin x="0" y="-219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84078-2DC8-654E-8F69-692061FB5891}" type="datetimeFigureOut">
              <a:rPr kumimoji="1" lang="zh-CN" altLang="en-US" smtClean="0"/>
              <a:t>2018/5/27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04FD-7E7A-FF4B-9107-089DFBFD432B}" type="slidenum">
              <a:rPr kumimoji="1" lang="zh-CN" altLang="en-US" smtClean="0"/>
              <a:t>‹#›</a:t>
            </a:fld>
            <a:endParaRPr kumimoji="1" lang="zh-CN" altLang="en-US"/>
          </a:p>
        </p:txBody>
      </p:sp>
    </p:spTree>
    <p:extLst>
      <p:ext uri="{BB962C8B-B14F-4D97-AF65-F5344CB8AC3E}">
        <p14:creationId xmlns:p14="http://schemas.microsoft.com/office/powerpoint/2010/main" val="6996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C5252-401E-47EC-B9EA-313A0BAE78E1}" type="slidenum">
              <a:rPr lang="zh-CN" altLang="en-US" smtClean="0"/>
              <a:t>2</a:t>
            </a:fld>
            <a:endParaRPr lang="zh-CN" altLang="en-US"/>
          </a:p>
        </p:txBody>
      </p:sp>
    </p:spTree>
    <p:extLst>
      <p:ext uri="{BB962C8B-B14F-4D97-AF65-F5344CB8AC3E}">
        <p14:creationId xmlns:p14="http://schemas.microsoft.com/office/powerpoint/2010/main" val="4158967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pPr>
            <a:r>
              <a:rPr lang="zh-CN" altLang="en-US" sz="1800" dirty="0" smtClean="0"/>
              <a:t>函数调用时的实际参数，主要就是位置参数，关键字参数两种</a:t>
            </a:r>
            <a:endParaRPr lang="en-US" altLang="zh-CN" sz="1800" dirty="0" smtClean="0"/>
          </a:p>
          <a:p>
            <a:pPr lvl="1">
              <a:lnSpc>
                <a:spcPct val="120000"/>
              </a:lnSpc>
            </a:pPr>
            <a:r>
              <a:rPr lang="zh-CN" altLang="en-US" sz="1800" dirty="0" smtClean="0"/>
              <a:t>首先按照</a:t>
            </a:r>
            <a:r>
              <a:rPr lang="zh-CN" altLang="en-US" sz="2000" dirty="0" smtClean="0">
                <a:solidFill>
                  <a:srgbClr val="0070C0"/>
                </a:solidFill>
              </a:rPr>
              <a:t>位置匹配</a:t>
            </a:r>
            <a:r>
              <a:rPr lang="zh-CN" altLang="en-US" sz="1800" dirty="0" smtClean="0"/>
              <a:t>形参中的位置参数和缺省值参数</a:t>
            </a:r>
            <a:endParaRPr lang="en-US" altLang="zh-CN" sz="1800" dirty="0" smtClean="0"/>
          </a:p>
          <a:p>
            <a:pPr lvl="1">
              <a:lnSpc>
                <a:spcPct val="120000"/>
              </a:lnSpc>
            </a:pPr>
            <a:r>
              <a:rPr lang="zh-CN" altLang="en-US" sz="1800" dirty="0" smtClean="0"/>
              <a:t>接下来根据</a:t>
            </a:r>
            <a:r>
              <a:rPr lang="zh-CN" altLang="en-US" sz="2000" dirty="0" smtClean="0">
                <a:solidFill>
                  <a:srgbClr val="0070C0"/>
                </a:solidFill>
              </a:rPr>
              <a:t>关键字参数的名字匹配</a:t>
            </a:r>
            <a:r>
              <a:rPr lang="zh-CN" altLang="en-US" sz="1800" dirty="0" smtClean="0"/>
              <a:t>形参中的各个参数</a:t>
            </a:r>
            <a:r>
              <a:rPr lang="en-US" altLang="zh-CN" sz="1800" dirty="0" smtClean="0"/>
              <a:t>(</a:t>
            </a:r>
            <a:r>
              <a:rPr lang="zh-CN" altLang="en-US" sz="1800" dirty="0" smtClean="0"/>
              <a:t>这时可变长度位置参数肯定只能取空的元组了</a:t>
            </a:r>
            <a:r>
              <a:rPr lang="en-US" altLang="zh-CN" sz="1800" dirty="0" smtClean="0"/>
              <a:t>)</a:t>
            </a:r>
          </a:p>
          <a:p>
            <a:pPr lvl="1">
              <a:lnSpc>
                <a:spcPct val="120000"/>
              </a:lnSpc>
            </a:pPr>
            <a:r>
              <a:rPr lang="zh-CN" altLang="en-US" sz="1800" dirty="0" smtClean="0"/>
              <a:t>剩下的</a:t>
            </a:r>
            <a:r>
              <a:rPr lang="zh-CN" altLang="en-US" sz="1800" dirty="0" smtClean="0">
                <a:solidFill>
                  <a:srgbClr val="0070C0"/>
                </a:solidFill>
              </a:rPr>
              <a:t>位置参数组成</a:t>
            </a:r>
            <a:r>
              <a:rPr lang="en-US" altLang="zh-CN" sz="1800" dirty="0" smtClean="0">
                <a:solidFill>
                  <a:srgbClr val="0070C0"/>
                </a:solidFill>
              </a:rPr>
              <a:t>tuple</a:t>
            </a:r>
            <a:r>
              <a:rPr lang="zh-CN" altLang="en-US" sz="1800" dirty="0" smtClean="0"/>
              <a:t>赋值给</a:t>
            </a:r>
            <a:r>
              <a:rPr lang="zh-CN" altLang="en-US" sz="1800" dirty="0" smtClean="0">
                <a:solidFill>
                  <a:srgbClr val="0070C0"/>
                </a:solidFill>
              </a:rPr>
              <a:t>可变长度位置参数（这时，可变长度位置参数前，没有使用关键字参数方法调用）</a:t>
            </a:r>
            <a:endParaRPr lang="en-US" altLang="zh-CN" sz="1800" dirty="0" smtClean="0">
              <a:solidFill>
                <a:srgbClr val="0070C0"/>
              </a:solidFill>
            </a:endParaRPr>
          </a:p>
          <a:p>
            <a:pPr lvl="1">
              <a:lnSpc>
                <a:spcPct val="120000"/>
              </a:lnSpc>
            </a:pPr>
            <a:r>
              <a:rPr lang="zh-CN" altLang="en-US" sz="1800" dirty="0" smtClean="0"/>
              <a:t>剩下的</a:t>
            </a:r>
            <a:r>
              <a:rPr lang="zh-CN" altLang="en-US" sz="1800" dirty="0" smtClean="0">
                <a:solidFill>
                  <a:srgbClr val="0070C0"/>
                </a:solidFill>
              </a:rPr>
              <a:t>关键字参数组成</a:t>
            </a:r>
            <a:r>
              <a:rPr lang="en-US" altLang="zh-CN" sz="1800" dirty="0" err="1" smtClean="0">
                <a:solidFill>
                  <a:srgbClr val="0070C0"/>
                </a:solidFill>
              </a:rPr>
              <a:t>dict</a:t>
            </a:r>
            <a:r>
              <a:rPr lang="zh-CN" altLang="en-US" sz="1800" dirty="0" smtClean="0"/>
              <a:t>赋值给</a:t>
            </a:r>
            <a:r>
              <a:rPr lang="zh-CN" altLang="en-US" sz="1800" dirty="0" smtClean="0">
                <a:solidFill>
                  <a:srgbClr val="0070C0"/>
                </a:solidFill>
              </a:rPr>
              <a:t>可变长度字典参数</a:t>
            </a:r>
            <a:endParaRPr lang="en-US" altLang="zh-CN" sz="1800" dirty="0" smtClean="0">
              <a:solidFill>
                <a:srgbClr val="0070C0"/>
              </a:solidFill>
            </a:endParaRPr>
          </a:p>
          <a:p>
            <a:pPr lvl="1">
              <a:lnSpc>
                <a:spcPct val="120000"/>
              </a:lnSpc>
            </a:pPr>
            <a:r>
              <a:rPr lang="zh-CN" altLang="en-US" sz="1800" dirty="0" smtClean="0"/>
              <a:t>函数定义中</a:t>
            </a:r>
            <a:r>
              <a:rPr lang="zh-CN" altLang="en-US" sz="1800" dirty="0" smtClean="0">
                <a:solidFill>
                  <a:srgbClr val="0070C0"/>
                </a:solidFill>
              </a:rPr>
              <a:t>尚未匹配的参数</a:t>
            </a:r>
            <a:r>
              <a:rPr lang="zh-CN" altLang="en-US" sz="1800" dirty="0" smtClean="0"/>
              <a:t>设置为</a:t>
            </a:r>
            <a:r>
              <a:rPr lang="zh-CN" altLang="en-US" sz="1800" dirty="0" smtClean="0">
                <a:solidFill>
                  <a:srgbClr val="0070C0"/>
                </a:solidFill>
              </a:rPr>
              <a:t>缺省值</a:t>
            </a:r>
            <a:endParaRPr lang="en-US" altLang="zh-CN" sz="1800" dirty="0" smtClean="0">
              <a:solidFill>
                <a:srgbClr val="0070C0"/>
              </a:solidFill>
            </a:endParaRPr>
          </a:p>
          <a:p>
            <a:pPr lvl="1">
              <a:lnSpc>
                <a:spcPct val="120000"/>
              </a:lnSpc>
            </a:pPr>
            <a:r>
              <a:rPr lang="zh-CN" altLang="en-US" sz="1800" dirty="0" smtClean="0"/>
              <a:t>如果仍然有尚未匹配的形参和实参则报错</a:t>
            </a:r>
            <a:endParaRPr lang="en-US" altLang="zh-CN" sz="1800" dirty="0" smtClean="0"/>
          </a:p>
          <a:p>
            <a:pPr lvl="1">
              <a:lnSpc>
                <a:spcPct val="120000"/>
              </a:lnSpc>
            </a:pPr>
            <a:r>
              <a:rPr lang="zh-CN" altLang="en-US" sz="1800" dirty="0" smtClean="0"/>
              <a:t>每个参数只能匹配一次</a:t>
            </a:r>
            <a:endParaRPr lang="en-US" altLang="zh-CN" sz="1800"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18</a:t>
            </a:fld>
            <a:endParaRPr kumimoji="1" lang="zh-CN" altLang="en-US"/>
          </a:p>
        </p:txBody>
      </p:sp>
    </p:spTree>
    <p:extLst>
      <p:ext uri="{BB962C8B-B14F-4D97-AF65-F5344CB8AC3E}">
        <p14:creationId xmlns:p14="http://schemas.microsoft.com/office/powerpoint/2010/main" val="3919822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赋值语句时</a:t>
            </a:r>
            <a:r>
              <a:rPr lang="en-US" altLang="zh-CN" sz="1200" dirty="0" smtClean="0"/>
              <a:t>*</a:t>
            </a:r>
            <a:r>
              <a:rPr lang="en-US" altLang="zh-CN" sz="1200" dirty="0" err="1" smtClean="0"/>
              <a:t>var</a:t>
            </a:r>
            <a:r>
              <a:rPr lang="zh-CN" altLang="en-US" sz="1200" dirty="0" smtClean="0"/>
              <a:t>可以出现在</a:t>
            </a:r>
            <a:r>
              <a:rPr lang="en-US" altLang="zh-CN" sz="1200" dirty="0" smtClean="0"/>
              <a:t>LHS,  </a:t>
            </a:r>
            <a:r>
              <a:rPr lang="zh-CN" altLang="en-US" dirty="0" smtClean="0"/>
              <a:t>序列解包   </a:t>
            </a:r>
            <a:r>
              <a:rPr lang="en-US" altLang="zh-CN" dirty="0" smtClean="0"/>
              <a:t>LHS = RHS, LHS </a:t>
            </a:r>
            <a:r>
              <a:rPr lang="zh-CN" altLang="en-US" dirty="0" smtClean="0"/>
              <a:t>可以包含 </a:t>
            </a:r>
            <a:r>
              <a:rPr lang="en-US" altLang="zh-CN" dirty="0" smtClean="0"/>
              <a:t>*</a:t>
            </a:r>
            <a:r>
              <a:rPr lang="en-US" altLang="zh-CN" dirty="0" err="1" smtClean="0"/>
              <a:t>var</a:t>
            </a:r>
            <a:r>
              <a:rPr lang="zh-CN" altLang="en-US" dirty="0" smtClean="0"/>
              <a:t> </a:t>
            </a:r>
            <a:r>
              <a:rPr lang="en-US" altLang="zh-CN" dirty="0" smtClean="0"/>
              <a:t> </a:t>
            </a:r>
          </a:p>
          <a:p>
            <a:endParaRPr lang="en-US" altLang="zh-CN" dirty="0" smtClean="0"/>
          </a:p>
          <a:p>
            <a:r>
              <a:rPr lang="zh-CN" altLang="en-US" dirty="0" smtClean="0"/>
              <a:t>函数调用时</a:t>
            </a:r>
            <a:r>
              <a:rPr lang="en-US" altLang="zh-CN" dirty="0" smtClean="0"/>
              <a:t>   </a:t>
            </a:r>
            <a:r>
              <a:rPr lang="zh-CN" altLang="en-US" dirty="0" smtClean="0"/>
              <a:t>多个参数 </a:t>
            </a:r>
            <a:r>
              <a:rPr lang="en-US" altLang="zh-CN" dirty="0" smtClean="0"/>
              <a:t>= *</a:t>
            </a:r>
            <a:r>
              <a:rPr lang="en-US" altLang="zh-CN" dirty="0" err="1" smtClean="0"/>
              <a:t>var</a:t>
            </a:r>
            <a:r>
              <a:rPr lang="zh-CN" altLang="en-US" dirty="0" smtClean="0"/>
              <a:t>，表示序列中的元素 </a:t>
            </a:r>
            <a:endParaRPr lang="en-US" altLang="zh-CN" dirty="0" smtClean="0"/>
          </a:p>
          <a:p>
            <a:r>
              <a:rPr lang="zh-CN" altLang="en-US" dirty="0" smtClean="0"/>
              <a:t>注意</a:t>
            </a:r>
            <a:r>
              <a:rPr lang="en-US" altLang="zh-CN" dirty="0" smtClean="0"/>
              <a:t>set</a:t>
            </a:r>
            <a:r>
              <a:rPr lang="zh-CN" altLang="en-US" dirty="0" smtClean="0"/>
              <a:t>的无序</a:t>
            </a:r>
            <a:endParaRPr lang="en-US" altLang="zh-CN" dirty="0" smtClean="0"/>
          </a:p>
          <a:p>
            <a:r>
              <a:rPr lang="mr-IN" altLang="zh-CN" dirty="0" smtClean="0"/>
              <a:t>&gt;&gt;&gt; </a:t>
            </a:r>
            <a:r>
              <a:rPr lang="mr-IN" altLang="zh-CN" dirty="0" err="1" smtClean="0"/>
              <a:t>set</a:t>
            </a:r>
            <a:r>
              <a:rPr lang="mr-IN" altLang="zh-CN" dirty="0" smtClean="0"/>
              <a:t>={4,2,1}</a:t>
            </a:r>
            <a:endParaRPr lang="en-US" altLang="zh-CN" dirty="0" smtClean="0"/>
          </a:p>
          <a:p>
            <a:r>
              <a:rPr lang="en-US" altLang="zh-CN" dirty="0" smtClean="0"/>
              <a:t>&gt;&gt;&gt; </a:t>
            </a:r>
            <a:r>
              <a:rPr lang="en-US" altLang="zh-CN" dirty="0" err="1" smtClean="0"/>
              <a:t>def</a:t>
            </a:r>
            <a:r>
              <a:rPr lang="en-US" altLang="zh-CN" dirty="0" smtClean="0"/>
              <a:t> demo(</a:t>
            </a:r>
            <a:r>
              <a:rPr lang="en-US" altLang="zh-CN" dirty="0" err="1" smtClean="0"/>
              <a:t>a,b,c</a:t>
            </a:r>
            <a:r>
              <a:rPr lang="en-US" altLang="zh-CN" dirty="0" smtClean="0"/>
              <a:t>):	</a:t>
            </a:r>
          </a:p>
          <a:p>
            <a:r>
              <a:rPr lang="zh-CN" altLang="en-US" dirty="0" smtClean="0"/>
              <a:t>        </a:t>
            </a:r>
            <a:r>
              <a:rPr lang="en-US" altLang="zh-CN" dirty="0" smtClean="0"/>
              <a:t>print (</a:t>
            </a:r>
            <a:r>
              <a:rPr lang="en-US" altLang="zh-CN" dirty="0" err="1" smtClean="0"/>
              <a:t>a+b+c</a:t>
            </a:r>
            <a:r>
              <a:rPr lang="en-US" altLang="zh-CN" dirty="0" smtClean="0"/>
              <a:t>)	</a:t>
            </a:r>
          </a:p>
          <a:p>
            <a:r>
              <a:rPr lang="zh-CN" altLang="en-US" dirty="0" smtClean="0"/>
              <a:t>        </a:t>
            </a:r>
            <a:r>
              <a:rPr lang="en-US" altLang="zh-CN" dirty="0" smtClean="0"/>
              <a:t>print(a)	</a:t>
            </a:r>
          </a:p>
          <a:p>
            <a:r>
              <a:rPr lang="zh-CN" altLang="en-US" dirty="0" smtClean="0"/>
              <a:t>        </a:t>
            </a:r>
            <a:r>
              <a:rPr lang="en-US" altLang="zh-CN" dirty="0" smtClean="0"/>
              <a:t>print(b)</a:t>
            </a:r>
          </a:p>
          <a:p>
            <a:r>
              <a:rPr lang="zh-CN" altLang="en-US" baseline="0" dirty="0" smtClean="0"/>
              <a:t>        </a:t>
            </a:r>
            <a:r>
              <a:rPr lang="en-US" altLang="zh-CN" dirty="0" smtClean="0"/>
              <a:t>print(c)</a:t>
            </a:r>
          </a:p>
          <a:p>
            <a:r>
              <a:rPr lang="mr-IN" altLang="zh-CN" dirty="0" smtClean="0"/>
              <a:t>&gt;&gt;&gt; </a:t>
            </a:r>
            <a:r>
              <a:rPr lang="mr-IN" altLang="zh-CN" dirty="0" err="1" smtClean="0"/>
              <a:t>demo</a:t>
            </a:r>
            <a:r>
              <a:rPr lang="mr-IN" altLang="zh-CN" dirty="0" smtClean="0"/>
              <a:t>(*</a:t>
            </a:r>
            <a:r>
              <a:rPr lang="mr-IN" altLang="zh-CN" dirty="0" err="1" smtClean="0"/>
              <a:t>set</a:t>
            </a:r>
            <a:r>
              <a:rPr lang="mr-IN" altLang="zh-CN" dirty="0" smtClean="0"/>
              <a:t>)</a:t>
            </a:r>
            <a:endParaRPr lang="en-US" altLang="zh-CN" dirty="0" smtClean="0"/>
          </a:p>
          <a:p>
            <a:r>
              <a:rPr lang="mr-IN" altLang="zh-CN" dirty="0" smtClean="0"/>
              <a:t>7</a:t>
            </a:r>
            <a:endParaRPr lang="en-US" altLang="zh-CN" dirty="0" smtClean="0"/>
          </a:p>
          <a:p>
            <a:r>
              <a:rPr lang="mr-IN" altLang="zh-CN" dirty="0" smtClean="0"/>
              <a:t>1</a:t>
            </a:r>
            <a:endParaRPr lang="en-US" altLang="zh-CN" dirty="0" smtClean="0"/>
          </a:p>
          <a:p>
            <a:r>
              <a:rPr lang="mr-IN" altLang="zh-CN" dirty="0" smtClean="0"/>
              <a:t>2</a:t>
            </a:r>
            <a:endParaRPr lang="en-US" altLang="zh-CN" dirty="0" smtClean="0"/>
          </a:p>
          <a:p>
            <a:r>
              <a:rPr lang="mr-IN" altLang="zh-CN" dirty="0" smtClean="0"/>
              <a:t>4</a:t>
            </a:r>
            <a:endParaRPr lang="en-US" altLang="zh-CN" dirty="0" smtClean="0"/>
          </a:p>
          <a:p>
            <a:r>
              <a:rPr lang="mr-IN" altLang="zh-CN" dirty="0" smtClean="0"/>
              <a:t>&gt;&gt;&gt;</a:t>
            </a:r>
            <a:endParaRPr lang="en-US" altLang="zh-CN" dirty="0" smtClean="0"/>
          </a:p>
          <a:p>
            <a:r>
              <a:rPr lang="mr-IN" altLang="zh-CN" dirty="0" smtClean="0"/>
              <a:t>list1=[4,3,1]</a:t>
            </a:r>
            <a:endParaRPr lang="en-US" altLang="zh-CN" dirty="0" smtClean="0"/>
          </a:p>
          <a:p>
            <a:r>
              <a:rPr lang="mr-IN" altLang="zh-CN" dirty="0" smtClean="0"/>
              <a:t>&gt;&gt;&gt;</a:t>
            </a:r>
            <a:r>
              <a:rPr lang="mr-IN" altLang="zh-CN" dirty="0" err="1" smtClean="0"/>
              <a:t>demo</a:t>
            </a:r>
            <a:r>
              <a:rPr lang="mr-IN" altLang="zh-CN" dirty="0" smtClean="0"/>
              <a:t>(*list1)</a:t>
            </a:r>
            <a:endParaRPr lang="en-US" altLang="zh-CN" dirty="0" smtClean="0"/>
          </a:p>
          <a:p>
            <a:r>
              <a:rPr lang="mr-IN" altLang="zh-CN" dirty="0" smtClean="0"/>
              <a:t>8</a:t>
            </a:r>
            <a:endParaRPr lang="en-US" altLang="zh-CN" dirty="0" smtClean="0"/>
          </a:p>
          <a:p>
            <a:r>
              <a:rPr lang="mr-IN" altLang="zh-CN" dirty="0" smtClean="0"/>
              <a:t>4</a:t>
            </a:r>
            <a:endParaRPr lang="en-US" altLang="zh-CN" dirty="0" smtClean="0"/>
          </a:p>
          <a:p>
            <a:r>
              <a:rPr lang="mr-IN" altLang="zh-CN" dirty="0" smtClean="0"/>
              <a:t>3</a:t>
            </a:r>
            <a:endParaRPr lang="en-US" altLang="zh-CN" dirty="0" smtClean="0"/>
          </a:p>
          <a:p>
            <a:r>
              <a:rPr lang="mr-IN" altLang="zh-CN" dirty="0" smtClean="0"/>
              <a:t>1</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19</a:t>
            </a:fld>
            <a:endParaRPr kumimoji="1" lang="zh-CN" altLang="en-US"/>
          </a:p>
        </p:txBody>
      </p:sp>
    </p:spTree>
    <p:extLst>
      <p:ext uri="{BB962C8B-B14F-4D97-AF65-F5344CB8AC3E}">
        <p14:creationId xmlns:p14="http://schemas.microsoft.com/office/powerpoint/2010/main" val="382497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21</a:t>
            </a:fld>
            <a:endParaRPr lang="en-US" altLang="zh-CN"/>
          </a:p>
        </p:txBody>
      </p:sp>
    </p:spTree>
    <p:extLst>
      <p:ext uri="{BB962C8B-B14F-4D97-AF65-F5344CB8AC3E}">
        <p14:creationId xmlns:p14="http://schemas.microsoft.com/office/powerpoint/2010/main" val="267117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  </a:t>
            </a:r>
            <a:r>
              <a:rPr lang="en-US" altLang="zh-CN" sz="1200" b="0" i="1" kern="1200" dirty="0" smtClean="0">
                <a:solidFill>
                  <a:schemeClr val="tx1"/>
                </a:solidFill>
                <a:effectLst/>
                <a:latin typeface="+mn-lt"/>
                <a:ea typeface="+mn-ea"/>
                <a:cs typeface="+mn-cs"/>
              </a:rPr>
              <a:t>scope</a:t>
            </a:r>
            <a:r>
              <a:rPr lang="en-US" altLang="zh-CN" sz="1200" b="0" i="0" kern="1200" dirty="0" smtClean="0">
                <a:solidFill>
                  <a:schemeClr val="tx1"/>
                </a:solidFill>
                <a:effectLst/>
                <a:latin typeface="+mn-lt"/>
                <a:ea typeface="+mn-ea"/>
                <a:cs typeface="+mn-cs"/>
              </a:rPr>
              <a:t>  is a textual region of a Python program where a namespace is directly accessible.</a:t>
            </a:r>
          </a:p>
          <a:p>
            <a:r>
              <a:rPr lang="zh-CN" altLang="en-US" sz="1200" b="0" i="0" kern="1200" dirty="0" smtClean="0">
                <a:solidFill>
                  <a:schemeClr val="tx1"/>
                </a:solidFill>
                <a:effectLst/>
                <a:latin typeface="+mn-lt"/>
                <a:ea typeface="+mn-ea"/>
                <a:cs typeface="+mn-cs"/>
              </a:rPr>
              <a:t>作用域 是</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程序（文本）的某一段或某些段，在这些地方，某个命名空间中的名字可以被直接引用。这个作用域就是这个命名空间的作用域。</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22</a:t>
            </a:fld>
            <a:endParaRPr kumimoji="1" lang="zh-CN" altLang="en-US"/>
          </a:p>
        </p:txBody>
      </p:sp>
    </p:spTree>
    <p:extLst>
      <p:ext uri="{BB962C8B-B14F-4D97-AF65-F5344CB8AC3E}">
        <p14:creationId xmlns:p14="http://schemas.microsoft.com/office/powerpoint/2010/main" val="1209866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func1: X</a:t>
            </a:r>
            <a:r>
              <a:rPr lang="zh-CN" altLang="en-US" dirty="0" smtClean="0"/>
              <a:t>为</a:t>
            </a:r>
            <a:r>
              <a:rPr lang="en-US" altLang="zh-CN" dirty="0" smtClean="0"/>
              <a:t>free variable, </a:t>
            </a:r>
            <a:r>
              <a:rPr lang="zh-CN" altLang="en-US" dirty="0" smtClean="0"/>
              <a:t>不绑定</a:t>
            </a:r>
            <a:endParaRPr lang="en-US" altLang="zh-CN" dirty="0" smtClean="0"/>
          </a:p>
          <a:p>
            <a:r>
              <a:rPr lang="zh-CN" altLang="en-US" dirty="0" smtClean="0"/>
              <a:t>在调用</a:t>
            </a:r>
            <a:r>
              <a:rPr lang="en-US" altLang="zh-CN" dirty="0" smtClean="0"/>
              <a:t>func1(2)</a:t>
            </a:r>
            <a:r>
              <a:rPr lang="zh-CN" altLang="en-US" dirty="0" smtClean="0"/>
              <a:t>时才确定</a:t>
            </a:r>
            <a:r>
              <a:rPr lang="en-US" altLang="zh-CN" dirty="0" smtClean="0"/>
              <a:t>X = 88 </a:t>
            </a:r>
          </a:p>
          <a:p>
            <a:endParaRPr lang="en-US" altLang="zh-CN" dirty="0" smtClean="0"/>
          </a:p>
          <a:p>
            <a:r>
              <a:rPr lang="zh-CN" altLang="en-US" dirty="0" smtClean="0"/>
              <a:t>为什么要采用 </a:t>
            </a:r>
            <a:r>
              <a:rPr lang="en-US" altLang="zh-CN" dirty="0" smtClean="0"/>
              <a:t>late binding?</a:t>
            </a:r>
            <a:r>
              <a:rPr lang="en-US" altLang="zh-CN" baseline="0" dirty="0" smtClean="0"/>
              <a:t> </a:t>
            </a:r>
            <a:r>
              <a:rPr lang="zh-CN" altLang="en-US" baseline="0" dirty="0" smtClean="0"/>
              <a:t>支持多态或者泛型，更加灵活，  执行时才进行绑定</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24</a:t>
            </a:fld>
            <a:endParaRPr kumimoji="1" lang="zh-CN" altLang="en-US"/>
          </a:p>
        </p:txBody>
      </p:sp>
    </p:spTree>
    <p:extLst>
      <p:ext uri="{BB962C8B-B14F-4D97-AF65-F5344CB8AC3E}">
        <p14:creationId xmlns:p14="http://schemas.microsoft.com/office/powerpoint/2010/main" val="1573648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前面可以看到根据赋值语句的位置来决定变量的作用域，那么在访问变量时，怎么确定是哪个变量呢？ </a:t>
            </a:r>
            <a:endParaRPr lang="en-US" altLang="zh-CN" dirty="0" smtClean="0"/>
          </a:p>
          <a:p>
            <a:endParaRPr lang="en-US" altLang="zh-CN" dirty="0" smtClean="0"/>
          </a:p>
          <a:p>
            <a:r>
              <a:rPr lang="en-US" altLang="zh-CN" dirty="0" smtClean="0"/>
              <a:t>LEGB</a:t>
            </a:r>
            <a:r>
              <a:rPr lang="zh-CN" altLang="en-US" dirty="0" smtClean="0"/>
              <a:t>规则 </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25</a:t>
            </a:fld>
            <a:endParaRPr kumimoji="1" lang="zh-CN" altLang="en-US"/>
          </a:p>
        </p:txBody>
      </p:sp>
    </p:spTree>
    <p:extLst>
      <p:ext uri="{BB962C8B-B14F-4D97-AF65-F5344CB8AC3E}">
        <p14:creationId xmlns:p14="http://schemas.microsoft.com/office/powerpoint/2010/main" val="2869689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func1: LEGB</a:t>
            </a:r>
            <a:r>
              <a:rPr lang="zh-CN" altLang="en-US" dirty="0" smtClean="0"/>
              <a:t>搜索，确认为</a:t>
            </a:r>
            <a:r>
              <a:rPr lang="en-US" altLang="zh-CN" dirty="0" smtClean="0"/>
              <a:t>global</a:t>
            </a:r>
            <a:r>
              <a:rPr lang="zh-CN" altLang="en-US" dirty="0" smtClean="0"/>
              <a:t>变量</a:t>
            </a:r>
            <a:endParaRPr lang="en-US" altLang="zh-CN" dirty="0" smtClean="0"/>
          </a:p>
          <a:p>
            <a:r>
              <a:rPr lang="en-US" altLang="zh-CN" dirty="0" smtClean="0"/>
              <a:t>fun2: </a:t>
            </a:r>
            <a:r>
              <a:rPr lang="zh-CN" altLang="en-US" dirty="0" smtClean="0"/>
              <a:t>有赋值，改变为 </a:t>
            </a:r>
            <a:r>
              <a:rPr lang="en-US" altLang="zh-CN" dirty="0" smtClean="0"/>
              <a:t>local</a:t>
            </a:r>
            <a:r>
              <a:rPr lang="zh-CN" altLang="en-US" dirty="0" smtClean="0"/>
              <a:t>变量，</a:t>
            </a:r>
            <a:endParaRPr lang="en-US" altLang="zh-CN" dirty="0" smtClean="0"/>
          </a:p>
          <a:p>
            <a:endParaRPr lang="en-US" altLang="zh-CN" dirty="0" smtClean="0"/>
          </a:p>
          <a:p>
            <a:r>
              <a:rPr lang="fr-FR" altLang="zh-CN" dirty="0" smtClean="0"/>
              <a:t>def func1():</a:t>
            </a:r>
          </a:p>
          <a:p>
            <a:r>
              <a:rPr lang="fr-FR" altLang="zh-CN" dirty="0" smtClean="0"/>
              <a:t>    print(X)</a:t>
            </a:r>
          </a:p>
          <a:p>
            <a:r>
              <a:rPr lang="fr-FR" altLang="zh-CN" dirty="0" smtClean="0"/>
              <a:t>    </a:t>
            </a:r>
          </a:p>
          <a:p>
            <a:r>
              <a:rPr lang="fr-FR" altLang="zh-CN" dirty="0" smtClean="0"/>
              <a:t>def func2():</a:t>
            </a:r>
          </a:p>
          <a:p>
            <a:r>
              <a:rPr lang="fr-FR" altLang="zh-CN" dirty="0" smtClean="0"/>
              <a:t>    print(X)</a:t>
            </a:r>
          </a:p>
          <a:p>
            <a:r>
              <a:rPr lang="fr-FR" altLang="zh-CN" dirty="0" smtClean="0"/>
              <a:t>    X = 77</a:t>
            </a:r>
          </a:p>
          <a:p>
            <a:r>
              <a:rPr lang="fr-FR" altLang="zh-CN" dirty="0" smtClean="0"/>
              <a:t>    print(X)</a:t>
            </a:r>
          </a:p>
          <a:p>
            <a:endParaRPr lang="fr-FR" altLang="zh-CN" dirty="0" smtClean="0"/>
          </a:p>
          <a:p>
            <a:r>
              <a:rPr lang="fr-FR" altLang="zh-CN" dirty="0" smtClean="0"/>
              <a:t>X = 88</a:t>
            </a:r>
          </a:p>
          <a:p>
            <a:r>
              <a:rPr lang="fr-FR" altLang="zh-CN" dirty="0" smtClean="0"/>
              <a:t>func1()</a:t>
            </a:r>
          </a:p>
          <a:p>
            <a:r>
              <a:rPr lang="fr-FR" altLang="zh-CN" dirty="0" smtClean="0"/>
              <a:t>print()</a:t>
            </a:r>
          </a:p>
          <a:p>
            <a:r>
              <a:rPr lang="fr-FR" altLang="zh-CN" dirty="0" smtClean="0"/>
              <a:t>func2()</a:t>
            </a:r>
          </a:p>
          <a:p>
            <a:r>
              <a:rPr lang="fr-FR" altLang="zh-CN" dirty="0" smtClean="0"/>
              <a:t>print()</a:t>
            </a:r>
          </a:p>
          <a:p>
            <a:endParaRPr lang="en-US" altLang="zh-CN" dirty="0" smtClean="0"/>
          </a:p>
          <a:p>
            <a:r>
              <a:rPr lang="zh-CN" altLang="en-US" dirty="0" smtClean="0"/>
              <a:t>这个程序</a:t>
            </a:r>
            <a:endParaRPr lang="en-US" altLang="zh-CN" dirty="0" smtClean="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26</a:t>
            </a:fld>
            <a:endParaRPr kumimoji="1" lang="zh-CN" altLang="en-US"/>
          </a:p>
        </p:txBody>
      </p:sp>
    </p:spTree>
    <p:extLst>
      <p:ext uri="{BB962C8B-B14F-4D97-AF65-F5344CB8AC3E}">
        <p14:creationId xmlns:p14="http://schemas.microsoft.com/office/powerpoint/2010/main" val="2886422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func1</a:t>
            </a:r>
            <a:r>
              <a:rPr lang="zh-CN" altLang="en-US" dirty="0" smtClean="0"/>
              <a:t>和</a:t>
            </a:r>
            <a:r>
              <a:rPr lang="en-US" altLang="zh-CN" dirty="0" smtClean="0"/>
              <a:t>func2</a:t>
            </a:r>
            <a:r>
              <a:rPr lang="zh-CN" altLang="en-US" dirty="0" smtClean="0"/>
              <a:t>是上页</a:t>
            </a:r>
            <a:r>
              <a:rPr lang="en-US" altLang="zh-CN" dirty="0" smtClean="0"/>
              <a:t>slide</a:t>
            </a:r>
            <a:r>
              <a:rPr lang="zh-CN" altLang="en-US" dirty="0" smtClean="0"/>
              <a:t>的内容， </a:t>
            </a:r>
            <a:endParaRPr lang="en-US" altLang="zh-CN" dirty="0" smtClean="0"/>
          </a:p>
          <a:p>
            <a:r>
              <a:rPr lang="en-US" altLang="zh-CN" dirty="0" smtClean="0"/>
              <a:t>func2_: Y</a:t>
            </a:r>
            <a:r>
              <a:rPr lang="zh-CN" altLang="en-US" dirty="0" smtClean="0"/>
              <a:t>为本地变量，</a:t>
            </a:r>
            <a:r>
              <a:rPr lang="en-US" altLang="zh-CN" dirty="0" smtClean="0"/>
              <a:t>X</a:t>
            </a:r>
            <a:r>
              <a:rPr lang="zh-CN" altLang="en-US" dirty="0" smtClean="0"/>
              <a:t>仍然为全局变量 </a:t>
            </a:r>
            <a:endParaRPr lang="en-US" altLang="zh-CN" dirty="0" smtClean="0"/>
          </a:p>
          <a:p>
            <a:endParaRPr lang="en-US" altLang="zh-CN" dirty="0" smtClean="0"/>
          </a:p>
          <a:p>
            <a:r>
              <a:rPr lang="en-US" altLang="zh-CN" dirty="0" smtClean="0"/>
              <a:t>func3: </a:t>
            </a:r>
            <a:r>
              <a:rPr lang="zh-CN" altLang="en-US" dirty="0" smtClean="0"/>
              <a:t>赋值，</a:t>
            </a:r>
            <a:r>
              <a:rPr lang="en-US" altLang="zh-CN" dirty="0" smtClean="0"/>
              <a:t>X</a:t>
            </a:r>
            <a:r>
              <a:rPr lang="zh-CN" altLang="en-US" dirty="0" smtClean="0"/>
              <a:t>为局部变量，掩蔽了全局变量</a:t>
            </a:r>
            <a:r>
              <a:rPr lang="en-US" altLang="zh-CN" dirty="0" smtClean="0"/>
              <a:t>X . </a:t>
            </a:r>
          </a:p>
          <a:p>
            <a:endParaRPr lang="en-US" altLang="zh-CN" dirty="0" smtClean="0"/>
          </a:p>
          <a:p>
            <a:r>
              <a:rPr lang="zh-CN" altLang="en-US" dirty="0" smtClean="0"/>
              <a:t>可以通过模块对象来访问全局变量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27</a:t>
            </a:fld>
            <a:endParaRPr kumimoji="1" lang="zh-CN" altLang="en-US"/>
          </a:p>
        </p:txBody>
      </p:sp>
    </p:spTree>
    <p:extLst>
      <p:ext uri="{BB962C8B-B14F-4D97-AF65-F5344CB8AC3E}">
        <p14:creationId xmlns:p14="http://schemas.microsoft.com/office/powerpoint/2010/main" val="1819157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func4:</a:t>
            </a:r>
            <a:r>
              <a:rPr lang="en-US" altLang="zh-CN" baseline="0" dirty="0" smtClean="0"/>
              <a:t> </a:t>
            </a:r>
            <a:r>
              <a:rPr lang="zh-CN" altLang="en-US" baseline="0" dirty="0" smtClean="0"/>
              <a:t>函数体内要改变全局变量时使用</a:t>
            </a:r>
            <a:r>
              <a:rPr lang="en-US" altLang="zh-CN" baseline="0" dirty="0" smtClean="0"/>
              <a:t>global X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28</a:t>
            </a:fld>
            <a:endParaRPr kumimoji="1" lang="zh-CN" altLang="en-US"/>
          </a:p>
        </p:txBody>
      </p:sp>
    </p:spTree>
    <p:extLst>
      <p:ext uri="{BB962C8B-B14F-4D97-AF65-F5344CB8AC3E}">
        <p14:creationId xmlns:p14="http://schemas.microsoft.com/office/powerpoint/2010/main" val="3470840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第一种情况，定义的三个函数都是：</a:t>
            </a:r>
            <a:r>
              <a:rPr lang="en-US" altLang="zh-CN" dirty="0" smtClean="0"/>
              <a:t/>
            </a:r>
            <a:br>
              <a:rPr lang="en-US" altLang="zh-CN" dirty="0" smtClean="0"/>
            </a:br>
            <a:r>
              <a:rPr lang="en-US" altLang="zh-CN" dirty="0" err="1" smtClean="0"/>
              <a:t>def</a:t>
            </a:r>
            <a:r>
              <a:rPr lang="en-US" altLang="zh-CN" baseline="0" dirty="0" smtClean="0"/>
              <a:t> </a:t>
            </a:r>
            <a:r>
              <a:rPr lang="en-US" altLang="zh-CN" baseline="0" dirty="0" err="1" smtClean="0"/>
              <a:t>func</a:t>
            </a:r>
            <a:r>
              <a:rPr lang="en-US" altLang="zh-CN" baseline="0" dirty="0" smtClean="0"/>
              <a:t>(x):</a:t>
            </a:r>
            <a:br>
              <a:rPr lang="en-US" altLang="zh-CN" baseline="0" dirty="0" smtClean="0"/>
            </a:br>
            <a:r>
              <a:rPr lang="en-US" altLang="zh-CN" baseline="0" dirty="0" smtClean="0"/>
              <a:t>    return n*x</a:t>
            </a:r>
          </a:p>
          <a:p>
            <a:endParaRPr lang="en-US" altLang="zh-CN" baseline="0" dirty="0" smtClean="0"/>
          </a:p>
          <a:p>
            <a:r>
              <a:rPr lang="en-US" altLang="zh-CN" baseline="0" dirty="0" smtClean="0"/>
              <a:t>n</a:t>
            </a:r>
            <a:r>
              <a:rPr lang="zh-CN" altLang="en-US" baseline="0" dirty="0" smtClean="0"/>
              <a:t>为全局</a:t>
            </a:r>
            <a:r>
              <a:rPr lang="zh-CN" altLang="en-US" baseline="0" dirty="0" smtClean="0"/>
              <a:t>变量</a:t>
            </a:r>
            <a:endParaRPr lang="en-US" altLang="zh-CN" baseline="0" dirty="0" smtClean="0"/>
          </a:p>
          <a:p>
            <a:r>
              <a:rPr lang="zh-CN" altLang="en-US" dirty="0" smtClean="0"/>
              <a:t>自由变量：如果为</a:t>
            </a:r>
            <a:r>
              <a:rPr lang="en-US" altLang="zh-CN" dirty="0" smtClean="0"/>
              <a:t>enclosing function</a:t>
            </a:r>
            <a:r>
              <a:rPr lang="zh-CN" altLang="en-US" dirty="0" smtClean="0"/>
              <a:t>域，则在 </a:t>
            </a:r>
            <a:r>
              <a:rPr lang="en-US" altLang="zh-CN" dirty="0" smtClean="0"/>
              <a:t>return </a:t>
            </a:r>
            <a:r>
              <a:rPr lang="en-US" altLang="zh-CN" dirty="0" err="1" smtClean="0"/>
              <a:t>func</a:t>
            </a:r>
            <a:r>
              <a:rPr lang="zh-CN" altLang="en-US" dirty="0" smtClean="0"/>
              <a:t>时进行绑定，在此之后定义该函数的函数体退出返回了。 </a:t>
            </a:r>
            <a:endParaRPr lang="en-US" altLang="zh-CN" dirty="0" smtClean="0"/>
          </a:p>
          <a:p>
            <a:r>
              <a:rPr lang="zh-CN" altLang="en-US" dirty="0" smtClean="0"/>
              <a:t>而那些作用域为全局的自由变量则在调用时绑定。 </a:t>
            </a:r>
            <a:endParaRPr lang="en-US" altLang="zh-CN" dirty="0" smtClean="0"/>
          </a:p>
          <a:p>
            <a:endParaRPr lang="en-US" altLang="zh-CN" baseline="0" dirty="0" smtClean="0"/>
          </a:p>
          <a:p>
            <a:endParaRPr lang="en-US" altLang="zh-CN" baseline="0" dirty="0" smtClean="0"/>
          </a:p>
          <a:p>
            <a:r>
              <a:rPr lang="zh-CN" altLang="en-US" baseline="0" dirty="0" smtClean="0"/>
              <a:t>第二种情况，定义的函数三个是不一样，分别是：</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def</a:t>
            </a:r>
            <a:r>
              <a:rPr lang="en-US" altLang="zh-CN" baseline="0" dirty="0" smtClean="0"/>
              <a:t> </a:t>
            </a:r>
            <a:r>
              <a:rPr lang="en-US" altLang="zh-CN" baseline="0" dirty="0" err="1" smtClean="0"/>
              <a:t>func</a:t>
            </a:r>
            <a:r>
              <a:rPr lang="en-US" altLang="zh-CN" baseline="0" dirty="0" smtClean="0"/>
              <a:t>(</a:t>
            </a:r>
            <a:r>
              <a:rPr lang="en-US" altLang="zh-CN" baseline="0" dirty="0" err="1" smtClean="0"/>
              <a:t>x,n</a:t>
            </a:r>
            <a:r>
              <a:rPr lang="en-US" altLang="zh-CN" baseline="0" dirty="0" smtClean="0"/>
              <a:t>=1):</a:t>
            </a:r>
            <a:br>
              <a:rPr lang="en-US" altLang="zh-CN" baseline="0" dirty="0" smtClean="0"/>
            </a:br>
            <a:r>
              <a:rPr lang="en-US" altLang="zh-CN" baseline="0" dirty="0" smtClean="0"/>
              <a:t>    return n*x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def</a:t>
            </a:r>
            <a:r>
              <a:rPr lang="en-US" altLang="zh-CN" baseline="0" dirty="0" smtClean="0"/>
              <a:t> </a:t>
            </a:r>
            <a:r>
              <a:rPr lang="en-US" altLang="zh-CN" baseline="0" dirty="0" err="1" smtClean="0"/>
              <a:t>func</a:t>
            </a:r>
            <a:r>
              <a:rPr lang="en-US" altLang="zh-CN" baseline="0" dirty="0" smtClean="0"/>
              <a:t>(</a:t>
            </a:r>
            <a:r>
              <a:rPr lang="en-US" altLang="zh-CN" baseline="0" dirty="0" err="1" smtClean="0"/>
              <a:t>x,n</a:t>
            </a:r>
            <a:r>
              <a:rPr lang="en-US" altLang="zh-CN" baseline="0" dirty="0" smtClean="0"/>
              <a:t>=2):</a:t>
            </a:r>
            <a:br>
              <a:rPr lang="en-US" altLang="zh-CN" baseline="0" dirty="0" smtClean="0"/>
            </a:br>
            <a:r>
              <a:rPr lang="en-US" altLang="zh-CN" baseline="0" dirty="0" smtClean="0"/>
              <a:t>    return n*x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def</a:t>
            </a:r>
            <a:r>
              <a:rPr lang="en-US" altLang="zh-CN" baseline="0" dirty="0" smtClean="0"/>
              <a:t> </a:t>
            </a:r>
            <a:r>
              <a:rPr lang="en-US" altLang="zh-CN" baseline="0" dirty="0" err="1" smtClean="0"/>
              <a:t>func</a:t>
            </a:r>
            <a:r>
              <a:rPr lang="en-US" altLang="zh-CN" baseline="0" dirty="0" smtClean="0"/>
              <a:t>(</a:t>
            </a:r>
            <a:r>
              <a:rPr lang="en-US" altLang="zh-CN" baseline="0" dirty="0" err="1" smtClean="0"/>
              <a:t>x,n</a:t>
            </a:r>
            <a:r>
              <a:rPr lang="en-US" altLang="zh-CN" baseline="0" dirty="0" smtClean="0"/>
              <a:t>=3):</a:t>
            </a:r>
            <a:br>
              <a:rPr lang="en-US" altLang="zh-CN" baseline="0" dirty="0" smtClean="0"/>
            </a:br>
            <a:r>
              <a:rPr lang="en-US" altLang="zh-CN" baseline="0" dirty="0" smtClean="0"/>
              <a:t>    return n*x</a:t>
            </a:r>
          </a:p>
          <a:p>
            <a:endParaRPr lang="en-US" altLang="zh-CN" baseline="0" dirty="0" smtClean="0"/>
          </a:p>
          <a:p>
            <a:endParaRPr lang="en-US" altLang="zh-CN" baseline="0" dirty="0" smtClean="0"/>
          </a:p>
          <a:p>
            <a:endParaRPr lang="en-US" altLang="zh-CN" dirty="0" smtClean="0"/>
          </a:p>
          <a:p>
            <a:r>
              <a:rPr lang="zh-CN" altLang="en-US" dirty="0" smtClean="0"/>
              <a:t>在定义时并没有绑定 </a:t>
            </a:r>
            <a:r>
              <a:rPr lang="en-US" altLang="zh-CN" dirty="0" smtClean="0"/>
              <a:t>n</a:t>
            </a:r>
            <a:r>
              <a:rPr lang="zh-CN" altLang="en-US" dirty="0" smtClean="0"/>
              <a:t>，也就是 </a:t>
            </a:r>
            <a:r>
              <a:rPr lang="en-US" altLang="zh-CN" dirty="0" smtClean="0"/>
              <a:t>n</a:t>
            </a:r>
            <a:r>
              <a:rPr lang="zh-CN" altLang="en-US" dirty="0" smtClean="0"/>
              <a:t>为全局变量 ，而在循环之后</a:t>
            </a:r>
            <a:r>
              <a:rPr lang="en-US" altLang="zh-CN" dirty="0" smtClean="0"/>
              <a:t>n=3</a:t>
            </a:r>
            <a:r>
              <a:rPr lang="en-US" altLang="zh-CN" baseline="0" dirty="0" smtClean="0"/>
              <a:t> </a:t>
            </a:r>
            <a:endParaRPr lang="en-US" altLang="zh-CN" dirty="0" smtClean="0"/>
          </a:p>
          <a:p>
            <a:endParaRPr lang="en-US" altLang="zh-CN" dirty="0" smtClean="0"/>
          </a:p>
          <a:p>
            <a:r>
              <a:rPr lang="zh-CN" altLang="en-US" dirty="0" smtClean="0"/>
              <a:t>在执行时： </a:t>
            </a:r>
            <a:r>
              <a:rPr lang="en-US" altLang="zh-CN" dirty="0" smtClean="0"/>
              <a:t>3*2 = 6 </a:t>
            </a:r>
          </a:p>
          <a:p>
            <a:endParaRPr lang="en-US" altLang="zh-CN" dirty="0" smtClean="0"/>
          </a:p>
          <a:p>
            <a:r>
              <a:rPr lang="zh-CN" altLang="en-US" dirty="0" smtClean="0"/>
              <a:t>加上缺省值的时候：在函数定义时缺省值保存在</a:t>
            </a:r>
            <a:r>
              <a:rPr lang="en-US" altLang="zh-CN" dirty="0" smtClean="0"/>
              <a:t>__defaults__</a:t>
            </a:r>
            <a:r>
              <a:rPr lang="zh-CN" altLang="en-US" dirty="0" smtClean="0"/>
              <a:t>里面，分别为 </a:t>
            </a:r>
            <a:r>
              <a:rPr lang="en-US" altLang="zh-CN" dirty="0" smtClean="0"/>
              <a:t>1,2,3 </a:t>
            </a:r>
          </a:p>
          <a:p>
            <a:endParaRPr lang="en-US" altLang="zh-CN" dirty="0" smtClean="0"/>
          </a:p>
          <a:p>
            <a:r>
              <a:rPr lang="zh-CN" altLang="en-US" dirty="0" smtClean="0"/>
              <a:t>在调用时</a:t>
            </a:r>
            <a:r>
              <a:rPr lang="en-US" altLang="zh-CN" dirty="0" smtClean="0"/>
              <a:t>n</a:t>
            </a:r>
            <a:r>
              <a:rPr lang="zh-CN" altLang="en-US" dirty="0" smtClean="0"/>
              <a:t>不传递采用缺省值。 </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29</a:t>
            </a:fld>
            <a:endParaRPr kumimoji="1" lang="zh-CN" altLang="en-US"/>
          </a:p>
        </p:txBody>
      </p:sp>
    </p:spTree>
    <p:extLst>
      <p:ext uri="{BB962C8B-B14F-4D97-AF65-F5344CB8AC3E}">
        <p14:creationId xmlns:p14="http://schemas.microsoft.com/office/powerpoint/2010/main" val="54311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&gt;&gt;&gt; def modify(v):</a:t>
            </a:r>
          </a:p>
          <a:p>
            <a:r>
              <a:rPr lang="en-US" altLang="zh-CN" dirty="0" smtClean="0"/>
              <a:t>	v= v+1</a:t>
            </a:r>
          </a:p>
          <a:p>
            <a:r>
              <a:rPr lang="en-US" altLang="zh-CN" dirty="0" smtClean="0"/>
              <a:t>	print("in function v = %d" %v)</a:t>
            </a:r>
          </a:p>
          <a:p>
            <a:endParaRPr lang="en-US" altLang="zh-CN" dirty="0" smtClean="0"/>
          </a:p>
          <a:p>
            <a:r>
              <a:rPr lang="en-US" altLang="zh-CN" dirty="0" smtClean="0"/>
              <a:t>	</a:t>
            </a:r>
          </a:p>
          <a:p>
            <a:r>
              <a:rPr lang="en-US" altLang="zh-CN" dirty="0" smtClean="0"/>
              <a:t>&gt;&gt;&gt; v =2</a:t>
            </a:r>
          </a:p>
          <a:p>
            <a:r>
              <a:rPr lang="en-US" altLang="zh-CN" dirty="0" smtClean="0"/>
              <a:t>&gt;&gt;&gt; modify(v)</a:t>
            </a:r>
          </a:p>
          <a:p>
            <a:r>
              <a:rPr lang="en-US" altLang="zh-CN" dirty="0" smtClean="0"/>
              <a:t>in function v = 3</a:t>
            </a:r>
          </a:p>
          <a:p>
            <a:r>
              <a:rPr lang="en-US" altLang="zh-CN" dirty="0" smtClean="0"/>
              <a:t>&gt;&gt;&gt; v</a:t>
            </a:r>
          </a:p>
          <a:p>
            <a:r>
              <a:rPr lang="en-US" altLang="zh-CN" dirty="0" smtClean="0"/>
              <a:t>2</a:t>
            </a:r>
          </a:p>
          <a:p>
            <a:r>
              <a:rPr lang="en-US" altLang="zh-CN" dirty="0" smtClean="0"/>
              <a:t>&gt;&gt;&gt;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7</a:t>
            </a:fld>
            <a:endParaRPr kumimoji="1" lang="zh-CN" altLang="en-US"/>
          </a:p>
        </p:txBody>
      </p:sp>
    </p:spTree>
    <p:extLst>
      <p:ext uri="{BB962C8B-B14F-4D97-AF65-F5344CB8AC3E}">
        <p14:creationId xmlns:p14="http://schemas.microsoft.com/office/powerpoint/2010/main" val="2168039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自由变量：如果为</a:t>
            </a:r>
            <a:r>
              <a:rPr lang="en-US" altLang="zh-CN" dirty="0" smtClean="0"/>
              <a:t>enclosing function</a:t>
            </a:r>
            <a:r>
              <a:rPr lang="zh-CN" altLang="en-US" dirty="0" smtClean="0"/>
              <a:t>域，则在 </a:t>
            </a:r>
            <a:r>
              <a:rPr lang="en-US" altLang="zh-CN" dirty="0" smtClean="0"/>
              <a:t>return </a:t>
            </a:r>
            <a:r>
              <a:rPr lang="en-US" altLang="zh-CN" dirty="0" err="1" smtClean="0"/>
              <a:t>func</a:t>
            </a:r>
            <a:r>
              <a:rPr lang="zh-CN" altLang="en-US" dirty="0" smtClean="0"/>
              <a:t>时进行绑定，在此之后定义该函数的函数体退出返回了。 </a:t>
            </a:r>
            <a:endParaRPr lang="en-US" altLang="zh-CN" dirty="0" smtClean="0"/>
          </a:p>
          <a:p>
            <a:r>
              <a:rPr lang="zh-CN" altLang="en-US" dirty="0" smtClean="0"/>
              <a:t>而那些作用域为全局的自由变量则在调用时绑定。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7304FD-7E7A-FF4B-9107-089DFBFD432B}" type="slidenum">
              <a:rPr kumimoji="1" lang="zh-CN" altLang="en-US" smtClean="0"/>
              <a:t>30</a:t>
            </a:fld>
            <a:endParaRPr kumimoji="1" lang="zh-CN" altLang="en-US"/>
          </a:p>
        </p:txBody>
      </p:sp>
    </p:spTree>
    <p:extLst>
      <p:ext uri="{BB962C8B-B14F-4D97-AF65-F5344CB8AC3E}">
        <p14:creationId xmlns:p14="http://schemas.microsoft.com/office/powerpoint/2010/main" val="1338630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自由变量：如果为</a:t>
            </a:r>
            <a:r>
              <a:rPr lang="en-US" altLang="zh-CN" dirty="0" smtClean="0"/>
              <a:t>enclosing function</a:t>
            </a:r>
            <a:r>
              <a:rPr lang="zh-CN" altLang="en-US" dirty="0" smtClean="0"/>
              <a:t>域，则在 </a:t>
            </a:r>
            <a:r>
              <a:rPr lang="en-US" altLang="zh-CN" dirty="0" smtClean="0"/>
              <a:t>return </a:t>
            </a:r>
            <a:r>
              <a:rPr lang="en-US" altLang="zh-CN" dirty="0" err="1" smtClean="0"/>
              <a:t>func</a:t>
            </a:r>
            <a:r>
              <a:rPr lang="zh-CN" altLang="en-US" dirty="0" smtClean="0"/>
              <a:t>时进行绑定，在此之后定义该函数的函数体退出返回了。 </a:t>
            </a:r>
            <a:endParaRPr lang="en-US" altLang="zh-CN" dirty="0" smtClean="0"/>
          </a:p>
          <a:p>
            <a:r>
              <a:rPr lang="zh-CN" altLang="en-US" dirty="0" smtClean="0"/>
              <a:t>而那些作用域为全局的自由变量则在调用时绑定。 </a:t>
            </a:r>
            <a:endParaRPr lang="en-US" altLang="zh-CN" dirty="0" smtClean="0"/>
          </a:p>
          <a:p>
            <a:endParaRPr lang="en-US" altLang="zh-CN" dirty="0" smtClean="0"/>
          </a:p>
          <a:p>
            <a:r>
              <a:rPr lang="en-US" altLang="zh-CN" dirty="0" err="1" smtClean="0"/>
              <a:t>makeActs</a:t>
            </a:r>
            <a:r>
              <a:rPr lang="en-US" altLang="zh-CN" dirty="0" smtClean="0"/>
              <a:t>: </a:t>
            </a:r>
            <a:r>
              <a:rPr lang="zh-CN" altLang="en-US" dirty="0" smtClean="0"/>
              <a:t>定义三个函数，并且保存在列表中返回，在返回时才绑定，而</a:t>
            </a:r>
            <a:r>
              <a:rPr lang="en-US" altLang="zh-CN" dirty="0" smtClean="0"/>
              <a:t>free space n = 2</a:t>
            </a:r>
            <a:r>
              <a:rPr lang="en-US" altLang="zh-CN" baseline="0" dirty="0" smtClean="0"/>
              <a:t>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31</a:t>
            </a:fld>
            <a:endParaRPr kumimoji="1" lang="zh-CN" altLang="en-US"/>
          </a:p>
        </p:txBody>
      </p:sp>
    </p:spTree>
    <p:extLst>
      <p:ext uri="{BB962C8B-B14F-4D97-AF65-F5344CB8AC3E}">
        <p14:creationId xmlns:p14="http://schemas.microsoft.com/office/powerpoint/2010/main" val="3337066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和前面全局变量的</a:t>
            </a:r>
            <a:r>
              <a:rPr lang="en-US" altLang="zh-CN" dirty="0" smtClean="0"/>
              <a:t>late binding</a:t>
            </a:r>
            <a:r>
              <a:rPr lang="zh-CN" altLang="en-US" dirty="0" smtClean="0"/>
              <a:t>解决方案类似，　</a:t>
            </a:r>
            <a:r>
              <a:rPr lang="en-US" altLang="zh-CN" dirty="0" smtClean="0"/>
              <a:t>makeActs2:</a:t>
            </a:r>
            <a:r>
              <a:rPr lang="en-US" altLang="zh-CN" baseline="0" dirty="0" smtClean="0"/>
              <a:t> </a:t>
            </a:r>
            <a:r>
              <a:rPr lang="zh-CN" altLang="en-US" baseline="0" dirty="0" smtClean="0"/>
              <a:t>通过采用缺省值参数，使得其在定义时绑定。 然后调用时不传递缺省值参数 </a:t>
            </a:r>
            <a:endParaRPr lang="en-US" altLang="zh-CN" baseline="0" dirty="0" smtClean="0"/>
          </a:p>
          <a:p>
            <a:endParaRPr lang="en-US" altLang="zh-CN" baseline="0" dirty="0" smtClean="0"/>
          </a:p>
          <a:p>
            <a:r>
              <a:rPr lang="en-US" altLang="zh-CN" dirty="0" err="1" smtClean="0"/>
              <a:t>pythonic</a:t>
            </a:r>
            <a:r>
              <a:rPr lang="zh-CN" altLang="en-US" dirty="0" smtClean="0"/>
              <a:t>风格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32</a:t>
            </a:fld>
            <a:endParaRPr kumimoji="1" lang="zh-CN" altLang="en-US"/>
          </a:p>
        </p:txBody>
      </p:sp>
    </p:spTree>
    <p:extLst>
      <p:ext uri="{BB962C8B-B14F-4D97-AF65-F5344CB8AC3E}">
        <p14:creationId xmlns:p14="http://schemas.microsoft.com/office/powerpoint/2010/main" val="1634327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type(linear)</a:t>
            </a:r>
          </a:p>
          <a:p>
            <a:r>
              <a:rPr lang="en-US" altLang="zh-CN" dirty="0" err="1" smtClean="0"/>
              <a:t>dir</a:t>
            </a:r>
            <a:r>
              <a:rPr lang="en-US" altLang="zh-CN" dirty="0" smtClean="0"/>
              <a:t>(linear)</a:t>
            </a:r>
            <a:r>
              <a:rPr lang="zh-CN" altLang="en-US" dirty="0" smtClean="0"/>
              <a:t>可以看到</a:t>
            </a:r>
            <a:r>
              <a:rPr lang="en-US" altLang="zh-CN" dirty="0" smtClean="0"/>
              <a:t>class </a:t>
            </a:r>
            <a:r>
              <a:rPr lang="en-US" altLang="zh-CN" dirty="0" err="1" smtClean="0"/>
              <a:t>funciton</a:t>
            </a:r>
            <a:r>
              <a:rPr lang="zh-CN" altLang="en-US" dirty="0" smtClean="0"/>
              <a:t>，方法 </a:t>
            </a:r>
            <a:r>
              <a:rPr lang="en-US" altLang="zh-CN" dirty="0" smtClean="0"/>
              <a:t>__call__ </a:t>
            </a:r>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33</a:t>
            </a:fld>
            <a:endParaRPr kumimoji="1" lang="zh-CN" altLang="en-US"/>
          </a:p>
        </p:txBody>
      </p:sp>
    </p:spTree>
    <p:extLst>
      <p:ext uri="{BB962C8B-B14F-4D97-AF65-F5344CB8AC3E}">
        <p14:creationId xmlns:p14="http://schemas.microsoft.com/office/powerpoint/2010/main" val="3538159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34</a:t>
            </a:fld>
            <a:endParaRPr lang="en-US" altLang="zh-CN"/>
          </a:p>
        </p:txBody>
      </p:sp>
    </p:spTree>
    <p:extLst>
      <p:ext uri="{BB962C8B-B14F-4D97-AF65-F5344CB8AC3E}">
        <p14:creationId xmlns:p14="http://schemas.microsoft.com/office/powerpoint/2010/main" val="2301141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 </a:t>
            </a:r>
            <a:r>
              <a:rPr lang="zh-CN" altLang="en-US" dirty="0" smtClean="0"/>
              <a:t>给出了</a:t>
            </a:r>
            <a:r>
              <a:rPr lang="en-US" altLang="zh-CN" dirty="0" smtClean="0"/>
              <a:t>lambda</a:t>
            </a:r>
            <a:r>
              <a:rPr lang="zh-CN" altLang="en-US" dirty="0" smtClean="0"/>
              <a:t>函数与采用</a:t>
            </a:r>
            <a:r>
              <a:rPr lang="en-US" altLang="zh-CN" dirty="0" smtClean="0"/>
              <a:t>def</a:t>
            </a:r>
            <a:r>
              <a:rPr lang="zh-CN" altLang="en-US" dirty="0" smtClean="0"/>
              <a:t>函数的对应关系 </a:t>
            </a:r>
            <a:endParaRPr lang="en-US" altLang="zh-CN" dirty="0" smtClean="0"/>
          </a:p>
          <a:p>
            <a:r>
              <a:rPr lang="zh-CN" altLang="en-US" dirty="0" smtClean="0"/>
              <a:t>既然是函数一种，遵循前面的规则，包括默认参数和调用时使用的关键参数 </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35</a:t>
            </a:fld>
            <a:endParaRPr kumimoji="1" lang="zh-CN" altLang="en-US"/>
          </a:p>
        </p:txBody>
      </p:sp>
    </p:spTree>
    <p:extLst>
      <p:ext uri="{BB962C8B-B14F-4D97-AF65-F5344CB8AC3E}">
        <p14:creationId xmlns:p14="http://schemas.microsoft.com/office/powerpoint/2010/main" val="3123231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lambda</a:t>
            </a:r>
            <a:r>
              <a:rPr lang="zh-CN" altLang="en-US" dirty="0" smtClean="0"/>
              <a:t>表达式用在什么地方？为什么要引入？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36</a:t>
            </a:fld>
            <a:endParaRPr kumimoji="1" lang="zh-CN" altLang="en-US"/>
          </a:p>
        </p:txBody>
      </p:sp>
    </p:spTree>
    <p:extLst>
      <p:ext uri="{BB962C8B-B14F-4D97-AF65-F5344CB8AC3E}">
        <p14:creationId xmlns:p14="http://schemas.microsoft.com/office/powerpoint/2010/main" val="273551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用在</a:t>
            </a:r>
            <a:r>
              <a:rPr lang="en-US" altLang="zh-CN" dirty="0" smtClean="0"/>
              <a:t>sort</a:t>
            </a:r>
            <a:r>
              <a:rPr lang="zh-CN" altLang="en-US" dirty="0" smtClean="0"/>
              <a:t>内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37</a:t>
            </a:fld>
            <a:endParaRPr kumimoji="1" lang="zh-CN" altLang="en-US"/>
          </a:p>
        </p:txBody>
      </p:sp>
    </p:spTree>
    <p:extLst>
      <p:ext uri="{BB962C8B-B14F-4D97-AF65-F5344CB8AC3E}">
        <p14:creationId xmlns:p14="http://schemas.microsoft.com/office/powerpoint/2010/main" val="93293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38</a:t>
            </a:fld>
            <a:endParaRPr lang="en-US" altLang="zh-CN"/>
          </a:p>
        </p:txBody>
      </p:sp>
    </p:spTree>
    <p:extLst>
      <p:ext uri="{BB962C8B-B14F-4D97-AF65-F5344CB8AC3E}">
        <p14:creationId xmlns:p14="http://schemas.microsoft.com/office/powerpoint/2010/main" val="767867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39</a:t>
            </a:fld>
            <a:endParaRPr kumimoji="1" lang="zh-CN" altLang="en-US"/>
          </a:p>
        </p:txBody>
      </p:sp>
    </p:spTree>
    <p:extLst>
      <p:ext uri="{BB962C8B-B14F-4D97-AF65-F5344CB8AC3E}">
        <p14:creationId xmlns:p14="http://schemas.microsoft.com/office/powerpoint/2010/main" val="23513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charset="-122"/>
                <a:sym typeface="Arial" charset="0"/>
              </a:rPr>
              <a:t>当然也可以确定位置参数的个数： </a:t>
            </a:r>
            <a:endParaRPr lang="en-US" altLang="zh-CN" sz="1200" dirty="0" smtClean="0">
              <a:latin typeface="宋体" charset="-122"/>
              <a:sym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latin typeface="宋体" charset="-122"/>
                <a:sym typeface="Arial" charset="0"/>
              </a:rPr>
              <a:t>func</a:t>
            </a:r>
            <a:r>
              <a:rPr lang="en-US" altLang="zh-CN" sz="1200" dirty="0" smtClean="0">
                <a:latin typeface="宋体" charset="-122"/>
                <a:sym typeface="Arial" charset="0"/>
              </a:rPr>
              <a:t>.__code__.</a:t>
            </a:r>
            <a:r>
              <a:rPr lang="en-US" altLang="zh-CN" sz="1200" dirty="0" err="1" smtClean="0">
                <a:latin typeface="宋体" charset="-122"/>
                <a:sym typeface="Arial" charset="0"/>
              </a:rPr>
              <a:t>co_argcount</a:t>
            </a:r>
            <a:r>
              <a:rPr lang="en-US" altLang="zh-CN" sz="1200" baseline="0" dirty="0" smtClean="0">
                <a:latin typeface="宋体" charset="-122"/>
                <a:sym typeface="Arial" charset="0"/>
              </a:rPr>
              <a:t> </a:t>
            </a:r>
            <a:r>
              <a:rPr lang="zh-CN" altLang="en-US" sz="1200" baseline="0" dirty="0" smtClean="0">
                <a:latin typeface="宋体" charset="-122"/>
                <a:sym typeface="Arial" charset="0"/>
              </a:rPr>
              <a:t>给出了参数的个数</a:t>
            </a:r>
            <a:endParaRPr lang="en-US" altLang="zh-CN" sz="1200" baseline="0" dirty="0" smtClean="0">
              <a:latin typeface="宋体" charset="-122"/>
              <a:sym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err="1" smtClean="0">
                <a:latin typeface="宋体" charset="-122"/>
                <a:sym typeface="Arial" charset="0"/>
              </a:rPr>
              <a:t>func</a:t>
            </a:r>
            <a:r>
              <a:rPr lang="en-US" altLang="zh-CN" sz="1200" baseline="0" dirty="0" smtClean="0">
                <a:latin typeface="宋体" charset="-122"/>
                <a:sym typeface="Arial" charset="0"/>
              </a:rPr>
              <a:t>.__code__.</a:t>
            </a:r>
            <a:r>
              <a:rPr lang="en-US" altLang="zh-CN" sz="1200" baseline="0" dirty="0" err="1" smtClean="0">
                <a:latin typeface="宋体" charset="-122"/>
                <a:sym typeface="Arial" charset="0"/>
              </a:rPr>
              <a:t>co_kwonlyargcount</a:t>
            </a:r>
            <a:r>
              <a:rPr lang="en-US" altLang="zh-CN" sz="1200" baseline="0" dirty="0" smtClean="0">
                <a:latin typeface="宋体" charset="-122"/>
                <a:sym typeface="Arial" charset="0"/>
              </a:rPr>
              <a:t>:  keyword-only</a:t>
            </a:r>
            <a:r>
              <a:rPr lang="zh-CN" altLang="en-US" sz="1200" baseline="0" dirty="0" smtClean="0">
                <a:latin typeface="宋体" charset="-122"/>
                <a:sym typeface="Arial" charset="0"/>
              </a:rPr>
              <a:t>参数的个数</a:t>
            </a:r>
            <a:endParaRPr lang="en-US" altLang="zh-CN" sz="1200" baseline="0" dirty="0" smtClean="0">
              <a:latin typeface="宋体" charset="-122"/>
              <a:sym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err="1" smtClean="0">
                <a:latin typeface="宋体" charset="-122"/>
                <a:sym typeface="Arial" charset="0"/>
              </a:rPr>
              <a:t>func</a:t>
            </a:r>
            <a:r>
              <a:rPr lang="en-US" altLang="zh-CN" sz="1200" baseline="0" dirty="0" smtClean="0">
                <a:latin typeface="宋体" charset="-122"/>
                <a:sym typeface="Arial" charset="0"/>
              </a:rPr>
              <a:t>.__defaults__:  default</a:t>
            </a:r>
            <a:r>
              <a:rPr lang="zh-CN" altLang="en-US" sz="1200" baseline="0" dirty="0" smtClean="0">
                <a:latin typeface="宋体" charset="-122"/>
                <a:sym typeface="Arial" charset="0"/>
              </a:rPr>
              <a:t>参数的缺省值</a:t>
            </a:r>
            <a:endParaRPr lang="en-US" altLang="zh-CN" sz="1200" baseline="0" dirty="0" smtClean="0">
              <a:latin typeface="宋体" charset="-122"/>
              <a:sym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err="1" smtClean="0">
                <a:latin typeface="宋体" charset="-122"/>
                <a:sym typeface="Arial" charset="0"/>
              </a:rPr>
              <a:t>func</a:t>
            </a:r>
            <a:r>
              <a:rPr lang="en-US" altLang="zh-CN" sz="1200" baseline="0" dirty="0" smtClean="0">
                <a:latin typeface="宋体" charset="-122"/>
                <a:sym typeface="Arial" charset="0"/>
              </a:rPr>
              <a:t>.__</a:t>
            </a:r>
            <a:r>
              <a:rPr lang="en-US" altLang="zh-CN" sz="1200" baseline="0" dirty="0" err="1" smtClean="0">
                <a:latin typeface="宋体" charset="-122"/>
                <a:sym typeface="Arial" charset="0"/>
              </a:rPr>
              <a:t>kwdefaults</a:t>
            </a:r>
            <a:r>
              <a:rPr lang="en-US" altLang="zh-CN" sz="1200" baseline="0" dirty="0" smtClean="0">
                <a:latin typeface="宋体" charset="-122"/>
                <a:sym typeface="Arial" charset="0"/>
              </a:rPr>
              <a:t>__  keyword-only defaults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宋体" charset="-122"/>
              <a:sym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宋体" charset="-122"/>
              <a:sym typeface="Arial" charset="0"/>
            </a:endParaRPr>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9</a:t>
            </a:fld>
            <a:endParaRPr kumimoji="1" lang="zh-CN" altLang="en-US"/>
          </a:p>
        </p:txBody>
      </p:sp>
    </p:spTree>
    <p:extLst>
      <p:ext uri="{BB962C8B-B14F-4D97-AF65-F5344CB8AC3E}">
        <p14:creationId xmlns:p14="http://schemas.microsoft.com/office/powerpoint/2010/main" val="561744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变长参数传递 </a:t>
            </a:r>
            <a:endParaRPr lang="en-US" altLang="zh-CN" dirty="0" smtClean="0"/>
          </a:p>
          <a:p>
            <a:r>
              <a:rPr lang="zh-CN" altLang="en-US" dirty="0" smtClean="0"/>
              <a:t>列表解析式</a:t>
            </a:r>
            <a:endParaRPr lang="en-US" altLang="zh-CN" dirty="0" smtClean="0"/>
          </a:p>
          <a:p>
            <a:r>
              <a:rPr lang="zh-CN" altLang="en-US" dirty="0" smtClean="0"/>
              <a:t>元组的</a:t>
            </a:r>
            <a:r>
              <a:rPr lang="en-US" altLang="zh-CN" dirty="0" smtClean="0"/>
              <a:t>+</a:t>
            </a:r>
            <a:r>
              <a:rPr lang="zh-CN" altLang="en-US" dirty="0" smtClean="0"/>
              <a:t>运算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41</a:t>
            </a:fld>
            <a:endParaRPr kumimoji="1" lang="zh-CN" altLang="en-US"/>
          </a:p>
        </p:txBody>
      </p:sp>
    </p:spTree>
    <p:extLst>
      <p:ext uri="{BB962C8B-B14F-4D97-AF65-F5344CB8AC3E}">
        <p14:creationId xmlns:p14="http://schemas.microsoft.com/office/powerpoint/2010/main" val="1416447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无聊的案例精选？  演示 切片和</a:t>
            </a:r>
            <a:r>
              <a:rPr lang="en-US" altLang="zh-CN" dirty="0" smtClean="0"/>
              <a:t>reverse</a:t>
            </a:r>
            <a:r>
              <a:rPr lang="zh-CN" altLang="en-US" dirty="0" smtClean="0"/>
              <a:t>吗？</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43</a:t>
            </a:fld>
            <a:endParaRPr kumimoji="1" lang="zh-CN" altLang="en-US"/>
          </a:p>
        </p:txBody>
      </p:sp>
    </p:spTree>
    <p:extLst>
      <p:ext uri="{BB962C8B-B14F-4D97-AF65-F5344CB8AC3E}">
        <p14:creationId xmlns:p14="http://schemas.microsoft.com/office/powerpoint/2010/main" val="2906104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与最初的例子基本类似，只是当时是打印</a:t>
            </a:r>
            <a:r>
              <a:rPr lang="en-US" altLang="zh-CN" dirty="0" smtClean="0"/>
              <a:t>n</a:t>
            </a:r>
            <a:r>
              <a:rPr lang="zh-CN" altLang="en-US" dirty="0" smtClean="0"/>
              <a:t>之前的</a:t>
            </a:r>
            <a:r>
              <a:rPr lang="en-US" altLang="zh-CN" dirty="0" err="1" smtClean="0"/>
              <a:t>fibonacci</a:t>
            </a:r>
            <a:r>
              <a:rPr lang="zh-CN" altLang="en-US" dirty="0" smtClean="0"/>
              <a:t>数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44</a:t>
            </a:fld>
            <a:endParaRPr kumimoji="1" lang="zh-CN" altLang="en-US"/>
          </a:p>
        </p:txBody>
      </p:sp>
    </p:spTree>
    <p:extLst>
      <p:ext uri="{BB962C8B-B14F-4D97-AF65-F5344CB8AC3E}">
        <p14:creationId xmlns:p14="http://schemas.microsoft.com/office/powerpoint/2010/main" val="3877848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70C0"/>
                </a:solidFill>
              </a:rPr>
              <a:t>enumerate</a:t>
            </a:r>
            <a:r>
              <a:rPr lang="zh-CN" altLang="en-US" sz="1200" dirty="0" smtClean="0">
                <a:solidFill>
                  <a:srgbClr val="0070C0"/>
                </a:solidFill>
              </a:rPr>
              <a:t>函数：  </a:t>
            </a:r>
            <a:r>
              <a:rPr lang="en-US" altLang="zh-CN" sz="1200" dirty="0" err="1" smtClean="0">
                <a:solidFill>
                  <a:srgbClr val="0070C0"/>
                </a:solidFill>
              </a:rPr>
              <a:t>index,value</a:t>
            </a:r>
            <a:r>
              <a:rPr lang="en-US" altLang="zh-CN" sz="1200" dirty="0" smtClean="0">
                <a:solidFill>
                  <a:srgbClr val="0070C0"/>
                </a:solidFill>
              </a:rPr>
              <a:t> </a:t>
            </a:r>
            <a:r>
              <a:rPr lang="zh-CN" altLang="en-US" sz="1200" dirty="0" smtClean="0">
                <a:solidFill>
                  <a:srgbClr val="0070C0"/>
                </a:solidFill>
              </a:rPr>
              <a:t>获得下标 </a:t>
            </a:r>
            <a:endParaRPr lang="en-US" altLang="zh-CN" sz="1200" dirty="0" smtClean="0">
              <a:solidFill>
                <a:srgbClr val="0070C0"/>
              </a:solidFill>
            </a:endParaRPr>
          </a:p>
          <a:p>
            <a:endParaRPr lang="en-US" altLang="zh-CN" dirty="0" smtClean="0"/>
          </a:p>
          <a:p>
            <a:r>
              <a:rPr lang="zh-CN" altLang="en-US" dirty="0" smtClean="0"/>
              <a:t>返回最小值，最小值可能出现多次，每次的下标是多少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45</a:t>
            </a:fld>
            <a:endParaRPr kumimoji="1" lang="zh-CN" altLang="en-US"/>
          </a:p>
        </p:txBody>
      </p:sp>
    </p:spTree>
    <p:extLst>
      <p:ext uri="{BB962C8B-B14F-4D97-AF65-F5344CB8AC3E}">
        <p14:creationId xmlns:p14="http://schemas.microsoft.com/office/powerpoint/2010/main" val="1054971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46</a:t>
            </a:fld>
            <a:endParaRPr kumimoji="1" lang="zh-CN" altLang="en-US"/>
          </a:p>
        </p:txBody>
      </p:sp>
    </p:spTree>
    <p:extLst>
      <p:ext uri="{BB962C8B-B14F-4D97-AF65-F5344CB8AC3E}">
        <p14:creationId xmlns:p14="http://schemas.microsoft.com/office/powerpoint/2010/main" val="2178172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IsPrime</a:t>
            </a:r>
            <a:r>
              <a:rPr lang="en-US" altLang="zh-CN" dirty="0" smtClean="0"/>
              <a:t>:</a:t>
            </a:r>
            <a:r>
              <a:rPr lang="zh-CN" altLang="en-US" dirty="0" smtClean="0"/>
              <a:t>素数的判断 </a:t>
            </a:r>
            <a:endParaRPr lang="en-US" altLang="zh-CN" dirty="0" smtClean="0"/>
          </a:p>
          <a:p>
            <a:endParaRPr lang="en-US" altLang="zh-CN" dirty="0" smtClean="0"/>
          </a:p>
          <a:p>
            <a:r>
              <a:rPr lang="en-US" altLang="zh-CN" dirty="0" smtClean="0"/>
              <a:t>n</a:t>
            </a:r>
            <a:r>
              <a:rPr lang="zh-CN" altLang="en-US" dirty="0" smtClean="0"/>
              <a:t>为正偶数的判断。   然后分解成两个整数，调用素数判断函数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47</a:t>
            </a:fld>
            <a:endParaRPr kumimoji="1" lang="zh-CN" altLang="en-US"/>
          </a:p>
        </p:txBody>
      </p:sp>
    </p:spTree>
    <p:extLst>
      <p:ext uri="{BB962C8B-B14F-4D97-AF65-F5344CB8AC3E}">
        <p14:creationId xmlns:p14="http://schemas.microsoft.com/office/powerpoint/2010/main" val="41469207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50</a:t>
            </a:fld>
            <a:endParaRPr lang="en-US" altLang="zh-CN"/>
          </a:p>
        </p:txBody>
      </p:sp>
    </p:spTree>
    <p:extLst>
      <p:ext uri="{BB962C8B-B14F-4D97-AF65-F5344CB8AC3E}">
        <p14:creationId xmlns:p14="http://schemas.microsoft.com/office/powerpoint/2010/main" val="3613822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reduce:  </a:t>
            </a:r>
            <a:r>
              <a:rPr lang="zh-CN" altLang="en-US" dirty="0" smtClean="0"/>
              <a:t>计算序列中的元素最后生成一个数值。 </a:t>
            </a:r>
            <a:endParaRPr lang="en-US" altLang="zh-CN" dirty="0" smtClean="0"/>
          </a:p>
          <a:p>
            <a:endParaRPr lang="en-US" altLang="zh-CN" dirty="0" smtClean="0"/>
          </a:p>
          <a:p>
            <a:r>
              <a:rPr lang="pt-BR" altLang="zh-CN" dirty="0" smtClean="0"/>
              <a:t>d e f a d d _ v e r b o s e ( x , y ) :</a:t>
            </a:r>
          </a:p>
          <a:p>
            <a:r>
              <a:rPr lang="pt-BR" altLang="zh-CN" dirty="0" smtClean="0"/>
              <a:t>. . . p r i n t " a d d ( x = % s , y = % s ) - &gt; % s " % ( x , y , x + y )</a:t>
            </a:r>
          </a:p>
          <a:p>
            <a:r>
              <a:rPr lang="pt-BR" altLang="zh-CN" dirty="0" smtClean="0"/>
              <a:t>. . . r e t u r n x + y</a:t>
            </a:r>
          </a:p>
          <a:p>
            <a:endParaRPr lang="pt-BR" altLang="zh-CN" dirty="0" smtClean="0"/>
          </a:p>
          <a:p>
            <a:endParaRPr lang="pt-BR" altLang="zh-CN" dirty="0" smtClean="0"/>
          </a:p>
          <a:p>
            <a:endParaRPr lang="pt-BR" altLang="zh-CN" dirty="0" smtClean="0"/>
          </a:p>
          <a:p>
            <a:r>
              <a:rPr lang="zh-CN" altLang="en-US" dirty="0" smtClean="0"/>
              <a:t>序列中元素的长度之和 </a:t>
            </a:r>
            <a:endParaRPr lang="en-US" altLang="zh-CN" dirty="0" smtClean="0"/>
          </a:p>
          <a:p>
            <a:endParaRPr lang="pt-BR" altLang="zh-CN" dirty="0" smtClean="0"/>
          </a:p>
          <a:p>
            <a:r>
              <a:rPr lang="pt-BR" altLang="zh-CN" dirty="0" smtClean="0"/>
              <a:t>d e f a d d _ l e n ( n , s ) :</a:t>
            </a:r>
          </a:p>
          <a:p>
            <a:r>
              <a:rPr lang="pt-BR" altLang="zh-CN" dirty="0" smtClean="0"/>
              <a:t>. . . r e t u r n n + l e n ( s )</a:t>
            </a:r>
          </a:p>
          <a:p>
            <a:r>
              <a:rPr lang="pt-BR" altLang="zh-CN" dirty="0" smtClean="0"/>
              <a:t>. . .</a:t>
            </a:r>
          </a:p>
          <a:p>
            <a:r>
              <a:rPr lang="pt-BR" altLang="zh-CN" dirty="0" smtClean="0"/>
              <a:t>&gt; &gt; &gt; r e d u c e ( a d d _ l e n , [ " T h i s " , " i s " , " a " , " t e s t . " ] , 0 )</a:t>
            </a:r>
          </a:p>
          <a:p>
            <a:r>
              <a:rPr lang="pt-BR" altLang="zh-CN" dirty="0" smtClean="0"/>
              <a:t>1 2</a:t>
            </a:r>
          </a:p>
          <a:p>
            <a:endParaRPr lang="pt-BR" altLang="zh-CN" dirty="0" smtClean="0"/>
          </a:p>
          <a:p>
            <a:endParaRPr lang="en-US" altLang="zh-CN" dirty="0" smtClean="0"/>
          </a:p>
          <a:p>
            <a:endParaRPr lang="en-US" altLang="zh-CN" dirty="0" smtClean="0"/>
          </a:p>
          <a:p>
            <a:r>
              <a:rPr lang="pt-BR" altLang="zh-CN" dirty="0" smtClean="0"/>
              <a:t>&gt; &gt; &gt; i m p o r t o p e r a t o r</a:t>
            </a:r>
          </a:p>
          <a:p>
            <a:r>
              <a:rPr lang="pt-BR" altLang="zh-CN" dirty="0" smtClean="0"/>
              <a:t>&gt; &gt; &gt; r e d u c e ( o p e r a t o r . _ _ a d d _ _ , [ 1 , 2 , 3 , 4 , 5 ] , 0 )</a:t>
            </a:r>
          </a:p>
          <a:p>
            <a:r>
              <a:rPr lang="pt-BR" altLang="zh-CN" dirty="0" smtClean="0"/>
              <a:t>1 5</a:t>
            </a:r>
          </a:p>
          <a:p>
            <a:endParaRPr lang="pt-BR"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53</a:t>
            </a:fld>
            <a:endParaRPr kumimoji="1" lang="zh-CN" altLang="en-US"/>
          </a:p>
        </p:txBody>
      </p:sp>
    </p:spTree>
    <p:extLst>
      <p:ext uri="{BB962C8B-B14F-4D97-AF65-F5344CB8AC3E}">
        <p14:creationId xmlns:p14="http://schemas.microsoft.com/office/powerpoint/2010/main" val="3691500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生成器函数产生生成器，即本身不是生成器，而是调用得到生成器 。 </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54</a:t>
            </a:fld>
            <a:endParaRPr kumimoji="1" lang="zh-CN" altLang="en-US"/>
          </a:p>
        </p:txBody>
      </p:sp>
    </p:spTree>
    <p:extLst>
      <p:ext uri="{BB962C8B-B14F-4D97-AF65-F5344CB8AC3E}">
        <p14:creationId xmlns:p14="http://schemas.microsoft.com/office/powerpoint/2010/main" val="240188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定义时：位置参数后跟着默认值参数</a:t>
            </a:r>
            <a:endParaRPr lang="en-US" altLang="zh-CN" dirty="0" smtClean="0"/>
          </a:p>
          <a:p>
            <a:r>
              <a:rPr lang="zh-CN" altLang="en-US" dirty="0" smtClean="0"/>
              <a:t>调用时：有默认值的参数可以省略 </a:t>
            </a:r>
            <a:endParaRPr lang="en-US" altLang="zh-CN" dirty="0" smtClean="0"/>
          </a:p>
          <a:p>
            <a:r>
              <a:rPr lang="zh-CN" altLang="en-US" dirty="0" smtClean="0"/>
              <a:t>这样才好匹配：首先普通的位置参数必须的进行匹配，剩下的如果实参有，则采用实参的值，如果没有则采取默认值 </a:t>
            </a:r>
            <a:endParaRPr lang="en-US" altLang="zh-CN" dirty="0" smtClean="0"/>
          </a:p>
          <a:p>
            <a:r>
              <a:rPr lang="zh-CN" altLang="en-US" dirty="0" smtClean="0"/>
              <a:t>有多个默认值参数时怎么办？ 后面调用时引入关键字参数</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10</a:t>
            </a:fld>
            <a:endParaRPr kumimoji="1" lang="zh-CN" altLang="en-US"/>
          </a:p>
        </p:txBody>
      </p:sp>
    </p:spTree>
    <p:extLst>
      <p:ext uri="{BB962C8B-B14F-4D97-AF65-F5344CB8AC3E}">
        <p14:creationId xmlns:p14="http://schemas.microsoft.com/office/powerpoint/2010/main" val="100288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&gt;&gt;&gt; def </a:t>
            </a:r>
            <a:r>
              <a:rPr lang="en-US" altLang="zh-CN" dirty="0" err="1" smtClean="0"/>
              <a:t>default_mutable</a:t>
            </a:r>
            <a:r>
              <a:rPr lang="en-US" altLang="zh-CN" dirty="0" smtClean="0"/>
              <a:t>(</a:t>
            </a:r>
            <a:r>
              <a:rPr lang="en-US" altLang="zh-CN" dirty="0" err="1" smtClean="0"/>
              <a:t>newitem,old_list</a:t>
            </a:r>
            <a:r>
              <a:rPr lang="en-US" altLang="zh-CN" dirty="0" smtClean="0"/>
              <a:t>=[]):</a:t>
            </a:r>
          </a:p>
          <a:p>
            <a:r>
              <a:rPr lang="en-US" altLang="zh-CN" dirty="0" smtClean="0"/>
              <a:t>	</a:t>
            </a:r>
            <a:r>
              <a:rPr lang="en-US" altLang="zh-CN" dirty="0" err="1" smtClean="0"/>
              <a:t>old_list.append</a:t>
            </a:r>
            <a:r>
              <a:rPr lang="en-US" altLang="zh-CN" dirty="0" smtClean="0"/>
              <a:t>(</a:t>
            </a:r>
            <a:r>
              <a:rPr lang="en-US" altLang="zh-CN" dirty="0" err="1" smtClean="0"/>
              <a:t>newitem</a:t>
            </a:r>
            <a:r>
              <a:rPr lang="en-US" altLang="zh-CN" dirty="0" smtClean="0"/>
              <a:t>)</a:t>
            </a:r>
          </a:p>
          <a:p>
            <a:r>
              <a:rPr lang="en-US" altLang="zh-CN" dirty="0" smtClean="0"/>
              <a:t>	return </a:t>
            </a:r>
            <a:r>
              <a:rPr lang="en-US" altLang="zh-CN" dirty="0" err="1" smtClean="0"/>
              <a:t>old_list</a:t>
            </a:r>
            <a:endParaRPr lang="en-US" altLang="zh-CN" dirty="0" smtClean="0"/>
          </a:p>
          <a:p>
            <a:endParaRPr lang="en-US" altLang="zh-CN" dirty="0" smtClean="0"/>
          </a:p>
          <a:p>
            <a:r>
              <a:rPr lang="en-US" altLang="zh-CN" dirty="0" smtClean="0"/>
              <a:t>&gt;&gt;&gt; print (</a:t>
            </a:r>
            <a:r>
              <a:rPr lang="en-US" altLang="zh-CN" dirty="0" err="1" smtClean="0"/>
              <a:t>default_mutable</a:t>
            </a:r>
            <a:r>
              <a:rPr lang="en-US" altLang="zh-CN" dirty="0" smtClean="0"/>
              <a:t>('5',[1,2,3,4]))</a:t>
            </a:r>
          </a:p>
          <a:p>
            <a:r>
              <a:rPr lang="en-US" altLang="zh-CN" dirty="0" smtClean="0"/>
              <a:t>[1, 2, 3, 4, '5']</a:t>
            </a:r>
          </a:p>
          <a:p>
            <a:r>
              <a:rPr lang="en-US" altLang="zh-CN" dirty="0" smtClean="0"/>
              <a:t>&gt;&gt;&gt; print (</a:t>
            </a:r>
            <a:r>
              <a:rPr lang="en-US" altLang="zh-CN" dirty="0" err="1" smtClean="0"/>
              <a:t>default_mutable</a:t>
            </a:r>
            <a:r>
              <a:rPr lang="en-US" altLang="zh-CN" dirty="0" smtClean="0"/>
              <a:t>('5',[1,2,3,4]))</a:t>
            </a:r>
          </a:p>
          <a:p>
            <a:r>
              <a:rPr lang="en-US" altLang="zh-CN" dirty="0" smtClean="0"/>
              <a:t>[1, 2, 3, 4, '5']</a:t>
            </a:r>
          </a:p>
          <a:p>
            <a:r>
              <a:rPr lang="en-US" altLang="zh-CN" dirty="0" smtClean="0"/>
              <a:t>&gt;&gt;&gt; print (</a:t>
            </a:r>
            <a:r>
              <a:rPr lang="en-US" altLang="zh-CN" dirty="0" err="1" smtClean="0"/>
              <a:t>default_mutable.__defaults</a:t>
            </a:r>
            <a:r>
              <a:rPr lang="en-US" altLang="zh-CN" dirty="0" smtClean="0"/>
              <a:t>__)</a:t>
            </a:r>
          </a:p>
          <a:p>
            <a:endParaRPr lang="en-US" altLang="zh-CN" dirty="0" smtClean="0"/>
          </a:p>
          <a:p>
            <a:r>
              <a:rPr lang="en-US" altLang="zh-CN" dirty="0" smtClean="0"/>
              <a:t>([],)</a:t>
            </a:r>
          </a:p>
          <a:p>
            <a:r>
              <a:rPr lang="en-US" altLang="zh-CN" dirty="0" smtClean="0"/>
              <a:t>&gt;&gt;&gt; print (</a:t>
            </a:r>
            <a:r>
              <a:rPr lang="en-US" altLang="zh-CN" dirty="0" err="1" smtClean="0"/>
              <a:t>default_mutable</a:t>
            </a:r>
            <a:r>
              <a:rPr lang="en-US" altLang="zh-CN" dirty="0" smtClean="0"/>
              <a:t>('a'))</a:t>
            </a:r>
          </a:p>
          <a:p>
            <a:r>
              <a:rPr lang="en-US" altLang="zh-CN" dirty="0" smtClean="0"/>
              <a:t>['a']</a:t>
            </a:r>
          </a:p>
          <a:p>
            <a:r>
              <a:rPr lang="en-US" altLang="zh-CN" dirty="0" smtClean="0"/>
              <a:t>&gt;&gt;&gt; print (</a:t>
            </a:r>
            <a:r>
              <a:rPr lang="en-US" altLang="zh-CN" dirty="0" err="1" smtClean="0"/>
              <a:t>default_mutable.__defaults</a:t>
            </a:r>
            <a:r>
              <a:rPr lang="en-US" altLang="zh-CN" dirty="0" smtClean="0"/>
              <a:t>__)</a:t>
            </a:r>
          </a:p>
          <a:p>
            <a:r>
              <a:rPr lang="en-US" altLang="zh-CN" dirty="0" smtClean="0"/>
              <a:t>(['a'],)</a:t>
            </a:r>
          </a:p>
          <a:p>
            <a:r>
              <a:rPr lang="en-US" altLang="zh-CN" dirty="0" smtClean="0"/>
              <a:t>&gt;&gt;&gt; print (</a:t>
            </a:r>
            <a:r>
              <a:rPr lang="en-US" altLang="zh-CN" dirty="0" err="1" smtClean="0"/>
              <a:t>default_mutable</a:t>
            </a:r>
            <a:r>
              <a:rPr lang="en-US" altLang="zh-CN" dirty="0" smtClean="0"/>
              <a:t>('b') )</a:t>
            </a:r>
          </a:p>
          <a:p>
            <a:endParaRPr lang="en-US" altLang="zh-CN" dirty="0" smtClean="0"/>
          </a:p>
          <a:p>
            <a:r>
              <a:rPr lang="en-US" altLang="zh-CN" dirty="0" smtClean="0"/>
              <a:t>['a', 'b']</a:t>
            </a:r>
          </a:p>
          <a:p>
            <a:r>
              <a:rPr lang="en-US" altLang="zh-CN" dirty="0" smtClean="0"/>
              <a:t>&gt;&gt;&gt; print (</a:t>
            </a:r>
            <a:r>
              <a:rPr lang="en-US" altLang="zh-CN" dirty="0" err="1" smtClean="0"/>
              <a:t>default_mutable.__defaults</a:t>
            </a:r>
            <a:r>
              <a:rPr lang="en-US" altLang="zh-CN" dirty="0" smtClean="0"/>
              <a:t>__)</a:t>
            </a:r>
          </a:p>
          <a:p>
            <a:r>
              <a:rPr lang="en-US" altLang="zh-CN" dirty="0" smtClean="0"/>
              <a:t>(['a', 'b'],)</a:t>
            </a:r>
          </a:p>
          <a:p>
            <a:r>
              <a:rPr lang="en-US" altLang="zh-CN" dirty="0" smtClean="0"/>
              <a:t>&gt;&gt;&gt; def default_mutable2(</a:t>
            </a:r>
            <a:r>
              <a:rPr lang="en-US" altLang="zh-CN" dirty="0" err="1" smtClean="0"/>
              <a:t>newitem,old_list</a:t>
            </a:r>
            <a:r>
              <a:rPr lang="en-US" altLang="zh-CN" dirty="0" smtClean="0"/>
              <a:t>=None):</a:t>
            </a:r>
          </a:p>
          <a:p>
            <a:r>
              <a:rPr lang="en-US" altLang="zh-CN" dirty="0" smtClean="0"/>
              <a:t>	if </a:t>
            </a:r>
            <a:r>
              <a:rPr lang="en-US" altLang="zh-CN" dirty="0" err="1" smtClean="0"/>
              <a:t>old_list</a:t>
            </a:r>
            <a:r>
              <a:rPr lang="en-US" altLang="zh-CN" dirty="0" smtClean="0"/>
              <a:t> is None:</a:t>
            </a:r>
          </a:p>
          <a:p>
            <a:r>
              <a:rPr lang="en-US" altLang="zh-CN" dirty="0" smtClean="0"/>
              <a:t>		</a:t>
            </a:r>
            <a:r>
              <a:rPr lang="en-US" altLang="zh-CN" dirty="0" err="1" smtClean="0"/>
              <a:t>old_list</a:t>
            </a:r>
            <a:r>
              <a:rPr lang="en-US" altLang="zh-CN" dirty="0" smtClean="0"/>
              <a:t>=[]</a:t>
            </a:r>
          </a:p>
          <a:p>
            <a:r>
              <a:rPr lang="en-US" altLang="zh-CN" dirty="0" smtClean="0"/>
              <a:t>	</a:t>
            </a:r>
            <a:r>
              <a:rPr lang="en-US" altLang="zh-CN" dirty="0" err="1" smtClean="0"/>
              <a:t>old_list.append</a:t>
            </a:r>
            <a:r>
              <a:rPr lang="en-US" altLang="zh-CN" dirty="0" smtClean="0"/>
              <a:t>(</a:t>
            </a:r>
            <a:r>
              <a:rPr lang="en-US" altLang="zh-CN" dirty="0" err="1" smtClean="0"/>
              <a:t>newitem</a:t>
            </a:r>
            <a:r>
              <a:rPr lang="en-US" altLang="zh-CN" dirty="0" smtClean="0"/>
              <a:t>)</a:t>
            </a:r>
          </a:p>
          <a:p>
            <a:r>
              <a:rPr lang="en-US" altLang="zh-CN" dirty="0" smtClean="0"/>
              <a:t>	return </a:t>
            </a:r>
            <a:r>
              <a:rPr lang="en-US" altLang="zh-CN" dirty="0" err="1" smtClean="0"/>
              <a:t>old_list</a:t>
            </a:r>
            <a:endParaRPr lang="en-US" altLang="zh-CN" dirty="0" smtClean="0"/>
          </a:p>
          <a:p>
            <a:endParaRPr lang="en-US" altLang="zh-CN" dirty="0" smtClean="0"/>
          </a:p>
          <a:p>
            <a:r>
              <a:rPr lang="en-US" altLang="zh-CN" dirty="0" smtClean="0"/>
              <a:t>&gt;&gt;&gt; print (default_mutable2('5',[1,2,3,4]))</a:t>
            </a:r>
          </a:p>
          <a:p>
            <a:r>
              <a:rPr lang="en-US" altLang="zh-CN" dirty="0" smtClean="0"/>
              <a:t>[1, 2, 3, 4, '5']</a:t>
            </a:r>
          </a:p>
          <a:p>
            <a:r>
              <a:rPr lang="en-US" altLang="zh-CN" dirty="0" smtClean="0"/>
              <a:t>&gt;&gt;&gt; print (default_mutable2.__defaults__)</a:t>
            </a:r>
          </a:p>
          <a:p>
            <a:r>
              <a:rPr lang="en-US" altLang="zh-CN" dirty="0" smtClean="0"/>
              <a:t>(None,)</a:t>
            </a:r>
          </a:p>
          <a:p>
            <a:r>
              <a:rPr lang="en-US" altLang="zh-CN" dirty="0" smtClean="0"/>
              <a:t>&gt;&gt;&gt; print (default_mutable2('a'))</a:t>
            </a:r>
          </a:p>
          <a:p>
            <a:r>
              <a:rPr lang="en-US" altLang="zh-CN" dirty="0" smtClean="0"/>
              <a:t>['a']</a:t>
            </a:r>
          </a:p>
          <a:p>
            <a:r>
              <a:rPr lang="en-US" altLang="zh-CN" dirty="0" smtClean="0"/>
              <a:t>&gt;&gt;&gt; print (default_mutable2.__defaults__)</a:t>
            </a:r>
          </a:p>
          <a:p>
            <a:r>
              <a:rPr lang="en-US" altLang="zh-CN" dirty="0" smtClean="0"/>
              <a:t>(None,)</a:t>
            </a:r>
          </a:p>
          <a:p>
            <a:r>
              <a:rPr lang="en-US" altLang="zh-CN" dirty="0" smtClean="0"/>
              <a:t>&gt;&gt;&gt;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13</a:t>
            </a:fld>
            <a:endParaRPr kumimoji="1" lang="zh-CN" altLang="en-US"/>
          </a:p>
        </p:txBody>
      </p:sp>
    </p:spTree>
    <p:extLst>
      <p:ext uri="{BB962C8B-B14F-4D97-AF65-F5344CB8AC3E}">
        <p14:creationId xmlns:p14="http://schemas.microsoft.com/office/powerpoint/2010/main" val="11056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altLang="zh-CN" dirty="0" smtClean="0"/>
              <a:t>&gt;&gt;&gt; def func(a,b,c=5,d=6): print(a,b,c,d)</a:t>
            </a:r>
          </a:p>
          <a:p>
            <a:endParaRPr lang="pt-BR" altLang="zh-CN" dirty="0" smtClean="0"/>
          </a:p>
          <a:p>
            <a:r>
              <a:rPr lang="pt-BR" altLang="zh-CN" dirty="0" smtClean="0"/>
              <a:t>&gt;&gt;&gt; func(1,2,7)</a:t>
            </a:r>
          </a:p>
          <a:p>
            <a:r>
              <a:rPr lang="pt-BR" altLang="zh-CN" dirty="0" smtClean="0"/>
              <a:t>1 2 7 6</a:t>
            </a:r>
          </a:p>
          <a:p>
            <a:r>
              <a:rPr lang="pt-BR" altLang="zh-CN" dirty="0" smtClean="0"/>
              <a:t>&gt;&gt;&gt; func(1,2,5,8)</a:t>
            </a:r>
          </a:p>
          <a:p>
            <a:r>
              <a:rPr lang="pt-BR" altLang="zh-CN" dirty="0" smtClean="0"/>
              <a:t>1 2 5 8</a:t>
            </a:r>
          </a:p>
          <a:p>
            <a:r>
              <a:rPr lang="pt-BR" altLang="zh-CN" dirty="0" smtClean="0"/>
              <a:t>&gt;&gt;&gt; func(b=1,a=2,c=7)</a:t>
            </a:r>
          </a:p>
          <a:p>
            <a:r>
              <a:rPr lang="pt-BR" altLang="zh-CN" dirty="0" smtClean="0"/>
              <a:t>2 1 7 6</a:t>
            </a:r>
          </a:p>
          <a:p>
            <a:r>
              <a:rPr lang="pt-BR" altLang="zh-CN" dirty="0" smtClean="0"/>
              <a:t>&gt;&gt;&gt; func(1,2,d=8)</a:t>
            </a:r>
          </a:p>
          <a:p>
            <a:endParaRPr lang="pt-BR" altLang="zh-CN" dirty="0" smtClean="0"/>
          </a:p>
          <a:p>
            <a:r>
              <a:rPr lang="pt-BR" altLang="zh-CN" dirty="0" smtClean="0"/>
              <a:t>1 2 5 8</a:t>
            </a:r>
          </a:p>
          <a:p>
            <a:r>
              <a:rPr lang="pt-BR" altLang="zh-CN" dirty="0" smtClean="0"/>
              <a:t>&gt;&gt;&gt; func(1,b=2,d=8) </a:t>
            </a:r>
          </a:p>
          <a:p>
            <a:endParaRPr lang="pt-BR" altLang="zh-CN" dirty="0" smtClean="0"/>
          </a:p>
          <a:p>
            <a:r>
              <a:rPr lang="pt-BR" altLang="zh-CN" dirty="0" smtClean="0"/>
              <a:t>1 2 5 8</a:t>
            </a:r>
          </a:p>
          <a:p>
            <a:r>
              <a:rPr lang="pt-BR" altLang="zh-CN" dirty="0" smtClean="0"/>
              <a:t>&gt;&gt;&gt;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14</a:t>
            </a:fld>
            <a:endParaRPr kumimoji="1" lang="zh-CN" altLang="en-US"/>
          </a:p>
        </p:txBody>
      </p:sp>
    </p:spTree>
    <p:extLst>
      <p:ext uri="{BB962C8B-B14F-4D97-AF65-F5344CB8AC3E}">
        <p14:creationId xmlns:p14="http://schemas.microsoft.com/office/powerpoint/2010/main" val="338817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&gt;&gt;&gt; print(</a:t>
            </a:r>
            <a:r>
              <a:rPr kumimoji="1" lang="en-US" altLang="zh-CN" dirty="0" err="1" smtClean="0"/>
              <a:t>variable_parameter</a:t>
            </a:r>
            <a:r>
              <a:rPr kumimoji="1" lang="en-US" altLang="zh-CN" dirty="0" smtClean="0"/>
              <a:t>(1,2,3,4,5,b=3,u=11,v=12,w=13))</a:t>
            </a:r>
          </a:p>
          <a:p>
            <a:r>
              <a:rPr kumimoji="1" lang="en-US" altLang="zh-CN" dirty="0" err="1" smtClean="0"/>
              <a:t>Traceback</a:t>
            </a:r>
            <a:r>
              <a:rPr kumimoji="1" lang="en-US" altLang="zh-CN" dirty="0" smtClean="0"/>
              <a:t> (most recent call last):</a:t>
            </a:r>
          </a:p>
          <a:p>
            <a:r>
              <a:rPr kumimoji="1" lang="en-US" altLang="zh-CN" dirty="0" smtClean="0"/>
              <a:t>  File "&lt;pyshell#6&gt;", line 1, in &lt;module&gt;</a:t>
            </a:r>
          </a:p>
          <a:p>
            <a:r>
              <a:rPr kumimoji="1" lang="en-US" altLang="zh-CN" dirty="0" smtClean="0"/>
              <a:t>    print(</a:t>
            </a:r>
            <a:r>
              <a:rPr kumimoji="1" lang="en-US" altLang="zh-CN" dirty="0" err="1" smtClean="0"/>
              <a:t>variable_parameter</a:t>
            </a:r>
            <a:r>
              <a:rPr kumimoji="1" lang="en-US" altLang="zh-CN" dirty="0" smtClean="0"/>
              <a:t>(1,2,3,4,5,b=3,u=11,v=12,w=13))</a:t>
            </a:r>
          </a:p>
          <a:p>
            <a:r>
              <a:rPr kumimoji="1" lang="en-US" altLang="zh-CN" dirty="0" err="1" smtClean="0"/>
              <a:t>TypeError</a:t>
            </a:r>
            <a:r>
              <a:rPr kumimoji="1" lang="en-US" altLang="zh-CN" dirty="0" smtClean="0"/>
              <a:t>: </a:t>
            </a:r>
            <a:r>
              <a:rPr kumimoji="1" lang="en-US" altLang="zh-CN" dirty="0" err="1" smtClean="0"/>
              <a:t>variable_parameter</a:t>
            </a:r>
            <a:r>
              <a:rPr kumimoji="1" lang="en-US" altLang="zh-CN" dirty="0" smtClean="0"/>
              <a:t>() got multiple values for argument 'b'</a:t>
            </a:r>
            <a:endParaRPr kumimoji="1" lang="zh-CN" altLang="en-US" dirty="0"/>
          </a:p>
        </p:txBody>
      </p:sp>
      <p:sp>
        <p:nvSpPr>
          <p:cNvPr id="4" name="幻灯片编号占位符 3"/>
          <p:cNvSpPr>
            <a:spLocks noGrp="1"/>
          </p:cNvSpPr>
          <p:nvPr>
            <p:ph type="sldNum" sz="quarter" idx="10"/>
          </p:nvPr>
        </p:nvSpPr>
        <p:spPr/>
        <p:txBody>
          <a:bodyPr/>
          <a:lstStyle/>
          <a:p>
            <a:fld id="{017304FD-7E7A-FF4B-9107-089DFBFD432B}" type="slidenum">
              <a:rPr kumimoji="1" lang="zh-CN" altLang="en-US" smtClean="0"/>
              <a:t>15</a:t>
            </a:fld>
            <a:endParaRPr kumimoji="1" lang="zh-CN" altLang="en-US"/>
          </a:p>
        </p:txBody>
      </p:sp>
    </p:spTree>
    <p:extLst>
      <p:ext uri="{BB962C8B-B14F-4D97-AF65-F5344CB8AC3E}">
        <p14:creationId xmlns:p14="http://schemas.microsoft.com/office/powerpoint/2010/main" val="111772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mr-IN" altLang="zh-CN" dirty="0" smtClean="0"/>
              <a:t>&gt;&gt;&gt; </a:t>
            </a:r>
            <a:r>
              <a:rPr kumimoji="1" lang="mr-IN" altLang="zh-CN" dirty="0" err="1" smtClean="0"/>
              <a:t>def</a:t>
            </a:r>
            <a:r>
              <a:rPr kumimoji="1" lang="mr-IN" altLang="zh-CN" dirty="0" smtClean="0"/>
              <a:t> </a:t>
            </a:r>
            <a:r>
              <a:rPr kumimoji="1" lang="mr-IN" altLang="zh-CN" dirty="0" err="1" smtClean="0"/>
              <a:t>kwonly</a:t>
            </a:r>
            <a:r>
              <a:rPr kumimoji="1" lang="en-US" altLang="zh-CN" dirty="0" smtClean="0"/>
              <a:t>3</a:t>
            </a:r>
            <a:r>
              <a:rPr kumimoji="1" lang="mr-IN" altLang="zh-CN" dirty="0" smtClean="0"/>
              <a:t>(</a:t>
            </a:r>
            <a:r>
              <a:rPr kumimoji="1" lang="mr-IN" altLang="zh-CN" dirty="0" err="1" smtClean="0"/>
              <a:t>a</a:t>
            </a:r>
            <a:r>
              <a:rPr kumimoji="1" lang="mr-IN" altLang="zh-CN" dirty="0" smtClean="0"/>
              <a:t>, </a:t>
            </a:r>
            <a:r>
              <a:rPr kumimoji="1" lang="mr-IN" altLang="zh-CN" dirty="0" err="1" smtClean="0"/>
              <a:t>b</a:t>
            </a:r>
            <a:r>
              <a:rPr kumimoji="1" lang="mr-IN" altLang="zh-CN" dirty="0" smtClean="0"/>
              <a:t>, *,</a:t>
            </a:r>
            <a:r>
              <a:rPr kumimoji="1" lang="mr-IN" altLang="zh-CN" dirty="0" err="1" smtClean="0"/>
              <a:t>c</a:t>
            </a:r>
            <a:r>
              <a:rPr kumimoji="1" lang="mr-IN" altLang="zh-CN" dirty="0" smtClean="0"/>
              <a:t>=1, </a:t>
            </a:r>
            <a:r>
              <a:rPr kumimoji="1" lang="mr-IN" altLang="zh-CN" dirty="0" err="1" smtClean="0"/>
              <a:t>d</a:t>
            </a:r>
            <a:r>
              <a:rPr kumimoji="1" lang="mr-IN" altLang="zh-CN" dirty="0" smtClean="0"/>
              <a:t>):	</a:t>
            </a:r>
            <a:endParaRPr kumimoji="1" lang="en-US" altLang="zh-CN" dirty="0" smtClean="0"/>
          </a:p>
          <a:p>
            <a:r>
              <a:rPr kumimoji="1" lang="en-US" altLang="zh-CN" dirty="0" smtClean="0"/>
              <a:t>     </a:t>
            </a:r>
            <a:r>
              <a:rPr kumimoji="1" lang="mr-IN" altLang="zh-CN" dirty="0" err="1" smtClean="0"/>
              <a:t>return</a:t>
            </a:r>
            <a:r>
              <a:rPr kumimoji="1" lang="mr-IN" altLang="zh-CN" dirty="0" smtClean="0"/>
              <a:t> (</a:t>
            </a:r>
            <a:r>
              <a:rPr kumimoji="1" lang="mr-IN" altLang="zh-CN" dirty="0" err="1" smtClean="0"/>
              <a:t>a,b,c,d</a:t>
            </a:r>
            <a:r>
              <a:rPr kumimoji="1" lang="mr-IN" altLang="zh-CN" dirty="0" smtClean="0"/>
              <a:t>)</a:t>
            </a:r>
            <a:endParaRPr kumimoji="1" lang="en-US" altLang="zh-CN" dirty="0" smtClean="0"/>
          </a:p>
          <a:p>
            <a:r>
              <a:rPr kumimoji="1" lang="mr-IN" altLang="zh-CN" dirty="0" smtClean="0"/>
              <a:t>&gt;&gt;&gt; </a:t>
            </a:r>
            <a:r>
              <a:rPr kumimoji="1" lang="mr-IN" altLang="zh-CN" dirty="0" err="1" smtClean="0"/>
              <a:t>print</a:t>
            </a:r>
            <a:r>
              <a:rPr kumimoji="1" lang="mr-IN" altLang="zh-CN" dirty="0" smtClean="0"/>
              <a:t>(kwonly2(1,2,d=8))</a:t>
            </a:r>
            <a:endParaRPr kumimoji="1" lang="en-US" altLang="zh-CN" smtClean="0"/>
          </a:p>
          <a:p>
            <a:r>
              <a:rPr kumimoji="1" lang="mr-IN" altLang="zh-CN" smtClean="0"/>
              <a:t>(</a:t>
            </a:r>
            <a:r>
              <a:rPr kumimoji="1" lang="mr-IN" altLang="zh-CN" dirty="0" smtClean="0"/>
              <a:t>1, 2, 1, 8)</a:t>
            </a:r>
            <a:endParaRPr kumimoji="1" lang="zh-CN" altLang="en-US" dirty="0"/>
          </a:p>
        </p:txBody>
      </p:sp>
      <p:sp>
        <p:nvSpPr>
          <p:cNvPr id="4" name="幻灯片编号占位符 3"/>
          <p:cNvSpPr>
            <a:spLocks noGrp="1"/>
          </p:cNvSpPr>
          <p:nvPr>
            <p:ph type="sldNum" sz="quarter" idx="10"/>
          </p:nvPr>
        </p:nvSpPr>
        <p:spPr/>
        <p:txBody>
          <a:bodyPr/>
          <a:lstStyle/>
          <a:p>
            <a:fld id="{017304FD-7E7A-FF4B-9107-089DFBFD432B}" type="slidenum">
              <a:rPr kumimoji="1" lang="zh-CN" altLang="en-US" smtClean="0"/>
              <a:t>16</a:t>
            </a:fld>
            <a:endParaRPr kumimoji="1" lang="zh-CN" altLang="en-US"/>
          </a:p>
        </p:txBody>
      </p:sp>
    </p:spTree>
    <p:extLst>
      <p:ext uri="{BB962C8B-B14F-4D97-AF65-F5344CB8AC3E}">
        <p14:creationId xmlns:p14="http://schemas.microsoft.com/office/powerpoint/2010/main" val="197958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defRPr/>
            </a:pPr>
            <a:endParaRPr lang="en-US" altLang="zh-CN" sz="1200" dirty="0" smtClean="0"/>
          </a:p>
          <a:p>
            <a:pPr>
              <a:lnSpc>
                <a:spcPct val="100000"/>
              </a:lnSpc>
              <a:defRPr/>
            </a:pPr>
            <a:r>
              <a:rPr lang="zh-CN" altLang="en-US" sz="1200" dirty="0" smtClean="0"/>
              <a:t>但是如果有可能，尽量避免</a:t>
            </a:r>
            <a:endParaRPr lang="en-US" altLang="zh-CN" sz="1200" dirty="0" smtClean="0"/>
          </a:p>
          <a:p>
            <a:pPr>
              <a:lnSpc>
                <a:spcPct val="100000"/>
              </a:lnSpc>
              <a:defRPr/>
            </a:pP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17</a:t>
            </a:fld>
            <a:endParaRPr kumimoji="1" lang="zh-CN" altLang="en-US"/>
          </a:p>
        </p:txBody>
      </p:sp>
    </p:spTree>
    <p:extLst>
      <p:ext uri="{BB962C8B-B14F-4D97-AF65-F5344CB8AC3E}">
        <p14:creationId xmlns:p14="http://schemas.microsoft.com/office/powerpoint/2010/main" val="3636316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7291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662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40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141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20479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6927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83504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7694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51708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609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2018/5/27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6363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58E78-7503-1B40-A02D-4B949E346463}" type="datetimeFigureOut">
              <a:rPr kumimoji="1" lang="zh-CN" altLang="en-US" smtClean="0"/>
              <a:t>2018/5/27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19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bin"/><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dirty="0" smtClean="0"/>
              <a:t>第</a:t>
            </a:r>
            <a:r>
              <a:rPr lang="en-US" altLang="zh-CN" dirty="0" smtClean="0"/>
              <a:t>5</a:t>
            </a:r>
            <a:r>
              <a:rPr lang="zh-CN" altLang="en-US" dirty="0" smtClean="0"/>
              <a:t>章 函数设计与使用</a:t>
            </a:r>
            <a:endParaRPr lang="zh-CN" altLang="en-US" dirty="0"/>
          </a:p>
        </p:txBody>
      </p:sp>
      <p:sp>
        <p:nvSpPr>
          <p:cNvPr id="15363" name="Rectangle 3"/>
          <p:cNvSpPr>
            <a:spLocks noGrp="1" noChangeArrowheads="1"/>
          </p:cNvSpPr>
          <p:nvPr>
            <p:ph type="subTitle" idx="1"/>
          </p:nvPr>
        </p:nvSpPr>
        <p:spPr/>
        <p:txBody>
          <a:bodyPr/>
          <a:lstStyle/>
          <a:p>
            <a:pPr algn="l"/>
            <a:endParaRPr lang="zh-CN" altLang="zh-CN" dirty="0"/>
          </a:p>
        </p:txBody>
      </p:sp>
    </p:spTree>
    <p:extLst>
      <p:ext uri="{BB962C8B-B14F-4D97-AF65-F5344CB8AC3E}">
        <p14:creationId xmlns:p14="http://schemas.microsoft.com/office/powerpoint/2010/main" val="1534980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a:t>
            </a:r>
            <a:r>
              <a:rPr lang="zh-CN" altLang="en-US" dirty="0" smtClean="0"/>
              <a:t>数</a:t>
            </a:r>
            <a:r>
              <a:rPr lang="en-US" altLang="zh-CN" dirty="0" smtClean="0"/>
              <a:t>(defaults parameter)</a:t>
            </a:r>
            <a:endParaRPr lang="zh-CN" altLang="zh-CN" dirty="0"/>
          </a:p>
        </p:txBody>
      </p:sp>
      <p:sp>
        <p:nvSpPr>
          <p:cNvPr id="4" name="Rectangle 3"/>
          <p:cNvSpPr txBox="1">
            <a:spLocks noChangeArrowheads="1"/>
          </p:cNvSpPr>
          <p:nvPr/>
        </p:nvSpPr>
        <p:spPr>
          <a:xfrm>
            <a:off x="343524" y="1690688"/>
            <a:ext cx="10629275" cy="1784032"/>
          </a:xfrm>
          <a:prstGeom prst="rect">
            <a:avLst/>
          </a:prstGeom>
          <a:noFill/>
        </p:spPr>
        <p:txBody>
          <a:bodyPr vert="horz" lIns="108825" tIns="54412" rIns="108825" bIns="54412" rtlCol="0">
            <a:normAutofit fontScale="925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defRPr/>
            </a:pPr>
            <a:r>
              <a:rPr lang="zh-CN" altLang="en-US" sz="2400" dirty="0" smtClean="0"/>
              <a:t>函数定义时最前面是位置参数，然后是默认</a:t>
            </a:r>
            <a:r>
              <a:rPr lang="zh-CN" altLang="en-US" sz="2400" dirty="0"/>
              <a:t>值参</a:t>
            </a:r>
            <a:r>
              <a:rPr lang="zh-CN" altLang="en-US" sz="2400" dirty="0" smtClean="0"/>
              <a:t>数</a:t>
            </a:r>
            <a:endParaRPr lang="en-US" altLang="zh-CN" sz="2400" dirty="0" smtClean="0"/>
          </a:p>
          <a:p>
            <a:pPr>
              <a:lnSpc>
                <a:spcPct val="80000"/>
              </a:lnSpc>
              <a:defRPr/>
            </a:pPr>
            <a:r>
              <a:rPr lang="zh-CN" altLang="en-US" sz="2400" dirty="0" smtClean="0"/>
              <a:t>即默认</a:t>
            </a:r>
            <a:r>
              <a:rPr lang="zh-CN" altLang="en-US" sz="2400" dirty="0"/>
              <a:t>值参数右边</a:t>
            </a:r>
            <a:r>
              <a:rPr lang="zh-CN" altLang="en-US" sz="2400" dirty="0" smtClean="0"/>
              <a:t>不能再有位置参数。</a:t>
            </a:r>
            <a:endParaRPr lang="en-US" altLang="zh-CN" sz="2400" dirty="0" smtClean="0"/>
          </a:p>
          <a:p>
            <a:pPr>
              <a:lnSpc>
                <a:spcPct val="110000"/>
              </a:lnSpc>
              <a:defRPr/>
            </a:pPr>
            <a:r>
              <a:rPr lang="zh-CN" altLang="en-US" sz="2400" dirty="0" smtClean="0"/>
              <a:t>为什么这样设计？ 函数调用时默认值参数可能并没有包含在实参中</a:t>
            </a:r>
            <a:r>
              <a:rPr lang="zh-CN" altLang="en-US" sz="2400" dirty="0"/>
              <a:t>！这样才好匹配：首先普通的位置参数必须的进行匹配，剩下的如果实参有，则采用实参的值，如果没有则采取默认值</a:t>
            </a:r>
            <a:endParaRPr lang="en-US" altLang="zh-CN" sz="2400" dirty="0" smtClean="0"/>
          </a:p>
          <a:p>
            <a:pPr>
              <a:lnSpc>
                <a:spcPct val="80000"/>
              </a:lnSpc>
              <a:defRPr/>
            </a:pPr>
            <a:endParaRPr lang="zh-CN" altLang="en-US" sz="2400" dirty="0"/>
          </a:p>
          <a:p>
            <a:pPr marL="0" indent="0">
              <a:lnSpc>
                <a:spcPct val="160000"/>
              </a:lnSpc>
              <a:buNone/>
              <a:defRPr/>
            </a:pPr>
            <a:endParaRPr lang="zh-CN" altLang="en-US" sz="2400" dirty="0"/>
          </a:p>
          <a:p>
            <a:pPr marL="544251" lvl="1" indent="0">
              <a:lnSpc>
                <a:spcPct val="100000"/>
              </a:lnSpc>
              <a:buNone/>
            </a:pPr>
            <a:endParaRPr lang="en-US" altLang="zh-CN" sz="2000" dirty="0" smtClean="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312" y="3575464"/>
            <a:ext cx="6684962" cy="299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25948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5.3.1</a:t>
            </a:r>
            <a:r>
              <a:rPr lang="zh-CN" altLang="en-US" dirty="0"/>
              <a:t>默认值参数</a:t>
            </a:r>
            <a:r>
              <a:rPr lang="en-US" altLang="zh-CN" dirty="0"/>
              <a:t>(defaults parameter</a:t>
            </a:r>
            <a:r>
              <a:rPr lang="en-US" altLang="zh-CN" dirty="0" smtClean="0"/>
              <a:t>):</a:t>
            </a:r>
            <a:r>
              <a:rPr lang="zh-CN" altLang="en-US" dirty="0" smtClean="0"/>
              <a:t>示例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85750" y="1690688"/>
            <a:ext cx="11468100" cy="4312007"/>
          </a:xfrm>
          <a:prstGeom prst="rect">
            <a:avLst/>
          </a:prstGeom>
          <a:solidFill>
            <a:schemeClr val="accent4">
              <a:lumMod val="20000"/>
              <a:lumOff val="80000"/>
            </a:schemeClr>
          </a:solidFill>
        </p:spPr>
        <p:txBody>
          <a:bodyPr wrap="square">
            <a:spAutoFit/>
          </a:bodyPr>
          <a:lstStyle/>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def</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FF00FF"/>
                </a:solidFill>
                <a:highlight>
                  <a:srgbClr val="FFFFFF"/>
                </a:highlight>
                <a:latin typeface="Courier New" panose="02070309020205020404" pitchFamily="49" charset="0"/>
                <a:cs typeface="Times New Roman" panose="02020603050405020304" pitchFamily="18" charset="0"/>
              </a:rPr>
              <a:t>my_sum_default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start</a:t>
            </a:r>
            <a:r>
              <a:rPr lang="en-US" altLang="zh-CN" b="1" kern="0" dirty="0" err="1">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stop</a:t>
            </a:r>
            <a:r>
              <a:rPr lang="en-US" altLang="zh-CN" b="1" kern="0" dirty="0" err="1">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step</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init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 </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求和，从</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start</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到</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stop</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（不包括），步长为</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step</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，缺省为</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1, </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和最后再加上</a:t>
            </a:r>
            <a:r>
              <a:rPr lang="en-US" altLang="zh-CN" kern="0" dirty="0" err="1">
                <a:solidFill>
                  <a:srgbClr val="FF8000"/>
                </a:solidFill>
                <a:highlight>
                  <a:srgbClr val="FFFFFF"/>
                </a:highlight>
                <a:latin typeface="Courier New" panose="02070309020205020404" pitchFamily="49" charset="0"/>
                <a:cs typeface="Times New Roman" panose="02020603050405020304" pitchFamily="18" charset="0"/>
              </a:rPr>
              <a:t>init</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，缺省为</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start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init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while</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&lt;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stop</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step</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return</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print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my_sum_default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101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print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my_sum_default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101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print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my_sum_default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101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print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my_sum_default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101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1000</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print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my_sum_default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101</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2</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5" name="矩形 4"/>
          <p:cNvSpPr/>
          <p:nvPr/>
        </p:nvSpPr>
        <p:spPr>
          <a:xfrm>
            <a:off x="5934075" y="3016251"/>
            <a:ext cx="5619750" cy="2523768"/>
          </a:xfrm>
          <a:prstGeom prst="rect">
            <a:avLst/>
          </a:prstGeom>
          <a:solidFill>
            <a:schemeClr val="accent4">
              <a:lumMod val="20000"/>
              <a:lumOff val="80000"/>
            </a:schemeClr>
          </a:solidFill>
          <a:ln>
            <a:solidFill>
              <a:schemeClr val="accent1"/>
            </a:solidFill>
          </a:ln>
        </p:spPr>
        <p:txBody>
          <a:bodyPr wrap="square">
            <a:spAutoFit/>
          </a:bodyPr>
          <a:lstStyle/>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def</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FF00FF"/>
                </a:solidFill>
                <a:highlight>
                  <a:srgbClr val="FFFFFF"/>
                </a:highlight>
                <a:latin typeface="Courier New" panose="02070309020205020404" pitchFamily="49" charset="0"/>
                <a:cs typeface="Times New Roman" panose="02020603050405020304" pitchFamily="18" charset="0"/>
              </a:rPr>
              <a:t>my_sum</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start</a:t>
            </a:r>
            <a:r>
              <a:rPr lang="en-US" altLang="zh-CN" b="1" kern="0" dirty="0" err="1">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stop</a:t>
            </a:r>
            <a:r>
              <a:rPr lang="en-US" altLang="zh-CN" b="1" kern="0" dirty="0" err="1">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step</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sz="1400" kern="0" dirty="0">
                <a:solidFill>
                  <a:srgbClr val="FF8000"/>
                </a:solidFill>
                <a:highlight>
                  <a:srgbClr val="FFFFFF"/>
                </a:highlight>
                <a:latin typeface="Courier New" panose="02070309020205020404" pitchFamily="49" charset="0"/>
                <a:cs typeface="Times New Roman" panose="02020603050405020304" pitchFamily="18" charset="0"/>
              </a:rPr>
              <a:t>""" </a:t>
            </a:r>
            <a:r>
              <a:rPr lang="zh-CN" altLang="zh-CN" sz="1400" kern="0" dirty="0">
                <a:solidFill>
                  <a:srgbClr val="FF8000"/>
                </a:solidFill>
                <a:highlight>
                  <a:srgbClr val="FFFFFF"/>
                </a:highlight>
                <a:latin typeface="Courier New" panose="02070309020205020404" pitchFamily="49" charset="0"/>
                <a:cs typeface="Courier New" panose="02070309020205020404" pitchFamily="49" charset="0"/>
              </a:rPr>
              <a:t>求和，从</a:t>
            </a:r>
            <a:r>
              <a:rPr lang="en-US" altLang="zh-CN" sz="1400" kern="0" dirty="0">
                <a:solidFill>
                  <a:srgbClr val="FF8000"/>
                </a:solidFill>
                <a:highlight>
                  <a:srgbClr val="FFFFFF"/>
                </a:highlight>
                <a:latin typeface="Courier New" panose="02070309020205020404" pitchFamily="49" charset="0"/>
                <a:cs typeface="Times New Roman" panose="02020603050405020304" pitchFamily="18" charset="0"/>
              </a:rPr>
              <a:t>start</a:t>
            </a:r>
            <a:r>
              <a:rPr lang="zh-CN" altLang="zh-CN" sz="1400" kern="0" dirty="0">
                <a:solidFill>
                  <a:srgbClr val="FF8000"/>
                </a:solidFill>
                <a:highlight>
                  <a:srgbClr val="FFFFFF"/>
                </a:highlight>
                <a:latin typeface="Courier New" panose="02070309020205020404" pitchFamily="49" charset="0"/>
                <a:cs typeface="Courier New" panose="02070309020205020404" pitchFamily="49" charset="0"/>
              </a:rPr>
              <a:t>到</a:t>
            </a:r>
            <a:r>
              <a:rPr lang="en-US" altLang="zh-CN" sz="1400" kern="0" dirty="0">
                <a:solidFill>
                  <a:srgbClr val="FF8000"/>
                </a:solidFill>
                <a:highlight>
                  <a:srgbClr val="FFFFFF"/>
                </a:highlight>
                <a:latin typeface="Courier New" panose="02070309020205020404" pitchFamily="49" charset="0"/>
                <a:cs typeface="Times New Roman" panose="02020603050405020304" pitchFamily="18" charset="0"/>
              </a:rPr>
              <a:t>stop</a:t>
            </a:r>
            <a:r>
              <a:rPr lang="zh-CN" altLang="zh-CN" sz="1400" kern="0" dirty="0">
                <a:solidFill>
                  <a:srgbClr val="FF8000"/>
                </a:solidFill>
                <a:highlight>
                  <a:srgbClr val="FFFFFF"/>
                </a:highlight>
                <a:latin typeface="Courier New" panose="02070309020205020404" pitchFamily="49" charset="0"/>
                <a:cs typeface="Courier New" panose="02070309020205020404" pitchFamily="49" charset="0"/>
              </a:rPr>
              <a:t>（不包括），步长为</a:t>
            </a:r>
            <a:r>
              <a:rPr lang="en-US" altLang="zh-CN" sz="1400" kern="0" dirty="0">
                <a:solidFill>
                  <a:srgbClr val="FF8000"/>
                </a:solidFill>
                <a:highlight>
                  <a:srgbClr val="FFFFFF"/>
                </a:highlight>
                <a:latin typeface="Courier New" panose="02070309020205020404" pitchFamily="49" charset="0"/>
                <a:cs typeface="Times New Roman" panose="02020603050405020304" pitchFamily="18" charset="0"/>
              </a:rPr>
              <a:t>step"""</a:t>
            </a:r>
            <a:endParaRPr lang="zh-CN" altLang="zh-CN" sz="16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start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while</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&lt;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stop</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step</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return</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90978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默认值参数</a:t>
            </a:r>
            <a:endParaRPr lang="zh-CN" altLang="zh-CN" dirty="0"/>
          </a:p>
        </p:txBody>
      </p:sp>
      <p:sp>
        <p:nvSpPr>
          <p:cNvPr id="4" name="Rectangle 3"/>
          <p:cNvSpPr txBox="1">
            <a:spLocks noChangeArrowheads="1"/>
          </p:cNvSpPr>
          <p:nvPr/>
        </p:nvSpPr>
        <p:spPr>
          <a:xfrm>
            <a:off x="343525" y="1563968"/>
            <a:ext cx="10918033" cy="4709255"/>
          </a:xfrm>
          <a:prstGeom prst="rect">
            <a:avLst/>
          </a:prstGeom>
          <a:noFill/>
        </p:spPr>
        <p:txBody>
          <a:bodyPr vert="horz" lIns="108825" tIns="54412" rIns="108825" bIns="54412" rtlCol="0">
            <a:normAutofit fontScale="850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3200" dirty="0" smtClean="0"/>
              <a:t>在函数定义时，计算默认值得到一个</a:t>
            </a:r>
            <a:r>
              <a:rPr lang="en-US" altLang="zh-CN" sz="3200" dirty="0" smtClean="0"/>
              <a:t>tuple</a:t>
            </a:r>
            <a:r>
              <a:rPr lang="zh-CN" altLang="en-US" sz="3200" dirty="0" smtClean="0"/>
              <a:t>，然后保存在</a:t>
            </a:r>
            <a:r>
              <a:rPr lang="en-US" altLang="zh-CN" sz="3200" dirty="0" err="1" smtClean="0"/>
              <a:t>func</a:t>
            </a:r>
            <a:r>
              <a:rPr lang="en-US" altLang="zh-CN" sz="3200" dirty="0" smtClean="0"/>
              <a:t>.__defaults__</a:t>
            </a:r>
          </a:p>
          <a:p>
            <a:pPr>
              <a:lnSpc>
                <a:spcPct val="100000"/>
              </a:lnSpc>
              <a:defRPr/>
            </a:pPr>
            <a:r>
              <a:rPr lang="zh-CN" altLang="en-US" sz="3200" dirty="0" smtClean="0"/>
              <a:t>函数</a:t>
            </a:r>
            <a:r>
              <a:rPr lang="zh-CN" altLang="en-US" sz="3200" dirty="0"/>
              <a:t>调用时如何确定默认值参数的值？</a:t>
            </a:r>
            <a:endParaRPr lang="en-US" altLang="zh-CN" sz="3200" dirty="0"/>
          </a:p>
          <a:p>
            <a:pPr lvl="1">
              <a:lnSpc>
                <a:spcPct val="100000"/>
              </a:lnSpc>
              <a:defRPr/>
            </a:pPr>
            <a:r>
              <a:rPr lang="zh-CN" altLang="en-US" sz="3200" dirty="0"/>
              <a:t>如果实参中给出了相应的值，则该形参指向实参所引用的对象</a:t>
            </a:r>
            <a:endParaRPr lang="en-US" altLang="zh-CN" sz="3200" dirty="0"/>
          </a:p>
          <a:p>
            <a:pPr lvl="1">
              <a:lnSpc>
                <a:spcPct val="100000"/>
              </a:lnSpc>
              <a:defRPr/>
            </a:pPr>
            <a:r>
              <a:rPr lang="zh-CN" altLang="en-US" sz="3200" dirty="0"/>
              <a:t>如果实参没有传递值，则该形参变量赋予默认值，而默认值保存</a:t>
            </a:r>
            <a:r>
              <a:rPr lang="zh-CN" altLang="en-US" sz="3200" dirty="0" smtClean="0"/>
              <a:t>在</a:t>
            </a:r>
            <a:r>
              <a:rPr lang="en-US" altLang="zh-CN" sz="3200" dirty="0" err="1" smtClean="0"/>
              <a:t>func</a:t>
            </a:r>
            <a:r>
              <a:rPr lang="en-US" altLang="zh-CN" sz="3200" dirty="0" smtClean="0">
                <a:sym typeface="Arial" charset="0"/>
              </a:rPr>
              <a:t>.__</a:t>
            </a:r>
            <a:r>
              <a:rPr lang="en-US" altLang="zh-CN" sz="3200" dirty="0">
                <a:sym typeface="Arial" charset="0"/>
              </a:rPr>
              <a:t>defaults__</a:t>
            </a:r>
          </a:p>
          <a:p>
            <a:pPr lvl="2">
              <a:lnSpc>
                <a:spcPct val="100000"/>
              </a:lnSpc>
              <a:defRPr/>
            </a:pPr>
            <a:r>
              <a:rPr lang="zh-CN" altLang="en-US" sz="3200" dirty="0">
                <a:sym typeface="Arial" charset="0"/>
              </a:rPr>
              <a:t>如果默认值参数的默认值为</a:t>
            </a:r>
            <a:r>
              <a:rPr lang="zh-CN" altLang="en-US" sz="3500" b="1" dirty="0">
                <a:solidFill>
                  <a:srgbClr val="0070C0"/>
                </a:solidFill>
                <a:sym typeface="Arial" charset="0"/>
              </a:rPr>
              <a:t>可变对象</a:t>
            </a:r>
            <a:r>
              <a:rPr lang="zh-CN" altLang="en-US" sz="3200" dirty="0">
                <a:sym typeface="Arial" charset="0"/>
              </a:rPr>
              <a:t>，且前面调用该函数时原地修改了该对象，保存在</a:t>
            </a:r>
            <a:r>
              <a:rPr lang="en-US" altLang="zh-CN" sz="3200" dirty="0">
                <a:sym typeface="Arial" charset="0"/>
              </a:rPr>
              <a:t>__defaults__</a:t>
            </a:r>
            <a:r>
              <a:rPr lang="zh-CN" altLang="en-US" sz="3200" dirty="0">
                <a:sym typeface="Arial" charset="0"/>
              </a:rPr>
              <a:t>元组中的</a:t>
            </a:r>
            <a:r>
              <a:rPr lang="zh-CN" altLang="en-US" sz="3200" b="1" dirty="0">
                <a:solidFill>
                  <a:srgbClr val="0070C0"/>
                </a:solidFill>
                <a:sym typeface="Arial" charset="0"/>
              </a:rPr>
              <a:t>默认值也会被修改</a:t>
            </a:r>
            <a:endParaRPr lang="en-US" altLang="zh-CN" sz="3200" b="1" dirty="0">
              <a:solidFill>
                <a:srgbClr val="0070C0"/>
              </a:solidFill>
              <a:sym typeface="Arial" charset="0"/>
            </a:endParaRPr>
          </a:p>
          <a:p>
            <a:pPr lvl="2">
              <a:lnSpc>
                <a:spcPct val="100000"/>
              </a:lnSpc>
              <a:defRPr/>
            </a:pPr>
            <a:r>
              <a:rPr lang="zh-CN" altLang="en-US" sz="3200" dirty="0"/>
              <a:t>这种特性可能导致很难发现的逻辑错误</a:t>
            </a:r>
            <a:r>
              <a:rPr lang="zh-CN" altLang="en-US" sz="3200" dirty="0" smtClean="0"/>
              <a:t>。</a:t>
            </a:r>
            <a:endParaRPr lang="en-US" altLang="zh-CN" sz="3200" dirty="0" smtClean="0"/>
          </a:p>
          <a:p>
            <a:pPr lvl="2">
              <a:lnSpc>
                <a:spcPct val="100000"/>
              </a:lnSpc>
              <a:defRPr/>
            </a:pPr>
            <a:r>
              <a:rPr lang="zh-CN" altLang="en-US" sz="3200" dirty="0" smtClean="0"/>
              <a:t>也可能是故意这样来设计在函数的多次调用间</a:t>
            </a:r>
            <a:r>
              <a:rPr lang="zh-CN" altLang="en-US" sz="3300" b="1" dirty="0" smtClean="0">
                <a:solidFill>
                  <a:srgbClr val="0070C0"/>
                </a:solidFill>
              </a:rPr>
              <a:t>保存状态信息</a:t>
            </a:r>
            <a:endParaRPr lang="zh-CN" altLang="en-US" sz="3200" b="1" dirty="0">
              <a:solidFill>
                <a:srgbClr val="0070C0"/>
              </a:solidFill>
            </a:endParaRPr>
          </a:p>
          <a:p>
            <a:pPr marL="0" indent="0">
              <a:lnSpc>
                <a:spcPct val="160000"/>
              </a:lnSpc>
              <a:buNone/>
              <a:defRPr/>
            </a:pPr>
            <a:endParaRPr lang="zh-CN" altLang="en-US" sz="2400" dirty="0"/>
          </a:p>
          <a:p>
            <a:pPr marL="544251" lvl="1" indent="0">
              <a:lnSpc>
                <a:spcPct val="100000"/>
              </a:lnSpc>
              <a:buNone/>
            </a:pPr>
            <a:endParaRPr lang="en-US" altLang="zh-CN" sz="2000" dirty="0" smtClean="0"/>
          </a:p>
        </p:txBody>
      </p:sp>
    </p:spTree>
    <p:extLst>
      <p:ext uri="{BB962C8B-B14F-4D97-AF65-F5344CB8AC3E}">
        <p14:creationId xmlns:p14="http://schemas.microsoft.com/office/powerpoint/2010/main" val="2135561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默认值参数</a:t>
            </a:r>
            <a:endParaRPr lang="zh-CN" altLang="zh-CN" dirty="0"/>
          </a:p>
        </p:txBody>
      </p:sp>
      <p:grpSp>
        <p:nvGrpSpPr>
          <p:cNvPr id="3" name="组合 2"/>
          <p:cNvGrpSpPr/>
          <p:nvPr/>
        </p:nvGrpSpPr>
        <p:grpSpPr>
          <a:xfrm>
            <a:off x="1930400" y="2304118"/>
            <a:ext cx="9632997" cy="1480433"/>
            <a:chOff x="-1181261" y="4281107"/>
            <a:chExt cx="9774569" cy="1307870"/>
          </a:xfrm>
        </p:grpSpPr>
        <p:sp>
          <p:nvSpPr>
            <p:cNvPr id="2" name="矩形 1"/>
            <p:cNvSpPr/>
            <p:nvPr/>
          </p:nvSpPr>
          <p:spPr>
            <a:xfrm>
              <a:off x="-1181261" y="5256108"/>
              <a:ext cx="3471462" cy="33286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6412" y="4281107"/>
              <a:ext cx="4376896" cy="1196366"/>
            </a:xfrm>
            <a:prstGeom prst="rect">
              <a:avLst/>
            </a:prstGeom>
            <a:ln>
              <a:solidFill>
                <a:srgbClr val="FF0000"/>
              </a:solidFill>
              <a:prstDash val="dash"/>
            </a:ln>
          </p:spPr>
          <p:txBody>
            <a:bodyPr wrap="square">
              <a:spAutoFit/>
            </a:bodyPr>
            <a:lstStyle/>
            <a:p>
              <a:r>
                <a:rPr lang="zh-CN" altLang="en-US" sz="2800" dirty="0" smtClean="0">
                  <a:solidFill>
                    <a:schemeClr val="accent5"/>
                  </a:solidFill>
                </a:rPr>
                <a:t>注意</a:t>
              </a:r>
              <a:r>
                <a:rPr lang="zh-CN" altLang="en-US" dirty="0" smtClean="0"/>
                <a:t>：多次调用函数并且</a:t>
              </a:r>
              <a:r>
                <a:rPr lang="zh-CN" altLang="en-US" u="sng" dirty="0" smtClean="0">
                  <a:solidFill>
                    <a:srgbClr val="FF0000"/>
                  </a:solidFill>
                </a:rPr>
                <a:t>不为默认值参数传递值</a:t>
              </a:r>
              <a:r>
                <a:rPr lang="zh-CN" altLang="en-US" dirty="0" smtClean="0"/>
                <a:t>时，默认值参数值在第一次调用时被</a:t>
              </a:r>
              <a:r>
                <a:rPr lang="zh-CN" altLang="en-US" dirty="0"/>
                <a:t>更改</a:t>
              </a:r>
              <a:r>
                <a:rPr lang="zh-CN" altLang="en-US" dirty="0" smtClean="0"/>
                <a:t>，</a:t>
              </a:r>
              <a:r>
                <a:rPr lang="zh-CN" altLang="en-US" dirty="0"/>
                <a:t>可以使用函数</a:t>
              </a:r>
              <a:r>
                <a:rPr lang="zh-CN" altLang="en-US" dirty="0" smtClean="0"/>
                <a:t>名</a:t>
              </a:r>
              <a:r>
                <a:rPr lang="en-US" altLang="zh-CN" dirty="0">
                  <a:latin typeface="宋体" charset="-122"/>
                  <a:sym typeface="Arial" charset="0"/>
                </a:rPr>
                <a:t>.__defaults__</a:t>
              </a:r>
              <a:r>
                <a:rPr lang="zh-CN" altLang="en-US" dirty="0" smtClean="0"/>
                <a:t>查看</a:t>
              </a:r>
              <a:r>
                <a:rPr lang="zh-CN" altLang="en-US" dirty="0"/>
                <a:t>默认参数的当前</a:t>
              </a:r>
              <a:r>
                <a:rPr lang="zh-CN" altLang="en-US" dirty="0" smtClean="0"/>
                <a:t>值</a:t>
              </a:r>
              <a:endParaRPr lang="zh-CN" altLang="en-US" dirty="0"/>
            </a:p>
          </p:txBody>
        </p:sp>
      </p:grpSp>
      <p:cxnSp>
        <p:nvCxnSpPr>
          <p:cNvPr id="8" name="直接箭头连接符 7"/>
          <p:cNvCxnSpPr/>
          <p:nvPr/>
        </p:nvCxnSpPr>
        <p:spPr>
          <a:xfrm flipV="1">
            <a:off x="5351582" y="3407761"/>
            <a:ext cx="1898313" cy="197889"/>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26591" y="4923676"/>
            <a:ext cx="6923304" cy="1631216"/>
          </a:xfrm>
          <a:prstGeom prst="rect">
            <a:avLst/>
          </a:prstGeom>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default_mutable2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newitem</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old_list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None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old_list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is</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None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old_list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old_list</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newitem</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old_list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p:cNvSpPr/>
          <p:nvPr/>
        </p:nvSpPr>
        <p:spPr>
          <a:xfrm>
            <a:off x="343525" y="1429310"/>
            <a:ext cx="7395008" cy="3293209"/>
          </a:xfrm>
          <a:prstGeom prst="rect">
            <a:avLst/>
          </a:prstGeom>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default_mutable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newitem</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old_list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old_list</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newitem</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old_list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test_default_mutable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default_mutable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default_mutable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aaa</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a'</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'b</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default_mutable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default_mutable</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__defaults</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__</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default_mutable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default_mutable</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__defaults</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__</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矩形 11"/>
          <p:cNvSpPr/>
          <p:nvPr/>
        </p:nvSpPr>
        <p:spPr>
          <a:xfrm>
            <a:off x="7249895" y="150743"/>
            <a:ext cx="2048934" cy="1938992"/>
          </a:xfrm>
          <a:prstGeom prst="rect">
            <a:avLst/>
          </a:prstGeom>
        </p:spPr>
        <p:txBody>
          <a:bodyPr wrap="square">
            <a:spAutoFit/>
          </a:bodyPr>
          <a:lstStyle/>
          <a:p>
            <a:r>
              <a:rPr lang="zh-CN" altLang="en-US" sz="2000" b="1" dirty="0">
                <a:solidFill>
                  <a:srgbClr val="0070C0"/>
                </a:solidFill>
              </a:rPr>
              <a:t>[1, 2, 3, 4, '5']</a:t>
            </a:r>
          </a:p>
          <a:p>
            <a:r>
              <a:rPr lang="zh-CN" altLang="en-US" sz="2000" b="1" dirty="0">
                <a:solidFill>
                  <a:srgbClr val="0070C0"/>
                </a:solidFill>
              </a:rPr>
              <a:t>['a', 'b', 'aaa']</a:t>
            </a:r>
          </a:p>
          <a:p>
            <a:r>
              <a:rPr lang="zh-CN" altLang="en-US" sz="2000" b="1" dirty="0">
                <a:solidFill>
                  <a:srgbClr val="0070C0"/>
                </a:solidFill>
              </a:rPr>
              <a:t>['a']</a:t>
            </a:r>
          </a:p>
          <a:p>
            <a:r>
              <a:rPr lang="zh-CN" altLang="en-US" sz="2000" b="1" dirty="0">
                <a:solidFill>
                  <a:srgbClr val="0070C0"/>
                </a:solidFill>
              </a:rPr>
              <a:t>(['a'],)</a:t>
            </a:r>
          </a:p>
          <a:p>
            <a:r>
              <a:rPr lang="zh-CN" altLang="en-US" sz="2000" b="1" dirty="0">
                <a:solidFill>
                  <a:srgbClr val="0070C0"/>
                </a:solidFill>
              </a:rPr>
              <a:t>['a', 'b']</a:t>
            </a:r>
          </a:p>
          <a:p>
            <a:r>
              <a:rPr lang="zh-CN" altLang="en-US" sz="2000" b="1" dirty="0">
                <a:solidFill>
                  <a:srgbClr val="0070C0"/>
                </a:solidFill>
              </a:rPr>
              <a:t>(['a', 'b'],)</a:t>
            </a:r>
          </a:p>
        </p:txBody>
      </p:sp>
      <p:sp>
        <p:nvSpPr>
          <p:cNvPr id="15" name="文本框 14"/>
          <p:cNvSpPr txBox="1"/>
          <p:nvPr/>
        </p:nvSpPr>
        <p:spPr>
          <a:xfrm>
            <a:off x="7424231" y="4125018"/>
            <a:ext cx="4453468" cy="2308324"/>
          </a:xfrm>
          <a:prstGeom prst="rect">
            <a:avLst/>
          </a:prstGeom>
          <a:noFill/>
        </p:spPr>
        <p:txBody>
          <a:bodyPr wrap="square" rtlCol="0">
            <a:spAutoFit/>
          </a:bodyPr>
          <a:lstStyle/>
          <a:p>
            <a:r>
              <a:rPr lang="zh-CN" altLang="en-US" sz="2400" dirty="0" smtClean="0"/>
              <a:t>缺省值参数的缺省值避免采用可变对象，或者采用可变对象但是函数体不要进行原地操作。</a:t>
            </a:r>
            <a:endParaRPr lang="en-US" altLang="zh-CN" sz="2400" dirty="0" smtClean="0"/>
          </a:p>
          <a:p>
            <a:endParaRPr lang="en-US" altLang="zh-CN" sz="2400" dirty="0"/>
          </a:p>
          <a:p>
            <a:r>
              <a:rPr lang="zh-CN" altLang="en-US" sz="2400" dirty="0" smtClean="0"/>
              <a:t>除非故意设计以利用可变对象的这一特征</a:t>
            </a:r>
            <a:endParaRPr lang="zh-CN" altLang="en-US" sz="2400" dirty="0"/>
          </a:p>
        </p:txBody>
      </p:sp>
      <p:cxnSp>
        <p:nvCxnSpPr>
          <p:cNvPr id="5" name="直线箭头连接符 4"/>
          <p:cNvCxnSpPr/>
          <p:nvPr/>
        </p:nvCxnSpPr>
        <p:spPr>
          <a:xfrm flipH="1">
            <a:off x="6537960" y="4537710"/>
            <a:ext cx="886271" cy="49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072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6743075" cy="857742"/>
          </a:xfrm>
        </p:spPr>
        <p:txBody>
          <a:bodyPr>
            <a:noAutofit/>
          </a:bodyPr>
          <a:lstStyle/>
          <a:p>
            <a:r>
              <a:rPr lang="en-US" altLang="zh-CN" sz="3200" dirty="0" smtClean="0"/>
              <a:t>5.3.2</a:t>
            </a:r>
            <a:r>
              <a:rPr lang="zh-CN" altLang="en-US" sz="3200" dirty="0" smtClean="0"/>
              <a:t>关键</a:t>
            </a:r>
            <a:r>
              <a:rPr lang="zh-CN" altLang="en-US" sz="3200" dirty="0"/>
              <a:t>字</a:t>
            </a:r>
            <a:r>
              <a:rPr lang="zh-CN" altLang="en-US" sz="3200" dirty="0" smtClean="0"/>
              <a:t>参数</a:t>
            </a:r>
            <a:r>
              <a:rPr lang="en-US" altLang="zh-CN" sz="3200" dirty="0" smtClean="0"/>
              <a:t>(keyword argument)</a:t>
            </a:r>
            <a:endParaRPr lang="zh-CN" altLang="zh-CN" sz="3200" dirty="0"/>
          </a:p>
        </p:txBody>
      </p:sp>
      <p:sp>
        <p:nvSpPr>
          <p:cNvPr id="4" name="Rectangle 3"/>
          <p:cNvSpPr txBox="1">
            <a:spLocks noChangeArrowheads="1"/>
          </p:cNvSpPr>
          <p:nvPr/>
        </p:nvSpPr>
        <p:spPr>
          <a:xfrm>
            <a:off x="101598" y="1324465"/>
            <a:ext cx="5537200" cy="4742196"/>
          </a:xfrm>
          <a:prstGeom prst="rect">
            <a:avLst/>
          </a:prstGeom>
          <a:no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defRPr/>
            </a:pPr>
            <a:r>
              <a:rPr lang="zh-CN" altLang="en-US" sz="1800" b="1" dirty="0" smtClean="0">
                <a:solidFill>
                  <a:schemeClr val="accent5"/>
                </a:solidFill>
              </a:rPr>
              <a:t>关键字</a:t>
            </a:r>
            <a:r>
              <a:rPr lang="zh-CN" altLang="en-US" sz="1800" b="1" dirty="0">
                <a:solidFill>
                  <a:schemeClr val="accent5"/>
                </a:solidFill>
              </a:rPr>
              <a:t>参数</a:t>
            </a:r>
            <a:r>
              <a:rPr lang="zh-CN" altLang="en-US" sz="1800" dirty="0"/>
              <a:t>主要指实参，即</a:t>
            </a:r>
            <a:r>
              <a:rPr lang="zh-CN" altLang="en-US" sz="2400" b="1" dirty="0">
                <a:solidFill>
                  <a:srgbClr val="0070C0"/>
                </a:solidFill>
              </a:rPr>
              <a:t>调用函数时</a:t>
            </a:r>
            <a:r>
              <a:rPr lang="zh-CN" altLang="en-US" sz="1800" dirty="0"/>
              <a:t>的参数传递方式。</a:t>
            </a:r>
          </a:p>
          <a:p>
            <a:pPr>
              <a:lnSpc>
                <a:spcPct val="120000"/>
              </a:lnSpc>
              <a:defRPr/>
            </a:pPr>
            <a:r>
              <a:rPr lang="zh-CN" altLang="en-US" sz="1800" dirty="0" smtClean="0"/>
              <a:t>通过</a:t>
            </a:r>
            <a:r>
              <a:rPr lang="zh-CN" altLang="en-US" sz="1800" b="1" dirty="0">
                <a:solidFill>
                  <a:schemeClr val="accent5"/>
                </a:solidFill>
              </a:rPr>
              <a:t>关键字参数</a:t>
            </a:r>
            <a:r>
              <a:rPr lang="zh-CN" altLang="en-US" sz="1800" b="1" dirty="0" smtClean="0">
                <a:solidFill>
                  <a:schemeClr val="accent5"/>
                </a:solidFill>
              </a:rPr>
              <a:t>可以按参数名字</a:t>
            </a:r>
            <a:r>
              <a:rPr lang="zh-CN" altLang="en-US" sz="1800" dirty="0" smtClean="0"/>
              <a:t>传递值，</a:t>
            </a:r>
            <a:r>
              <a:rPr lang="zh-CN" altLang="en-US" sz="1800" dirty="0"/>
              <a:t>实参顺序可以和形参顺序不一致，但不影响传递结果，避免了用户需要牢记位置参数顺序的麻烦</a:t>
            </a:r>
            <a:r>
              <a:rPr lang="zh-CN" altLang="en-US" sz="1800" dirty="0" smtClean="0"/>
              <a:t>。</a:t>
            </a:r>
            <a:endParaRPr lang="en-US" altLang="zh-CN" sz="1800" dirty="0" smtClean="0"/>
          </a:p>
          <a:p>
            <a:pPr>
              <a:lnSpc>
                <a:spcPct val="120000"/>
              </a:lnSpc>
              <a:defRPr/>
            </a:pPr>
            <a:r>
              <a:rPr lang="zh-CN" altLang="en-US" sz="1800" dirty="0" smtClean="0"/>
              <a:t>在函数定义中有</a:t>
            </a:r>
            <a:r>
              <a:rPr lang="zh-CN" altLang="en-US" sz="1800" dirty="0"/>
              <a:t>多</a:t>
            </a:r>
            <a:r>
              <a:rPr lang="zh-CN" altLang="en-US" sz="1800" dirty="0" smtClean="0"/>
              <a:t>个缺省值</a:t>
            </a:r>
            <a:r>
              <a:rPr lang="zh-CN" altLang="en-US" sz="1800" dirty="0"/>
              <a:t>参</a:t>
            </a:r>
            <a:r>
              <a:rPr lang="zh-CN" altLang="en-US" sz="1800" dirty="0" smtClean="0"/>
              <a:t>数时通过关键字参数来</a:t>
            </a:r>
            <a:r>
              <a:rPr lang="zh-CN" altLang="en-US" sz="1800" b="1" dirty="0" smtClean="0">
                <a:solidFill>
                  <a:schemeClr val="accent5">
                    <a:lumMod val="75000"/>
                  </a:schemeClr>
                </a:solidFill>
              </a:rPr>
              <a:t>明确传递哪些参数，哪些采用缺省值</a:t>
            </a:r>
            <a:endParaRPr lang="en-US" altLang="zh-CN" sz="1800" b="1" dirty="0" smtClean="0">
              <a:solidFill>
                <a:schemeClr val="accent5">
                  <a:lumMod val="75000"/>
                </a:schemeClr>
              </a:solidFill>
            </a:endParaRPr>
          </a:p>
          <a:p>
            <a:pPr>
              <a:lnSpc>
                <a:spcPct val="120000"/>
              </a:lnSpc>
              <a:defRPr/>
            </a:pPr>
            <a:r>
              <a:rPr lang="zh-CN" altLang="en-US" sz="1800" dirty="0" smtClean="0"/>
              <a:t>注意</a:t>
            </a:r>
            <a:r>
              <a:rPr lang="zh-CN" altLang="en-US" sz="1800" dirty="0" smtClean="0">
                <a:solidFill>
                  <a:srgbClr val="0070C0"/>
                </a:solidFill>
              </a:rPr>
              <a:t>关键字参数</a:t>
            </a:r>
            <a:r>
              <a:rPr lang="zh-CN" altLang="en-US" sz="1800" dirty="0" smtClean="0"/>
              <a:t>与函数定义时的</a:t>
            </a:r>
            <a:r>
              <a:rPr lang="zh-CN" altLang="en-US" sz="1800" b="1" dirty="0" smtClean="0">
                <a:solidFill>
                  <a:srgbClr val="0070C0"/>
                </a:solidFill>
              </a:rPr>
              <a:t>缺省值参数</a:t>
            </a:r>
            <a:r>
              <a:rPr lang="zh-CN" altLang="en-US" sz="1800" dirty="0" smtClean="0"/>
              <a:t>的区别，虽然两者形式一致，但两者之间</a:t>
            </a:r>
            <a:r>
              <a:rPr lang="zh-CN" altLang="en-US" sz="1800" b="1" dirty="0" smtClean="0">
                <a:solidFill>
                  <a:srgbClr val="0070C0"/>
                </a:solidFill>
              </a:rPr>
              <a:t>不等同</a:t>
            </a:r>
            <a:endParaRPr lang="en-US" altLang="zh-CN" sz="1800" b="1" dirty="0" smtClean="0">
              <a:solidFill>
                <a:srgbClr val="0070C0"/>
              </a:solidFill>
            </a:endParaRPr>
          </a:p>
          <a:p>
            <a:pPr>
              <a:lnSpc>
                <a:spcPct val="120000"/>
              </a:lnSpc>
              <a:defRPr/>
            </a:pPr>
            <a:r>
              <a:rPr lang="zh-CN" altLang="en-US" sz="1800" dirty="0" smtClean="0"/>
              <a:t>调用时可以使用位置参数和关键字来传递参数，但是与函数定义时类似，</a:t>
            </a:r>
            <a:r>
              <a:rPr lang="zh-CN" altLang="en-US" sz="2400" b="1" dirty="0" smtClean="0">
                <a:solidFill>
                  <a:srgbClr val="0070C0"/>
                </a:solidFill>
              </a:rPr>
              <a:t>关键字参数右边不能有位置参数</a:t>
            </a:r>
            <a:r>
              <a:rPr lang="zh-CN" altLang="en-US" sz="1800" b="1" dirty="0" smtClean="0"/>
              <a:t> </a:t>
            </a:r>
            <a:endParaRPr lang="zh-CN" altLang="en-US" sz="1800" b="1" dirty="0"/>
          </a:p>
          <a:p>
            <a:pPr marL="0" indent="0">
              <a:lnSpc>
                <a:spcPct val="120000"/>
              </a:lnSpc>
              <a:buNone/>
              <a:defRPr/>
            </a:pPr>
            <a:endParaRPr lang="zh-CN" altLang="en-US" sz="1800" dirty="0"/>
          </a:p>
          <a:p>
            <a:pPr marL="544251" lvl="1" indent="0">
              <a:lnSpc>
                <a:spcPct val="120000"/>
              </a:lnSpc>
              <a:buNone/>
            </a:pPr>
            <a:endParaRPr lang="en-US" altLang="zh-CN" sz="1600" dirty="0" smtClean="0"/>
          </a:p>
        </p:txBody>
      </p:sp>
      <p:sp>
        <p:nvSpPr>
          <p:cNvPr id="5" name="Rectangle 3"/>
          <p:cNvSpPr txBox="1">
            <a:spLocks noChangeArrowheads="1"/>
          </p:cNvSpPr>
          <p:nvPr/>
        </p:nvSpPr>
        <p:spPr>
          <a:xfrm>
            <a:off x="6036052" y="1324465"/>
            <a:ext cx="5492842" cy="305885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def demo(</a:t>
            </a:r>
            <a:r>
              <a:rPr lang="en-US" altLang="zh-CN" sz="2000" dirty="0" err="1">
                <a:latin typeface="宋体" charset="-122"/>
                <a:sym typeface="Arial" charset="0"/>
              </a:rPr>
              <a:t>a,b,c</a:t>
            </a:r>
            <a:r>
              <a:rPr lang="en-US" altLang="zh-CN" sz="2000" dirty="0">
                <a:latin typeface="宋体" charset="-122"/>
                <a:sym typeface="Arial" charset="0"/>
              </a:rPr>
              <a:t>=5):</a:t>
            </a:r>
          </a:p>
          <a:p>
            <a:pPr marL="0" indent="0">
              <a:lnSpc>
                <a:spcPct val="80000"/>
              </a:lnSpc>
              <a:buNone/>
            </a:pPr>
            <a:r>
              <a:rPr lang="en-US" altLang="zh-CN" sz="2000" dirty="0">
                <a:latin typeface="宋体" charset="-122"/>
                <a:sym typeface="Arial" charset="0"/>
              </a:rPr>
              <a:t>	print (</a:t>
            </a:r>
            <a:r>
              <a:rPr lang="en-US" altLang="zh-CN" sz="2000" dirty="0" err="1">
                <a:latin typeface="宋体" charset="-122"/>
                <a:sym typeface="Arial" charset="0"/>
              </a:rPr>
              <a:t>a,b,c</a:t>
            </a:r>
            <a:r>
              <a:rPr lang="en-US" altLang="zh-CN" sz="2000" dirty="0">
                <a:latin typeface="宋体" charset="-122"/>
                <a:sym typeface="Arial" charset="0"/>
              </a:rPr>
              <a:t>)</a:t>
            </a:r>
          </a:p>
          <a:p>
            <a:pPr marL="0" indent="0">
              <a:lnSpc>
                <a:spcPct val="80000"/>
              </a:lnSpc>
              <a:buNone/>
            </a:pPr>
            <a:r>
              <a:rPr lang="en-US" altLang="zh-CN" sz="2000" dirty="0" smtClean="0">
                <a:latin typeface="宋体" charset="-122"/>
                <a:sym typeface="Arial" charset="0"/>
              </a:rPr>
              <a:t>&gt;&gt;&gt; </a:t>
            </a:r>
            <a:r>
              <a:rPr lang="en-US" altLang="zh-CN" sz="2000" dirty="0">
                <a:latin typeface="宋体" charset="-122"/>
                <a:sym typeface="Arial" charset="0"/>
              </a:rPr>
              <a:t>demo(3,7)</a:t>
            </a:r>
          </a:p>
          <a:p>
            <a:pPr marL="0" indent="0">
              <a:lnSpc>
                <a:spcPct val="80000"/>
              </a:lnSpc>
              <a:buNone/>
            </a:pPr>
            <a:r>
              <a:rPr lang="en-US" altLang="zh-CN" sz="2000" dirty="0">
                <a:solidFill>
                  <a:schemeClr val="accent5"/>
                </a:solidFill>
                <a:latin typeface="宋体" charset="-122"/>
                <a:sym typeface="Arial" charset="0"/>
              </a:rPr>
              <a:t>3 7 5</a:t>
            </a:r>
          </a:p>
          <a:p>
            <a:pPr marL="0" indent="0">
              <a:lnSpc>
                <a:spcPct val="80000"/>
              </a:lnSpc>
              <a:buNone/>
            </a:pPr>
            <a:r>
              <a:rPr lang="en-US" altLang="zh-CN" sz="2000" dirty="0">
                <a:latin typeface="宋体" charset="-122"/>
                <a:sym typeface="Arial" charset="0"/>
              </a:rPr>
              <a:t>&gt;&gt;&gt; demo(a=7,b=3,c=6)</a:t>
            </a:r>
          </a:p>
          <a:p>
            <a:pPr marL="0" indent="0">
              <a:lnSpc>
                <a:spcPct val="80000"/>
              </a:lnSpc>
              <a:buNone/>
            </a:pPr>
            <a:r>
              <a:rPr lang="en-US" altLang="zh-CN" sz="2000" dirty="0">
                <a:solidFill>
                  <a:schemeClr val="accent5"/>
                </a:solidFill>
                <a:latin typeface="宋体" charset="-122"/>
                <a:sym typeface="Arial" charset="0"/>
              </a:rPr>
              <a:t>7 3 6</a:t>
            </a:r>
          </a:p>
          <a:p>
            <a:pPr marL="0" indent="0">
              <a:lnSpc>
                <a:spcPct val="80000"/>
              </a:lnSpc>
              <a:buNone/>
            </a:pPr>
            <a:r>
              <a:rPr lang="en-US" altLang="zh-CN" sz="2000" dirty="0">
                <a:latin typeface="宋体" charset="-122"/>
                <a:sym typeface="Arial" charset="0"/>
              </a:rPr>
              <a:t>&gt;&gt;&gt; demo(c=8,a=9,b=0)</a:t>
            </a:r>
          </a:p>
          <a:p>
            <a:pPr marL="0" indent="0">
              <a:lnSpc>
                <a:spcPct val="80000"/>
              </a:lnSpc>
              <a:buNone/>
            </a:pPr>
            <a:r>
              <a:rPr lang="en-US" altLang="zh-CN" sz="2000" dirty="0">
                <a:solidFill>
                  <a:schemeClr val="accent5"/>
                </a:solidFill>
                <a:latin typeface="宋体" charset="-122"/>
                <a:sym typeface="Arial" charset="0"/>
              </a:rPr>
              <a:t>9 0 8</a:t>
            </a:r>
          </a:p>
        </p:txBody>
      </p:sp>
      <p:sp>
        <p:nvSpPr>
          <p:cNvPr id="6" name="Rectangle 3"/>
          <p:cNvSpPr txBox="1">
            <a:spLocks noChangeArrowheads="1"/>
          </p:cNvSpPr>
          <p:nvPr/>
        </p:nvSpPr>
        <p:spPr>
          <a:xfrm>
            <a:off x="6036052" y="4484917"/>
            <a:ext cx="5691491" cy="229325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smtClean="0">
                <a:latin typeface="宋体" charset="-122"/>
                <a:sym typeface="Arial" charset="0"/>
              </a:rPr>
              <a:t>def </a:t>
            </a:r>
            <a:r>
              <a:rPr lang="en-US" altLang="zh-CN" sz="2000" dirty="0" err="1" smtClean="0">
                <a:latin typeface="宋体" charset="-122"/>
                <a:sym typeface="Arial" charset="0"/>
              </a:rPr>
              <a:t>func</a:t>
            </a:r>
            <a:r>
              <a:rPr lang="en-US" altLang="zh-CN" sz="2000" dirty="0" smtClean="0">
                <a:latin typeface="宋体" charset="-122"/>
                <a:sym typeface="Arial" charset="0"/>
              </a:rPr>
              <a:t>(</a:t>
            </a:r>
            <a:r>
              <a:rPr lang="en-US" altLang="zh-CN" sz="2000" dirty="0" err="1" smtClean="0">
                <a:latin typeface="宋体" charset="-122"/>
                <a:sym typeface="Arial" charset="0"/>
              </a:rPr>
              <a:t>a,b,c</a:t>
            </a:r>
            <a:r>
              <a:rPr lang="en-US" altLang="zh-CN" sz="2000" dirty="0" smtClean="0">
                <a:latin typeface="宋体" charset="-122"/>
                <a:sym typeface="Arial" charset="0"/>
              </a:rPr>
              <a:t>=5,d=6): print(</a:t>
            </a:r>
            <a:r>
              <a:rPr lang="en-US" altLang="zh-CN" sz="2000" dirty="0" err="1" smtClean="0">
                <a:latin typeface="宋体" charset="-122"/>
                <a:sym typeface="Arial" charset="0"/>
              </a:rPr>
              <a:t>a,b,c,d</a:t>
            </a:r>
            <a:r>
              <a:rPr lang="en-US" altLang="zh-CN" sz="2000" dirty="0" smtClean="0">
                <a:latin typeface="宋体" charset="-122"/>
                <a:sym typeface="Arial" charset="0"/>
              </a:rPr>
              <a:t>) </a:t>
            </a:r>
          </a:p>
          <a:p>
            <a:pPr marL="0" indent="0">
              <a:lnSpc>
                <a:spcPct val="80000"/>
              </a:lnSpc>
              <a:buNone/>
            </a:pPr>
            <a:r>
              <a:rPr lang="en-US" altLang="zh-CN" sz="2000" dirty="0" err="1" smtClean="0">
                <a:latin typeface="宋体" charset="-122"/>
                <a:sym typeface="Arial" charset="0"/>
              </a:rPr>
              <a:t>func</a:t>
            </a:r>
            <a:r>
              <a:rPr lang="en-US" altLang="zh-CN" sz="2000" dirty="0" smtClean="0">
                <a:latin typeface="宋体" charset="-122"/>
                <a:sym typeface="Arial" charset="0"/>
              </a:rPr>
              <a:t>(1,2,7)</a:t>
            </a:r>
          </a:p>
          <a:p>
            <a:pPr marL="0" indent="0">
              <a:lnSpc>
                <a:spcPct val="80000"/>
              </a:lnSpc>
              <a:buNone/>
            </a:pPr>
            <a:r>
              <a:rPr lang="en-US" altLang="zh-CN" sz="2000" dirty="0" err="1" smtClean="0">
                <a:latin typeface="宋体" charset="-122"/>
                <a:sym typeface="Arial" charset="0"/>
              </a:rPr>
              <a:t>func</a:t>
            </a:r>
            <a:r>
              <a:rPr lang="en-US" altLang="zh-CN" sz="2000" dirty="0" smtClean="0">
                <a:latin typeface="宋体" charset="-122"/>
                <a:sym typeface="Arial" charset="0"/>
              </a:rPr>
              <a:t>(1,2,5,8) </a:t>
            </a:r>
          </a:p>
          <a:p>
            <a:pPr marL="0" indent="0">
              <a:lnSpc>
                <a:spcPct val="80000"/>
              </a:lnSpc>
              <a:buNone/>
            </a:pPr>
            <a:r>
              <a:rPr lang="en-US" altLang="zh-CN" sz="2000" dirty="0" err="1" smtClean="0">
                <a:latin typeface="宋体" charset="-122"/>
                <a:sym typeface="Arial" charset="0"/>
              </a:rPr>
              <a:t>func</a:t>
            </a:r>
            <a:r>
              <a:rPr lang="en-US" altLang="zh-CN" sz="2000" dirty="0" smtClean="0">
                <a:latin typeface="宋体" charset="-122"/>
                <a:sym typeface="Arial" charset="0"/>
              </a:rPr>
              <a:t>(b=1,a=2,c=7)</a:t>
            </a:r>
          </a:p>
          <a:p>
            <a:pPr marL="0" indent="0">
              <a:lnSpc>
                <a:spcPct val="80000"/>
              </a:lnSpc>
              <a:buNone/>
            </a:pPr>
            <a:r>
              <a:rPr lang="en-US" altLang="zh-CN" sz="2000" dirty="0" err="1" smtClean="0">
                <a:latin typeface="宋体" charset="-122"/>
                <a:sym typeface="Arial" charset="0"/>
              </a:rPr>
              <a:t>func</a:t>
            </a:r>
            <a:r>
              <a:rPr lang="en-US" altLang="zh-CN" sz="2000" dirty="0" smtClean="0">
                <a:latin typeface="宋体" charset="-122"/>
                <a:sym typeface="Arial" charset="0"/>
              </a:rPr>
              <a:t>(1,2,d=8)</a:t>
            </a:r>
          </a:p>
          <a:p>
            <a:pPr marL="0" indent="0">
              <a:lnSpc>
                <a:spcPct val="80000"/>
              </a:lnSpc>
              <a:buNone/>
            </a:pPr>
            <a:r>
              <a:rPr lang="en-US" altLang="zh-CN" sz="2000" dirty="0" err="1" smtClean="0">
                <a:latin typeface="宋体" charset="-122"/>
                <a:sym typeface="Arial" charset="0"/>
              </a:rPr>
              <a:t>func</a:t>
            </a:r>
            <a:r>
              <a:rPr lang="en-US" altLang="zh-CN" sz="2000" dirty="0" smtClean="0">
                <a:latin typeface="宋体" charset="-122"/>
                <a:sym typeface="Arial" charset="0"/>
              </a:rPr>
              <a:t>(1,b=2,d=8) </a:t>
            </a:r>
            <a:endParaRPr lang="en-US" altLang="zh-CN" sz="2000" dirty="0">
              <a:latin typeface="宋体" charset="-122"/>
              <a:sym typeface="Arial" charset="0"/>
            </a:endParaRPr>
          </a:p>
        </p:txBody>
      </p:sp>
      <p:sp>
        <p:nvSpPr>
          <p:cNvPr id="7" name="矩形 6"/>
          <p:cNvSpPr/>
          <p:nvPr/>
        </p:nvSpPr>
        <p:spPr>
          <a:xfrm>
            <a:off x="7373983" y="33866"/>
            <a:ext cx="4154911" cy="1200329"/>
          </a:xfrm>
          <a:prstGeom prst="rect">
            <a:avLst/>
          </a:prstGeom>
          <a:solidFill>
            <a:schemeClr val="accent4">
              <a:lumMod val="20000"/>
              <a:lumOff val="80000"/>
            </a:schemeClr>
          </a:solidFill>
          <a:ln>
            <a:solidFill>
              <a:schemeClr val="tx1"/>
            </a:solidFill>
          </a:ln>
        </p:spPr>
        <p:txBody>
          <a:bodyPr wrap="square">
            <a:spAutoFit/>
          </a:bodyPr>
          <a:lstStyle/>
          <a:p>
            <a:r>
              <a:rPr lang="en-US" altLang="zh-CN" sz="2400" dirty="0"/>
              <a:t>m = max(4,5,6)</a:t>
            </a:r>
          </a:p>
          <a:p>
            <a:r>
              <a:rPr lang="en-US" altLang="zh-CN" sz="2400" dirty="0"/>
              <a:t>n = min(4,5,6)</a:t>
            </a:r>
          </a:p>
          <a:p>
            <a:r>
              <a:rPr lang="en-US" altLang="zh-CN" sz="2400" dirty="0"/>
              <a:t>print(</a:t>
            </a:r>
            <a:r>
              <a:rPr lang="en-US" altLang="zh-CN" sz="2400" dirty="0" err="1"/>
              <a:t>m,n,sep</a:t>
            </a:r>
            <a:r>
              <a:rPr lang="en-US" altLang="zh-CN" sz="2400" dirty="0"/>
              <a:t>=‘, ',end='\n')</a:t>
            </a:r>
            <a:endParaRPr lang="en-US" altLang="zh-CN" sz="2800" dirty="0"/>
          </a:p>
        </p:txBody>
      </p:sp>
    </p:spTree>
    <p:extLst>
      <p:ext uri="{BB962C8B-B14F-4D97-AF65-F5344CB8AC3E}">
        <p14:creationId xmlns:p14="http://schemas.microsoft.com/office/powerpoint/2010/main" val="3724354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normAutofit/>
          </a:bodyPr>
          <a:lstStyle/>
          <a:p>
            <a:r>
              <a:rPr lang="en-US" altLang="zh-CN" sz="4000" dirty="0" smtClean="0"/>
              <a:t>5.3.3</a:t>
            </a:r>
            <a:r>
              <a:rPr lang="zh-CN" altLang="en-US" sz="4000" dirty="0" smtClean="0"/>
              <a:t>可变长度参数 </a:t>
            </a:r>
            <a:r>
              <a:rPr lang="en-US" altLang="zh-CN" sz="4000" dirty="0" smtClean="0"/>
              <a:t>(variable-length parameters)</a:t>
            </a:r>
            <a:endParaRPr lang="zh-CN" altLang="zh-CN" sz="4000" dirty="0"/>
          </a:p>
        </p:txBody>
      </p:sp>
      <p:sp>
        <p:nvSpPr>
          <p:cNvPr id="4" name="Rectangle 3"/>
          <p:cNvSpPr txBox="1">
            <a:spLocks noChangeArrowheads="1"/>
          </p:cNvSpPr>
          <p:nvPr/>
        </p:nvSpPr>
        <p:spPr>
          <a:xfrm>
            <a:off x="343526" y="1142801"/>
            <a:ext cx="5805332" cy="5731527"/>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000" b="1" dirty="0">
                <a:solidFill>
                  <a:schemeClr val="accent5"/>
                </a:solidFill>
              </a:rPr>
              <a:t>可变长度</a:t>
            </a:r>
            <a:r>
              <a:rPr lang="zh-CN" altLang="en-US" sz="2000" b="1" dirty="0" smtClean="0">
                <a:solidFill>
                  <a:schemeClr val="accent5"/>
                </a:solidFill>
              </a:rPr>
              <a:t>参数</a:t>
            </a:r>
            <a:r>
              <a:rPr lang="zh-CN" altLang="en-US" sz="2000" dirty="0"/>
              <a:t>在</a:t>
            </a:r>
            <a:r>
              <a:rPr lang="zh-CN" altLang="en-US" sz="2000" dirty="0" smtClean="0"/>
              <a:t>定义函数时主要</a:t>
            </a:r>
            <a:r>
              <a:rPr lang="zh-CN" altLang="en-US" sz="2000" dirty="0"/>
              <a:t>有两种形式</a:t>
            </a:r>
            <a:r>
              <a:rPr lang="zh-CN" altLang="en-US" sz="2000" dirty="0" smtClean="0"/>
              <a:t>：</a:t>
            </a:r>
            <a:endParaRPr lang="en-US" altLang="zh-CN" sz="2000" dirty="0" smtClean="0"/>
          </a:p>
          <a:p>
            <a:pPr lvl="1">
              <a:lnSpc>
                <a:spcPct val="100000"/>
              </a:lnSpc>
              <a:defRPr/>
            </a:pPr>
            <a:r>
              <a:rPr lang="zh-CN" altLang="en-US" sz="2000" dirty="0" smtClean="0"/>
              <a:t>*</a:t>
            </a:r>
            <a:r>
              <a:rPr lang="en-US" altLang="zh-CN" sz="2000" dirty="0" smtClean="0"/>
              <a:t>parameter</a:t>
            </a:r>
            <a:r>
              <a:rPr lang="zh-CN" altLang="en-US" sz="2000" dirty="0" smtClean="0"/>
              <a:t>：将那些</a:t>
            </a:r>
            <a:r>
              <a:rPr lang="zh-CN" altLang="en-US" sz="2400" dirty="0" smtClean="0">
                <a:solidFill>
                  <a:srgbClr val="0070C0"/>
                </a:solidFill>
              </a:rPr>
              <a:t>尚没有匹配形</a:t>
            </a:r>
            <a:r>
              <a:rPr lang="zh-CN" altLang="en-US" sz="2000" dirty="0" smtClean="0">
                <a:solidFill>
                  <a:srgbClr val="0070C0"/>
                </a:solidFill>
              </a:rPr>
              <a:t>参</a:t>
            </a:r>
            <a:r>
              <a:rPr lang="zh-CN" altLang="en-US" sz="2000" dirty="0" smtClean="0"/>
              <a:t>的</a:t>
            </a:r>
            <a:r>
              <a:rPr lang="zh-CN" altLang="en-US" sz="2400" dirty="0" smtClean="0">
                <a:solidFill>
                  <a:srgbClr val="0070C0"/>
                </a:solidFill>
              </a:rPr>
              <a:t>位置实参</a:t>
            </a:r>
            <a:r>
              <a:rPr lang="zh-CN" altLang="en-US" sz="2000" dirty="0" smtClean="0"/>
              <a:t>组合成一个</a:t>
            </a:r>
            <a:r>
              <a:rPr lang="zh-CN" altLang="en-US" sz="2400" b="1" u="sng" dirty="0" smtClean="0">
                <a:solidFill>
                  <a:srgbClr val="0070C0"/>
                </a:solidFill>
              </a:rPr>
              <a:t>元组</a:t>
            </a:r>
            <a:r>
              <a:rPr lang="zh-CN" altLang="en-US" sz="2000" dirty="0" smtClean="0"/>
              <a:t>赋值给可变长度位置参数。</a:t>
            </a:r>
            <a:endParaRPr lang="en-US" altLang="zh-CN" sz="2000" dirty="0" smtClean="0"/>
          </a:p>
          <a:p>
            <a:pPr lvl="1">
              <a:lnSpc>
                <a:spcPct val="100000"/>
              </a:lnSpc>
              <a:defRPr/>
            </a:pPr>
            <a:r>
              <a:rPr lang="zh-CN" altLang="en-US" sz="2000" dirty="0" smtClean="0"/>
              <a:t>**</a:t>
            </a:r>
            <a:r>
              <a:rPr lang="en-US" altLang="zh-CN" sz="2000" dirty="0" smtClean="0"/>
              <a:t>parameter</a:t>
            </a:r>
            <a:r>
              <a:rPr lang="zh-CN" altLang="en-US" sz="2000" dirty="0" smtClean="0"/>
              <a:t>：将那些</a:t>
            </a:r>
            <a:r>
              <a:rPr lang="zh-CN" altLang="en-US" sz="2000" dirty="0" smtClean="0">
                <a:solidFill>
                  <a:srgbClr val="0070C0"/>
                </a:solidFill>
              </a:rPr>
              <a:t>尚没有匹配形参</a:t>
            </a:r>
            <a:r>
              <a:rPr lang="zh-CN" altLang="en-US" sz="2000" dirty="0" smtClean="0"/>
              <a:t>的</a:t>
            </a:r>
            <a:r>
              <a:rPr lang="zh-CN" altLang="en-US" sz="2000" b="1" dirty="0" smtClean="0">
                <a:solidFill>
                  <a:srgbClr val="0070C0"/>
                </a:solidFill>
              </a:rPr>
              <a:t>关键字实参</a:t>
            </a:r>
            <a:r>
              <a:rPr lang="zh-CN" altLang="en-US" sz="2000" dirty="0" smtClean="0"/>
              <a:t>组合成一个</a:t>
            </a:r>
            <a:r>
              <a:rPr lang="en-US" altLang="zh-CN" sz="2800" b="1" dirty="0" err="1" smtClean="0">
                <a:solidFill>
                  <a:srgbClr val="0070C0"/>
                </a:solidFill>
              </a:rPr>
              <a:t>dict</a:t>
            </a:r>
            <a:r>
              <a:rPr lang="zh-CN" altLang="en-US" sz="2000" dirty="0" smtClean="0"/>
              <a:t>赋值给该参数</a:t>
            </a:r>
            <a:endParaRPr lang="zh-CN" altLang="en-US" sz="2000" dirty="0"/>
          </a:p>
        </p:txBody>
      </p:sp>
      <p:sp>
        <p:nvSpPr>
          <p:cNvPr id="7" name="矩形 6"/>
          <p:cNvSpPr/>
          <p:nvPr/>
        </p:nvSpPr>
        <p:spPr>
          <a:xfrm>
            <a:off x="245051" y="3733533"/>
            <a:ext cx="8053953" cy="2585323"/>
          </a:xfrm>
          <a:prstGeom prst="rect">
            <a:avLst/>
          </a:prstGeom>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variable_parameter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test_variable_parameter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variable_parameter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variable_parameter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variable_parameter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variable_parameter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u</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w</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variable_parameter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u</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w</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13</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p:cNvSpPr/>
          <p:nvPr/>
        </p:nvSpPr>
        <p:spPr>
          <a:xfrm>
            <a:off x="5726459" y="1482539"/>
            <a:ext cx="6465541" cy="1938992"/>
          </a:xfrm>
          <a:prstGeom prst="rect">
            <a:avLst/>
          </a:prstGeom>
        </p:spPr>
        <p:txBody>
          <a:bodyPr wrap="square">
            <a:spAutoFit/>
          </a:bodyPr>
          <a:lstStyle/>
          <a:p>
            <a:pPr marL="800100" lvl="1" indent="-342900">
              <a:lnSpc>
                <a:spcPct val="100000"/>
              </a:lnSpc>
              <a:buFont typeface="Arial" panose="020B0604020202020204" pitchFamily="34" charset="0"/>
              <a:buChar char="•"/>
            </a:pPr>
            <a:r>
              <a:rPr lang="zh-CN" altLang="en-US" sz="2400" dirty="0"/>
              <a:t>如果存在可变长度位置参数，</a:t>
            </a:r>
            <a:r>
              <a:rPr lang="en-US" altLang="zh-CN" sz="2400" dirty="0"/>
              <a:t>*name</a:t>
            </a:r>
            <a:r>
              <a:rPr lang="zh-CN" altLang="en-US" sz="2400" dirty="0"/>
              <a:t>形式的参数应该出现</a:t>
            </a:r>
            <a:r>
              <a:rPr lang="zh-CN" altLang="en-US" sz="2400" dirty="0" smtClean="0"/>
              <a:t>在默认值参</a:t>
            </a:r>
            <a:r>
              <a:rPr lang="zh-CN" altLang="en-US" sz="2400" dirty="0"/>
              <a:t>数之后</a:t>
            </a:r>
            <a:endParaRPr lang="en-US" altLang="zh-CN" sz="2400" dirty="0"/>
          </a:p>
          <a:p>
            <a:pPr marL="800100" lvl="1" indent="-342900">
              <a:lnSpc>
                <a:spcPct val="100000"/>
              </a:lnSpc>
              <a:buFont typeface="Arial" panose="020B0604020202020204" pitchFamily="34" charset="0"/>
              <a:buChar char="•"/>
            </a:pPr>
            <a:r>
              <a:rPr lang="zh-CN" altLang="en-US" sz="2400" dirty="0"/>
              <a:t>如果存在可变长度关键字参数，</a:t>
            </a:r>
            <a:r>
              <a:rPr lang="en-US" altLang="zh-CN" sz="2400" dirty="0"/>
              <a:t>**name</a:t>
            </a:r>
            <a:r>
              <a:rPr lang="zh-CN" altLang="en-US" sz="2400" dirty="0"/>
              <a:t>形式的参数应该出现在最后</a:t>
            </a:r>
            <a:endParaRPr lang="en-US" altLang="zh-CN" sz="2400" dirty="0"/>
          </a:p>
          <a:p>
            <a:pPr marL="800100" lvl="1" indent="-342900">
              <a:lnSpc>
                <a:spcPct val="100000"/>
              </a:lnSpc>
              <a:buFont typeface="Arial" panose="020B0604020202020204" pitchFamily="34" charset="0"/>
              <a:buChar char="•"/>
            </a:pPr>
            <a:r>
              <a:rPr lang="zh-CN" altLang="en-US" sz="2400" dirty="0"/>
              <a:t>每种类型的可变长度参数只能出现一次</a:t>
            </a:r>
            <a:endParaRPr lang="en-US" altLang="zh-CN" sz="2400" dirty="0"/>
          </a:p>
        </p:txBody>
      </p:sp>
      <p:sp>
        <p:nvSpPr>
          <p:cNvPr id="9" name="矩形 8"/>
          <p:cNvSpPr/>
          <p:nvPr/>
        </p:nvSpPr>
        <p:spPr>
          <a:xfrm>
            <a:off x="8257997" y="4826030"/>
            <a:ext cx="4074408" cy="1477328"/>
          </a:xfrm>
          <a:prstGeom prst="rect">
            <a:avLst/>
          </a:prstGeom>
        </p:spPr>
        <p:txBody>
          <a:bodyPr wrap="square">
            <a:spAutoFit/>
          </a:bodyPr>
          <a:lstStyle/>
          <a:p>
            <a:r>
              <a:rPr lang="zh-CN" altLang="en-US" b="1" dirty="0">
                <a:solidFill>
                  <a:srgbClr val="0070C0"/>
                </a:solidFill>
              </a:rPr>
              <a:t>(1, 4, (), {})</a:t>
            </a:r>
          </a:p>
          <a:p>
            <a:r>
              <a:rPr lang="zh-CN" altLang="en-US" b="1" dirty="0">
                <a:solidFill>
                  <a:srgbClr val="0070C0"/>
                </a:solidFill>
              </a:rPr>
              <a:t>(1, 2, (), {})</a:t>
            </a:r>
          </a:p>
          <a:p>
            <a:r>
              <a:rPr lang="zh-CN" altLang="en-US" b="1" dirty="0">
                <a:solidFill>
                  <a:srgbClr val="0070C0"/>
                </a:solidFill>
              </a:rPr>
              <a:t>(1, 2,</a:t>
            </a:r>
            <a:r>
              <a:rPr lang="zh-CN" altLang="en-US" b="1" u="sng" dirty="0">
                <a:solidFill>
                  <a:srgbClr val="0070C0"/>
                </a:solidFill>
              </a:rPr>
              <a:t> </a:t>
            </a:r>
            <a:r>
              <a:rPr lang="zh-CN" altLang="en-US" b="1" u="sng" dirty="0">
                <a:solidFill>
                  <a:schemeClr val="accent2">
                    <a:lumMod val="75000"/>
                  </a:schemeClr>
                </a:solidFill>
              </a:rPr>
              <a:t>(3, 4, 5)</a:t>
            </a:r>
            <a:r>
              <a:rPr lang="zh-CN" altLang="en-US" b="1" u="sng" dirty="0">
                <a:solidFill>
                  <a:srgbClr val="0070C0"/>
                </a:solidFill>
              </a:rPr>
              <a:t>,</a:t>
            </a:r>
            <a:r>
              <a:rPr lang="zh-CN" altLang="en-US" b="1" dirty="0">
                <a:solidFill>
                  <a:srgbClr val="0070C0"/>
                </a:solidFill>
              </a:rPr>
              <a:t> {})</a:t>
            </a:r>
          </a:p>
          <a:p>
            <a:r>
              <a:rPr lang="zh-CN" altLang="en-US" b="1" dirty="0">
                <a:solidFill>
                  <a:srgbClr val="0070C0"/>
                </a:solidFill>
              </a:rPr>
              <a:t>(1, 4,</a:t>
            </a:r>
            <a:r>
              <a:rPr lang="zh-CN" altLang="en-US" b="1" u="sng" dirty="0">
                <a:solidFill>
                  <a:schemeClr val="accent2">
                    <a:lumMod val="75000"/>
                  </a:schemeClr>
                </a:solidFill>
              </a:rPr>
              <a:t> </a:t>
            </a:r>
            <a:r>
              <a:rPr lang="zh-CN" altLang="en-US" b="1" u="sng" dirty="0" smtClean="0">
                <a:solidFill>
                  <a:schemeClr val="accent2">
                    <a:lumMod val="75000"/>
                  </a:schemeClr>
                </a:solidFill>
              </a:rPr>
              <a:t>()</a:t>
            </a:r>
            <a:r>
              <a:rPr lang="zh-CN" altLang="en-US" b="1" dirty="0" smtClean="0">
                <a:solidFill>
                  <a:srgbClr val="0070C0"/>
                </a:solidFill>
              </a:rPr>
              <a:t>, </a:t>
            </a:r>
            <a:r>
              <a:rPr lang="zh-CN" altLang="en-US" b="1" u="sng" dirty="0" smtClean="0">
                <a:solidFill>
                  <a:srgbClr val="00B050"/>
                </a:solidFill>
              </a:rPr>
              <a:t>{'u': 11, 'v': 12, 'w': 13}</a:t>
            </a:r>
            <a:r>
              <a:rPr lang="zh-CN" altLang="en-US" b="1" dirty="0" smtClean="0">
                <a:solidFill>
                  <a:srgbClr val="0070C0"/>
                </a:solidFill>
              </a:rPr>
              <a:t>)</a:t>
            </a:r>
            <a:endParaRPr lang="zh-CN" altLang="en-US" b="1" dirty="0">
              <a:solidFill>
                <a:srgbClr val="0070C0"/>
              </a:solidFill>
            </a:endParaRPr>
          </a:p>
          <a:p>
            <a:r>
              <a:rPr lang="zh-CN" altLang="en-US" b="1" dirty="0">
                <a:solidFill>
                  <a:srgbClr val="0070C0"/>
                </a:solidFill>
              </a:rPr>
              <a:t>(1, 2, </a:t>
            </a:r>
            <a:r>
              <a:rPr lang="zh-CN" altLang="en-US" b="1" u="sng" dirty="0">
                <a:solidFill>
                  <a:schemeClr val="accent2">
                    <a:lumMod val="75000"/>
                  </a:schemeClr>
                </a:solidFill>
              </a:rPr>
              <a:t>(3, </a:t>
            </a:r>
            <a:r>
              <a:rPr lang="zh-CN" altLang="en-US" b="1" u="sng" dirty="0" smtClean="0">
                <a:solidFill>
                  <a:schemeClr val="accent2">
                    <a:lumMod val="75000"/>
                  </a:schemeClr>
                </a:solidFill>
              </a:rPr>
              <a:t>4, </a:t>
            </a:r>
            <a:r>
              <a:rPr lang="zh-CN" altLang="en-US" b="1" u="sng" dirty="0">
                <a:solidFill>
                  <a:schemeClr val="accent2">
                    <a:lumMod val="75000"/>
                  </a:schemeClr>
                </a:solidFill>
              </a:rPr>
              <a:t>5)</a:t>
            </a:r>
            <a:r>
              <a:rPr lang="zh-CN" altLang="en-US" b="1" dirty="0">
                <a:solidFill>
                  <a:srgbClr val="0070C0"/>
                </a:solidFill>
              </a:rPr>
              <a:t>, </a:t>
            </a:r>
            <a:r>
              <a:rPr lang="zh-CN" altLang="en-US" b="1" u="sng" dirty="0">
                <a:solidFill>
                  <a:srgbClr val="00B050"/>
                </a:solidFill>
              </a:rPr>
              <a:t>{'u': 11, 'v': 12, 'w': 13}</a:t>
            </a:r>
            <a:r>
              <a:rPr lang="zh-CN" altLang="en-US" b="1" dirty="0">
                <a:solidFill>
                  <a:srgbClr val="0070C0"/>
                </a:solidFill>
              </a:rPr>
              <a:t>)</a:t>
            </a:r>
          </a:p>
        </p:txBody>
      </p:sp>
    </p:spTree>
    <p:extLst>
      <p:ext uri="{BB962C8B-B14F-4D97-AF65-F5344CB8AC3E}">
        <p14:creationId xmlns:p14="http://schemas.microsoft.com/office/powerpoint/2010/main" val="3321081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仅允许关键字传递的形参（</a:t>
            </a:r>
            <a:r>
              <a:rPr lang="en-US" altLang="zh-CN" sz="4000" dirty="0" smtClean="0"/>
              <a:t>keyword-only parameter</a:t>
            </a:r>
            <a:r>
              <a:rPr lang="zh-CN" altLang="en-US" sz="4000" dirty="0" smtClean="0"/>
              <a:t>）  </a:t>
            </a:r>
            <a:r>
              <a:rPr lang="zh-CN" altLang="en-US" sz="4000" dirty="0" smtClean="0">
                <a:solidFill>
                  <a:srgbClr val="FF0000"/>
                </a:solidFill>
              </a:rPr>
              <a:t>补充，不</a:t>
            </a:r>
            <a:r>
              <a:rPr lang="zh-CN" altLang="en-US" sz="4000" dirty="0">
                <a:solidFill>
                  <a:srgbClr val="FF0000"/>
                </a:solidFill>
              </a:rPr>
              <a:t>作</a:t>
            </a:r>
            <a:r>
              <a:rPr lang="zh-CN" altLang="en-US" sz="4000" dirty="0" smtClean="0">
                <a:solidFill>
                  <a:srgbClr val="FF0000"/>
                </a:solidFill>
              </a:rPr>
              <a:t>要求</a:t>
            </a:r>
            <a:endParaRPr lang="zh-CN" altLang="en-US" sz="4000" dirty="0">
              <a:solidFill>
                <a:srgbClr val="FF0000"/>
              </a:solidFill>
            </a:endParaRPr>
          </a:p>
        </p:txBody>
      </p:sp>
      <p:sp>
        <p:nvSpPr>
          <p:cNvPr id="3" name="内容占位符 2"/>
          <p:cNvSpPr>
            <a:spLocks noGrp="1"/>
          </p:cNvSpPr>
          <p:nvPr>
            <p:ph idx="1"/>
          </p:nvPr>
        </p:nvSpPr>
        <p:spPr>
          <a:xfrm>
            <a:off x="838200" y="1825624"/>
            <a:ext cx="6669505" cy="4575175"/>
          </a:xfrm>
        </p:spPr>
        <p:txBody>
          <a:bodyPr/>
          <a:lstStyle/>
          <a:p>
            <a:r>
              <a:rPr lang="en-US" altLang="zh-CN" dirty="0" smtClean="0"/>
              <a:t>Python3</a:t>
            </a:r>
            <a:r>
              <a:rPr lang="zh-CN" altLang="en-US" dirty="0" smtClean="0"/>
              <a:t>还引入了</a:t>
            </a:r>
            <a:r>
              <a:rPr lang="en-US" altLang="zh-CN" b="1" dirty="0" smtClean="0">
                <a:solidFill>
                  <a:srgbClr val="0070C0"/>
                </a:solidFill>
              </a:rPr>
              <a:t>keyword-only</a:t>
            </a:r>
            <a:r>
              <a:rPr lang="zh-CN" altLang="en-US" b="1" dirty="0" smtClean="0">
                <a:solidFill>
                  <a:srgbClr val="0070C0"/>
                </a:solidFill>
              </a:rPr>
              <a:t>形参</a:t>
            </a:r>
            <a:r>
              <a:rPr lang="zh-CN" altLang="en-US" dirty="0" smtClean="0"/>
              <a:t>，即这些参数</a:t>
            </a:r>
            <a:r>
              <a:rPr lang="zh-CN" altLang="en-US" b="1" dirty="0" smtClean="0">
                <a:solidFill>
                  <a:srgbClr val="0070C0"/>
                </a:solidFill>
              </a:rPr>
              <a:t>只能通过关键字参数</a:t>
            </a:r>
            <a:r>
              <a:rPr lang="zh-CN" altLang="en-US" dirty="0" smtClean="0"/>
              <a:t>的形式来传递</a:t>
            </a:r>
            <a:endParaRPr lang="en-US" altLang="zh-CN" dirty="0" smtClean="0"/>
          </a:p>
          <a:p>
            <a:r>
              <a:rPr lang="en-US" altLang="zh-CN" dirty="0" smtClean="0"/>
              <a:t>keyword-only</a:t>
            </a:r>
            <a:r>
              <a:rPr lang="zh-CN" altLang="en-US" dirty="0" smtClean="0"/>
              <a:t>参数出现在可变长度的位置参数之后</a:t>
            </a:r>
            <a:endParaRPr lang="en-US" altLang="zh-CN" dirty="0" smtClean="0"/>
          </a:p>
          <a:p>
            <a:pPr lvl="1"/>
            <a:r>
              <a:rPr lang="zh-CN" altLang="en-US" dirty="0" smtClean="0"/>
              <a:t>如果没有可变长度位置参数，则添加一个</a:t>
            </a:r>
            <a:r>
              <a:rPr lang="en-US" altLang="zh-CN" dirty="0" smtClean="0"/>
              <a:t>*</a:t>
            </a:r>
            <a:endParaRPr lang="en-US" altLang="zh-CN" dirty="0"/>
          </a:p>
          <a:p>
            <a:r>
              <a:rPr lang="en-US" altLang="zh-CN" dirty="0" smtClean="0"/>
              <a:t>keyword-only</a:t>
            </a:r>
            <a:r>
              <a:rPr lang="zh-CN" altLang="en-US" dirty="0" smtClean="0"/>
              <a:t>参数也可以指定默认值，即支持</a:t>
            </a:r>
            <a:r>
              <a:rPr lang="en-US" altLang="zh-CN" dirty="0" smtClean="0"/>
              <a:t>name</a:t>
            </a:r>
            <a:r>
              <a:rPr lang="zh-CN" altLang="en-US" dirty="0" smtClean="0"/>
              <a:t>或者</a:t>
            </a:r>
            <a:r>
              <a:rPr lang="en-US" altLang="zh-CN" dirty="0" smtClean="0"/>
              <a:t>name=default</a:t>
            </a:r>
            <a:r>
              <a:rPr lang="zh-CN" altLang="en-US" dirty="0" smtClean="0"/>
              <a:t>方式</a:t>
            </a:r>
            <a:endParaRPr lang="en-US" altLang="zh-CN" dirty="0" smtClean="0"/>
          </a:p>
          <a:p>
            <a:r>
              <a:rPr lang="zh-CN" altLang="en-US" dirty="0" smtClean="0"/>
              <a:t>调用时必须</a:t>
            </a:r>
            <a:r>
              <a:rPr lang="zh-CN" altLang="en-US" dirty="0" smtClean="0">
                <a:solidFill>
                  <a:srgbClr val="0070C0"/>
                </a:solidFill>
              </a:rPr>
              <a:t>采取关键字参数传递</a:t>
            </a:r>
            <a:r>
              <a:rPr lang="zh-CN" altLang="en-US" dirty="0" smtClean="0"/>
              <a:t>，或者</a:t>
            </a:r>
            <a:r>
              <a:rPr lang="zh-CN" altLang="en-US" dirty="0" smtClean="0">
                <a:solidFill>
                  <a:srgbClr val="0070C0"/>
                </a:solidFill>
              </a:rPr>
              <a:t>不传递</a:t>
            </a:r>
            <a:r>
              <a:rPr lang="zh-CN" altLang="en-US" dirty="0" smtClean="0"/>
              <a:t>表示采用</a:t>
            </a:r>
            <a:r>
              <a:rPr lang="zh-CN" altLang="en-US" dirty="0"/>
              <a:t>默认</a:t>
            </a:r>
            <a:r>
              <a:rPr lang="zh-CN" altLang="en-US" dirty="0" smtClean="0"/>
              <a:t>值</a:t>
            </a:r>
            <a:endParaRPr lang="zh-CN" altLang="en-US" dirty="0"/>
          </a:p>
        </p:txBody>
      </p:sp>
      <p:sp>
        <p:nvSpPr>
          <p:cNvPr id="4" name="矩形 3"/>
          <p:cNvSpPr/>
          <p:nvPr/>
        </p:nvSpPr>
        <p:spPr>
          <a:xfrm>
            <a:off x="7279104" y="2312601"/>
            <a:ext cx="4870985" cy="2554545"/>
          </a:xfrm>
          <a:prstGeom prst="rect">
            <a:avLst/>
          </a:prstGeom>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FF00FF"/>
                </a:solidFill>
                <a:latin typeface="Courier New" panose="02070309020205020404" pitchFamily="49" charset="0"/>
                <a:ea typeface="宋体" panose="02010600030101010101" pitchFamily="2" charset="-122"/>
              </a:rPr>
              <a:t>kwonly</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a</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u="sng" kern="0" dirty="0">
                <a:solidFill>
                  <a:srgbClr val="FF000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b</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5</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a</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b</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c</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d</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kwonly2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a</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b</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u="sng" kern="0" dirty="0" smtClean="0">
                <a:solidFill>
                  <a:srgbClr val="FF000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5</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a</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b</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c</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d</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smtClean="0">
                <a:solidFill>
                  <a:srgbClr val="0000FF"/>
                </a:solidFill>
                <a:latin typeface="Courier New" panose="02070309020205020404" pitchFamily="49" charset="0"/>
                <a:ea typeface="宋体" panose="02010600030101010101" pitchFamily="2" charset="-122"/>
              </a:rPr>
              <a:t>print</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b="1" kern="0" dirty="0" err="1" smtClean="0">
                <a:solidFill>
                  <a:srgbClr val="000080"/>
                </a:solidFill>
                <a:latin typeface="Courier New" panose="02070309020205020404" pitchFamily="49" charset="0"/>
                <a:ea typeface="宋体" panose="02010600030101010101" pitchFamily="2" charset="-122"/>
              </a:rPr>
              <a:t>kwonly</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3</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smtClean="0">
                <a:solidFill>
                  <a:srgbClr val="0000FF"/>
                </a:solidFill>
                <a:latin typeface="Courier New" panose="02070309020205020404" pitchFamily="49" charset="0"/>
                <a:ea typeface="宋体" panose="02010600030101010101" pitchFamily="2" charset="-122"/>
              </a:rPr>
              <a:t>print(kwonly2</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3</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4</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28395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lstStyle/>
          <a:p>
            <a:r>
              <a:rPr lang="en-US" altLang="zh-CN" dirty="0" smtClean="0"/>
              <a:t>5.3.3</a:t>
            </a:r>
            <a:r>
              <a:rPr lang="zh-CN" altLang="en-US" dirty="0" smtClean="0"/>
              <a:t>可变长度参数（教材上例子）</a:t>
            </a:r>
            <a:endParaRPr lang="zh-CN" altLang="zh-CN" dirty="0"/>
          </a:p>
        </p:txBody>
      </p:sp>
      <p:sp>
        <p:nvSpPr>
          <p:cNvPr id="4" name="Rectangle 3"/>
          <p:cNvSpPr txBox="1">
            <a:spLocks noChangeArrowheads="1"/>
          </p:cNvSpPr>
          <p:nvPr/>
        </p:nvSpPr>
        <p:spPr>
          <a:xfrm>
            <a:off x="343525" y="996848"/>
            <a:ext cx="11360795" cy="1335373"/>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dirty="0"/>
              <a:t>几种不同类型的参数可以混合</a:t>
            </a:r>
            <a:r>
              <a:rPr lang="zh-CN" altLang="en-US" sz="2400" dirty="0" smtClean="0"/>
              <a:t>使用</a:t>
            </a:r>
            <a:endParaRPr lang="en-US" altLang="zh-CN" sz="2400" dirty="0" smtClean="0"/>
          </a:p>
          <a:p>
            <a:pPr>
              <a:lnSpc>
                <a:spcPct val="100000"/>
              </a:lnSpc>
              <a:defRPr/>
            </a:pPr>
            <a:r>
              <a:rPr lang="zh-CN" altLang="en-US" sz="2400" strike="sngStrike" dirty="0" smtClean="0"/>
              <a:t>不</a:t>
            </a:r>
            <a:r>
              <a:rPr lang="zh-CN" altLang="en-US" sz="2400" strike="sngStrike" dirty="0"/>
              <a:t>建议这样</a:t>
            </a:r>
            <a:r>
              <a:rPr lang="zh-CN" altLang="en-US" sz="2400" strike="sngStrike" dirty="0" smtClean="0"/>
              <a:t>做</a:t>
            </a:r>
            <a:r>
              <a:rPr lang="en-US" altLang="zh-CN" sz="2400" strike="sngStrike" dirty="0" smtClean="0"/>
              <a:t>,</a:t>
            </a:r>
            <a:r>
              <a:rPr lang="zh-CN" altLang="en-US" sz="2400" strike="sngStrike" dirty="0" smtClean="0"/>
              <a:t>易导致代码混乱而严重降低可读性，可能导致查错非常困难</a:t>
            </a:r>
            <a:endParaRPr lang="en-US" altLang="zh-CN" sz="2400" strike="sngStrike" dirty="0" smtClean="0"/>
          </a:p>
          <a:p>
            <a:pPr>
              <a:lnSpc>
                <a:spcPct val="100000"/>
              </a:lnSpc>
              <a:defRPr/>
            </a:pPr>
            <a:endParaRPr lang="zh-CN" altLang="en-US" sz="2400" dirty="0"/>
          </a:p>
          <a:p>
            <a:pPr>
              <a:lnSpc>
                <a:spcPct val="100000"/>
              </a:lnSpc>
              <a:defRPr/>
            </a:pPr>
            <a:endParaRPr lang="en-US" altLang="zh-CN" sz="2000" dirty="0" smtClean="0"/>
          </a:p>
        </p:txBody>
      </p:sp>
      <p:sp>
        <p:nvSpPr>
          <p:cNvPr id="5" name="Rectangle 3"/>
          <p:cNvSpPr txBox="1">
            <a:spLocks noChangeArrowheads="1"/>
          </p:cNvSpPr>
          <p:nvPr/>
        </p:nvSpPr>
        <p:spPr>
          <a:xfrm>
            <a:off x="1113016" y="2036319"/>
            <a:ext cx="9350878" cy="4540903"/>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a:latin typeface="宋体" charset="-122"/>
                <a:sym typeface="Arial" charset="0"/>
              </a:rPr>
              <a:t>&gt;&gt;&gt; def func_4(</a:t>
            </a:r>
            <a:r>
              <a:rPr lang="en-US" altLang="zh-CN" sz="1800" dirty="0" err="1">
                <a:latin typeface="宋体" charset="-122"/>
                <a:sym typeface="Arial" charset="0"/>
              </a:rPr>
              <a:t>a,b,c</a:t>
            </a:r>
            <a:r>
              <a:rPr lang="en-US" altLang="zh-CN" sz="1800" dirty="0">
                <a:latin typeface="宋体" charset="-122"/>
                <a:sym typeface="Arial" charset="0"/>
              </a:rPr>
              <a:t>=4,*aa,**bb):</a:t>
            </a:r>
          </a:p>
          <a:p>
            <a:pPr marL="0" indent="0">
              <a:lnSpc>
                <a:spcPct val="80000"/>
              </a:lnSpc>
              <a:buNone/>
            </a:pPr>
            <a:r>
              <a:rPr lang="en-US" altLang="zh-CN" sz="1800" dirty="0">
                <a:latin typeface="宋体" charset="-122"/>
                <a:sym typeface="Arial" charset="0"/>
              </a:rPr>
              <a:t>	print (</a:t>
            </a:r>
            <a:r>
              <a:rPr lang="en-US" altLang="zh-CN" sz="1800" dirty="0" err="1">
                <a:latin typeface="宋体" charset="-122"/>
                <a:sym typeface="Arial" charset="0"/>
              </a:rPr>
              <a:t>a,b,c</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a:t>
            </a:r>
            <a:r>
              <a:rPr lang="en-US" altLang="zh-CN" sz="1800" dirty="0" smtClean="0">
                <a:latin typeface="宋体" charset="-122"/>
                <a:sym typeface="Arial" charset="0"/>
              </a:rPr>
              <a:t>aa</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a:t>
            </a:r>
            <a:r>
              <a:rPr lang="en-US" altLang="zh-CN" sz="1800" dirty="0" smtClean="0">
                <a:latin typeface="宋体" charset="-122"/>
                <a:sym typeface="Arial" charset="0"/>
              </a:rPr>
              <a:t>bb</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a:t>
            </a:r>
          </a:p>
          <a:p>
            <a:pPr marL="0" indent="0">
              <a:lnSpc>
                <a:spcPct val="80000"/>
              </a:lnSpc>
              <a:buNone/>
            </a:pPr>
            <a:r>
              <a:rPr lang="en-US" altLang="zh-CN" sz="1800" dirty="0">
                <a:latin typeface="宋体" charset="-122"/>
                <a:sym typeface="Arial" charset="0"/>
              </a:rPr>
              <a:t>&gt;&gt;&gt; func_4(1,2,3,4,5,6,7,8,9,xx='1',yy='2',zz=3)</a:t>
            </a:r>
          </a:p>
          <a:p>
            <a:pPr marL="0" indent="0">
              <a:lnSpc>
                <a:spcPct val="80000"/>
              </a:lnSpc>
              <a:buNone/>
            </a:pPr>
            <a:r>
              <a:rPr lang="en-US" altLang="zh-CN" sz="1800" dirty="0">
                <a:solidFill>
                  <a:schemeClr val="accent5"/>
                </a:solidFill>
                <a:latin typeface="宋体" charset="-122"/>
                <a:sym typeface="Arial" charset="0"/>
              </a:rPr>
              <a:t>1 2 3</a:t>
            </a:r>
          </a:p>
          <a:p>
            <a:pPr marL="0" indent="0">
              <a:lnSpc>
                <a:spcPct val="80000"/>
              </a:lnSpc>
              <a:buNone/>
            </a:pPr>
            <a:r>
              <a:rPr lang="en-US" altLang="zh-CN" sz="1800" dirty="0">
                <a:solidFill>
                  <a:schemeClr val="accent5"/>
                </a:solidFill>
                <a:latin typeface="宋体" charset="-122"/>
                <a:sym typeface="Arial" charset="0"/>
              </a:rPr>
              <a:t>(4, 5, 6, 7, 8, 9)</a:t>
            </a:r>
          </a:p>
          <a:p>
            <a:pPr marL="0" indent="0">
              <a:lnSpc>
                <a:spcPct val="80000"/>
              </a:lnSpc>
              <a:buNone/>
            </a:pPr>
            <a:r>
              <a:rPr lang="en-US" altLang="zh-CN" sz="1800" dirty="0">
                <a:solidFill>
                  <a:schemeClr val="accent5"/>
                </a:solidFill>
                <a:latin typeface="宋体" charset="-122"/>
                <a:sym typeface="Arial" charset="0"/>
              </a:rPr>
              <a:t>{'</a:t>
            </a:r>
            <a:r>
              <a:rPr lang="en-US" altLang="zh-CN" sz="1800" dirty="0" err="1">
                <a:solidFill>
                  <a:schemeClr val="accent5"/>
                </a:solidFill>
                <a:latin typeface="宋体" charset="-122"/>
                <a:sym typeface="Arial" charset="0"/>
              </a:rPr>
              <a:t>zz</a:t>
            </a:r>
            <a:r>
              <a:rPr lang="en-US" altLang="zh-CN" sz="1800" dirty="0">
                <a:solidFill>
                  <a:schemeClr val="accent5"/>
                </a:solidFill>
                <a:latin typeface="宋体" charset="-122"/>
                <a:sym typeface="Arial" charset="0"/>
              </a:rPr>
              <a:t>': 3, 'xx': '1', '</a:t>
            </a:r>
            <a:r>
              <a:rPr lang="en-US" altLang="zh-CN" sz="1800" dirty="0" err="1">
                <a:solidFill>
                  <a:schemeClr val="accent5"/>
                </a:solidFill>
                <a:latin typeface="宋体" charset="-122"/>
                <a:sym typeface="Arial" charset="0"/>
              </a:rPr>
              <a:t>yy</a:t>
            </a:r>
            <a:r>
              <a:rPr lang="en-US" altLang="zh-CN" sz="1800" dirty="0">
                <a:solidFill>
                  <a:schemeClr val="accent5"/>
                </a:solidFill>
                <a:latin typeface="宋体" charset="-122"/>
                <a:sym typeface="Arial" charset="0"/>
              </a:rPr>
              <a:t>': '2'}</a:t>
            </a:r>
          </a:p>
          <a:p>
            <a:pPr marL="0" indent="0">
              <a:lnSpc>
                <a:spcPct val="80000"/>
              </a:lnSpc>
              <a:buNone/>
            </a:pPr>
            <a:r>
              <a:rPr lang="en-US" altLang="zh-CN" sz="1800" dirty="0">
                <a:latin typeface="宋体" charset="-122"/>
                <a:sym typeface="Arial" charset="0"/>
              </a:rPr>
              <a:t>&gt;&gt;&gt; func_4(1,2,3,4,5,6,7,xx='1',yy='2',zz=3)</a:t>
            </a:r>
          </a:p>
          <a:p>
            <a:pPr marL="0" indent="0">
              <a:lnSpc>
                <a:spcPct val="80000"/>
              </a:lnSpc>
              <a:buNone/>
            </a:pPr>
            <a:r>
              <a:rPr lang="en-US" altLang="zh-CN" sz="1800" dirty="0">
                <a:solidFill>
                  <a:schemeClr val="accent5"/>
                </a:solidFill>
                <a:latin typeface="宋体" charset="-122"/>
                <a:sym typeface="Arial" charset="0"/>
              </a:rPr>
              <a:t>1 2 3</a:t>
            </a:r>
          </a:p>
          <a:p>
            <a:pPr marL="0" indent="0">
              <a:lnSpc>
                <a:spcPct val="80000"/>
              </a:lnSpc>
              <a:buNone/>
            </a:pPr>
            <a:r>
              <a:rPr lang="en-US" altLang="zh-CN" sz="1800" dirty="0">
                <a:solidFill>
                  <a:schemeClr val="accent5"/>
                </a:solidFill>
                <a:latin typeface="宋体" charset="-122"/>
                <a:sym typeface="Arial" charset="0"/>
              </a:rPr>
              <a:t>(4, 5, 6, 7)</a:t>
            </a:r>
          </a:p>
          <a:p>
            <a:pPr marL="0" indent="0">
              <a:lnSpc>
                <a:spcPct val="80000"/>
              </a:lnSpc>
              <a:buNone/>
            </a:pPr>
            <a:r>
              <a:rPr lang="en-US" altLang="zh-CN" sz="1800" dirty="0">
                <a:solidFill>
                  <a:schemeClr val="accent5"/>
                </a:solidFill>
                <a:latin typeface="宋体" charset="-122"/>
                <a:sym typeface="Arial" charset="0"/>
              </a:rPr>
              <a:t>{'</a:t>
            </a:r>
            <a:r>
              <a:rPr lang="en-US" altLang="zh-CN" sz="1800" dirty="0" err="1">
                <a:solidFill>
                  <a:schemeClr val="accent5"/>
                </a:solidFill>
                <a:latin typeface="宋体" charset="-122"/>
                <a:sym typeface="Arial" charset="0"/>
              </a:rPr>
              <a:t>zz</a:t>
            </a:r>
            <a:r>
              <a:rPr lang="en-US" altLang="zh-CN" sz="1800" dirty="0">
                <a:solidFill>
                  <a:schemeClr val="accent5"/>
                </a:solidFill>
                <a:latin typeface="宋体" charset="-122"/>
                <a:sym typeface="Arial" charset="0"/>
              </a:rPr>
              <a:t>': 3, 'xx': '1', '</a:t>
            </a:r>
            <a:r>
              <a:rPr lang="en-US" altLang="zh-CN" sz="1800" dirty="0" err="1">
                <a:solidFill>
                  <a:schemeClr val="accent5"/>
                </a:solidFill>
                <a:latin typeface="宋体" charset="-122"/>
                <a:sym typeface="Arial" charset="0"/>
              </a:rPr>
              <a:t>yy</a:t>
            </a:r>
            <a:r>
              <a:rPr lang="en-US" altLang="zh-CN" sz="1800" dirty="0">
                <a:solidFill>
                  <a:schemeClr val="accent5"/>
                </a:solidFill>
                <a:latin typeface="宋体" charset="-122"/>
                <a:sym typeface="Arial" charset="0"/>
              </a:rPr>
              <a:t>': '2'}</a:t>
            </a:r>
          </a:p>
        </p:txBody>
      </p:sp>
    </p:spTree>
    <p:extLst>
      <p:ext uri="{BB962C8B-B14F-4D97-AF65-F5344CB8AC3E}">
        <p14:creationId xmlns:p14="http://schemas.microsoft.com/office/powerpoint/2010/main" val="3543678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形参与实参之间的匹配</a:t>
            </a:r>
            <a:endParaRPr lang="zh-CN" altLang="en-US" dirty="0"/>
          </a:p>
        </p:txBody>
      </p:sp>
      <p:sp>
        <p:nvSpPr>
          <p:cNvPr id="3" name="内容占位符 2"/>
          <p:cNvSpPr>
            <a:spLocks noGrp="1"/>
          </p:cNvSpPr>
          <p:nvPr>
            <p:ph idx="1"/>
          </p:nvPr>
        </p:nvSpPr>
        <p:spPr>
          <a:xfrm>
            <a:off x="838200" y="1433740"/>
            <a:ext cx="10515600" cy="4351338"/>
          </a:xfrm>
        </p:spPr>
        <p:txBody>
          <a:bodyPr>
            <a:noAutofit/>
          </a:bodyPr>
          <a:lstStyle/>
          <a:p>
            <a:pPr>
              <a:lnSpc>
                <a:spcPct val="120000"/>
              </a:lnSpc>
            </a:pPr>
            <a:r>
              <a:rPr lang="zh-CN" altLang="en-US" sz="2400" dirty="0" smtClean="0"/>
              <a:t>函数定义中的形参顺序</a:t>
            </a:r>
            <a:endParaRPr lang="en-US" altLang="zh-CN" sz="2400" dirty="0"/>
          </a:p>
          <a:p>
            <a:pPr marL="0" indent="0">
              <a:lnSpc>
                <a:spcPct val="120000"/>
              </a:lnSpc>
              <a:buNone/>
            </a:pPr>
            <a:r>
              <a:rPr lang="zh-CN" altLang="en-US" sz="2000" dirty="0" smtClean="0"/>
              <a:t>位置参数 </a:t>
            </a:r>
            <a:r>
              <a:rPr lang="en-US" altLang="zh-CN" sz="2000" dirty="0" smtClean="0">
                <a:sym typeface="Wingdings" panose="05000000000000000000" pitchFamily="2" charset="2"/>
              </a:rPr>
              <a:t></a:t>
            </a:r>
            <a:r>
              <a:rPr lang="zh-CN" altLang="en-US" sz="2000" dirty="0" smtClean="0">
                <a:sym typeface="Wingdings" panose="05000000000000000000" pitchFamily="2" charset="2"/>
              </a:rPr>
              <a:t>默认值参数</a:t>
            </a:r>
            <a:r>
              <a:rPr lang="en-US" altLang="zh-CN" sz="2000" dirty="0" smtClean="0">
                <a:sym typeface="Wingdings" panose="05000000000000000000" pitchFamily="2" charset="2"/>
              </a:rPr>
              <a:t></a:t>
            </a:r>
            <a:r>
              <a:rPr lang="zh-CN" altLang="en-US" sz="2000" dirty="0" smtClean="0">
                <a:sym typeface="Wingdings" panose="05000000000000000000" pitchFamily="2" charset="2"/>
              </a:rPr>
              <a:t>可变长度位置参数</a:t>
            </a:r>
            <a:r>
              <a:rPr lang="en-US" altLang="zh-CN" sz="2000" dirty="0" smtClean="0">
                <a:sym typeface="Wingdings" panose="05000000000000000000" pitchFamily="2" charset="2"/>
              </a:rPr>
              <a:t></a:t>
            </a:r>
            <a:r>
              <a:rPr lang="zh-CN" altLang="en-US" sz="2000" dirty="0" smtClean="0">
                <a:sym typeface="Wingdings" panose="05000000000000000000" pitchFamily="2" charset="2"/>
              </a:rPr>
              <a:t>仅允许关键字传递参数</a:t>
            </a:r>
            <a:r>
              <a:rPr lang="en-US" altLang="zh-CN" sz="2000" dirty="0" smtClean="0">
                <a:sym typeface="Wingdings" panose="05000000000000000000" pitchFamily="2" charset="2"/>
              </a:rPr>
              <a:t></a:t>
            </a:r>
            <a:r>
              <a:rPr lang="zh-CN" altLang="en-US" sz="2000" dirty="0" smtClean="0">
                <a:sym typeface="Wingdings" panose="05000000000000000000" pitchFamily="2" charset="2"/>
              </a:rPr>
              <a:t>可变长度字典参数 </a:t>
            </a:r>
            <a:endParaRPr lang="en-US" altLang="zh-CN" sz="2000" dirty="0" smtClean="0">
              <a:sym typeface="Wingdings" panose="05000000000000000000" pitchFamily="2" charset="2"/>
            </a:endParaRPr>
          </a:p>
          <a:p>
            <a:pPr>
              <a:lnSpc>
                <a:spcPct val="120000"/>
              </a:lnSpc>
            </a:pPr>
            <a:r>
              <a:rPr lang="zh-CN" altLang="en-US" sz="2400" dirty="0" smtClean="0"/>
              <a:t>函数调用中的实参顺序</a:t>
            </a:r>
            <a:r>
              <a:rPr lang="en-US" altLang="zh-CN" sz="2400" dirty="0" smtClean="0"/>
              <a:t>:   </a:t>
            </a:r>
            <a:r>
              <a:rPr lang="zh-CN" altLang="en-US" sz="2400" dirty="0" smtClean="0"/>
              <a:t>位置参数</a:t>
            </a:r>
            <a:r>
              <a:rPr lang="en-US" altLang="zh-CN" sz="2400" dirty="0" smtClean="0">
                <a:sym typeface="Wingdings" panose="05000000000000000000" pitchFamily="2" charset="2"/>
              </a:rPr>
              <a:t></a:t>
            </a:r>
            <a:r>
              <a:rPr lang="zh-CN" altLang="en-US" sz="2400" dirty="0" smtClean="0">
                <a:sym typeface="Wingdings" panose="05000000000000000000" pitchFamily="2" charset="2"/>
              </a:rPr>
              <a:t>关键字参数 </a:t>
            </a:r>
            <a:endParaRPr lang="en-US" altLang="zh-CN" sz="2400" dirty="0" smtClean="0">
              <a:sym typeface="Wingdings" panose="05000000000000000000" pitchFamily="2" charset="2"/>
            </a:endParaRPr>
          </a:p>
          <a:p>
            <a:pPr>
              <a:lnSpc>
                <a:spcPct val="120000"/>
              </a:lnSpc>
            </a:pPr>
            <a:r>
              <a:rPr lang="zh-CN" altLang="en-US" sz="2400" dirty="0" smtClean="0">
                <a:sym typeface="Wingdings" panose="05000000000000000000" pitchFamily="2" charset="2"/>
              </a:rPr>
              <a:t>函数调用时，根据传递的实参按照以下规则匹配形参：</a:t>
            </a:r>
            <a:endParaRPr lang="en-US" altLang="zh-CN" sz="2400" dirty="0" smtClean="0">
              <a:sym typeface="Wingdings" panose="05000000000000000000" pitchFamily="2" charset="2"/>
            </a:endParaRPr>
          </a:p>
          <a:p>
            <a:pPr lvl="1">
              <a:lnSpc>
                <a:spcPct val="120000"/>
              </a:lnSpc>
            </a:pPr>
            <a:r>
              <a:rPr lang="zh-CN" altLang="en-US" sz="1800" dirty="0" smtClean="0"/>
              <a:t>首先按照</a:t>
            </a:r>
            <a:r>
              <a:rPr lang="zh-CN" altLang="en-US" sz="2000" dirty="0" smtClean="0">
                <a:solidFill>
                  <a:srgbClr val="0070C0"/>
                </a:solidFill>
              </a:rPr>
              <a:t>位置匹配</a:t>
            </a:r>
            <a:r>
              <a:rPr lang="zh-CN" altLang="en-US" sz="1800" dirty="0" smtClean="0"/>
              <a:t>形参中的位置参数和默认值参数</a:t>
            </a:r>
            <a:endParaRPr lang="en-US" altLang="zh-CN" sz="1800" dirty="0" smtClean="0"/>
          </a:p>
          <a:p>
            <a:pPr lvl="1">
              <a:lnSpc>
                <a:spcPct val="120000"/>
              </a:lnSpc>
            </a:pPr>
            <a:r>
              <a:rPr lang="zh-CN" altLang="en-US" sz="1800" dirty="0" smtClean="0"/>
              <a:t>接下来根据</a:t>
            </a:r>
            <a:r>
              <a:rPr lang="zh-CN" altLang="en-US" sz="2000" dirty="0" smtClean="0">
                <a:solidFill>
                  <a:srgbClr val="0070C0"/>
                </a:solidFill>
              </a:rPr>
              <a:t>关键字参数的名字匹配</a:t>
            </a:r>
            <a:r>
              <a:rPr lang="zh-CN" altLang="en-US" sz="1800" dirty="0" smtClean="0"/>
              <a:t>形参中的各个参数</a:t>
            </a:r>
            <a:endParaRPr lang="en-US" altLang="zh-CN" sz="1800" dirty="0" smtClean="0"/>
          </a:p>
          <a:p>
            <a:pPr lvl="1">
              <a:lnSpc>
                <a:spcPct val="120000"/>
              </a:lnSpc>
            </a:pPr>
            <a:r>
              <a:rPr lang="zh-CN" altLang="en-US" sz="1800" dirty="0" smtClean="0"/>
              <a:t>剩下的</a:t>
            </a:r>
            <a:r>
              <a:rPr lang="zh-CN" altLang="en-US" sz="1800" dirty="0" smtClean="0">
                <a:solidFill>
                  <a:srgbClr val="0070C0"/>
                </a:solidFill>
              </a:rPr>
              <a:t>位置参数组成</a:t>
            </a:r>
            <a:r>
              <a:rPr lang="en-US" altLang="zh-CN" sz="1800" dirty="0" smtClean="0">
                <a:solidFill>
                  <a:srgbClr val="0070C0"/>
                </a:solidFill>
              </a:rPr>
              <a:t>tuple</a:t>
            </a:r>
            <a:r>
              <a:rPr lang="zh-CN" altLang="en-US" sz="1800" dirty="0" smtClean="0"/>
              <a:t>赋值给</a:t>
            </a:r>
            <a:r>
              <a:rPr lang="zh-CN" altLang="en-US" sz="1800" dirty="0" smtClean="0">
                <a:solidFill>
                  <a:srgbClr val="0070C0"/>
                </a:solidFill>
              </a:rPr>
              <a:t>可变长度位置参数</a:t>
            </a:r>
            <a:endParaRPr lang="en-US" altLang="zh-CN" sz="1800" dirty="0" smtClean="0">
              <a:solidFill>
                <a:srgbClr val="0070C0"/>
              </a:solidFill>
            </a:endParaRPr>
          </a:p>
          <a:p>
            <a:pPr lvl="1">
              <a:lnSpc>
                <a:spcPct val="120000"/>
              </a:lnSpc>
            </a:pPr>
            <a:r>
              <a:rPr lang="zh-CN" altLang="en-US" sz="1800" dirty="0" smtClean="0"/>
              <a:t>剩下的</a:t>
            </a:r>
            <a:r>
              <a:rPr lang="zh-CN" altLang="en-US" sz="1800" dirty="0" smtClean="0">
                <a:solidFill>
                  <a:srgbClr val="0070C0"/>
                </a:solidFill>
              </a:rPr>
              <a:t>关键字参数组成</a:t>
            </a:r>
            <a:r>
              <a:rPr lang="en-US" altLang="zh-CN" sz="1800" dirty="0" err="1" smtClean="0">
                <a:solidFill>
                  <a:srgbClr val="0070C0"/>
                </a:solidFill>
              </a:rPr>
              <a:t>dict</a:t>
            </a:r>
            <a:r>
              <a:rPr lang="zh-CN" altLang="en-US" sz="1800" dirty="0" smtClean="0"/>
              <a:t>赋值给</a:t>
            </a:r>
            <a:r>
              <a:rPr lang="zh-CN" altLang="en-US" sz="1800" dirty="0" smtClean="0">
                <a:solidFill>
                  <a:srgbClr val="0070C0"/>
                </a:solidFill>
              </a:rPr>
              <a:t>可变长度字典参数</a:t>
            </a:r>
            <a:endParaRPr lang="en-US" altLang="zh-CN" sz="1800" dirty="0" smtClean="0">
              <a:solidFill>
                <a:srgbClr val="0070C0"/>
              </a:solidFill>
            </a:endParaRPr>
          </a:p>
          <a:p>
            <a:pPr lvl="1">
              <a:lnSpc>
                <a:spcPct val="120000"/>
              </a:lnSpc>
            </a:pPr>
            <a:r>
              <a:rPr lang="zh-CN" altLang="en-US" sz="1800" dirty="0" smtClean="0"/>
              <a:t>函数定义中</a:t>
            </a:r>
            <a:r>
              <a:rPr lang="zh-CN" altLang="en-US" sz="1800" dirty="0" smtClean="0">
                <a:solidFill>
                  <a:srgbClr val="0070C0"/>
                </a:solidFill>
              </a:rPr>
              <a:t>尚未匹配的参数</a:t>
            </a:r>
            <a:r>
              <a:rPr lang="zh-CN" altLang="en-US" sz="1800" dirty="0" smtClean="0"/>
              <a:t>设置为</a:t>
            </a:r>
            <a:r>
              <a:rPr lang="zh-CN" altLang="en-US" sz="1800" dirty="0" smtClean="0">
                <a:solidFill>
                  <a:srgbClr val="0070C0"/>
                </a:solidFill>
              </a:rPr>
              <a:t>缺省值</a:t>
            </a:r>
            <a:endParaRPr lang="en-US" altLang="zh-CN" sz="1800" dirty="0" smtClean="0">
              <a:solidFill>
                <a:srgbClr val="0070C0"/>
              </a:solidFill>
            </a:endParaRPr>
          </a:p>
          <a:p>
            <a:pPr lvl="1">
              <a:lnSpc>
                <a:spcPct val="120000"/>
              </a:lnSpc>
            </a:pPr>
            <a:r>
              <a:rPr lang="zh-CN" altLang="en-US" sz="1800" dirty="0" smtClean="0"/>
              <a:t>如果仍然有尚未匹配的形参和</a:t>
            </a:r>
            <a:r>
              <a:rPr lang="zh-CN" altLang="en-US" sz="1800" dirty="0"/>
              <a:t>实参</a:t>
            </a:r>
            <a:r>
              <a:rPr lang="zh-CN" altLang="en-US" sz="1800" dirty="0" smtClean="0"/>
              <a:t>则报错</a:t>
            </a:r>
            <a:endParaRPr lang="en-US" altLang="zh-CN" sz="1800" dirty="0" smtClean="0"/>
          </a:p>
          <a:p>
            <a:pPr lvl="1">
              <a:lnSpc>
                <a:spcPct val="120000"/>
              </a:lnSpc>
            </a:pPr>
            <a:r>
              <a:rPr lang="zh-CN" altLang="en-US" sz="1800" dirty="0" smtClean="0"/>
              <a:t>每个参数只能匹配</a:t>
            </a:r>
            <a:r>
              <a:rPr lang="zh-CN" altLang="en-US" sz="1800" dirty="0"/>
              <a:t>一次</a:t>
            </a:r>
            <a:endParaRPr lang="en-US" altLang="zh-CN" sz="1800" dirty="0" smtClean="0"/>
          </a:p>
          <a:p>
            <a:pPr marL="457200" lvl="1" indent="0">
              <a:lnSpc>
                <a:spcPct val="120000"/>
              </a:lnSpc>
              <a:buNone/>
            </a:pPr>
            <a:endParaRPr lang="zh-CN" altLang="en-US" sz="1800" dirty="0"/>
          </a:p>
        </p:txBody>
      </p:sp>
    </p:spTree>
    <p:extLst>
      <p:ext uri="{BB962C8B-B14F-4D97-AF65-F5344CB8AC3E}">
        <p14:creationId xmlns:p14="http://schemas.microsoft.com/office/powerpoint/2010/main" val="2560688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lstStyle/>
          <a:p>
            <a:r>
              <a:rPr lang="en-US" altLang="zh-CN" dirty="0"/>
              <a:t>5.3.4 </a:t>
            </a:r>
            <a:r>
              <a:rPr lang="zh-CN" altLang="en-US" dirty="0"/>
              <a:t>参数传递的序列解包</a:t>
            </a:r>
            <a:endParaRPr lang="zh-CN" altLang="zh-CN" dirty="0"/>
          </a:p>
        </p:txBody>
      </p:sp>
      <p:sp>
        <p:nvSpPr>
          <p:cNvPr id="4" name="Rectangle 3"/>
          <p:cNvSpPr txBox="1">
            <a:spLocks noChangeArrowheads="1"/>
          </p:cNvSpPr>
          <p:nvPr/>
        </p:nvSpPr>
        <p:spPr>
          <a:xfrm>
            <a:off x="154981" y="1074337"/>
            <a:ext cx="6595322" cy="5047492"/>
          </a:xfrm>
          <a:prstGeom prst="rect">
            <a:avLst/>
          </a:prstGeom>
          <a:no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dirty="0" smtClean="0"/>
              <a:t>为含有多个变量的函数</a:t>
            </a:r>
            <a:r>
              <a:rPr lang="zh-CN" altLang="en-US" sz="2400" dirty="0" smtClean="0">
                <a:solidFill>
                  <a:srgbClr val="0070C0"/>
                </a:solidFill>
              </a:rPr>
              <a:t>传递</a:t>
            </a:r>
            <a:r>
              <a:rPr lang="zh-CN" altLang="en-US" sz="2400" dirty="0">
                <a:solidFill>
                  <a:srgbClr val="0070C0"/>
                </a:solidFill>
              </a:rPr>
              <a:t>参数</a:t>
            </a:r>
            <a:r>
              <a:rPr lang="zh-CN" altLang="en-US" sz="2400" dirty="0"/>
              <a:t>时，</a:t>
            </a:r>
            <a:r>
              <a:rPr lang="zh-CN" altLang="en-US" sz="2400" dirty="0" smtClean="0"/>
              <a:t>可以使用</a:t>
            </a:r>
            <a:r>
              <a:rPr lang="en-US" altLang="zh-CN" sz="2400" dirty="0" smtClean="0">
                <a:solidFill>
                  <a:schemeClr val="accent5"/>
                </a:solidFill>
              </a:rPr>
              <a:t>Python</a:t>
            </a:r>
            <a:r>
              <a:rPr lang="zh-CN" altLang="en-US" sz="2400" dirty="0" smtClean="0">
                <a:solidFill>
                  <a:schemeClr val="accent5"/>
                </a:solidFill>
              </a:rPr>
              <a:t>列表、元组、集合、字典</a:t>
            </a:r>
            <a:r>
              <a:rPr lang="zh-CN" altLang="en-US" sz="2400" dirty="0" smtClean="0"/>
              <a:t>以及其他可迭代对象作为实参，并在实参名称前加一个</a:t>
            </a:r>
            <a:r>
              <a:rPr lang="zh-CN" altLang="en-US" sz="2800" b="1" dirty="0" smtClean="0">
                <a:solidFill>
                  <a:schemeClr val="accent5"/>
                </a:solidFill>
              </a:rPr>
              <a:t>星号</a:t>
            </a:r>
            <a:r>
              <a:rPr lang="zh-CN" altLang="en-US" sz="2800" b="1" dirty="0" smtClean="0">
                <a:solidFill>
                  <a:srgbClr val="FF0000"/>
                </a:solidFill>
              </a:rPr>
              <a:t>*</a:t>
            </a:r>
            <a:r>
              <a:rPr lang="zh-CN" altLang="en-US" sz="2400" dirty="0" smtClean="0"/>
              <a:t>，</a:t>
            </a:r>
            <a:r>
              <a:rPr lang="en-US" altLang="zh-CN" sz="2400" dirty="0" smtClean="0"/>
              <a:t>Python</a:t>
            </a:r>
            <a:r>
              <a:rPr lang="zh-CN" altLang="en-US" sz="2400" dirty="0" smtClean="0"/>
              <a:t>解释器将自动进行解包。</a:t>
            </a:r>
            <a:endParaRPr lang="en-US" altLang="zh-CN" sz="2400" dirty="0" smtClean="0"/>
          </a:p>
          <a:p>
            <a:pPr lvl="1">
              <a:lnSpc>
                <a:spcPct val="100000"/>
              </a:lnSpc>
              <a:defRPr/>
            </a:pPr>
            <a:r>
              <a:rPr lang="zh-CN" altLang="en-US" sz="2000" dirty="0" smtClean="0"/>
              <a:t>等价于传递多个</a:t>
            </a:r>
            <a:r>
              <a:rPr lang="zh-CN" altLang="en-US" sz="2800" b="1" dirty="0" smtClean="0">
                <a:solidFill>
                  <a:srgbClr val="0070C0"/>
                </a:solidFill>
              </a:rPr>
              <a:t>位置参数</a:t>
            </a:r>
            <a:r>
              <a:rPr lang="zh-CN" altLang="en-US" sz="2000" dirty="0" smtClean="0"/>
              <a:t>，每个参数为迭代对象的每个元素（对于字典而言为每个</a:t>
            </a:r>
            <a:r>
              <a:rPr lang="en-US" altLang="zh-CN" sz="2000" dirty="0" smtClean="0"/>
              <a:t>key</a:t>
            </a:r>
            <a:r>
              <a:rPr lang="zh-CN" altLang="en-US" sz="2000" dirty="0" smtClean="0"/>
              <a:t>）</a:t>
            </a:r>
            <a:endParaRPr lang="en-US" altLang="zh-CN" sz="2000" dirty="0" smtClean="0"/>
          </a:p>
          <a:p>
            <a:pPr>
              <a:lnSpc>
                <a:spcPct val="100000"/>
              </a:lnSpc>
              <a:defRPr/>
            </a:pPr>
            <a:r>
              <a:rPr lang="en-US" altLang="zh-CN" sz="2800" b="1" dirty="0" smtClean="0">
                <a:solidFill>
                  <a:srgbClr val="FF0000"/>
                </a:solidFill>
              </a:rPr>
              <a:t>**</a:t>
            </a:r>
            <a:r>
              <a:rPr lang="zh-CN" altLang="en-US" sz="2400" dirty="0" smtClean="0"/>
              <a:t>表示对于</a:t>
            </a:r>
            <a:r>
              <a:rPr lang="zh-CN" altLang="en-US" sz="2400" b="1" dirty="0" smtClean="0">
                <a:solidFill>
                  <a:srgbClr val="0070C0"/>
                </a:solidFill>
              </a:rPr>
              <a:t>字典对象</a:t>
            </a:r>
            <a:r>
              <a:rPr lang="zh-CN" altLang="en-US" sz="2400" dirty="0" smtClean="0"/>
              <a:t>进行序列解包</a:t>
            </a:r>
            <a:endParaRPr lang="en-US" altLang="zh-CN" sz="2400" dirty="0" smtClean="0"/>
          </a:p>
          <a:p>
            <a:pPr lvl="1">
              <a:lnSpc>
                <a:spcPct val="100000"/>
              </a:lnSpc>
              <a:defRPr/>
            </a:pPr>
            <a:r>
              <a:rPr lang="zh-CN" altLang="en-US" sz="2000" dirty="0" smtClean="0"/>
              <a:t>要求字典对象的</a:t>
            </a:r>
            <a:r>
              <a:rPr lang="en-US" altLang="zh-CN" sz="2400" dirty="0" smtClean="0">
                <a:solidFill>
                  <a:srgbClr val="0070C0"/>
                </a:solidFill>
              </a:rPr>
              <a:t>key</a:t>
            </a:r>
            <a:r>
              <a:rPr lang="zh-CN" altLang="en-US" sz="2400" dirty="0" smtClean="0">
                <a:solidFill>
                  <a:srgbClr val="0070C0"/>
                </a:solidFill>
              </a:rPr>
              <a:t>为字符串</a:t>
            </a:r>
            <a:endParaRPr lang="en-US" altLang="zh-CN" sz="2400" dirty="0" smtClean="0">
              <a:solidFill>
                <a:srgbClr val="0070C0"/>
              </a:solidFill>
            </a:endParaRPr>
          </a:p>
          <a:p>
            <a:pPr lvl="1">
              <a:lnSpc>
                <a:spcPct val="100000"/>
              </a:lnSpc>
              <a:defRPr/>
            </a:pPr>
            <a:r>
              <a:rPr lang="zh-CN" altLang="en-US" sz="2000" dirty="0" smtClean="0"/>
              <a:t>等价于传递多个</a:t>
            </a:r>
            <a:r>
              <a:rPr lang="zh-CN" altLang="en-US" sz="2400" b="1" dirty="0" smtClean="0">
                <a:solidFill>
                  <a:srgbClr val="0070C0"/>
                </a:solidFill>
              </a:rPr>
              <a:t>关键字参数</a:t>
            </a:r>
            <a:r>
              <a:rPr lang="zh-CN" altLang="en-US" sz="2000" dirty="0" smtClean="0"/>
              <a:t>，关键字的变量名为字典对象</a:t>
            </a:r>
            <a:r>
              <a:rPr lang="en-US" altLang="zh-CN" sz="2000" dirty="0" err="1" smtClean="0"/>
              <a:t>dictobj</a:t>
            </a:r>
            <a:r>
              <a:rPr lang="zh-CN" altLang="en-US" sz="2000" dirty="0" smtClean="0"/>
              <a:t>的</a:t>
            </a:r>
            <a:r>
              <a:rPr lang="en-US" altLang="zh-CN" sz="2000" dirty="0" smtClean="0"/>
              <a:t>key</a:t>
            </a:r>
            <a:r>
              <a:rPr lang="zh-CN" altLang="en-US" sz="2000" dirty="0" smtClean="0"/>
              <a:t>，而值为</a:t>
            </a:r>
            <a:r>
              <a:rPr lang="en-US" altLang="zh-CN" sz="2000" dirty="0" err="1" smtClean="0"/>
              <a:t>dictobj</a:t>
            </a:r>
            <a:r>
              <a:rPr lang="en-US" altLang="zh-CN" sz="2000" dirty="0" smtClean="0"/>
              <a:t>[key]</a:t>
            </a:r>
          </a:p>
          <a:p>
            <a:pPr>
              <a:lnSpc>
                <a:spcPct val="100000"/>
              </a:lnSpc>
              <a:defRPr/>
            </a:pPr>
            <a:r>
              <a:rPr lang="zh-CN" altLang="en-US" sz="2400" dirty="0" smtClean="0"/>
              <a:t>注意</a:t>
            </a:r>
            <a:r>
              <a:rPr lang="zh-CN" altLang="en-US" sz="2400" dirty="0" smtClean="0">
                <a:solidFill>
                  <a:srgbClr val="0070C0"/>
                </a:solidFill>
              </a:rPr>
              <a:t>序列解包</a:t>
            </a:r>
            <a:r>
              <a:rPr lang="zh-CN" altLang="en-US" sz="2400" dirty="0" smtClean="0"/>
              <a:t>与函数定义时的</a:t>
            </a:r>
            <a:r>
              <a:rPr lang="zh-CN" altLang="en-US" sz="2400" dirty="0" smtClean="0">
                <a:solidFill>
                  <a:srgbClr val="0070C0"/>
                </a:solidFill>
              </a:rPr>
              <a:t>可变长参数</a:t>
            </a:r>
            <a:r>
              <a:rPr lang="zh-CN" altLang="en-US" sz="2400" dirty="0" smtClean="0"/>
              <a:t>的区别。</a:t>
            </a:r>
            <a:endParaRPr lang="zh-CN" altLang="en-US" sz="2400" dirty="0"/>
          </a:p>
          <a:p>
            <a:pPr>
              <a:lnSpc>
                <a:spcPct val="100000"/>
              </a:lnSpc>
              <a:defRPr/>
            </a:pPr>
            <a:endParaRPr lang="en-US" altLang="zh-CN" sz="2000" dirty="0" smtClean="0"/>
          </a:p>
        </p:txBody>
      </p:sp>
      <p:sp>
        <p:nvSpPr>
          <p:cNvPr id="5" name="Rectangle 3"/>
          <p:cNvSpPr txBox="1">
            <a:spLocks noChangeArrowheads="1"/>
          </p:cNvSpPr>
          <p:nvPr/>
        </p:nvSpPr>
        <p:spPr>
          <a:xfrm>
            <a:off x="7261750" y="267887"/>
            <a:ext cx="4299986" cy="6505412"/>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a:latin typeface="宋体" charset="-122"/>
                <a:sym typeface="Arial" charset="0"/>
              </a:rPr>
              <a:t>&gt;&gt;&gt; def demo(</a:t>
            </a:r>
            <a:r>
              <a:rPr lang="en-US" altLang="zh-CN" sz="1800" dirty="0" err="1">
                <a:latin typeface="宋体" charset="-122"/>
                <a:sym typeface="Arial" charset="0"/>
              </a:rPr>
              <a:t>a,b,c</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a:t>
            </a:r>
            <a:r>
              <a:rPr lang="en-US" altLang="zh-CN" sz="1800" dirty="0" err="1">
                <a:latin typeface="宋体" charset="-122"/>
                <a:sym typeface="Arial" charset="0"/>
              </a:rPr>
              <a:t>a+b+c</a:t>
            </a:r>
            <a:r>
              <a:rPr lang="en-US" altLang="zh-CN" sz="1800" dirty="0" smtClean="0">
                <a:latin typeface="宋体" charset="-122"/>
                <a:sym typeface="Arial" charset="0"/>
              </a:rPr>
              <a:t>)</a:t>
            </a:r>
            <a:r>
              <a:rPr lang="en-US" altLang="zh-CN" sz="1800" dirty="0">
                <a:latin typeface="宋体" charset="-122"/>
                <a:sym typeface="Arial" charset="0"/>
              </a:rPr>
              <a:t>	</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seq</a:t>
            </a:r>
            <a:r>
              <a:rPr lang="en-US" altLang="zh-CN" sz="1800" dirty="0">
                <a:latin typeface="宋体" charset="-122"/>
                <a:sym typeface="Arial" charset="0"/>
              </a:rPr>
              <a:t>=[1,2,3]</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seq</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tup</a:t>
            </a:r>
            <a:r>
              <a:rPr lang="en-US" altLang="zh-CN" sz="1800" dirty="0">
                <a:latin typeface="宋体" charset="-122"/>
                <a:sym typeface="Arial" charset="0"/>
              </a:rPr>
              <a:t>=(1,2,3)</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tup</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dic</a:t>
            </a:r>
            <a:r>
              <a:rPr lang="en-US" altLang="zh-CN" sz="1800" dirty="0">
                <a:latin typeface="宋体" charset="-122"/>
                <a:sym typeface="Arial" charset="0"/>
              </a:rPr>
              <a:t>={1:'a',2:'b',3:'c'}</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dic</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set={1,2,3}</a:t>
            </a:r>
          </a:p>
          <a:p>
            <a:pPr marL="0" indent="0">
              <a:lnSpc>
                <a:spcPct val="80000"/>
              </a:lnSpc>
              <a:buNone/>
            </a:pPr>
            <a:r>
              <a:rPr lang="en-US" altLang="zh-CN" sz="1800" dirty="0">
                <a:latin typeface="宋体" charset="-122"/>
                <a:sym typeface="Arial" charset="0"/>
              </a:rPr>
              <a:t>&gt;&gt;&gt; demo(*set)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dic.values</a:t>
            </a:r>
            <a:r>
              <a:rPr lang="en-US" altLang="zh-CN" sz="1800" dirty="0">
                <a:latin typeface="宋体" charset="-122"/>
                <a:sym typeface="Arial" charset="0"/>
              </a:rPr>
              <a:t>())</a:t>
            </a:r>
          </a:p>
          <a:p>
            <a:pPr marL="0" indent="0">
              <a:lnSpc>
                <a:spcPct val="80000"/>
              </a:lnSpc>
              <a:buNone/>
            </a:pPr>
            <a:r>
              <a:rPr lang="en-US" altLang="zh-CN" sz="1800" dirty="0" err="1" smtClean="0">
                <a:solidFill>
                  <a:schemeClr val="accent5"/>
                </a:solidFill>
                <a:latin typeface="宋体" charset="-122"/>
                <a:sym typeface="Arial" charset="0"/>
              </a:rPr>
              <a:t>abc</a:t>
            </a:r>
            <a:endParaRPr lang="en-US" altLang="zh-CN" sz="1800" dirty="0" smtClean="0">
              <a:solidFill>
                <a:schemeClr val="accent5"/>
              </a:solidFill>
              <a:latin typeface="宋体" charset="-122"/>
              <a:sym typeface="Arial" charset="0"/>
            </a:endParaRPr>
          </a:p>
          <a:p>
            <a:pPr marL="0" lvl="0" indent="0">
              <a:lnSpc>
                <a:spcPct val="80000"/>
              </a:lnSpc>
              <a:buNone/>
            </a:pPr>
            <a:r>
              <a:rPr lang="en-US" altLang="zh-CN" sz="1800" dirty="0" smtClean="0">
                <a:solidFill>
                  <a:srgbClr val="000000"/>
                </a:solidFill>
                <a:latin typeface="宋体" panose="02010600030101010101" pitchFamily="2" charset="-122"/>
                <a:ea typeface="宋体" panose="02010600030101010101" pitchFamily="2" charset="-122"/>
              </a:rPr>
              <a:t>&gt;&gt;&gt; </a:t>
            </a:r>
            <a:r>
              <a:rPr lang="zh-CN" altLang="zh-CN" sz="1800" dirty="0" smtClean="0">
                <a:solidFill>
                  <a:srgbClr val="000000"/>
                </a:solidFill>
                <a:latin typeface="宋体" panose="02010600030101010101" pitchFamily="2" charset="-122"/>
                <a:ea typeface="宋体" panose="02010600030101010101" pitchFamily="2" charset="-122"/>
              </a:rPr>
              <a:t>dic</a:t>
            </a:r>
            <a:r>
              <a:rPr lang="zh-CN" altLang="zh-CN" sz="1800" dirty="0">
                <a:solidFill>
                  <a:srgbClr val="000000"/>
                </a:solidFill>
                <a:latin typeface="宋体" panose="02010600030101010101" pitchFamily="2" charset="-122"/>
                <a:ea typeface="宋体" panose="02010600030101010101" pitchFamily="2" charset="-122"/>
              </a:rPr>
              <a:t>2 = {</a:t>
            </a:r>
            <a:r>
              <a:rPr lang="zh-CN" altLang="zh-CN" sz="1800" b="1" dirty="0">
                <a:solidFill>
                  <a:srgbClr val="008080"/>
                </a:solidFill>
                <a:latin typeface="宋体" panose="02010600030101010101" pitchFamily="2" charset="-122"/>
                <a:ea typeface="宋体" panose="02010600030101010101" pitchFamily="2" charset="-122"/>
              </a:rPr>
              <a:t>'a'</a:t>
            </a:r>
            <a:r>
              <a:rPr lang="zh-CN" altLang="zh-CN" sz="1800" dirty="0">
                <a:solidFill>
                  <a:srgbClr val="000000"/>
                </a:solidFill>
                <a:latin typeface="宋体" panose="02010600030101010101" pitchFamily="2" charset="-122"/>
                <a:ea typeface="宋体" panose="02010600030101010101" pitchFamily="2" charset="-122"/>
              </a:rPr>
              <a:t>:</a:t>
            </a:r>
            <a:r>
              <a:rPr lang="zh-CN" altLang="zh-CN" sz="1800" dirty="0">
                <a:solidFill>
                  <a:srgbClr val="0000FF"/>
                </a:solidFill>
                <a:latin typeface="宋体" panose="02010600030101010101" pitchFamily="2" charset="-122"/>
                <a:ea typeface="宋体" panose="02010600030101010101" pitchFamily="2" charset="-122"/>
              </a:rPr>
              <a:t>1</a:t>
            </a:r>
            <a:r>
              <a:rPr lang="zh-CN" altLang="zh-CN" sz="1800" dirty="0">
                <a:solidFill>
                  <a:srgbClr val="000000"/>
                </a:solidFill>
                <a:latin typeface="宋体" panose="02010600030101010101" pitchFamily="2" charset="-122"/>
                <a:ea typeface="宋体" panose="02010600030101010101" pitchFamily="2" charset="-122"/>
              </a:rPr>
              <a:t>, </a:t>
            </a:r>
            <a:r>
              <a:rPr lang="zh-CN" altLang="zh-CN" sz="1800" b="1" dirty="0">
                <a:solidFill>
                  <a:srgbClr val="008080"/>
                </a:solidFill>
                <a:latin typeface="宋体" panose="02010600030101010101" pitchFamily="2" charset="-122"/>
                <a:ea typeface="宋体" panose="02010600030101010101" pitchFamily="2" charset="-122"/>
              </a:rPr>
              <a:t>'b'</a:t>
            </a:r>
            <a:r>
              <a:rPr lang="zh-CN" altLang="zh-CN" sz="1800" dirty="0">
                <a:solidFill>
                  <a:srgbClr val="000000"/>
                </a:solidFill>
                <a:latin typeface="宋体" panose="02010600030101010101" pitchFamily="2" charset="-122"/>
                <a:ea typeface="宋体" panose="02010600030101010101" pitchFamily="2" charset="-122"/>
              </a:rPr>
              <a:t>:</a:t>
            </a:r>
            <a:r>
              <a:rPr lang="zh-CN" altLang="zh-CN" sz="1800" dirty="0">
                <a:solidFill>
                  <a:srgbClr val="0000FF"/>
                </a:solidFill>
                <a:latin typeface="宋体" panose="02010600030101010101" pitchFamily="2" charset="-122"/>
                <a:ea typeface="宋体" panose="02010600030101010101" pitchFamily="2" charset="-122"/>
              </a:rPr>
              <a:t>2</a:t>
            </a:r>
            <a:r>
              <a:rPr lang="zh-CN" altLang="zh-CN" sz="1800" dirty="0">
                <a:solidFill>
                  <a:srgbClr val="000000"/>
                </a:solidFill>
                <a:latin typeface="宋体" panose="02010600030101010101" pitchFamily="2" charset="-122"/>
                <a:ea typeface="宋体" panose="02010600030101010101" pitchFamily="2" charset="-122"/>
              </a:rPr>
              <a:t>, </a:t>
            </a:r>
            <a:r>
              <a:rPr lang="zh-CN" altLang="zh-CN" sz="1800" b="1" dirty="0">
                <a:solidFill>
                  <a:srgbClr val="008080"/>
                </a:solidFill>
                <a:latin typeface="宋体" panose="02010600030101010101" pitchFamily="2" charset="-122"/>
                <a:ea typeface="宋体" panose="02010600030101010101" pitchFamily="2" charset="-122"/>
              </a:rPr>
              <a:t>'c'</a:t>
            </a:r>
            <a:r>
              <a:rPr lang="zh-CN" altLang="zh-CN" sz="1800" dirty="0">
                <a:solidFill>
                  <a:srgbClr val="000000"/>
                </a:solidFill>
                <a:latin typeface="宋体" panose="02010600030101010101" pitchFamily="2" charset="-122"/>
                <a:ea typeface="宋体" panose="02010600030101010101" pitchFamily="2" charset="-122"/>
              </a:rPr>
              <a:t>:</a:t>
            </a:r>
            <a:r>
              <a:rPr lang="zh-CN" altLang="zh-CN" sz="1800" dirty="0">
                <a:solidFill>
                  <a:srgbClr val="0000FF"/>
                </a:solidFill>
                <a:latin typeface="宋体" panose="02010600030101010101" pitchFamily="2" charset="-122"/>
                <a:ea typeface="宋体" panose="02010600030101010101" pitchFamily="2" charset="-122"/>
              </a:rPr>
              <a:t>3</a:t>
            </a:r>
            <a:r>
              <a:rPr lang="zh-CN" altLang="zh-CN" sz="1800" dirty="0">
                <a:solidFill>
                  <a:srgbClr val="000000"/>
                </a:solidFill>
                <a:latin typeface="宋体" panose="02010600030101010101" pitchFamily="2" charset="-122"/>
                <a:ea typeface="宋体" panose="02010600030101010101" pitchFamily="2" charset="-122"/>
              </a:rPr>
              <a:t>}</a:t>
            </a:r>
            <a:br>
              <a:rPr lang="zh-CN" altLang="zh-CN" sz="1800" dirty="0">
                <a:solidFill>
                  <a:srgbClr val="000000"/>
                </a:solidFill>
                <a:latin typeface="宋体" panose="02010600030101010101" pitchFamily="2" charset="-122"/>
                <a:ea typeface="宋体" panose="02010600030101010101" pitchFamily="2" charset="-122"/>
              </a:rPr>
            </a:br>
            <a:r>
              <a:rPr lang="en-US" altLang="zh-CN" sz="1800" dirty="0" smtClean="0">
                <a:solidFill>
                  <a:srgbClr val="000000"/>
                </a:solidFill>
                <a:latin typeface="宋体" panose="02010600030101010101" pitchFamily="2" charset="-122"/>
                <a:ea typeface="宋体" panose="02010600030101010101" pitchFamily="2" charset="-122"/>
              </a:rPr>
              <a:t>&gt;&gt;&gt; </a:t>
            </a:r>
            <a:r>
              <a:rPr lang="zh-CN" altLang="zh-CN" sz="1800" dirty="0" smtClean="0">
                <a:solidFill>
                  <a:srgbClr val="000000"/>
                </a:solidFill>
                <a:latin typeface="宋体" panose="02010600030101010101" pitchFamily="2" charset="-122"/>
                <a:ea typeface="宋体" panose="02010600030101010101" pitchFamily="2" charset="-122"/>
              </a:rPr>
              <a:t>demo</a:t>
            </a:r>
            <a:r>
              <a:rPr lang="zh-CN" altLang="zh-CN" sz="1800" dirty="0">
                <a:solidFill>
                  <a:srgbClr val="000000"/>
                </a:solidFill>
                <a:latin typeface="宋体" panose="02010600030101010101" pitchFamily="2" charset="-122"/>
                <a:ea typeface="宋体" panose="02010600030101010101" pitchFamily="2" charset="-122"/>
              </a:rPr>
              <a:t>(**dic2)</a:t>
            </a:r>
            <a:endParaRPr lang="zh-CN" altLang="zh-CN" sz="4400" dirty="0">
              <a:latin typeface="Arial" panose="020B0604020202020204" pitchFamily="34" charset="0"/>
            </a:endParaRP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endParaRPr lang="en-US" altLang="zh-CN" sz="1800" dirty="0" smtClean="0">
              <a:solidFill>
                <a:schemeClr val="accent5"/>
              </a:solidFill>
              <a:latin typeface="宋体" charset="-122"/>
              <a:sym typeface="Arial" charset="0"/>
            </a:endParaRPr>
          </a:p>
          <a:p>
            <a:pPr marL="0" indent="0">
              <a:lnSpc>
                <a:spcPct val="80000"/>
              </a:lnSpc>
              <a:buNone/>
            </a:pPr>
            <a:endParaRPr lang="en-US" altLang="zh-CN" sz="1800" dirty="0">
              <a:solidFill>
                <a:schemeClr val="accent5"/>
              </a:solidFill>
              <a:latin typeface="宋体" charset="-122"/>
              <a:sym typeface="Arial" charset="0"/>
            </a:endParaRPr>
          </a:p>
          <a:p>
            <a:pPr marL="0" indent="0">
              <a:lnSpc>
                <a:spcPct val="80000"/>
              </a:lnSpc>
              <a:buNone/>
            </a:pPr>
            <a:endParaRPr lang="en-US" altLang="zh-CN" sz="1800" dirty="0" smtClean="0">
              <a:solidFill>
                <a:schemeClr val="accent5"/>
              </a:solidFill>
              <a:latin typeface="宋体" charset="-122"/>
              <a:sym typeface="Arial" charset="0"/>
            </a:endParaRPr>
          </a:p>
        </p:txBody>
      </p:sp>
    </p:spTree>
    <p:extLst>
      <p:ext uri="{BB962C8B-B14F-4D97-AF65-F5344CB8AC3E}">
        <p14:creationId xmlns:p14="http://schemas.microsoft.com/office/powerpoint/2010/main" val="74845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r>
              <a:rPr lang="en-US" altLang="zh-CN" dirty="0" smtClean="0"/>
              <a:t>(5.1)</a:t>
            </a:r>
            <a:r>
              <a:rPr lang="zh-CN" altLang="en-US" dirty="0" smtClean="0"/>
              <a:t> </a:t>
            </a:r>
            <a:endParaRPr lang="zh-CN" altLang="en-US" dirty="0"/>
          </a:p>
        </p:txBody>
      </p:sp>
      <p:sp>
        <p:nvSpPr>
          <p:cNvPr id="5" name="内容占位符 2"/>
          <p:cNvSpPr txBox="1">
            <a:spLocks/>
          </p:cNvSpPr>
          <p:nvPr/>
        </p:nvSpPr>
        <p:spPr>
          <a:xfrm>
            <a:off x="430300" y="1658222"/>
            <a:ext cx="5837150" cy="49902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dirty="0"/>
              <a:t>在实际开发中，有许多操作时完全相同或非常相似的，仅仅是要处理的数据不同，为此需要实现</a:t>
            </a:r>
            <a:r>
              <a:rPr lang="zh-CN" altLang="en-US" sz="1800" dirty="0">
                <a:solidFill>
                  <a:srgbClr val="FF0000"/>
                </a:solidFill>
              </a:rPr>
              <a:t>代码复用</a:t>
            </a:r>
            <a:r>
              <a:rPr lang="zh-CN" altLang="en-US" sz="1800" dirty="0"/>
              <a:t>。</a:t>
            </a:r>
            <a:endParaRPr lang="en-US" altLang="zh-CN" sz="1800" dirty="0"/>
          </a:p>
          <a:p>
            <a:pPr marL="228600" lvl="1">
              <a:spcBef>
                <a:spcPts val="1000"/>
              </a:spcBef>
            </a:pPr>
            <a:r>
              <a:rPr lang="zh-CN" altLang="en-US" sz="1800" b="1" dirty="0">
                <a:solidFill>
                  <a:schemeClr val="accent5"/>
                </a:solidFill>
              </a:rPr>
              <a:t>函数</a:t>
            </a:r>
            <a:r>
              <a:rPr lang="zh-CN" altLang="en-US" sz="1800" dirty="0"/>
              <a:t>：可能需要反复执行的代码封装为函数</a:t>
            </a:r>
            <a:r>
              <a:rPr lang="zh-CN" altLang="en-US" sz="1800" dirty="0" smtClean="0"/>
              <a:t>，</a:t>
            </a:r>
            <a:r>
              <a:rPr lang="zh-CN" altLang="en-US" sz="1800" dirty="0"/>
              <a:t>实现代码的</a:t>
            </a:r>
            <a:r>
              <a:rPr lang="zh-CN" altLang="en-US" sz="1800" dirty="0" smtClean="0"/>
              <a:t>复用</a:t>
            </a:r>
            <a:r>
              <a:rPr lang="en-US" altLang="zh-CN" sz="1800" dirty="0" smtClean="0"/>
              <a:t>,</a:t>
            </a:r>
            <a:r>
              <a:rPr lang="zh-CN" altLang="en-US" sz="1800" dirty="0" smtClean="0"/>
              <a:t>保证</a:t>
            </a:r>
            <a:r>
              <a:rPr lang="zh-CN" altLang="en-US" sz="1800" dirty="0"/>
              <a:t>代码的</a:t>
            </a:r>
            <a:r>
              <a:rPr lang="zh-CN" altLang="en-US" sz="1800" dirty="0" smtClean="0"/>
              <a:t>一致性</a:t>
            </a:r>
            <a:endParaRPr lang="en-US" altLang="zh-CN" sz="1800" dirty="0" smtClean="0"/>
          </a:p>
          <a:p>
            <a:pPr marL="800100" lvl="2" indent="-342900">
              <a:spcBef>
                <a:spcPts val="1000"/>
              </a:spcBef>
            </a:pPr>
            <a:r>
              <a:rPr lang="en-US" altLang="zh-CN" sz="1800" dirty="0" smtClean="0"/>
              <a:t>Python</a:t>
            </a:r>
            <a:r>
              <a:rPr lang="zh-CN" altLang="en-US" sz="1800" dirty="0" smtClean="0"/>
              <a:t>提供了许多常用的内置函数如</a:t>
            </a:r>
            <a:r>
              <a:rPr lang="en-US" altLang="zh-CN" sz="1800" dirty="0" smtClean="0"/>
              <a:t>print()</a:t>
            </a:r>
            <a:r>
              <a:rPr lang="zh-CN" altLang="en-US" sz="1800" dirty="0" smtClean="0"/>
              <a:t>、</a:t>
            </a:r>
            <a:r>
              <a:rPr lang="en-US" altLang="zh-CN" sz="1800" dirty="0" err="1" smtClean="0"/>
              <a:t>len</a:t>
            </a:r>
            <a:r>
              <a:rPr lang="en-US" altLang="zh-CN" sz="1800" dirty="0" smtClean="0"/>
              <a:t>()</a:t>
            </a:r>
            <a:r>
              <a:rPr lang="zh-CN" altLang="en-US" sz="1800" dirty="0" smtClean="0"/>
              <a:t>、</a:t>
            </a:r>
            <a:r>
              <a:rPr lang="en-US" altLang="zh-CN" sz="1800" dirty="0" smtClean="0"/>
              <a:t>sum()</a:t>
            </a:r>
            <a:r>
              <a:rPr lang="zh-CN" altLang="en-US" sz="1800" dirty="0" smtClean="0"/>
              <a:t>等</a:t>
            </a:r>
            <a:endParaRPr lang="en-US" altLang="zh-CN" sz="1800" dirty="0" smtClean="0"/>
          </a:p>
          <a:p>
            <a:pPr marL="800100" lvl="2" indent="-342900">
              <a:spcBef>
                <a:spcPts val="1000"/>
              </a:spcBef>
            </a:pPr>
            <a:r>
              <a:rPr lang="zh-CN" altLang="en-US" sz="1800" dirty="0"/>
              <a:t>函数定义：    </a:t>
            </a:r>
            <a:r>
              <a:rPr lang="en-US" altLang="zh-CN" sz="1800" dirty="0"/>
              <a:t>def  </a:t>
            </a:r>
            <a:r>
              <a:rPr lang="zh-CN" altLang="en-US" sz="1800" dirty="0"/>
              <a:t>函数名</a:t>
            </a:r>
            <a:r>
              <a:rPr lang="en-US" altLang="zh-CN" sz="1800" dirty="0"/>
              <a:t>( </a:t>
            </a:r>
            <a:r>
              <a:rPr lang="zh-CN" altLang="en-US" sz="1800" dirty="0"/>
              <a:t>参数</a:t>
            </a:r>
            <a:r>
              <a:rPr lang="en-US" altLang="zh-CN" sz="1800" dirty="0"/>
              <a:t> ) </a:t>
            </a:r>
            <a:r>
              <a:rPr lang="en-US" altLang="zh-CN" sz="1800" dirty="0" smtClean="0"/>
              <a:t>:</a:t>
            </a:r>
          </a:p>
          <a:p>
            <a:pPr marL="1257300" lvl="3" indent="-342900">
              <a:spcBef>
                <a:spcPts val="1000"/>
              </a:spcBef>
            </a:pPr>
            <a:r>
              <a:rPr lang="zh-CN" altLang="en-US" sz="1600" dirty="0"/>
              <a:t>参数（形参）可没有，如果</a:t>
            </a:r>
            <a:r>
              <a:rPr lang="zh-CN" altLang="en-US" sz="1600" dirty="0" smtClean="0"/>
              <a:t>有多个以</a:t>
            </a:r>
            <a:r>
              <a:rPr lang="zh-CN" altLang="en-US" sz="1600" dirty="0"/>
              <a:t>逗号</a:t>
            </a:r>
            <a:r>
              <a:rPr lang="en-US" altLang="zh-CN" sz="1600" dirty="0"/>
              <a:t>(,)</a:t>
            </a:r>
            <a:r>
              <a:rPr lang="zh-CN" altLang="en-US" sz="1600" dirty="0" smtClean="0"/>
              <a:t>隔开</a:t>
            </a:r>
            <a:endParaRPr lang="en-US" altLang="zh-CN" sz="1600" dirty="0" smtClean="0"/>
          </a:p>
          <a:p>
            <a:pPr marL="1257300" lvl="3" indent="-342900">
              <a:spcBef>
                <a:spcPts val="1000"/>
              </a:spcBef>
            </a:pPr>
            <a:r>
              <a:rPr lang="zh-CN" altLang="en-US" sz="1600" dirty="0" smtClean="0"/>
              <a:t>可以有缺省值参数，相应位置没有参数传递时使用缺省值</a:t>
            </a:r>
            <a:endParaRPr lang="en-US" altLang="zh-CN" sz="1600" dirty="0" smtClean="0"/>
          </a:p>
          <a:p>
            <a:pPr marL="1257300" lvl="3" indent="-342900">
              <a:spcBef>
                <a:spcPts val="1000"/>
              </a:spcBef>
            </a:pPr>
            <a:r>
              <a:rPr lang="zh-CN" altLang="en-US" sz="1600" dirty="0" smtClean="0"/>
              <a:t>支持可变长度参数  </a:t>
            </a:r>
            <a:r>
              <a:rPr lang="en-US" altLang="zh-CN" sz="1600" dirty="0" smtClean="0"/>
              <a:t>*</a:t>
            </a:r>
            <a:r>
              <a:rPr lang="en-US" altLang="zh-CN" sz="1600" dirty="0" err="1" smtClean="0"/>
              <a:t>args</a:t>
            </a:r>
            <a:r>
              <a:rPr lang="zh-CN" altLang="en-US" sz="1600" dirty="0" smtClean="0"/>
              <a:t>，调用时相应位置可以传递</a:t>
            </a:r>
            <a:r>
              <a:rPr lang="en-US" altLang="zh-CN" sz="1600" dirty="0" smtClean="0"/>
              <a:t>0</a:t>
            </a:r>
            <a:r>
              <a:rPr lang="zh-CN" altLang="en-US" sz="1600" dirty="0" smtClean="0"/>
              <a:t>个或者多个参数</a:t>
            </a:r>
            <a:endParaRPr lang="en-US" altLang="zh-CN" sz="1600" dirty="0" smtClean="0"/>
          </a:p>
          <a:p>
            <a:pPr marL="1257300" lvl="3" indent="-342900">
              <a:spcBef>
                <a:spcPts val="1000"/>
              </a:spcBef>
            </a:pPr>
            <a:r>
              <a:rPr lang="zh-CN" altLang="en-US" sz="1600" dirty="0"/>
              <a:t>通过</a:t>
            </a:r>
            <a:r>
              <a:rPr lang="en-US" altLang="zh-CN" sz="1600" dirty="0"/>
              <a:t>return</a:t>
            </a:r>
            <a:r>
              <a:rPr lang="zh-CN" altLang="en-US" sz="1600" dirty="0"/>
              <a:t>语句返回值，如果没有</a:t>
            </a:r>
            <a:r>
              <a:rPr lang="en-US" altLang="zh-CN" sz="1600" dirty="0"/>
              <a:t>return</a:t>
            </a:r>
            <a:r>
              <a:rPr lang="zh-CN" altLang="en-US" sz="1600" dirty="0"/>
              <a:t>，返回的值为</a:t>
            </a:r>
            <a:r>
              <a:rPr lang="en-US" altLang="zh-CN" sz="1600" dirty="0" smtClean="0"/>
              <a:t>None</a:t>
            </a:r>
            <a:r>
              <a:rPr lang="zh-CN" altLang="en-US" sz="1600" dirty="0" smtClean="0"/>
              <a:t>，其类型为</a:t>
            </a:r>
            <a:r>
              <a:rPr lang="en-US" altLang="zh-CN" sz="1600" dirty="0" err="1" smtClean="0"/>
              <a:t>NoneType</a:t>
            </a:r>
            <a:r>
              <a:rPr lang="zh-CN" altLang="en-US" sz="1600" dirty="0" smtClean="0"/>
              <a:t>（只有一个值即</a:t>
            </a:r>
            <a:r>
              <a:rPr lang="en-US" altLang="zh-CN" sz="1600" dirty="0" smtClean="0"/>
              <a:t>None</a:t>
            </a:r>
            <a:r>
              <a:rPr lang="zh-CN" altLang="en-US" sz="1600" dirty="0" smtClean="0"/>
              <a:t>）</a:t>
            </a:r>
            <a:endParaRPr lang="en-US" altLang="zh-CN" sz="1600" dirty="0"/>
          </a:p>
          <a:p>
            <a:pPr marL="914400" lvl="2" indent="0">
              <a:buNone/>
            </a:pPr>
            <a:endParaRPr lang="en-US" altLang="zh-CN" sz="1800" dirty="0"/>
          </a:p>
          <a:p>
            <a:pPr marL="342900" lvl="1" indent="-342900">
              <a:spcBef>
                <a:spcPts val="1000"/>
              </a:spcBef>
            </a:pPr>
            <a:endParaRPr lang="en-US" altLang="zh-CN" sz="2000" dirty="0" smtClean="0"/>
          </a:p>
        </p:txBody>
      </p:sp>
      <p:sp>
        <p:nvSpPr>
          <p:cNvPr id="3" name="矩形 2"/>
          <p:cNvSpPr/>
          <p:nvPr/>
        </p:nvSpPr>
        <p:spPr>
          <a:xfrm>
            <a:off x="6603860" y="104576"/>
            <a:ext cx="2683015" cy="923330"/>
          </a:xfrm>
          <a:prstGeom prst="rect">
            <a:avLst/>
          </a:prstGeom>
        </p:spPr>
        <p:txBody>
          <a:bodyPr wrap="square">
            <a:spAutoFit/>
          </a:bodyPr>
          <a:lstStyle/>
          <a:p>
            <a:pPr>
              <a:buFont typeface="Wingdings" panose="05000000000000000000" pitchFamily="2" charset="2"/>
              <a:buNone/>
            </a:pPr>
            <a:r>
              <a:rPr lang="zh-CN" altLang="en-US" b="1" dirty="0">
                <a:solidFill>
                  <a:schemeClr val="accent5"/>
                </a:solidFill>
              </a:rPr>
              <a:t>def 函数名([形参列表])</a:t>
            </a:r>
            <a:r>
              <a:rPr lang="zh-CN" altLang="en-US" b="1" dirty="0" smtClean="0">
                <a:solidFill>
                  <a:schemeClr val="accent5"/>
                </a:solidFill>
              </a:rPr>
              <a:t>:</a:t>
            </a:r>
            <a:endParaRPr lang="en-US" altLang="zh-CN" b="1" dirty="0" smtClean="0">
              <a:solidFill>
                <a:schemeClr val="accent5"/>
              </a:solidFill>
            </a:endParaRPr>
          </a:p>
          <a:p>
            <a:pPr>
              <a:buFont typeface="Wingdings" panose="05000000000000000000" pitchFamily="2" charset="2"/>
              <a:buNone/>
            </a:pPr>
            <a:r>
              <a:rPr lang="en-US" altLang="zh-CN" b="1" dirty="0">
                <a:solidFill>
                  <a:schemeClr val="accent5"/>
                </a:solidFill>
              </a:rPr>
              <a:t> </a:t>
            </a:r>
            <a:r>
              <a:rPr lang="en-US" altLang="zh-CN" b="1" dirty="0" smtClean="0">
                <a:solidFill>
                  <a:schemeClr val="accent5"/>
                </a:solidFill>
              </a:rPr>
              <a:t>   </a:t>
            </a:r>
            <a:r>
              <a:rPr lang="zh-CN" altLang="en-US" b="1" dirty="0" smtClean="0"/>
              <a:t> </a:t>
            </a:r>
            <a:r>
              <a:rPr lang="zh-CN" altLang="en-US" b="1" dirty="0" smtClean="0">
                <a:solidFill>
                  <a:schemeClr val="accent6"/>
                </a:solidFill>
              </a:rPr>
              <a:t>'''注释''' </a:t>
            </a:r>
            <a:endParaRPr lang="en-US" altLang="zh-CN" b="1" dirty="0" smtClean="0">
              <a:solidFill>
                <a:schemeClr val="accent6"/>
              </a:solidFill>
            </a:endParaRPr>
          </a:p>
          <a:p>
            <a:pPr>
              <a:buFont typeface="Wingdings" panose="05000000000000000000" pitchFamily="2" charset="2"/>
              <a:buNone/>
            </a:pPr>
            <a:r>
              <a:rPr lang="zh-CN" altLang="en-US" b="1" dirty="0" smtClean="0">
                <a:solidFill>
                  <a:schemeClr val="accent5"/>
                </a:solidFill>
              </a:rPr>
              <a:t>    函数</a:t>
            </a:r>
            <a:r>
              <a:rPr lang="zh-CN" altLang="en-US" b="1" dirty="0">
                <a:solidFill>
                  <a:schemeClr val="accent5"/>
                </a:solidFill>
              </a:rPr>
              <a:t>体</a:t>
            </a:r>
            <a:endParaRPr lang="en-US" altLang="zh-CN" b="1" dirty="0">
              <a:solidFill>
                <a:schemeClr val="accent5"/>
              </a:solidFill>
            </a:endParaRPr>
          </a:p>
        </p:txBody>
      </p:sp>
      <p:sp>
        <p:nvSpPr>
          <p:cNvPr id="4" name="矩形 3"/>
          <p:cNvSpPr/>
          <p:nvPr/>
        </p:nvSpPr>
        <p:spPr>
          <a:xfrm>
            <a:off x="6381750" y="1290795"/>
            <a:ext cx="5619750" cy="2215991"/>
          </a:xfrm>
          <a:prstGeom prst="rect">
            <a:avLst/>
          </a:prstGeom>
          <a:solidFill>
            <a:schemeClr val="accent4">
              <a:lumMod val="20000"/>
              <a:lumOff val="80000"/>
            </a:schemeClr>
          </a:solidFill>
          <a:ln>
            <a:solidFill>
              <a:schemeClr val="accent1"/>
            </a:solidFill>
          </a:ln>
        </p:spPr>
        <p:txBody>
          <a:bodyPr wrap="square">
            <a:spAutoFit/>
          </a:bodyPr>
          <a:lstStyle/>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def</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smtClean="0">
                <a:solidFill>
                  <a:srgbClr val="FF00FF"/>
                </a:solidFill>
                <a:highlight>
                  <a:srgbClr val="FFFFFF"/>
                </a:highlight>
                <a:latin typeface="Courier New" panose="02070309020205020404" pitchFamily="49" charset="0"/>
                <a:cs typeface="Times New Roman" panose="02020603050405020304" pitchFamily="18" charset="0"/>
              </a:rPr>
              <a:t>fahrenheit_from_Celsius</a:t>
            </a:r>
            <a:r>
              <a:rPr lang="en-US" altLang="zh-CN" b="1" kern="0" dirty="0" smtClean="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smtClean="0">
                <a:solidFill>
                  <a:srgbClr val="000000"/>
                </a:solidFill>
                <a:highlight>
                  <a:srgbClr val="FFFFFF"/>
                </a:highlight>
                <a:latin typeface="Courier New" panose="02070309020205020404" pitchFamily="49" charset="0"/>
                <a:cs typeface="Times New Roman" panose="02020603050405020304" pitchFamily="18" charset="0"/>
              </a:rPr>
              <a:t>Celsius</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smtClean="0">
                <a:solidFill>
                  <a:srgbClr val="FF8000"/>
                </a:solidFill>
                <a:highlight>
                  <a:srgbClr val="FFFFFF"/>
                </a:highlight>
                <a:latin typeface="Courier New" panose="02070309020205020404" pitchFamily="49" charset="0"/>
                <a:cs typeface="Times New Roman" panose="02020603050405020304" pitchFamily="18" charset="0"/>
              </a:rPr>
              <a:t>“”” </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摄氏度转换到</a:t>
            </a:r>
            <a:r>
              <a:rPr lang="zh-CN" altLang="zh-CN" kern="0" dirty="0" smtClean="0">
                <a:solidFill>
                  <a:srgbClr val="FF8000"/>
                </a:solidFill>
                <a:highlight>
                  <a:srgbClr val="FFFFFF"/>
                </a:highlight>
                <a:latin typeface="Courier New" panose="02070309020205020404" pitchFamily="49" charset="0"/>
                <a:cs typeface="Courier New" panose="02070309020205020404" pitchFamily="49" charset="0"/>
              </a:rPr>
              <a:t>华氏度</a:t>
            </a:r>
            <a:r>
              <a:rPr lang="en-US" altLang="zh-CN" kern="0" dirty="0" smtClean="0">
                <a:solidFill>
                  <a:srgbClr val="FF800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smtClean="0">
                <a:solidFill>
                  <a:srgbClr val="000000"/>
                </a:solidFill>
                <a:highlight>
                  <a:srgbClr val="FFFFFF"/>
                </a:highlight>
                <a:latin typeface="Courier New" panose="02070309020205020404" pitchFamily="49" charset="0"/>
                <a:cs typeface="Times New Roman" panose="02020603050405020304" pitchFamily="18" charset="0"/>
              </a:rPr>
              <a:t>Fahrenheit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9</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5</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smtClean="0">
                <a:solidFill>
                  <a:srgbClr val="000000"/>
                </a:solidFill>
                <a:highlight>
                  <a:srgbClr val="FFFFFF"/>
                </a:highlight>
                <a:latin typeface="Courier New" panose="02070309020205020404" pitchFamily="49" charset="0"/>
                <a:cs typeface="Times New Roman" panose="02020603050405020304" pitchFamily="18" charset="0"/>
              </a:rPr>
              <a:t>Celsius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32</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return</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smtClean="0">
                <a:solidFill>
                  <a:srgbClr val="000000"/>
                </a:solidFill>
                <a:highlight>
                  <a:srgbClr val="FFFFFF"/>
                </a:highlight>
                <a:latin typeface="Courier New" panose="02070309020205020404" pitchFamily="49" charset="0"/>
                <a:cs typeface="Times New Roman" panose="02020603050405020304" pitchFamily="18" charset="0"/>
              </a:rPr>
              <a:t>Fahrenheit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temperature_cel</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35</a:t>
            </a:r>
            <a:endParaRPr lang="zh-CN" altLang="zh-CN" sz="2000" kern="100" dirty="0">
              <a:latin typeface="等线" panose="02010600030101010101" pitchFamily="2" charset="-122"/>
              <a:cs typeface="Times New Roman" panose="02020603050405020304" pitchFamily="18" charset="0"/>
            </a:endParaRPr>
          </a:p>
          <a:p>
            <a:r>
              <a:rPr lang="en-US" altLang="zh-CN" sz="1200" kern="0" dirty="0" err="1">
                <a:solidFill>
                  <a:srgbClr val="000000"/>
                </a:solidFill>
                <a:highlight>
                  <a:srgbClr val="FFFFFF"/>
                </a:highlight>
                <a:latin typeface="Courier New" panose="02070309020205020404" pitchFamily="49" charset="0"/>
                <a:cs typeface="Times New Roman" panose="02020603050405020304" pitchFamily="18" charset="0"/>
              </a:rPr>
              <a:t>temperature_fah</a:t>
            </a:r>
            <a:r>
              <a:rPr lang="en-US" altLang="zh-CN" sz="1200"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sz="1200"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sz="1200"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sz="1200" kern="0" dirty="0" err="1" smtClean="0">
                <a:solidFill>
                  <a:srgbClr val="000000"/>
                </a:solidFill>
                <a:highlight>
                  <a:srgbClr val="FFFFFF"/>
                </a:highlight>
                <a:latin typeface="Courier New" panose="02070309020205020404" pitchFamily="49" charset="0"/>
                <a:cs typeface="Times New Roman" panose="02020603050405020304" pitchFamily="18" charset="0"/>
              </a:rPr>
              <a:t>Fahrenheit_from_celsius</a:t>
            </a:r>
            <a:r>
              <a:rPr lang="en-US" altLang="zh-CN" sz="1200" b="1" kern="0" dirty="0" smtClean="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sz="1200" kern="0" dirty="0" err="1" smtClean="0">
                <a:solidFill>
                  <a:srgbClr val="000000"/>
                </a:solidFill>
                <a:highlight>
                  <a:srgbClr val="FFFFFF"/>
                </a:highlight>
                <a:latin typeface="Courier New" panose="02070309020205020404" pitchFamily="49" charset="0"/>
                <a:cs typeface="Times New Roman" panose="02020603050405020304" pitchFamily="18" charset="0"/>
              </a:rPr>
              <a:t>temperature_cel</a:t>
            </a:r>
            <a:r>
              <a:rPr lang="en-US" altLang="zh-CN" sz="1200"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pPr algn="just">
              <a:spcAft>
                <a:spcPts val="0"/>
              </a:spcAft>
            </a:pP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print</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temperature_fah</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6381750" y="3769675"/>
            <a:ext cx="5619750" cy="2523768"/>
          </a:xfrm>
          <a:prstGeom prst="rect">
            <a:avLst/>
          </a:prstGeom>
          <a:solidFill>
            <a:schemeClr val="accent4">
              <a:lumMod val="20000"/>
              <a:lumOff val="80000"/>
            </a:schemeClr>
          </a:solidFill>
          <a:ln>
            <a:solidFill>
              <a:schemeClr val="accent1"/>
            </a:solidFill>
          </a:ln>
        </p:spPr>
        <p:txBody>
          <a:bodyPr wrap="square">
            <a:spAutoFit/>
          </a:bodyPr>
          <a:lstStyle/>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def</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FF00FF"/>
                </a:solidFill>
                <a:highlight>
                  <a:srgbClr val="FFFFFF"/>
                </a:highlight>
                <a:latin typeface="Courier New" panose="02070309020205020404" pitchFamily="49" charset="0"/>
                <a:cs typeface="Times New Roman" panose="02020603050405020304" pitchFamily="18" charset="0"/>
              </a:rPr>
              <a:t>my_sum</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start</a:t>
            </a:r>
            <a:r>
              <a:rPr lang="en-US" altLang="zh-CN" b="1" kern="0" dirty="0" err="1">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stop</a:t>
            </a:r>
            <a:r>
              <a:rPr lang="en-US" altLang="zh-CN" b="1" kern="0" dirty="0" err="1">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step</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sz="1400" kern="0" dirty="0">
                <a:solidFill>
                  <a:srgbClr val="FF8000"/>
                </a:solidFill>
                <a:highlight>
                  <a:srgbClr val="FFFFFF"/>
                </a:highlight>
                <a:latin typeface="Courier New" panose="02070309020205020404" pitchFamily="49" charset="0"/>
                <a:cs typeface="Times New Roman" panose="02020603050405020304" pitchFamily="18" charset="0"/>
              </a:rPr>
              <a:t>""" </a:t>
            </a:r>
            <a:r>
              <a:rPr lang="zh-CN" altLang="zh-CN" sz="1400" kern="0" dirty="0">
                <a:solidFill>
                  <a:srgbClr val="FF8000"/>
                </a:solidFill>
                <a:highlight>
                  <a:srgbClr val="FFFFFF"/>
                </a:highlight>
                <a:latin typeface="Courier New" panose="02070309020205020404" pitchFamily="49" charset="0"/>
                <a:cs typeface="Courier New" panose="02070309020205020404" pitchFamily="49" charset="0"/>
              </a:rPr>
              <a:t>求和，从</a:t>
            </a:r>
            <a:r>
              <a:rPr lang="en-US" altLang="zh-CN" sz="1400" kern="0" dirty="0">
                <a:solidFill>
                  <a:srgbClr val="FF8000"/>
                </a:solidFill>
                <a:highlight>
                  <a:srgbClr val="FFFFFF"/>
                </a:highlight>
                <a:latin typeface="Courier New" panose="02070309020205020404" pitchFamily="49" charset="0"/>
                <a:cs typeface="Times New Roman" panose="02020603050405020304" pitchFamily="18" charset="0"/>
              </a:rPr>
              <a:t>start</a:t>
            </a:r>
            <a:r>
              <a:rPr lang="zh-CN" altLang="zh-CN" sz="1400" kern="0" dirty="0">
                <a:solidFill>
                  <a:srgbClr val="FF8000"/>
                </a:solidFill>
                <a:highlight>
                  <a:srgbClr val="FFFFFF"/>
                </a:highlight>
                <a:latin typeface="Courier New" panose="02070309020205020404" pitchFamily="49" charset="0"/>
                <a:cs typeface="Courier New" panose="02070309020205020404" pitchFamily="49" charset="0"/>
              </a:rPr>
              <a:t>到</a:t>
            </a:r>
            <a:r>
              <a:rPr lang="en-US" altLang="zh-CN" sz="1400" kern="0" dirty="0">
                <a:solidFill>
                  <a:srgbClr val="FF8000"/>
                </a:solidFill>
                <a:highlight>
                  <a:srgbClr val="FFFFFF"/>
                </a:highlight>
                <a:latin typeface="Courier New" panose="02070309020205020404" pitchFamily="49" charset="0"/>
                <a:cs typeface="Times New Roman" panose="02020603050405020304" pitchFamily="18" charset="0"/>
              </a:rPr>
              <a:t>stop</a:t>
            </a:r>
            <a:r>
              <a:rPr lang="zh-CN" altLang="zh-CN" sz="1400" kern="0" dirty="0">
                <a:solidFill>
                  <a:srgbClr val="FF8000"/>
                </a:solidFill>
                <a:highlight>
                  <a:srgbClr val="FFFFFF"/>
                </a:highlight>
                <a:latin typeface="Courier New" panose="02070309020205020404" pitchFamily="49" charset="0"/>
                <a:cs typeface="Courier New" panose="02070309020205020404" pitchFamily="49" charset="0"/>
              </a:rPr>
              <a:t>（不包括），步长为</a:t>
            </a:r>
            <a:r>
              <a:rPr lang="en-US" altLang="zh-CN" sz="1400" kern="0" dirty="0">
                <a:solidFill>
                  <a:srgbClr val="FF8000"/>
                </a:solidFill>
                <a:highlight>
                  <a:srgbClr val="FFFFFF"/>
                </a:highlight>
                <a:latin typeface="Courier New" panose="02070309020205020404" pitchFamily="49" charset="0"/>
                <a:cs typeface="Times New Roman" panose="02020603050405020304" pitchFamily="18" charset="0"/>
              </a:rPr>
              <a:t>step"""</a:t>
            </a:r>
            <a:endParaRPr lang="zh-CN" altLang="zh-CN" sz="16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start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0</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while</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&lt;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stop</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i</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step</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return</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sum</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2470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矩阵转置（第</a:t>
            </a:r>
            <a:r>
              <a:rPr lang="en-US" altLang="zh-CN" dirty="0" smtClean="0"/>
              <a:t>2</a:t>
            </a:r>
            <a:r>
              <a:rPr lang="zh-CN" altLang="en-US" dirty="0" smtClean="0"/>
              <a:t>章的内容）</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使用列表推导式实现矩阵转置</a:t>
            </a:r>
          </a:p>
          <a:p>
            <a:pPr>
              <a:lnSpc>
                <a:spcPct val="150000"/>
              </a:lnSpc>
              <a:buFont typeface="Wingdings" pitchFamily="2" charset="2"/>
              <a:buNone/>
            </a:pPr>
            <a:r>
              <a:rPr lang="en-US" altLang="zh-CN" dirty="0"/>
              <a:t>&gt;&gt;&gt;matrix = [ [1, 2, 3, 4], [5, 6, 7, 8], [9, 10, 11, 12]] </a:t>
            </a:r>
          </a:p>
          <a:p>
            <a:pPr>
              <a:lnSpc>
                <a:spcPct val="150000"/>
              </a:lnSpc>
              <a:buFont typeface="Wingdings" pitchFamily="2" charset="2"/>
              <a:buNone/>
            </a:pPr>
            <a:r>
              <a:rPr lang="en-US" altLang="zh-CN" dirty="0"/>
              <a:t>&gt;&gt;&gt; [ [ row[</a:t>
            </a:r>
            <a:r>
              <a:rPr lang="en-US" altLang="zh-CN" dirty="0" err="1"/>
              <a:t>i</a:t>
            </a:r>
            <a:r>
              <a:rPr lang="en-US" altLang="zh-CN" dirty="0"/>
              <a:t>] for row in matrix ] for </a:t>
            </a:r>
            <a:r>
              <a:rPr lang="en-US" altLang="zh-CN" dirty="0" err="1"/>
              <a:t>i</a:t>
            </a:r>
            <a:r>
              <a:rPr lang="en-US" altLang="zh-CN" dirty="0"/>
              <a:t> in </a:t>
            </a:r>
            <a:r>
              <a:rPr lang="zh-CN" altLang="en-US" dirty="0"/>
              <a:t>range</a:t>
            </a:r>
            <a:r>
              <a:rPr lang="en-US" altLang="zh-CN" dirty="0"/>
              <a:t>(4) ] </a:t>
            </a:r>
          </a:p>
          <a:p>
            <a:pPr>
              <a:lnSpc>
                <a:spcPct val="150000"/>
              </a:lnSpc>
              <a:buFont typeface="Wingdings" pitchFamily="2" charset="2"/>
              <a:buNone/>
            </a:pPr>
            <a:r>
              <a:rPr lang="en-US" altLang="zh-CN" dirty="0"/>
              <a:t>[[1, 5, 9], [2, 6, 10], [3, 7, 11], [4, 8, 12]] </a:t>
            </a:r>
          </a:p>
          <a:p>
            <a:pPr>
              <a:lnSpc>
                <a:spcPct val="150000"/>
              </a:lnSpc>
            </a:pPr>
            <a:r>
              <a:rPr lang="zh-CN" altLang="en-US" dirty="0"/>
              <a:t>也可以使用内置函数来实现矩阵转置</a:t>
            </a:r>
          </a:p>
          <a:p>
            <a:pPr>
              <a:lnSpc>
                <a:spcPct val="150000"/>
              </a:lnSpc>
              <a:buFont typeface="Wingdings" pitchFamily="2" charset="2"/>
              <a:buNone/>
            </a:pPr>
            <a:r>
              <a:rPr lang="en-US" altLang="zh-CN" dirty="0"/>
              <a:t>&gt;&gt;&gt;list(</a:t>
            </a:r>
            <a:r>
              <a:rPr lang="en-US" altLang="zh-CN" sz="3300" dirty="0">
                <a:solidFill>
                  <a:srgbClr val="0070C0"/>
                </a:solidFill>
              </a:rPr>
              <a:t>zip(*matrix)</a:t>
            </a:r>
            <a:r>
              <a:rPr lang="en-US" altLang="zh-CN" dirty="0"/>
              <a:t>) 		</a:t>
            </a:r>
            <a:r>
              <a:rPr lang="zh-CN" altLang="en-US" dirty="0"/>
              <a:t>#序列解包</a:t>
            </a:r>
            <a:endParaRPr lang="en-US" altLang="zh-CN" dirty="0"/>
          </a:p>
          <a:p>
            <a:pPr>
              <a:lnSpc>
                <a:spcPct val="150000"/>
              </a:lnSpc>
              <a:buFont typeface="Wingdings" pitchFamily="2" charset="2"/>
              <a:buNone/>
            </a:pPr>
            <a:r>
              <a:rPr lang="en-US" altLang="zh-CN" dirty="0"/>
              <a:t> [(1, 5, 9), (2, 6, 10), (3, 7, 11), (4, 8, 12)] </a:t>
            </a:r>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20</a:t>
            </a:fld>
            <a:endParaRPr lang="zh-CN" altLang="zh-CN"/>
          </a:p>
        </p:txBody>
      </p:sp>
    </p:spTree>
    <p:extLst>
      <p:ext uri="{BB962C8B-B14F-4D97-AF65-F5344CB8AC3E}">
        <p14:creationId xmlns:p14="http://schemas.microsoft.com/office/powerpoint/2010/main" val="1803554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5.5 </a:t>
            </a:r>
            <a:r>
              <a:rPr lang="zh-CN" altLang="en-US" dirty="0" smtClean="0"/>
              <a:t>变量作用域 </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1321161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5.5 </a:t>
            </a:r>
            <a:r>
              <a:rPr lang="zh-CN" altLang="en-US" dirty="0" smtClean="0"/>
              <a:t>变量作用域</a:t>
            </a:r>
            <a:r>
              <a:rPr lang="en-US" altLang="zh-CN" dirty="0" smtClean="0"/>
              <a:t>(scope)</a:t>
            </a:r>
            <a:r>
              <a:rPr lang="zh-CN" altLang="en-US" dirty="0" smtClean="0"/>
              <a:t> </a:t>
            </a:r>
            <a:endParaRPr lang="zh-CN" altLang="zh-CN" dirty="0"/>
          </a:p>
        </p:txBody>
      </p:sp>
      <p:sp>
        <p:nvSpPr>
          <p:cNvPr id="4" name="Rectangle 3"/>
          <p:cNvSpPr txBox="1">
            <a:spLocks noChangeArrowheads="1"/>
          </p:cNvSpPr>
          <p:nvPr/>
        </p:nvSpPr>
        <p:spPr>
          <a:xfrm>
            <a:off x="343524" y="990125"/>
            <a:ext cx="10966901" cy="2466064"/>
          </a:xfrm>
          <a:prstGeom prst="rect">
            <a:avLst/>
          </a:prstGeom>
          <a:no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defRPr/>
            </a:pPr>
            <a:r>
              <a:rPr lang="zh-CN" altLang="en-US" sz="2000" dirty="0" smtClean="0"/>
              <a:t>变量保存的是对象的引用</a:t>
            </a:r>
            <a:r>
              <a:rPr lang="en-US" altLang="zh-CN" sz="2000" dirty="0" smtClean="0"/>
              <a:t>:</a:t>
            </a:r>
          </a:p>
          <a:p>
            <a:pPr lvl="1">
              <a:lnSpc>
                <a:spcPct val="150000"/>
              </a:lnSpc>
              <a:defRPr/>
            </a:pPr>
            <a:r>
              <a:rPr lang="zh-CN" altLang="en-US" sz="1600" b="1" dirty="0" smtClean="0">
                <a:solidFill>
                  <a:srgbClr val="FF0000"/>
                </a:solidFill>
              </a:rPr>
              <a:t>命名空间（</a:t>
            </a:r>
            <a:r>
              <a:rPr lang="en-US" altLang="zh-CN" sz="1600" b="1" dirty="0" smtClean="0">
                <a:solidFill>
                  <a:srgbClr val="FF0000"/>
                </a:solidFill>
              </a:rPr>
              <a:t>namespace</a:t>
            </a:r>
            <a:r>
              <a:rPr lang="zh-CN" altLang="en-US" sz="1600" b="1" dirty="0" smtClean="0">
                <a:solidFill>
                  <a:srgbClr val="FF0000"/>
                </a:solidFill>
              </a:rPr>
              <a:t>）</a:t>
            </a:r>
            <a:r>
              <a:rPr lang="zh-CN" altLang="en-US" sz="1600" dirty="0" smtClean="0"/>
              <a:t>是名字（变量）和对象的映射，</a:t>
            </a:r>
            <a:r>
              <a:rPr lang="en-US" altLang="zh-CN" sz="1600" dirty="0" smtClean="0"/>
              <a:t>python</a:t>
            </a:r>
            <a:r>
              <a:rPr lang="zh-CN" altLang="en-US" sz="1600" dirty="0" smtClean="0"/>
              <a:t>采用</a:t>
            </a:r>
            <a:r>
              <a:rPr lang="en-US" altLang="zh-CN" sz="1600" dirty="0" err="1" smtClean="0"/>
              <a:t>dict</a:t>
            </a:r>
            <a:r>
              <a:rPr lang="zh-CN" altLang="en-US" sz="1600" dirty="0" smtClean="0"/>
              <a:t>来实现</a:t>
            </a:r>
            <a:endParaRPr lang="en-US" altLang="zh-CN" sz="1600" dirty="0" smtClean="0"/>
          </a:p>
          <a:p>
            <a:pPr lvl="1">
              <a:lnSpc>
                <a:spcPct val="150000"/>
              </a:lnSpc>
              <a:defRPr/>
            </a:pPr>
            <a:r>
              <a:rPr lang="zh-CN" altLang="en-US" sz="1800" dirty="0" smtClean="0"/>
              <a:t>命名</a:t>
            </a:r>
            <a:r>
              <a:rPr lang="zh-CN" altLang="en-US" sz="1800" dirty="0"/>
              <a:t>空间中的名字（变量）可以</a:t>
            </a:r>
            <a:r>
              <a:rPr lang="zh-CN" altLang="en-US" sz="1800" dirty="0" smtClean="0"/>
              <a:t>访问的</a:t>
            </a:r>
            <a:r>
              <a:rPr lang="zh-CN" altLang="en-US" sz="1800" dirty="0"/>
              <a:t>范围称为（命名</a:t>
            </a:r>
            <a:r>
              <a:rPr lang="zh-CN" altLang="en-US" sz="1800" dirty="0" smtClean="0"/>
              <a:t>空间的）</a:t>
            </a:r>
            <a:r>
              <a:rPr lang="zh-CN" altLang="en-US" sz="1800" b="1" dirty="0" smtClean="0">
                <a:solidFill>
                  <a:srgbClr val="FF0000"/>
                </a:solidFill>
              </a:rPr>
              <a:t>作用域</a:t>
            </a:r>
            <a:r>
              <a:rPr lang="zh-CN" altLang="en-US" sz="1800" dirty="0"/>
              <a:t>。</a:t>
            </a:r>
            <a:endParaRPr lang="en-US" altLang="zh-CN" sz="1800" dirty="0"/>
          </a:p>
          <a:p>
            <a:pPr lvl="1">
              <a:lnSpc>
                <a:spcPct val="150000"/>
              </a:lnSpc>
              <a:defRPr/>
            </a:pPr>
            <a:r>
              <a:rPr lang="zh-CN" altLang="en-US" sz="1800" dirty="0" smtClean="0"/>
              <a:t>对象没有所谓作用域的概念，但是要引用对象，必须要通过变量</a:t>
            </a:r>
            <a:endParaRPr lang="zh-CN" altLang="en-US" sz="1800" dirty="0"/>
          </a:p>
          <a:p>
            <a:pPr>
              <a:lnSpc>
                <a:spcPct val="150000"/>
              </a:lnSpc>
              <a:defRPr/>
            </a:pPr>
            <a:r>
              <a:rPr lang="zh-CN" altLang="en-US" sz="2000" dirty="0"/>
              <a:t>一个变量在函数外部定义和在函数内部定义，其作用域是不同</a:t>
            </a:r>
            <a:r>
              <a:rPr lang="zh-CN" altLang="en-US" sz="2000" dirty="0" smtClean="0"/>
              <a:t>的</a:t>
            </a:r>
            <a:r>
              <a:rPr lang="en-US" altLang="zh-CN" sz="2000" dirty="0" smtClean="0"/>
              <a:t>:</a:t>
            </a:r>
          </a:p>
          <a:p>
            <a:pPr lvl="1">
              <a:lnSpc>
                <a:spcPct val="150000"/>
              </a:lnSpc>
              <a:defRPr/>
            </a:pPr>
            <a:r>
              <a:rPr lang="zh-CN" altLang="en-US" sz="2000" b="1" dirty="0">
                <a:solidFill>
                  <a:schemeClr val="accent5"/>
                </a:solidFill>
              </a:rPr>
              <a:t>全局变量：在模块内定义且不在函数内定义的变量，有效范围为定义的模块</a:t>
            </a:r>
            <a:endParaRPr lang="en-US" altLang="zh-CN" sz="2000" b="1" dirty="0" smtClean="0">
              <a:solidFill>
                <a:schemeClr val="accent5"/>
              </a:solidFill>
            </a:endParaRPr>
          </a:p>
          <a:p>
            <a:pPr lvl="1">
              <a:lnSpc>
                <a:spcPct val="150000"/>
              </a:lnSpc>
              <a:defRPr/>
            </a:pPr>
            <a:r>
              <a:rPr lang="zh-CN" altLang="en-US" sz="2000" b="1" dirty="0" smtClean="0">
                <a:solidFill>
                  <a:schemeClr val="accent5"/>
                </a:solidFill>
              </a:rPr>
              <a:t>局部变量：一般而言，在函数内部定义（包括参数）的变量，有效范围为函数体</a:t>
            </a:r>
            <a:endParaRPr lang="en-US" altLang="zh-CN" sz="2000" b="1" dirty="0" smtClean="0">
              <a:solidFill>
                <a:schemeClr val="accent5"/>
              </a:solidFill>
            </a:endParaRPr>
          </a:p>
          <a:p>
            <a:pPr lvl="1">
              <a:lnSpc>
                <a:spcPct val="150000"/>
              </a:lnSpc>
              <a:defRPr/>
            </a:pPr>
            <a:r>
              <a:rPr lang="zh-CN" altLang="en-US" sz="2000" b="1" dirty="0" smtClean="0">
                <a:solidFill>
                  <a:schemeClr val="accent5"/>
                </a:solidFill>
              </a:rPr>
              <a:t>只有</a:t>
            </a:r>
            <a:r>
              <a:rPr lang="zh-CN" altLang="en-US" sz="2000" b="1" dirty="0">
                <a:solidFill>
                  <a:schemeClr val="accent5"/>
                </a:solidFill>
              </a:rPr>
              <a:t>定义（赋值）、</a:t>
            </a:r>
            <a:r>
              <a:rPr lang="en-US" altLang="zh-CN" sz="2000" b="1" dirty="0">
                <a:solidFill>
                  <a:schemeClr val="accent5"/>
                </a:solidFill>
              </a:rPr>
              <a:t>global</a:t>
            </a:r>
            <a:r>
              <a:rPr lang="zh-CN" altLang="en-US" sz="2000" b="1" dirty="0">
                <a:solidFill>
                  <a:schemeClr val="accent5"/>
                </a:solidFill>
              </a:rPr>
              <a:t>和</a:t>
            </a:r>
            <a:r>
              <a:rPr lang="en-US" altLang="zh-CN" sz="2000" b="1" dirty="0">
                <a:solidFill>
                  <a:schemeClr val="accent5"/>
                </a:solidFill>
              </a:rPr>
              <a:t>nonlocal</a:t>
            </a:r>
            <a:r>
              <a:rPr lang="zh-CN" altLang="en-US" sz="2000" b="1" dirty="0">
                <a:solidFill>
                  <a:schemeClr val="accent5"/>
                </a:solidFill>
              </a:rPr>
              <a:t>才会建立或者改变变量的作用域</a:t>
            </a:r>
            <a:r>
              <a:rPr lang="en-US" altLang="zh-CN" sz="2000" b="1" dirty="0">
                <a:solidFill>
                  <a:schemeClr val="accent5"/>
                </a:solidFill>
              </a:rPr>
              <a:t>(namespace)</a:t>
            </a:r>
            <a:r>
              <a:rPr lang="zh-CN" altLang="en-US" sz="2000" b="1" dirty="0">
                <a:solidFill>
                  <a:schemeClr val="accent5"/>
                </a:solidFill>
              </a:rPr>
              <a:t> </a:t>
            </a:r>
          </a:p>
          <a:p>
            <a:pPr>
              <a:lnSpc>
                <a:spcPct val="150000"/>
              </a:lnSpc>
              <a:defRPr/>
            </a:pPr>
            <a:r>
              <a:rPr lang="zh-CN" altLang="en-US" sz="2000" dirty="0"/>
              <a:t>局部变量的引用比全局变量速度快</a:t>
            </a:r>
            <a:r>
              <a:rPr lang="zh-CN" altLang="en-US" sz="2000" dirty="0" smtClean="0"/>
              <a:t>。</a:t>
            </a:r>
            <a:endParaRPr lang="en-US" altLang="zh-CN" sz="2000" dirty="0" smtClean="0"/>
          </a:p>
          <a:p>
            <a:pPr>
              <a:lnSpc>
                <a:spcPct val="150000"/>
              </a:lnSpc>
              <a:defRPr/>
            </a:pPr>
            <a:r>
              <a:rPr lang="zh-CN" altLang="en-US" sz="2000" dirty="0" smtClean="0"/>
              <a:t>全局变量增加了不同函数之间的隐式耦合度。</a:t>
            </a:r>
            <a:endParaRPr lang="zh-CN" altLang="en-US" sz="2000" dirty="0"/>
          </a:p>
        </p:txBody>
      </p:sp>
    </p:spTree>
    <p:extLst>
      <p:ext uri="{BB962C8B-B14F-4D97-AF65-F5344CB8AC3E}">
        <p14:creationId xmlns:p14="http://schemas.microsoft.com/office/powerpoint/2010/main" val="3651721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5.5.1 </a:t>
            </a:r>
            <a:r>
              <a:rPr lang="zh-CN" altLang="en-US" dirty="0" smtClean="0"/>
              <a:t>局部变量</a:t>
            </a:r>
            <a:endParaRPr lang="zh-CN" altLang="zh-CN" dirty="0"/>
          </a:p>
        </p:txBody>
      </p:sp>
      <p:sp>
        <p:nvSpPr>
          <p:cNvPr id="4" name="Rectangle 3"/>
          <p:cNvSpPr txBox="1">
            <a:spLocks noChangeArrowheads="1"/>
          </p:cNvSpPr>
          <p:nvPr/>
        </p:nvSpPr>
        <p:spPr>
          <a:xfrm>
            <a:off x="343524" y="1392424"/>
            <a:ext cx="5114741" cy="4571054"/>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50000"/>
              </a:lnSpc>
              <a:spcBef>
                <a:spcPts val="1000"/>
              </a:spcBef>
              <a:buFont typeface="Arial"/>
              <a:buChar char="•"/>
              <a:defRPr/>
            </a:pPr>
            <a:r>
              <a:rPr lang="zh-CN" altLang="en-US" sz="2800" b="1" dirty="0">
                <a:solidFill>
                  <a:schemeClr val="accent5"/>
                </a:solidFill>
              </a:rPr>
              <a:t>局部变量</a:t>
            </a:r>
            <a:r>
              <a:rPr lang="zh-CN" altLang="en-US" sz="2400" dirty="0" smtClean="0"/>
              <a:t>在</a:t>
            </a:r>
            <a:r>
              <a:rPr lang="zh-CN" altLang="en-US" sz="2400" dirty="0"/>
              <a:t>函数内</a:t>
            </a:r>
            <a:r>
              <a:rPr lang="zh-CN" altLang="en-US" sz="2400" dirty="0" smtClean="0"/>
              <a:t>定义，只</a:t>
            </a:r>
            <a:r>
              <a:rPr lang="zh-CN" altLang="en-US" sz="2400" dirty="0"/>
              <a:t>在该函数内</a:t>
            </a:r>
            <a:r>
              <a:rPr lang="zh-CN" altLang="en-US" sz="2400" dirty="0" smtClean="0"/>
              <a:t>起作用</a:t>
            </a:r>
            <a:endParaRPr lang="en-US" altLang="zh-CN" sz="2400" dirty="0" smtClean="0"/>
          </a:p>
          <a:p>
            <a:pPr marL="228600" indent="-228600" defTabSz="914400">
              <a:lnSpc>
                <a:spcPct val="150000"/>
              </a:lnSpc>
              <a:spcBef>
                <a:spcPts val="1000"/>
              </a:spcBef>
              <a:buFont typeface="Arial"/>
              <a:buChar char="•"/>
              <a:defRPr/>
            </a:pPr>
            <a:r>
              <a:rPr lang="zh-CN" altLang="en-US" sz="2400" dirty="0" smtClean="0"/>
              <a:t>函数的形参属于</a:t>
            </a:r>
            <a:r>
              <a:rPr lang="zh-CN" altLang="en-US" sz="2800" b="1" dirty="0">
                <a:solidFill>
                  <a:schemeClr val="accent5"/>
                </a:solidFill>
              </a:rPr>
              <a:t>局部变量</a:t>
            </a:r>
          </a:p>
          <a:p>
            <a:pPr marL="228600" indent="-228600" defTabSz="914400">
              <a:lnSpc>
                <a:spcPct val="150000"/>
              </a:lnSpc>
              <a:spcBef>
                <a:spcPts val="1000"/>
              </a:spcBef>
              <a:buFont typeface="Arial"/>
              <a:buChar char="•"/>
              <a:defRPr/>
            </a:pPr>
            <a:r>
              <a:rPr lang="zh-CN" altLang="en-US" sz="2400" dirty="0"/>
              <a:t>函数结束时</a:t>
            </a:r>
            <a:r>
              <a:rPr lang="zh-CN" altLang="en-US" sz="2400" dirty="0" smtClean="0"/>
              <a:t>，无法再访问局部变量</a:t>
            </a:r>
            <a:r>
              <a:rPr lang="zh-CN" altLang="en-US" sz="2400" strike="sngStrike" dirty="0">
                <a:solidFill>
                  <a:srgbClr val="FF0000"/>
                </a:solidFill>
              </a:rPr>
              <a:t>被自动删除</a:t>
            </a:r>
            <a:r>
              <a:rPr lang="zh-CN" altLang="en-US" sz="2400" dirty="0" smtClean="0"/>
              <a:t>。</a:t>
            </a:r>
            <a:endParaRPr lang="zh-CN" altLang="en-US" sz="2400" dirty="0"/>
          </a:p>
        </p:txBody>
      </p:sp>
      <p:sp>
        <p:nvSpPr>
          <p:cNvPr id="2" name="矩形 1"/>
          <p:cNvSpPr/>
          <p:nvPr/>
        </p:nvSpPr>
        <p:spPr>
          <a:xfrm>
            <a:off x="6096000" y="386477"/>
            <a:ext cx="4763125" cy="3108543"/>
          </a:xfrm>
          <a:prstGeom prst="rect">
            <a:avLst/>
          </a:prstGeom>
          <a:solidFill>
            <a:schemeClr val="accent4">
              <a:lumMod val="20000"/>
              <a:lumOff val="80000"/>
            </a:schemeClr>
          </a:solidFill>
        </p:spPr>
        <p:txBody>
          <a:bodyPr wrap="square">
            <a:spAutoFit/>
          </a:bodyPr>
          <a:lstStyle/>
          <a:p>
            <a:r>
              <a:rPr lang="en-US" altLang="zh-CN" sz="2400" b="1" kern="0" dirty="0">
                <a:solidFill>
                  <a:srgbClr val="0000FF"/>
                </a:solidFill>
                <a:latin typeface="Courier New" panose="02070309020205020404" pitchFamily="49" charset="0"/>
                <a:ea typeface="宋体" panose="02010600030101010101" pitchFamily="2" charset="-122"/>
              </a:rPr>
              <a:t>def</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FF"/>
                </a:solidFill>
                <a:latin typeface="Courier New" panose="02070309020205020404" pitchFamily="49" charset="0"/>
                <a:ea typeface="宋体" panose="02010600030101010101" pitchFamily="2" charset="-122"/>
              </a:rPr>
              <a:t>local</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a</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FF0000"/>
                </a:solidFill>
                <a:latin typeface="Courier New" panose="02070309020205020404" pitchFamily="49" charset="0"/>
                <a:ea typeface="宋体" panose="02010600030101010101" pitchFamily="2" charset="-122"/>
              </a:rPr>
              <a:t>0</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x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00"/>
                </a:solidFill>
                <a:latin typeface="Courier New" panose="02070309020205020404" pitchFamily="49" charset="0"/>
                <a:ea typeface="宋体" panose="02010600030101010101" pitchFamily="2" charset="-122"/>
              </a:rPr>
              <a:t>3</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y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00"/>
                </a:solidFill>
                <a:latin typeface="Courier New" panose="02070309020205020404" pitchFamily="49" charset="0"/>
                <a:ea typeface="宋体" panose="02010600030101010101" pitchFamily="2" charset="-122"/>
              </a:rPr>
              <a:t>4</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FF"/>
                </a:solidFill>
                <a:latin typeface="Courier New" panose="02070309020205020404" pitchFamily="49" charset="0"/>
                <a:ea typeface="宋体" panose="02010600030101010101" pitchFamily="2" charset="-122"/>
              </a:rPr>
              <a:t>print</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err="1">
                <a:solidFill>
                  <a:srgbClr val="000000"/>
                </a:solidFill>
                <a:latin typeface="Courier New" panose="02070309020205020404" pitchFamily="49" charset="0"/>
                <a:ea typeface="宋体" panose="02010600030101010101" pitchFamily="2" charset="-122"/>
              </a:rPr>
              <a:t>a</a:t>
            </a:r>
            <a:r>
              <a:rPr lang="en-US" altLang="zh-CN" sz="2400" b="1" kern="0" dirty="0" err="1">
                <a:solidFill>
                  <a:srgbClr val="000080"/>
                </a:solidFill>
                <a:latin typeface="Courier New" panose="02070309020205020404" pitchFamily="49" charset="0"/>
                <a:ea typeface="宋体" panose="02010600030101010101" pitchFamily="2" charset="-122"/>
              </a:rPr>
              <a:t>,</a:t>
            </a:r>
            <a:r>
              <a:rPr lang="en-US" altLang="zh-CN" sz="2400" kern="0" dirty="0" err="1">
                <a:solidFill>
                  <a:srgbClr val="000000"/>
                </a:solidFill>
                <a:latin typeface="Courier New" panose="02070309020205020404" pitchFamily="49" charset="0"/>
                <a:ea typeface="宋体" panose="02010600030101010101" pitchFamily="2" charset="-122"/>
              </a:rPr>
              <a:t>x</a:t>
            </a:r>
            <a:r>
              <a:rPr lang="en-US" altLang="zh-CN" sz="2400" b="1" kern="0" dirty="0" err="1">
                <a:solidFill>
                  <a:srgbClr val="000080"/>
                </a:solidFill>
                <a:latin typeface="Courier New" panose="02070309020205020404" pitchFamily="49" charset="0"/>
                <a:ea typeface="宋体" panose="02010600030101010101" pitchFamily="2" charset="-122"/>
              </a:rPr>
              <a:t>,</a:t>
            </a:r>
            <a:r>
              <a:rPr lang="en-US" altLang="zh-CN" sz="2400" kern="0" dirty="0" err="1">
                <a:solidFill>
                  <a:srgbClr val="000000"/>
                </a:solidFill>
                <a:latin typeface="Courier New" panose="02070309020205020404" pitchFamily="49" charset="0"/>
                <a:ea typeface="宋体" panose="02010600030101010101" pitchFamily="2" charset="-122"/>
              </a:rPr>
              <a:t>y</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endParaRPr lang="zh-CN" altLang="zh-CN" sz="2800" strike="sngStrike"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local</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FF0000"/>
                </a:solidFill>
                <a:latin typeface="Courier New" panose="02070309020205020404" pitchFamily="49" charset="0"/>
                <a:ea typeface="宋体" panose="02010600030101010101" pitchFamily="2" charset="-122"/>
              </a:rPr>
              <a:t>2</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r>
              <a:rPr lang="en-US" altLang="zh-CN" sz="2400" b="1" kern="0" dirty="0">
                <a:solidFill>
                  <a:srgbClr val="0000FF"/>
                </a:solidFill>
                <a:latin typeface="Courier New" panose="02070309020205020404" pitchFamily="49" charset="0"/>
                <a:ea typeface="宋体" panose="02010600030101010101" pitchFamily="2" charset="-122"/>
              </a:rPr>
              <a:t>print</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x</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effectLst/>
              <a:latin typeface="Times New Roman" panose="02020603050405020304" pitchFamily="18" charset="0"/>
              <a:ea typeface="宋体" panose="02010600030101010101" pitchFamily="2" charset="-122"/>
            </a:endParaRPr>
          </a:p>
        </p:txBody>
      </p:sp>
      <p:sp>
        <p:nvSpPr>
          <p:cNvPr id="3" name="矩形 2"/>
          <p:cNvSpPr/>
          <p:nvPr/>
        </p:nvSpPr>
        <p:spPr>
          <a:xfrm>
            <a:off x="5771321" y="4333460"/>
            <a:ext cx="4625009" cy="1323439"/>
          </a:xfrm>
          <a:prstGeom prst="rect">
            <a:avLst/>
          </a:prstGeom>
          <a:ln>
            <a:solidFill>
              <a:schemeClr val="accent1"/>
            </a:solidFill>
          </a:ln>
        </p:spPr>
        <p:txBody>
          <a:bodyPr wrap="square">
            <a:spAutoFit/>
          </a:bodyPr>
          <a:lstStyle/>
          <a:p>
            <a:r>
              <a:rPr lang="en-US" altLang="zh-CN" sz="2000" dirty="0" smtClean="0">
                <a:solidFill>
                  <a:srgbClr val="0070C0"/>
                </a:solidFill>
              </a:rPr>
              <a:t>2 3 4</a:t>
            </a:r>
          </a:p>
          <a:p>
            <a:r>
              <a:rPr lang="zh-CN" altLang="en-US" sz="2000" dirty="0" smtClean="0">
                <a:solidFill>
                  <a:srgbClr val="FF0000"/>
                </a:solidFill>
              </a:rPr>
              <a:t>Traceback </a:t>
            </a:r>
            <a:r>
              <a:rPr lang="zh-CN" altLang="en-US" sz="2000" dirty="0">
                <a:solidFill>
                  <a:srgbClr val="FF0000"/>
                </a:solidFill>
              </a:rPr>
              <a:t>(most recent call last):</a:t>
            </a:r>
          </a:p>
          <a:p>
            <a:r>
              <a:rPr lang="zh-CN" altLang="en-US" sz="2000" dirty="0" smtClean="0">
                <a:solidFill>
                  <a:srgbClr val="FF0000"/>
                </a:solidFill>
              </a:rPr>
              <a:t>print</a:t>
            </a:r>
            <a:r>
              <a:rPr lang="zh-CN" altLang="en-US" sz="2000" dirty="0">
                <a:solidFill>
                  <a:srgbClr val="FF0000"/>
                </a:solidFill>
              </a:rPr>
              <a:t>(x)</a:t>
            </a:r>
          </a:p>
          <a:p>
            <a:r>
              <a:rPr lang="zh-CN" altLang="en-US" sz="2000" dirty="0">
                <a:solidFill>
                  <a:srgbClr val="FF0000"/>
                </a:solidFill>
              </a:rPr>
              <a:t>NameError: name 'x' is not defined</a:t>
            </a:r>
          </a:p>
        </p:txBody>
      </p:sp>
    </p:spTree>
    <p:extLst>
      <p:ext uri="{BB962C8B-B14F-4D97-AF65-F5344CB8AC3E}">
        <p14:creationId xmlns:p14="http://schemas.microsoft.com/office/powerpoint/2010/main" val="3176966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5.5.2 </a:t>
            </a:r>
            <a:r>
              <a:rPr lang="zh-CN" altLang="en-US" dirty="0"/>
              <a:t>全局</a:t>
            </a:r>
            <a:r>
              <a:rPr lang="zh-CN" altLang="en-US" dirty="0" smtClean="0"/>
              <a:t>变量</a:t>
            </a:r>
            <a:endParaRPr lang="zh-CN" altLang="zh-CN" dirty="0"/>
          </a:p>
        </p:txBody>
      </p:sp>
      <p:sp>
        <p:nvSpPr>
          <p:cNvPr id="4" name="Rectangle 3"/>
          <p:cNvSpPr txBox="1">
            <a:spLocks noChangeArrowheads="1"/>
          </p:cNvSpPr>
          <p:nvPr/>
        </p:nvSpPr>
        <p:spPr>
          <a:xfrm>
            <a:off x="243358" y="1302284"/>
            <a:ext cx="11614013" cy="784933"/>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zh-CN" altLang="en-US" sz="2400" b="1" dirty="0" smtClean="0">
                <a:solidFill>
                  <a:schemeClr val="accent5"/>
                </a:solidFill>
              </a:rPr>
              <a:t>全局变量：</a:t>
            </a:r>
            <a:r>
              <a:rPr lang="zh-CN" altLang="en-US" sz="2400" dirty="0"/>
              <a:t>其</a:t>
            </a:r>
            <a:r>
              <a:rPr lang="zh-CN" altLang="en-US" sz="2400" dirty="0" smtClean="0"/>
              <a:t>作用域为</a:t>
            </a:r>
            <a:r>
              <a:rPr lang="zh-CN" altLang="en-US" sz="2400" dirty="0"/>
              <a:t>全局的，能够同时作用于函数</a:t>
            </a:r>
            <a:r>
              <a:rPr lang="zh-CN" altLang="en-US" sz="2400" dirty="0" smtClean="0"/>
              <a:t>内外。</a:t>
            </a:r>
            <a:endParaRPr lang="en-US" altLang="zh-CN" sz="2400" dirty="0" smtClean="0"/>
          </a:p>
          <a:p>
            <a:pPr>
              <a:defRPr/>
            </a:pPr>
            <a:endParaRPr lang="en-US" altLang="zh-CN" sz="2400" b="1" dirty="0" smtClean="0">
              <a:solidFill>
                <a:schemeClr val="accent5"/>
              </a:solidFill>
            </a:endParaRPr>
          </a:p>
        </p:txBody>
      </p:sp>
      <p:sp>
        <p:nvSpPr>
          <p:cNvPr id="6" name="矩形 5"/>
          <p:cNvSpPr/>
          <p:nvPr/>
        </p:nvSpPr>
        <p:spPr>
          <a:xfrm>
            <a:off x="5635488" y="1848676"/>
            <a:ext cx="4763125" cy="3416320"/>
          </a:xfrm>
          <a:prstGeom prst="rect">
            <a:avLst/>
          </a:prstGeom>
          <a:solidFill>
            <a:schemeClr val="accent4">
              <a:lumMod val="20000"/>
              <a:lumOff val="80000"/>
            </a:schemeClr>
          </a:solidFill>
        </p:spPr>
        <p:txBody>
          <a:bodyPr wrap="square">
            <a:spAutoFit/>
          </a:bodyPr>
          <a:lstStyle/>
          <a:p>
            <a:r>
              <a:rPr lang="en-US" altLang="zh-CN" sz="2400" b="1" kern="0" dirty="0">
                <a:solidFill>
                  <a:srgbClr val="0000FF"/>
                </a:solidFill>
                <a:latin typeface="Courier New" panose="02070309020205020404" pitchFamily="49" charset="0"/>
                <a:ea typeface="宋体" panose="02010600030101010101" pitchFamily="2" charset="-122"/>
              </a:rPr>
              <a:t>def</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smtClean="0">
                <a:solidFill>
                  <a:srgbClr val="000000"/>
                </a:solidFill>
                <a:latin typeface="Courier New" panose="02070309020205020404" pitchFamily="49" charset="0"/>
                <a:ea typeface="宋体" panose="02010600030101010101" pitchFamily="2" charset="-122"/>
              </a:rPr>
              <a:t>func1</a:t>
            </a:r>
            <a:r>
              <a:rPr lang="en-US" altLang="zh-CN" sz="2400" b="1" kern="0" dirty="0" smtClean="0">
                <a:solidFill>
                  <a:srgbClr val="000080"/>
                </a:solidFill>
                <a:latin typeface="Courier New" panose="02070309020205020404" pitchFamily="49" charset="0"/>
                <a:ea typeface="宋体" panose="02010600030101010101" pitchFamily="2" charset="-122"/>
              </a:rPr>
              <a:t>(</a:t>
            </a:r>
            <a:r>
              <a:rPr lang="en-US" altLang="zh-CN" sz="2400" kern="0" dirty="0" smtClean="0">
                <a:solidFill>
                  <a:srgbClr val="000000"/>
                </a:solidFill>
                <a:latin typeface="Courier New" panose="02070309020205020404" pitchFamily="49" charset="0"/>
                <a:ea typeface="宋体" panose="02010600030101010101" pitchFamily="2" charset="-122"/>
              </a:rPr>
              <a:t>a</a:t>
            </a:r>
            <a:r>
              <a:rPr lang="en-US" altLang="zh-CN" sz="2400" b="1" kern="0" dirty="0" smtClean="0">
                <a:solidFill>
                  <a:srgbClr val="000080"/>
                </a:solidFill>
                <a:latin typeface="Courier New" panose="02070309020205020404" pitchFamily="49" charset="0"/>
                <a:ea typeface="宋体" panose="02010600030101010101" pitchFamily="2" charset="-122"/>
              </a:rPr>
              <a:t>=</a:t>
            </a:r>
            <a:r>
              <a:rPr lang="en-US" altLang="zh-CN" sz="2400" kern="0" dirty="0" smtClean="0">
                <a:solidFill>
                  <a:srgbClr val="FF0000"/>
                </a:solidFill>
                <a:latin typeface="Courier New" panose="02070309020205020404" pitchFamily="49" charset="0"/>
                <a:ea typeface="宋体" panose="02010600030101010101" pitchFamily="2" charset="-122"/>
              </a:rPr>
              <a:t>0</a:t>
            </a:r>
            <a:r>
              <a:rPr lang="en-US" altLang="zh-CN" sz="2400" b="1" kern="0" dirty="0" smtClean="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r>
              <a:rPr lang="en-US" altLang="zh-CN" sz="2400" kern="0" dirty="0" smtClean="0">
                <a:solidFill>
                  <a:srgbClr val="000000"/>
                </a:solidFill>
                <a:latin typeface="Courier New" panose="02070309020205020404" pitchFamily="49" charset="0"/>
                <a:ea typeface="宋体" panose="02010600030101010101" pitchFamily="2" charset="-122"/>
              </a:rPr>
              <a:t>    x </a:t>
            </a:r>
            <a:r>
              <a:rPr lang="en-US" altLang="zh-CN" sz="2400" b="1" kern="0" dirty="0" smtClean="0">
                <a:solidFill>
                  <a:srgbClr val="000080"/>
                </a:solidFill>
                <a:latin typeface="Courier New" panose="02070309020205020404" pitchFamily="49" charset="0"/>
                <a:ea typeface="宋体" panose="02010600030101010101" pitchFamily="2" charset="-122"/>
              </a:rPr>
              <a:t>=</a:t>
            </a:r>
            <a:r>
              <a:rPr lang="en-US" altLang="zh-CN" sz="2400" kern="0" dirty="0" smtClean="0">
                <a:solidFill>
                  <a:srgbClr val="000000"/>
                </a:solidFill>
                <a:latin typeface="Courier New" panose="02070309020205020404" pitchFamily="49" charset="0"/>
                <a:ea typeface="宋体" panose="02010600030101010101" pitchFamily="2" charset="-122"/>
              </a:rPr>
              <a:t> </a:t>
            </a:r>
            <a:r>
              <a:rPr lang="en-US" altLang="zh-CN" sz="2400" kern="0" dirty="0" smtClean="0">
                <a:solidFill>
                  <a:srgbClr val="FF0000"/>
                </a:solidFill>
                <a:latin typeface="Courier New" panose="02070309020205020404" pitchFamily="49" charset="0"/>
                <a:ea typeface="宋体" panose="02010600030101010101" pitchFamily="2" charset="-122"/>
              </a:rPr>
              <a:t>3</a:t>
            </a:r>
            <a:endParaRPr lang="zh-CN" altLang="zh-CN" sz="2800" kern="100" dirty="0" smtClean="0">
              <a:latin typeface="Times New Roman" panose="02020603050405020304" pitchFamily="18" charset="0"/>
              <a:ea typeface="宋体" panose="02010600030101010101" pitchFamily="2" charset="-122"/>
            </a:endParaRPr>
          </a:p>
          <a:p>
            <a:r>
              <a:rPr lang="en-US" altLang="zh-CN" sz="2400" kern="0" dirty="0" smtClean="0">
                <a:solidFill>
                  <a:srgbClr val="000000"/>
                </a:solidFill>
                <a:latin typeface="Courier New" panose="02070309020205020404" pitchFamily="49" charset="0"/>
                <a:ea typeface="宋体" panose="02010600030101010101" pitchFamily="2" charset="-122"/>
              </a:rPr>
              <a:t>    y </a:t>
            </a:r>
            <a:r>
              <a:rPr lang="en-US" altLang="zh-CN" sz="2400" b="1" kern="0" dirty="0" smtClean="0">
                <a:solidFill>
                  <a:srgbClr val="000080"/>
                </a:solidFill>
                <a:latin typeface="Courier New" panose="02070309020205020404" pitchFamily="49" charset="0"/>
                <a:ea typeface="宋体" panose="02010600030101010101" pitchFamily="2" charset="-122"/>
              </a:rPr>
              <a:t>=</a:t>
            </a:r>
            <a:r>
              <a:rPr lang="en-US" altLang="zh-CN" sz="2400" kern="0" dirty="0" smtClean="0">
                <a:solidFill>
                  <a:srgbClr val="000000"/>
                </a:solidFill>
                <a:latin typeface="Courier New" panose="02070309020205020404" pitchFamily="49" charset="0"/>
                <a:ea typeface="宋体" panose="02010600030101010101" pitchFamily="2" charset="-122"/>
              </a:rPr>
              <a:t> </a:t>
            </a:r>
            <a:r>
              <a:rPr lang="en-US" altLang="zh-CN" sz="2400" kern="0" dirty="0" smtClean="0">
                <a:solidFill>
                  <a:srgbClr val="FF0000"/>
                </a:solidFill>
                <a:latin typeface="Courier New" panose="02070309020205020404" pitchFamily="49" charset="0"/>
                <a:ea typeface="宋体" panose="02010600030101010101" pitchFamily="2" charset="-122"/>
              </a:rPr>
              <a:t>4</a:t>
            </a:r>
            <a:endParaRPr lang="zh-CN" altLang="zh-CN" sz="2800" kern="100" dirty="0" smtClean="0">
              <a:latin typeface="Times New Roman" panose="02020603050405020304" pitchFamily="18" charset="0"/>
              <a:ea typeface="宋体" panose="02010600030101010101" pitchFamily="2" charset="-122"/>
            </a:endParaRPr>
          </a:p>
          <a:p>
            <a:r>
              <a:rPr lang="en-US" altLang="zh-CN" sz="2400" kern="0" dirty="0" smtClean="0">
                <a:solidFill>
                  <a:srgbClr val="000000"/>
                </a:solidFill>
                <a:latin typeface="Courier New" panose="02070309020205020404" pitchFamily="49" charset="0"/>
                <a:ea typeface="宋体" panose="02010600030101010101" pitchFamily="2" charset="-122"/>
              </a:rPr>
              <a:t>    </a:t>
            </a:r>
            <a:r>
              <a:rPr lang="en-US" altLang="zh-CN" sz="2400" b="1" kern="0" dirty="0" smtClean="0">
                <a:solidFill>
                  <a:srgbClr val="0000FF"/>
                </a:solidFill>
                <a:latin typeface="Courier New" panose="02070309020205020404" pitchFamily="49" charset="0"/>
                <a:ea typeface="宋体" panose="02010600030101010101" pitchFamily="2" charset="-122"/>
              </a:rPr>
              <a:t>print</a:t>
            </a:r>
            <a:r>
              <a:rPr lang="en-US" altLang="zh-CN" sz="2400" b="1" kern="0" dirty="0" smtClean="0">
                <a:solidFill>
                  <a:srgbClr val="000080"/>
                </a:solidFill>
                <a:latin typeface="Courier New" panose="02070309020205020404" pitchFamily="49" charset="0"/>
                <a:ea typeface="宋体" panose="02010600030101010101" pitchFamily="2" charset="-122"/>
              </a:rPr>
              <a:t>(</a:t>
            </a:r>
            <a:r>
              <a:rPr lang="en-US" altLang="zh-CN" sz="2400" kern="0" dirty="0" err="1" smtClean="0">
                <a:solidFill>
                  <a:srgbClr val="000000"/>
                </a:solidFill>
                <a:latin typeface="Courier New" panose="02070309020205020404" pitchFamily="49" charset="0"/>
                <a:ea typeface="宋体" panose="02010600030101010101" pitchFamily="2" charset="-122"/>
              </a:rPr>
              <a:t>a</a:t>
            </a:r>
            <a:r>
              <a:rPr lang="en-US" altLang="zh-CN" sz="2400" b="1" kern="0" dirty="0" err="1" smtClean="0">
                <a:solidFill>
                  <a:srgbClr val="000080"/>
                </a:solidFill>
                <a:latin typeface="Courier New" panose="02070309020205020404" pitchFamily="49" charset="0"/>
                <a:ea typeface="宋体" panose="02010600030101010101" pitchFamily="2" charset="-122"/>
              </a:rPr>
              <a:t>,</a:t>
            </a:r>
            <a:r>
              <a:rPr lang="en-US" altLang="zh-CN" sz="2400" kern="0" dirty="0" err="1" smtClean="0">
                <a:solidFill>
                  <a:srgbClr val="000000"/>
                </a:solidFill>
                <a:latin typeface="Courier New" panose="02070309020205020404" pitchFamily="49" charset="0"/>
                <a:ea typeface="宋体" panose="02010600030101010101" pitchFamily="2" charset="-122"/>
              </a:rPr>
              <a:t>x</a:t>
            </a:r>
            <a:r>
              <a:rPr lang="en-US" altLang="zh-CN" sz="2400" b="1" kern="0" dirty="0" err="1" smtClean="0">
                <a:solidFill>
                  <a:srgbClr val="000080"/>
                </a:solidFill>
                <a:latin typeface="Courier New" panose="02070309020205020404" pitchFamily="49" charset="0"/>
                <a:ea typeface="宋体" panose="02010600030101010101" pitchFamily="2" charset="-122"/>
              </a:rPr>
              <a:t>,</a:t>
            </a:r>
            <a:r>
              <a:rPr lang="en-US" altLang="zh-CN" sz="2400" kern="0" dirty="0" err="1" smtClean="0">
                <a:solidFill>
                  <a:srgbClr val="000000"/>
                </a:solidFill>
                <a:latin typeface="Courier New" panose="02070309020205020404" pitchFamily="49" charset="0"/>
                <a:ea typeface="宋体" panose="02010600030101010101" pitchFamily="2" charset="-122"/>
              </a:rPr>
              <a:t>y</a:t>
            </a:r>
            <a:r>
              <a:rPr lang="en-US" altLang="zh-CN" sz="2400" b="1" kern="0" dirty="0" smtClean="0">
                <a:solidFill>
                  <a:srgbClr val="000080"/>
                </a:solidFill>
                <a:latin typeface="Courier New" panose="02070309020205020404" pitchFamily="49" charset="0"/>
                <a:ea typeface="宋体" panose="02010600030101010101" pitchFamily="2" charset="-122"/>
              </a:rPr>
              <a:t>)</a:t>
            </a:r>
            <a:endParaRPr lang="zh-CN" altLang="zh-CN" sz="2800" kern="100" dirty="0" smtClean="0">
              <a:latin typeface="Times New Roman" panose="02020603050405020304" pitchFamily="18" charset="0"/>
              <a:ea typeface="宋体" panose="02010600030101010101" pitchFamily="2" charset="-122"/>
            </a:endParaRPr>
          </a:p>
          <a:p>
            <a:r>
              <a:rPr lang="en-US" altLang="zh-CN" sz="2400" kern="0" dirty="0" smtClean="0">
                <a:solidFill>
                  <a:srgbClr val="000000"/>
                </a:solidFill>
                <a:latin typeface="Courier New" panose="02070309020205020404" pitchFamily="49" charset="0"/>
                <a:ea typeface="宋体" panose="02010600030101010101" pitchFamily="2" charset="-122"/>
              </a:rPr>
              <a:t>    </a:t>
            </a:r>
            <a:r>
              <a:rPr lang="en-US" altLang="zh-CN" sz="2400" b="1" kern="0" dirty="0" smtClean="0">
                <a:solidFill>
                  <a:srgbClr val="0000FF"/>
                </a:solidFill>
                <a:latin typeface="Courier New" panose="02070309020205020404" pitchFamily="49" charset="0"/>
                <a:ea typeface="宋体" panose="02010600030101010101" pitchFamily="2" charset="-122"/>
              </a:rPr>
              <a:t>print</a:t>
            </a:r>
            <a:r>
              <a:rPr lang="en-US" altLang="zh-CN" sz="2400" b="1" kern="0" dirty="0" smtClean="0">
                <a:solidFill>
                  <a:srgbClr val="000080"/>
                </a:solidFill>
                <a:latin typeface="Courier New" panose="02070309020205020404" pitchFamily="49" charset="0"/>
                <a:ea typeface="宋体" panose="02010600030101010101" pitchFamily="2" charset="-122"/>
              </a:rPr>
              <a:t>(</a:t>
            </a:r>
            <a:r>
              <a:rPr lang="en-US" altLang="zh-CN" sz="2400" kern="0" dirty="0" smtClean="0">
                <a:solidFill>
                  <a:srgbClr val="FF0000"/>
                </a:solidFill>
                <a:latin typeface="Courier New" panose="02070309020205020404" pitchFamily="49" charset="0"/>
                <a:ea typeface="宋体" panose="02010600030101010101" pitchFamily="2" charset="-122"/>
              </a:rPr>
              <a:t>X</a:t>
            </a:r>
            <a:r>
              <a:rPr lang="en-US" altLang="zh-CN" sz="2400" b="1" kern="0" dirty="0" smtClean="0">
                <a:solidFill>
                  <a:srgbClr val="000080"/>
                </a:solidFill>
                <a:latin typeface="Courier New" panose="02070309020205020404" pitchFamily="49" charset="0"/>
                <a:ea typeface="宋体" panose="02010600030101010101" pitchFamily="2" charset="-122"/>
              </a:rPr>
              <a:t>)</a:t>
            </a:r>
            <a:endParaRPr lang="zh-CN" altLang="zh-CN" sz="2800" kern="100" dirty="0" smtClean="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X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00"/>
                </a:solidFill>
                <a:latin typeface="Courier New" panose="02070309020205020404" pitchFamily="49" charset="0"/>
                <a:ea typeface="宋体" panose="02010600030101010101" pitchFamily="2" charset="-122"/>
              </a:rPr>
              <a:t>88</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008000"/>
                </a:solidFill>
                <a:latin typeface="Courier New" panose="02070309020205020404" pitchFamily="49" charset="0"/>
                <a:ea typeface="宋体" panose="02010600030101010101" pitchFamily="2" charset="-122"/>
              </a:rPr>
              <a:t># global</a:t>
            </a:r>
            <a:endParaRPr lang="zh-CN" altLang="zh-CN" sz="2800" kern="100" dirty="0">
              <a:latin typeface="Times New Roman" panose="02020603050405020304" pitchFamily="18" charset="0"/>
              <a:ea typeface="宋体" panose="02010600030101010101" pitchFamily="2" charset="-122"/>
            </a:endParaRPr>
          </a:p>
          <a:p>
            <a:r>
              <a:rPr lang="en-US" altLang="zh-CN" sz="2400" b="1" kern="0" dirty="0" smtClean="0">
                <a:solidFill>
                  <a:srgbClr val="0000FF"/>
                </a:solidFill>
                <a:latin typeface="Courier New" panose="02070309020205020404" pitchFamily="49" charset="0"/>
                <a:ea typeface="宋体" panose="02010600030101010101" pitchFamily="2" charset="-122"/>
              </a:rPr>
              <a:t>print</a:t>
            </a:r>
            <a:r>
              <a:rPr lang="en-US" altLang="zh-CN" sz="2400" b="1" kern="0" dirty="0" smtClean="0">
                <a:solidFill>
                  <a:srgbClr val="000080"/>
                </a:solidFill>
                <a:latin typeface="Courier New" panose="02070309020205020404" pitchFamily="49" charset="0"/>
                <a:ea typeface="宋体" panose="02010600030101010101" pitchFamily="2" charset="-122"/>
              </a:rPr>
              <a:t>(</a:t>
            </a:r>
            <a:r>
              <a:rPr lang="en-US" altLang="zh-CN" sz="2400" kern="0" dirty="0" smtClean="0">
                <a:solidFill>
                  <a:srgbClr val="000000"/>
                </a:solidFill>
                <a:latin typeface="Courier New" panose="02070309020205020404" pitchFamily="49" charset="0"/>
                <a:ea typeface="宋体" panose="02010600030101010101" pitchFamily="2" charset="-122"/>
              </a:rPr>
              <a:t>X</a:t>
            </a:r>
            <a:r>
              <a:rPr lang="en-US" altLang="zh-CN" sz="2400" b="1" kern="0" dirty="0" smtClean="0">
                <a:solidFill>
                  <a:srgbClr val="000080"/>
                </a:solidFill>
                <a:latin typeface="Courier New" panose="02070309020205020404" pitchFamily="49" charset="0"/>
                <a:ea typeface="宋体" panose="02010600030101010101" pitchFamily="2" charset="-122"/>
              </a:rPr>
              <a:t>)</a:t>
            </a:r>
            <a:endParaRPr lang="zh-CN" altLang="zh-CN" sz="2800" kern="100" dirty="0" smtClean="0">
              <a:latin typeface="Times New Roman" panose="02020603050405020304" pitchFamily="18" charset="0"/>
              <a:ea typeface="宋体" panose="02010600030101010101" pitchFamily="2" charset="-122"/>
            </a:endParaRPr>
          </a:p>
          <a:p>
            <a:r>
              <a:rPr lang="en-US" altLang="zh-CN" sz="2400" kern="0" dirty="0" smtClean="0">
                <a:solidFill>
                  <a:srgbClr val="000000"/>
                </a:solidFill>
                <a:latin typeface="Courier New" panose="02070309020205020404" pitchFamily="49" charset="0"/>
                <a:ea typeface="宋体" panose="02010600030101010101" pitchFamily="2" charset="-122"/>
              </a:rPr>
              <a:t>func1</a:t>
            </a:r>
            <a:r>
              <a:rPr lang="en-US" altLang="zh-CN" sz="2400" b="1" kern="0" dirty="0" smtClean="0">
                <a:solidFill>
                  <a:srgbClr val="000080"/>
                </a:solidFill>
                <a:latin typeface="Courier New" panose="02070309020205020404" pitchFamily="49" charset="0"/>
                <a:ea typeface="宋体" panose="02010600030101010101" pitchFamily="2" charset="-122"/>
              </a:rPr>
              <a:t>(</a:t>
            </a:r>
            <a:r>
              <a:rPr lang="en-US" altLang="zh-CN" sz="2400" kern="0" dirty="0" smtClean="0">
                <a:solidFill>
                  <a:srgbClr val="FF0000"/>
                </a:solidFill>
                <a:latin typeface="Courier New" panose="02070309020205020404" pitchFamily="49" charset="0"/>
                <a:ea typeface="宋体" panose="02010600030101010101" pitchFamily="2" charset="-122"/>
              </a:rPr>
              <a:t>2</a:t>
            </a:r>
            <a:r>
              <a:rPr lang="en-US" altLang="zh-CN" sz="2400" b="1" kern="0" dirty="0" smtClean="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p:txBody>
      </p:sp>
      <p:sp>
        <p:nvSpPr>
          <p:cNvPr id="8" name="矩形 7"/>
          <p:cNvSpPr/>
          <p:nvPr/>
        </p:nvSpPr>
        <p:spPr>
          <a:xfrm>
            <a:off x="5635488" y="5413354"/>
            <a:ext cx="1437860" cy="1015663"/>
          </a:xfrm>
          <a:prstGeom prst="rect">
            <a:avLst/>
          </a:prstGeom>
          <a:ln>
            <a:solidFill>
              <a:schemeClr val="accent1"/>
            </a:solidFill>
          </a:ln>
        </p:spPr>
        <p:txBody>
          <a:bodyPr wrap="square">
            <a:spAutoFit/>
          </a:bodyPr>
          <a:lstStyle/>
          <a:p>
            <a:r>
              <a:rPr lang="en-US" altLang="zh-CN" sz="2000" dirty="0" smtClean="0">
                <a:solidFill>
                  <a:srgbClr val="0070C0"/>
                </a:solidFill>
              </a:rPr>
              <a:t>88</a:t>
            </a:r>
          </a:p>
          <a:p>
            <a:r>
              <a:rPr lang="en-US" altLang="zh-CN" sz="2000" dirty="0" smtClean="0">
                <a:solidFill>
                  <a:srgbClr val="0070C0"/>
                </a:solidFill>
              </a:rPr>
              <a:t>2 3 4</a:t>
            </a:r>
          </a:p>
          <a:p>
            <a:r>
              <a:rPr lang="en-US" altLang="zh-CN" sz="2000" dirty="0" smtClean="0">
                <a:solidFill>
                  <a:srgbClr val="0070C0"/>
                </a:solidFill>
              </a:rPr>
              <a:t>88</a:t>
            </a:r>
          </a:p>
        </p:txBody>
      </p:sp>
      <p:sp>
        <p:nvSpPr>
          <p:cNvPr id="10" name="矩形 9"/>
          <p:cNvSpPr/>
          <p:nvPr/>
        </p:nvSpPr>
        <p:spPr>
          <a:xfrm>
            <a:off x="324679" y="1848676"/>
            <a:ext cx="4763125" cy="3539430"/>
          </a:xfrm>
          <a:prstGeom prst="rect">
            <a:avLst/>
          </a:prstGeom>
          <a:solidFill>
            <a:schemeClr val="accent4">
              <a:lumMod val="20000"/>
              <a:lumOff val="80000"/>
            </a:schemeClr>
          </a:solidFill>
        </p:spPr>
        <p:txBody>
          <a:bodyPr wrap="square">
            <a:spAutoFit/>
          </a:bodyPr>
          <a:lstStyle/>
          <a:p>
            <a:r>
              <a:rPr lang="en-US" altLang="zh-CN" sz="2400" b="1" kern="0" dirty="0">
                <a:solidFill>
                  <a:srgbClr val="0000FF"/>
                </a:solidFill>
                <a:latin typeface="Courier New" panose="02070309020205020404" pitchFamily="49" charset="0"/>
                <a:ea typeface="宋体" panose="02010600030101010101" pitchFamily="2" charset="-122"/>
              </a:rPr>
              <a:t>def</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FF"/>
                </a:solidFill>
                <a:latin typeface="Courier New" panose="02070309020205020404" pitchFamily="49" charset="0"/>
                <a:ea typeface="宋体" panose="02010600030101010101" pitchFamily="2" charset="-122"/>
              </a:rPr>
              <a:t>local</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a</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FF0000"/>
                </a:solidFill>
                <a:latin typeface="Courier New" panose="02070309020205020404" pitchFamily="49" charset="0"/>
                <a:ea typeface="宋体" panose="02010600030101010101" pitchFamily="2" charset="-122"/>
              </a:rPr>
              <a:t>0</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x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00"/>
                </a:solidFill>
                <a:latin typeface="Courier New" panose="02070309020205020404" pitchFamily="49" charset="0"/>
                <a:ea typeface="宋体" panose="02010600030101010101" pitchFamily="2" charset="-122"/>
              </a:rPr>
              <a:t>3</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y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00"/>
                </a:solidFill>
                <a:latin typeface="Courier New" panose="02070309020205020404" pitchFamily="49" charset="0"/>
                <a:ea typeface="宋体" panose="02010600030101010101" pitchFamily="2" charset="-122"/>
              </a:rPr>
              <a:t>4</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FF"/>
                </a:solidFill>
                <a:latin typeface="Courier New" panose="02070309020205020404" pitchFamily="49" charset="0"/>
                <a:ea typeface="宋体" panose="02010600030101010101" pitchFamily="2" charset="-122"/>
              </a:rPr>
              <a:t>print</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err="1">
                <a:solidFill>
                  <a:srgbClr val="000000"/>
                </a:solidFill>
                <a:latin typeface="Courier New" panose="02070309020205020404" pitchFamily="49" charset="0"/>
                <a:ea typeface="宋体" panose="02010600030101010101" pitchFamily="2" charset="-122"/>
              </a:rPr>
              <a:t>a</a:t>
            </a:r>
            <a:r>
              <a:rPr lang="en-US" altLang="zh-CN" sz="2400" b="1" kern="0" dirty="0" err="1">
                <a:solidFill>
                  <a:srgbClr val="000080"/>
                </a:solidFill>
                <a:latin typeface="Courier New" panose="02070309020205020404" pitchFamily="49" charset="0"/>
                <a:ea typeface="宋体" panose="02010600030101010101" pitchFamily="2" charset="-122"/>
              </a:rPr>
              <a:t>,</a:t>
            </a:r>
            <a:r>
              <a:rPr lang="en-US" altLang="zh-CN" sz="2400" kern="0" dirty="0" err="1">
                <a:solidFill>
                  <a:srgbClr val="000000"/>
                </a:solidFill>
                <a:latin typeface="Courier New" panose="02070309020205020404" pitchFamily="49" charset="0"/>
                <a:ea typeface="宋体" panose="02010600030101010101" pitchFamily="2" charset="-122"/>
              </a:rPr>
              <a:t>x</a:t>
            </a:r>
            <a:r>
              <a:rPr lang="en-US" altLang="zh-CN" sz="2400" b="1" kern="0" dirty="0" err="1">
                <a:solidFill>
                  <a:srgbClr val="000080"/>
                </a:solidFill>
                <a:latin typeface="Courier New" panose="02070309020205020404" pitchFamily="49" charset="0"/>
                <a:ea typeface="宋体" panose="02010600030101010101" pitchFamily="2" charset="-122"/>
              </a:rPr>
              <a:t>,</a:t>
            </a:r>
            <a:r>
              <a:rPr lang="en-US" altLang="zh-CN" sz="2400" kern="0" dirty="0" err="1">
                <a:solidFill>
                  <a:srgbClr val="000000"/>
                </a:solidFill>
                <a:latin typeface="Courier New" panose="02070309020205020404" pitchFamily="49" charset="0"/>
                <a:ea typeface="宋体" panose="02010600030101010101" pitchFamily="2" charset="-122"/>
              </a:rPr>
              <a:t>y</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endParaRPr lang="zh-CN" altLang="zh-CN" sz="2800" strike="sngStrike"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local</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FF0000"/>
                </a:solidFill>
                <a:latin typeface="Courier New" panose="02070309020205020404" pitchFamily="49" charset="0"/>
                <a:ea typeface="宋体" panose="02010600030101010101" pitchFamily="2" charset="-122"/>
              </a:rPr>
              <a:t>2</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r>
              <a:rPr lang="en-US" altLang="zh-CN" sz="2400" b="1" kern="0" dirty="0">
                <a:solidFill>
                  <a:srgbClr val="0000FF"/>
                </a:solidFill>
                <a:latin typeface="Courier New" panose="02070309020205020404" pitchFamily="49" charset="0"/>
                <a:ea typeface="宋体" panose="02010600030101010101" pitchFamily="2" charset="-122"/>
              </a:rPr>
              <a:t>print</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x</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effectLst/>
              <a:latin typeface="Times New Roman" panose="02020603050405020304" pitchFamily="18" charset="0"/>
              <a:ea typeface="宋体" panose="02010600030101010101" pitchFamily="2" charset="-122"/>
            </a:endParaRPr>
          </a:p>
        </p:txBody>
      </p:sp>
      <p:sp>
        <p:nvSpPr>
          <p:cNvPr id="11" name="矩形 10"/>
          <p:cNvSpPr/>
          <p:nvPr/>
        </p:nvSpPr>
        <p:spPr>
          <a:xfrm>
            <a:off x="243358" y="5388488"/>
            <a:ext cx="4625009" cy="1323439"/>
          </a:xfrm>
          <a:prstGeom prst="rect">
            <a:avLst/>
          </a:prstGeom>
          <a:ln>
            <a:solidFill>
              <a:schemeClr val="accent1"/>
            </a:solidFill>
          </a:ln>
        </p:spPr>
        <p:txBody>
          <a:bodyPr wrap="square">
            <a:spAutoFit/>
          </a:bodyPr>
          <a:lstStyle/>
          <a:p>
            <a:r>
              <a:rPr lang="en-US" altLang="zh-CN" sz="2000" dirty="0" smtClean="0">
                <a:solidFill>
                  <a:srgbClr val="0070C0"/>
                </a:solidFill>
              </a:rPr>
              <a:t>2 3 4</a:t>
            </a:r>
          </a:p>
          <a:p>
            <a:r>
              <a:rPr lang="zh-CN" altLang="en-US" sz="2000" dirty="0" smtClean="0">
                <a:solidFill>
                  <a:srgbClr val="FF0000"/>
                </a:solidFill>
              </a:rPr>
              <a:t>Traceback </a:t>
            </a:r>
            <a:r>
              <a:rPr lang="zh-CN" altLang="en-US" sz="2000" dirty="0">
                <a:solidFill>
                  <a:srgbClr val="FF0000"/>
                </a:solidFill>
              </a:rPr>
              <a:t>(most recent call last):</a:t>
            </a:r>
          </a:p>
          <a:p>
            <a:r>
              <a:rPr lang="zh-CN" altLang="en-US" sz="2000" dirty="0" smtClean="0">
                <a:solidFill>
                  <a:srgbClr val="FF0000"/>
                </a:solidFill>
              </a:rPr>
              <a:t>print</a:t>
            </a:r>
            <a:r>
              <a:rPr lang="zh-CN" altLang="en-US" sz="2000" dirty="0">
                <a:solidFill>
                  <a:srgbClr val="FF0000"/>
                </a:solidFill>
              </a:rPr>
              <a:t>(x)</a:t>
            </a:r>
          </a:p>
          <a:p>
            <a:r>
              <a:rPr lang="zh-CN" altLang="en-US" sz="2000" dirty="0">
                <a:solidFill>
                  <a:srgbClr val="FF0000"/>
                </a:solidFill>
              </a:rPr>
              <a:t>NameError: name 'x' is not defined</a:t>
            </a:r>
          </a:p>
        </p:txBody>
      </p:sp>
      <p:sp>
        <p:nvSpPr>
          <p:cNvPr id="12" name="Rectangle 3"/>
          <p:cNvSpPr txBox="1">
            <a:spLocks noChangeArrowheads="1"/>
          </p:cNvSpPr>
          <p:nvPr/>
        </p:nvSpPr>
        <p:spPr>
          <a:xfrm>
            <a:off x="7295814" y="5155367"/>
            <a:ext cx="4756702" cy="1556560"/>
          </a:xfrm>
          <a:prstGeom prst="rect">
            <a:avLst/>
          </a:prstGeom>
          <a:noFill/>
        </p:spPr>
        <p:txBody>
          <a:bodyPr vert="horz" lIns="108825" tIns="54412" rIns="108825" bIns="54412" rtlCol="0">
            <a:normAutofit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zh-CN" altLang="en-US" sz="2400" b="1" dirty="0" smtClean="0">
                <a:solidFill>
                  <a:schemeClr val="accent5"/>
                </a:solidFill>
              </a:rPr>
              <a:t>变量绑定：</a:t>
            </a:r>
            <a:r>
              <a:rPr lang="zh-CN" altLang="en-US" sz="2400" dirty="0" smtClean="0"/>
              <a:t>决定变量所指向的对象</a:t>
            </a:r>
            <a:endParaRPr lang="en-US" altLang="zh-CN" sz="2400" dirty="0" smtClean="0"/>
          </a:p>
          <a:p>
            <a:pPr>
              <a:defRPr/>
            </a:pPr>
            <a:r>
              <a:rPr lang="en-US" altLang="zh-CN" sz="2400" b="1" dirty="0" smtClean="0">
                <a:solidFill>
                  <a:schemeClr val="accent5"/>
                </a:solidFill>
              </a:rPr>
              <a:t>late binding</a:t>
            </a:r>
            <a:r>
              <a:rPr lang="zh-CN" altLang="en-US" sz="2400" b="1" dirty="0" smtClean="0">
                <a:solidFill>
                  <a:schemeClr val="accent5"/>
                </a:solidFill>
              </a:rPr>
              <a:t>：</a:t>
            </a:r>
            <a:r>
              <a:rPr lang="zh-CN" altLang="en-US" sz="2400" dirty="0"/>
              <a:t>函数中的变量在调用时才会绑定</a:t>
            </a:r>
            <a:endParaRPr lang="en-US" altLang="zh-CN" sz="2400" dirty="0"/>
          </a:p>
          <a:p>
            <a:pPr>
              <a:defRPr/>
            </a:pPr>
            <a:endParaRPr lang="en-US" altLang="zh-CN" sz="2400" b="1" dirty="0" smtClean="0">
              <a:solidFill>
                <a:schemeClr val="accent5"/>
              </a:solidFill>
            </a:endParaRPr>
          </a:p>
        </p:txBody>
      </p:sp>
      <p:grpSp>
        <p:nvGrpSpPr>
          <p:cNvPr id="7" name="组合 6"/>
          <p:cNvGrpSpPr/>
          <p:nvPr/>
        </p:nvGrpSpPr>
        <p:grpSpPr>
          <a:xfrm>
            <a:off x="7863045" y="1076577"/>
            <a:ext cx="3994326" cy="2541814"/>
            <a:chOff x="7863045" y="1076577"/>
            <a:chExt cx="3994326" cy="2541814"/>
          </a:xfrm>
        </p:grpSpPr>
        <p:sp>
          <p:nvSpPr>
            <p:cNvPr id="2" name="矩形 1"/>
            <p:cNvSpPr/>
            <p:nvPr/>
          </p:nvSpPr>
          <p:spPr>
            <a:xfrm>
              <a:off x="9069992" y="1076577"/>
              <a:ext cx="2787379" cy="646331"/>
            </a:xfrm>
            <a:prstGeom prst="rect">
              <a:avLst/>
            </a:prstGeom>
            <a:ln>
              <a:solidFill>
                <a:srgbClr val="0070C0"/>
              </a:solidFill>
            </a:ln>
          </p:spPr>
          <p:txBody>
            <a:bodyPr wrap="square">
              <a:spAutoFit/>
            </a:bodyPr>
            <a:lstStyle/>
            <a:p>
              <a:pPr>
                <a:defRPr/>
              </a:pPr>
              <a:r>
                <a:rPr lang="zh-CN" altLang="en-US" dirty="0" smtClean="0"/>
                <a:t>函数定义时并不知道变量绑定的对象</a:t>
              </a:r>
              <a:endParaRPr lang="en-US" altLang="zh-CN" dirty="0"/>
            </a:p>
          </p:txBody>
        </p:sp>
        <p:cxnSp>
          <p:nvCxnSpPr>
            <p:cNvPr id="5" name="直接箭头连接符 4"/>
            <p:cNvCxnSpPr/>
            <p:nvPr/>
          </p:nvCxnSpPr>
          <p:spPr>
            <a:xfrm flipH="1">
              <a:off x="8017050" y="1722908"/>
              <a:ext cx="1052942" cy="8808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863045" y="3192331"/>
              <a:ext cx="1206947" cy="426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295814" y="2885447"/>
            <a:ext cx="4561557" cy="2121562"/>
            <a:chOff x="7295814" y="-7242"/>
            <a:chExt cx="4561557" cy="2121562"/>
          </a:xfrm>
        </p:grpSpPr>
        <p:sp>
          <p:nvSpPr>
            <p:cNvPr id="14" name="矩形 13"/>
            <p:cNvSpPr/>
            <p:nvPr/>
          </p:nvSpPr>
          <p:spPr>
            <a:xfrm>
              <a:off x="9069992" y="1076577"/>
              <a:ext cx="2787379" cy="646331"/>
            </a:xfrm>
            <a:prstGeom prst="rect">
              <a:avLst/>
            </a:prstGeom>
            <a:ln>
              <a:solidFill>
                <a:srgbClr val="0070C0"/>
              </a:solidFill>
            </a:ln>
          </p:spPr>
          <p:txBody>
            <a:bodyPr wrap="square">
              <a:spAutoFit/>
            </a:bodyPr>
            <a:lstStyle/>
            <a:p>
              <a:pPr>
                <a:defRPr/>
              </a:pPr>
              <a:r>
                <a:rPr lang="zh-CN" altLang="en-US" dirty="0" smtClean="0"/>
                <a:t>函数</a:t>
              </a:r>
              <a:r>
                <a:rPr lang="zh-CN" altLang="en-US" dirty="0"/>
                <a:t>调用</a:t>
              </a:r>
              <a:r>
                <a:rPr lang="zh-CN" altLang="en-US" dirty="0" smtClean="0"/>
                <a:t>时才确定变量绑定的对象</a:t>
              </a:r>
              <a:endParaRPr lang="en-US" altLang="zh-CN" dirty="0"/>
            </a:p>
          </p:txBody>
        </p:sp>
        <p:cxnSp>
          <p:nvCxnSpPr>
            <p:cNvPr id="15" name="直接箭头连接符 14"/>
            <p:cNvCxnSpPr/>
            <p:nvPr/>
          </p:nvCxnSpPr>
          <p:spPr>
            <a:xfrm flipH="1">
              <a:off x="7295814" y="1722908"/>
              <a:ext cx="1774178" cy="391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69991" y="-7242"/>
              <a:ext cx="2787379" cy="646331"/>
            </a:xfrm>
            <a:prstGeom prst="rect">
              <a:avLst/>
            </a:prstGeom>
            <a:ln>
              <a:solidFill>
                <a:srgbClr val="0070C0"/>
              </a:solidFill>
            </a:ln>
          </p:spPr>
          <p:txBody>
            <a:bodyPr wrap="square">
              <a:spAutoFit/>
            </a:bodyPr>
            <a:lstStyle/>
            <a:p>
              <a:pPr>
                <a:defRPr/>
              </a:pPr>
              <a:r>
                <a:rPr lang="zh-CN" altLang="en-US" dirty="0"/>
                <a:t>自由变量：在函数体内未赋值但是使用的变量</a:t>
              </a:r>
            </a:p>
          </p:txBody>
        </p:sp>
      </p:grpSp>
    </p:spTree>
    <p:extLst>
      <p:ext uri="{BB962C8B-B14F-4D97-AF65-F5344CB8AC3E}">
        <p14:creationId xmlns:p14="http://schemas.microsoft.com/office/powerpoint/2010/main" val="995744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变量的作用域搜索（只要求掌握</a:t>
            </a:r>
            <a:r>
              <a:rPr lang="en-US" altLang="zh-CN" dirty="0" smtClean="0"/>
              <a:t>LG</a:t>
            </a:r>
            <a:r>
              <a:rPr lang="zh-CN" altLang="en-US" dirty="0" smtClean="0"/>
              <a:t>规则）</a:t>
            </a:r>
            <a:endParaRPr lang="zh-CN" altLang="en-US" dirty="0"/>
          </a:p>
        </p:txBody>
      </p:sp>
      <p:sp>
        <p:nvSpPr>
          <p:cNvPr id="3" name="内容占位符 2"/>
          <p:cNvSpPr>
            <a:spLocks noGrp="1"/>
          </p:cNvSpPr>
          <p:nvPr>
            <p:ph idx="1"/>
          </p:nvPr>
        </p:nvSpPr>
        <p:spPr>
          <a:xfrm>
            <a:off x="838200" y="1825625"/>
            <a:ext cx="10532165" cy="679036"/>
          </a:xfrm>
        </p:spPr>
        <p:txBody>
          <a:bodyPr>
            <a:normAutofit fontScale="85000" lnSpcReduction="20000"/>
          </a:bodyPr>
          <a:lstStyle/>
          <a:p>
            <a:r>
              <a:rPr lang="zh-CN" altLang="en-US" dirty="0" smtClean="0"/>
              <a:t>在</a:t>
            </a:r>
            <a:r>
              <a:rPr lang="zh-CN" altLang="en-US" sz="3500" b="1" dirty="0" smtClean="0">
                <a:solidFill>
                  <a:srgbClr val="0070C0"/>
                </a:solidFill>
              </a:rPr>
              <a:t>访问</a:t>
            </a:r>
            <a:r>
              <a:rPr lang="zh-CN" altLang="en-US" dirty="0" smtClean="0"/>
              <a:t>变量</a:t>
            </a:r>
            <a:r>
              <a:rPr lang="en-US" altLang="zh-CN" dirty="0" smtClean="0"/>
              <a:t>(</a:t>
            </a:r>
            <a:r>
              <a:rPr lang="zh-CN" altLang="en-US" dirty="0" smtClean="0"/>
              <a:t>注意不是</a:t>
            </a:r>
            <a:r>
              <a:rPr lang="zh-CN" altLang="en-US" sz="3000" b="1" dirty="0" smtClean="0">
                <a:solidFill>
                  <a:srgbClr val="0070C0"/>
                </a:solidFill>
              </a:rPr>
              <a:t>赋值，为自由变量</a:t>
            </a:r>
            <a:r>
              <a:rPr lang="en-US" altLang="zh-CN" dirty="0" smtClean="0"/>
              <a:t>)</a:t>
            </a:r>
            <a:r>
              <a:rPr lang="zh-CN" altLang="en-US" dirty="0" smtClean="0"/>
              <a:t>时，怎么找到具体是哪个作用域内的变量？</a:t>
            </a:r>
            <a:endParaRPr lang="en-US" altLang="zh-CN" dirty="0" smtClean="0"/>
          </a:p>
        </p:txBody>
      </p:sp>
      <p:grpSp>
        <p:nvGrpSpPr>
          <p:cNvPr id="14" name="组合 13"/>
          <p:cNvGrpSpPr/>
          <p:nvPr/>
        </p:nvGrpSpPr>
        <p:grpSpPr>
          <a:xfrm>
            <a:off x="5526157" y="2504661"/>
            <a:ext cx="6400800" cy="4296285"/>
            <a:chOff x="5526157" y="2504661"/>
            <a:chExt cx="6400800" cy="4296285"/>
          </a:xfrm>
        </p:grpSpPr>
        <p:sp>
          <p:nvSpPr>
            <p:cNvPr id="5" name="矩形 4"/>
            <p:cNvSpPr/>
            <p:nvPr/>
          </p:nvSpPr>
          <p:spPr>
            <a:xfrm>
              <a:off x="7566988" y="5287616"/>
              <a:ext cx="3942522" cy="968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6" name="文本框 5"/>
            <p:cNvSpPr txBox="1"/>
            <p:nvPr/>
          </p:nvSpPr>
          <p:spPr>
            <a:xfrm>
              <a:off x="7692889" y="5332537"/>
              <a:ext cx="3899448" cy="707886"/>
            </a:xfrm>
            <a:prstGeom prst="rect">
              <a:avLst/>
            </a:prstGeom>
            <a:noFill/>
          </p:spPr>
          <p:txBody>
            <a:bodyPr wrap="square" rtlCol="0">
              <a:spAutoFit/>
            </a:bodyPr>
            <a:lstStyle/>
            <a:p>
              <a:r>
                <a:rPr lang="en-US" altLang="zh-CN" sz="2000" b="1" dirty="0" smtClean="0">
                  <a:solidFill>
                    <a:srgbClr val="0070C0"/>
                  </a:solidFill>
                </a:rPr>
                <a:t>Local: </a:t>
              </a:r>
              <a:r>
                <a:rPr lang="zh-CN" altLang="en-US" sz="2000" dirty="0" smtClean="0"/>
                <a:t>函数内部赋值的变量，且没有通过</a:t>
              </a:r>
              <a:r>
                <a:rPr lang="en-US" altLang="zh-CN" sz="2000" dirty="0" smtClean="0">
                  <a:solidFill>
                    <a:srgbClr val="0070C0"/>
                  </a:solidFill>
                </a:rPr>
                <a:t>global/nonlocal</a:t>
              </a:r>
              <a:r>
                <a:rPr lang="zh-CN" altLang="en-US" sz="2000" dirty="0" smtClean="0"/>
                <a:t>声明过</a:t>
              </a:r>
              <a:r>
                <a:rPr lang="en-US" altLang="zh-CN" sz="2000" dirty="0" smtClean="0"/>
                <a:t> </a:t>
              </a:r>
              <a:endParaRPr lang="zh-CN" altLang="en-US" sz="2000" dirty="0"/>
            </a:p>
          </p:txBody>
        </p:sp>
        <p:sp>
          <p:nvSpPr>
            <p:cNvPr id="7" name="矩形 6"/>
            <p:cNvSpPr/>
            <p:nvPr/>
          </p:nvSpPr>
          <p:spPr>
            <a:xfrm>
              <a:off x="7229064" y="4326102"/>
              <a:ext cx="4422906" cy="204746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8" name="文本框 7"/>
            <p:cNvSpPr txBox="1"/>
            <p:nvPr/>
          </p:nvSpPr>
          <p:spPr>
            <a:xfrm>
              <a:off x="7229064" y="4415554"/>
              <a:ext cx="4084982" cy="707886"/>
            </a:xfrm>
            <a:prstGeom prst="rect">
              <a:avLst/>
            </a:prstGeom>
            <a:noFill/>
          </p:spPr>
          <p:txBody>
            <a:bodyPr wrap="square" rtlCol="0">
              <a:spAutoFit/>
            </a:bodyPr>
            <a:lstStyle/>
            <a:p>
              <a:r>
                <a:rPr lang="en-US" altLang="zh-CN" sz="2000" b="1" dirty="0" smtClean="0">
                  <a:solidFill>
                    <a:schemeClr val="bg1">
                      <a:lumMod val="85000"/>
                    </a:schemeClr>
                  </a:solidFill>
                </a:rPr>
                <a:t>Enclosing:</a:t>
              </a:r>
              <a:r>
                <a:rPr lang="en-US" altLang="zh-CN" sz="2000" b="1" dirty="0" smtClean="0">
                  <a:solidFill>
                    <a:srgbClr val="0070C0"/>
                  </a:solidFill>
                </a:rPr>
                <a:t> </a:t>
              </a:r>
              <a:r>
                <a:rPr lang="zh-CN" altLang="en-US" sz="2000" dirty="0" smtClean="0"/>
                <a:t>外层函数内部赋值的变量，从最里层往外层搜索</a:t>
              </a:r>
              <a:r>
                <a:rPr lang="en-US" altLang="zh-CN" sz="2000" dirty="0" smtClean="0"/>
                <a:t> </a:t>
              </a:r>
              <a:endParaRPr lang="zh-CN" altLang="en-US" sz="2000" dirty="0"/>
            </a:p>
          </p:txBody>
        </p:sp>
        <p:sp>
          <p:nvSpPr>
            <p:cNvPr id="9" name="矩形 8"/>
            <p:cNvSpPr/>
            <p:nvPr/>
          </p:nvSpPr>
          <p:spPr>
            <a:xfrm>
              <a:off x="6261652" y="3458818"/>
              <a:ext cx="5483084" cy="313413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0" name="文本框 9"/>
            <p:cNvSpPr txBox="1"/>
            <p:nvPr/>
          </p:nvSpPr>
          <p:spPr>
            <a:xfrm>
              <a:off x="6462087" y="3531980"/>
              <a:ext cx="4908278" cy="707886"/>
            </a:xfrm>
            <a:prstGeom prst="rect">
              <a:avLst/>
            </a:prstGeom>
            <a:noFill/>
          </p:spPr>
          <p:txBody>
            <a:bodyPr wrap="square" rtlCol="0">
              <a:spAutoFit/>
            </a:bodyPr>
            <a:lstStyle/>
            <a:p>
              <a:r>
                <a:rPr lang="en-US" altLang="zh-CN" sz="2000" b="1" dirty="0" smtClean="0">
                  <a:solidFill>
                    <a:srgbClr val="0070C0"/>
                  </a:solidFill>
                </a:rPr>
                <a:t>Global(</a:t>
              </a:r>
              <a:r>
                <a:rPr lang="zh-CN" altLang="en-US" sz="2000" b="1" dirty="0" smtClean="0">
                  <a:solidFill>
                    <a:srgbClr val="0070C0"/>
                  </a:solidFill>
                </a:rPr>
                <a:t>模块</a:t>
              </a:r>
              <a:r>
                <a:rPr lang="en-US" altLang="zh-CN" sz="2000" b="1" dirty="0" smtClean="0">
                  <a:solidFill>
                    <a:srgbClr val="0070C0"/>
                  </a:solidFill>
                </a:rPr>
                <a:t>)</a:t>
              </a:r>
              <a:r>
                <a:rPr lang="zh-CN" altLang="en-US" sz="2000" dirty="0" smtClean="0"/>
                <a:t>：在函数外部定义的变量或者在函数体内通过</a:t>
              </a:r>
              <a:r>
                <a:rPr lang="en-US" altLang="zh-CN" sz="2000" b="1" dirty="0" smtClean="0">
                  <a:solidFill>
                    <a:srgbClr val="0070C0"/>
                  </a:solidFill>
                </a:rPr>
                <a:t>global</a:t>
              </a:r>
              <a:r>
                <a:rPr lang="zh-CN" altLang="en-US" sz="2000" dirty="0" smtClean="0"/>
                <a:t>声明过</a:t>
              </a:r>
              <a:endParaRPr lang="zh-CN" altLang="en-US" sz="2000" dirty="0"/>
            </a:p>
          </p:txBody>
        </p:sp>
        <p:sp>
          <p:nvSpPr>
            <p:cNvPr id="11" name="矩形 10"/>
            <p:cNvSpPr/>
            <p:nvPr/>
          </p:nvSpPr>
          <p:spPr>
            <a:xfrm>
              <a:off x="5526157" y="2504661"/>
              <a:ext cx="6400800" cy="429628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2" name="文本框 11"/>
            <p:cNvSpPr txBox="1"/>
            <p:nvPr/>
          </p:nvSpPr>
          <p:spPr>
            <a:xfrm>
              <a:off x="5706713" y="2667562"/>
              <a:ext cx="5885624" cy="707886"/>
            </a:xfrm>
            <a:prstGeom prst="rect">
              <a:avLst/>
            </a:prstGeom>
            <a:noFill/>
          </p:spPr>
          <p:txBody>
            <a:bodyPr wrap="square" rtlCol="0">
              <a:spAutoFit/>
            </a:bodyPr>
            <a:lstStyle/>
            <a:p>
              <a:r>
                <a:rPr lang="en-US" altLang="zh-CN" sz="2000" b="1" dirty="0" err="1" smtClean="0">
                  <a:solidFill>
                    <a:schemeClr val="bg1">
                      <a:lumMod val="85000"/>
                    </a:schemeClr>
                  </a:solidFill>
                </a:rPr>
                <a:t>Builtin</a:t>
              </a:r>
              <a:r>
                <a:rPr lang="en-US" altLang="zh-CN" sz="2000" b="1" dirty="0" smtClean="0">
                  <a:solidFill>
                    <a:schemeClr val="bg1">
                      <a:lumMod val="85000"/>
                    </a:schemeClr>
                  </a:solidFill>
                </a:rPr>
                <a:t>(python)</a:t>
              </a:r>
              <a:r>
                <a:rPr lang="zh-CN" altLang="en-US" sz="2000" dirty="0" smtClean="0"/>
                <a:t>：在</a:t>
              </a:r>
              <a:r>
                <a:rPr lang="en-US" altLang="zh-CN" sz="2000" dirty="0" smtClean="0"/>
                <a:t>python</a:t>
              </a:r>
              <a:r>
                <a:rPr lang="zh-CN" altLang="en-US" sz="2000" dirty="0" smtClean="0"/>
                <a:t>环境的内置模块</a:t>
              </a:r>
              <a:r>
                <a:rPr lang="en-US" altLang="zh-CN" sz="2000" dirty="0" smtClean="0"/>
                <a:t>built-in</a:t>
              </a:r>
              <a:r>
                <a:rPr lang="zh-CN" altLang="en-US" sz="2000" dirty="0" smtClean="0"/>
                <a:t>中定义的变量</a:t>
              </a:r>
              <a:endParaRPr lang="zh-CN" altLang="en-US" sz="2000" dirty="0"/>
            </a:p>
          </p:txBody>
        </p:sp>
      </p:grpSp>
      <p:sp>
        <p:nvSpPr>
          <p:cNvPr id="13" name="内容占位符 2"/>
          <p:cNvSpPr txBox="1">
            <a:spLocks/>
          </p:cNvSpPr>
          <p:nvPr/>
        </p:nvSpPr>
        <p:spPr>
          <a:xfrm>
            <a:off x="81175" y="2566654"/>
            <a:ext cx="5448295" cy="353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sz="2400" b="1" dirty="0" smtClean="0">
                <a:solidFill>
                  <a:srgbClr val="0070C0"/>
                </a:solidFill>
              </a:rPr>
              <a:t>LEGB</a:t>
            </a:r>
            <a:r>
              <a:rPr lang="zh-CN" altLang="en-US" sz="2400" b="1" dirty="0" smtClean="0">
                <a:solidFill>
                  <a:srgbClr val="0070C0"/>
                </a:solidFill>
              </a:rPr>
              <a:t>规则</a:t>
            </a:r>
            <a:r>
              <a:rPr lang="zh-CN" altLang="en-US" sz="2400" b="1" dirty="0" smtClean="0"/>
              <a:t>：</a:t>
            </a:r>
            <a:endParaRPr lang="en-US" altLang="zh-CN" sz="2400" b="1" dirty="0" smtClean="0"/>
          </a:p>
          <a:p>
            <a:pPr lvl="1"/>
            <a:r>
              <a:rPr lang="zh-CN" altLang="en-US" dirty="0" smtClean="0"/>
              <a:t>按照顺序搜索相应的作用域，直到找到匹配为止</a:t>
            </a:r>
            <a:endParaRPr lang="en-US" altLang="zh-CN" dirty="0" smtClean="0"/>
          </a:p>
          <a:p>
            <a:pPr lvl="1"/>
            <a:r>
              <a:rPr lang="en-US" altLang="zh-CN" dirty="0" smtClean="0"/>
              <a:t>Local </a:t>
            </a:r>
            <a:r>
              <a:rPr lang="en-US" altLang="zh-CN" dirty="0" smtClean="0">
                <a:sym typeface="Wingdings" panose="05000000000000000000" pitchFamily="2" charset="2"/>
              </a:rPr>
              <a:t></a:t>
            </a:r>
            <a:r>
              <a:rPr lang="en-US" altLang="zh-CN" dirty="0" err="1" smtClean="0">
                <a:solidFill>
                  <a:schemeClr val="bg1">
                    <a:lumMod val="85000"/>
                  </a:schemeClr>
                </a:solidFill>
                <a:sym typeface="Wingdings" panose="05000000000000000000" pitchFamily="2" charset="2"/>
              </a:rPr>
              <a:t>Enclosing</a:t>
            </a:r>
            <a:r>
              <a:rPr lang="en-US" altLang="zh-CN" dirty="0" err="1" smtClean="0">
                <a:sym typeface="Wingdings" panose="05000000000000000000" pitchFamily="2" charset="2"/>
              </a:rPr>
              <a:t>Global</a:t>
            </a:r>
            <a:r>
              <a:rPr lang="en-US" altLang="zh-CN" dirty="0" err="1" smtClean="0">
                <a:solidFill>
                  <a:schemeClr val="bg1">
                    <a:lumMod val="85000"/>
                  </a:schemeClr>
                </a:solidFill>
                <a:sym typeface="Wingdings" panose="05000000000000000000" pitchFamily="2" charset="2"/>
              </a:rPr>
              <a:t>Builtin</a:t>
            </a:r>
            <a:endParaRPr lang="en-US" altLang="zh-CN" dirty="0" smtClean="0">
              <a:solidFill>
                <a:schemeClr val="bg1">
                  <a:lumMod val="85000"/>
                </a:schemeClr>
              </a:solidFill>
              <a:sym typeface="Wingdings" panose="05000000000000000000" pitchFamily="2" charset="2"/>
            </a:endParaRPr>
          </a:p>
          <a:p>
            <a:r>
              <a:rPr lang="en-US" altLang="zh-CN" sz="2400" b="1" dirty="0" smtClean="0">
                <a:solidFill>
                  <a:srgbClr val="0070C0"/>
                </a:solidFill>
                <a:sym typeface="Wingdings" panose="05000000000000000000" pitchFamily="2" charset="2"/>
              </a:rPr>
              <a:t>global x</a:t>
            </a:r>
            <a:r>
              <a:rPr lang="en-US" altLang="zh-CN" sz="2400" dirty="0" smtClean="0">
                <a:sym typeface="Wingdings" panose="05000000000000000000" pitchFamily="2" charset="2"/>
              </a:rPr>
              <a:t>:</a:t>
            </a:r>
            <a:r>
              <a:rPr lang="zh-CN" altLang="en-US" sz="2400" dirty="0" smtClean="0">
                <a:sym typeface="Wingdings" panose="05000000000000000000" pitchFamily="2" charset="2"/>
              </a:rPr>
              <a:t>改变</a:t>
            </a:r>
            <a:r>
              <a:rPr lang="en-US" altLang="zh-CN" sz="2400" dirty="0" smtClean="0">
                <a:sym typeface="Wingdings" panose="05000000000000000000" pitchFamily="2" charset="2"/>
              </a:rPr>
              <a:t>x</a:t>
            </a:r>
            <a:r>
              <a:rPr lang="zh-CN" altLang="en-US" sz="2400" dirty="0" smtClean="0">
                <a:sym typeface="Wingdings" panose="05000000000000000000" pitchFamily="2" charset="2"/>
              </a:rPr>
              <a:t>的</a:t>
            </a:r>
            <a:r>
              <a:rPr lang="zh-CN" altLang="en-US" sz="2400" b="1" dirty="0" smtClean="0">
                <a:solidFill>
                  <a:srgbClr val="0070C0"/>
                </a:solidFill>
                <a:sym typeface="Wingdings" panose="05000000000000000000" pitchFamily="2" charset="2"/>
              </a:rPr>
              <a:t>作用域为全局变量</a:t>
            </a:r>
            <a:endParaRPr lang="en-US" altLang="zh-CN" sz="2400" b="1" dirty="0" smtClean="0">
              <a:solidFill>
                <a:srgbClr val="0070C0"/>
              </a:solidFill>
              <a:sym typeface="Wingdings" panose="05000000000000000000" pitchFamily="2" charset="2"/>
            </a:endParaRPr>
          </a:p>
          <a:p>
            <a:r>
              <a:rPr lang="en-US" altLang="zh-CN" sz="2400" b="1" dirty="0" smtClean="0">
                <a:solidFill>
                  <a:srgbClr val="0070C0"/>
                </a:solidFill>
              </a:rPr>
              <a:t>nonlocal x</a:t>
            </a:r>
            <a:r>
              <a:rPr lang="en-US" altLang="zh-CN" sz="2400" dirty="0" smtClean="0"/>
              <a:t>: python3</a:t>
            </a:r>
            <a:r>
              <a:rPr lang="zh-CN" altLang="en-US" sz="2400" dirty="0" smtClean="0"/>
              <a:t>引入，表示</a:t>
            </a:r>
            <a:r>
              <a:rPr lang="en-US" altLang="zh-CN" sz="2400" dirty="0" smtClean="0"/>
              <a:t>x</a:t>
            </a:r>
            <a:r>
              <a:rPr lang="zh-CN" altLang="en-US" sz="2400" dirty="0" smtClean="0"/>
              <a:t>不是局部变量，而是外层函数中定义的变量，跳过</a:t>
            </a:r>
            <a:r>
              <a:rPr lang="en-US" altLang="zh-CN" sz="2400" dirty="0" smtClean="0"/>
              <a:t>local</a:t>
            </a:r>
            <a:r>
              <a:rPr lang="zh-CN" altLang="en-US" sz="2400" dirty="0" smtClean="0"/>
              <a:t>作用域从</a:t>
            </a:r>
            <a:r>
              <a:rPr lang="zh-CN" altLang="en-US" sz="2400" b="1" dirty="0" smtClean="0">
                <a:solidFill>
                  <a:srgbClr val="0070C0"/>
                </a:solidFill>
              </a:rPr>
              <a:t>里到外往外层函数（但不会到函数外）</a:t>
            </a:r>
            <a:r>
              <a:rPr lang="zh-CN" altLang="en-US" sz="2400" dirty="0" smtClean="0"/>
              <a:t>搜索</a:t>
            </a:r>
            <a:endParaRPr lang="zh-CN" altLang="en-US" sz="2400" dirty="0"/>
          </a:p>
        </p:txBody>
      </p:sp>
    </p:spTree>
    <p:extLst>
      <p:ext uri="{BB962C8B-B14F-4D97-AF65-F5344CB8AC3E}">
        <p14:creationId xmlns:p14="http://schemas.microsoft.com/office/powerpoint/2010/main" val="97000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赋值改变作用域</a:t>
            </a:r>
            <a:endParaRPr lang="zh-CN" altLang="en-US" dirty="0"/>
          </a:p>
        </p:txBody>
      </p:sp>
      <p:sp>
        <p:nvSpPr>
          <p:cNvPr id="3" name="内容占位符 2"/>
          <p:cNvSpPr>
            <a:spLocks noGrp="1"/>
          </p:cNvSpPr>
          <p:nvPr>
            <p:ph idx="1"/>
          </p:nvPr>
        </p:nvSpPr>
        <p:spPr>
          <a:xfrm>
            <a:off x="838200" y="1447943"/>
            <a:ext cx="11353800" cy="1414527"/>
          </a:xfrm>
        </p:spPr>
        <p:txBody>
          <a:bodyPr>
            <a:normAutofit fontScale="92500"/>
          </a:bodyPr>
          <a:lstStyle/>
          <a:p>
            <a:pPr marL="0" indent="0">
              <a:buNone/>
              <a:defRPr/>
            </a:pPr>
            <a:r>
              <a:rPr lang="zh-CN" altLang="en-US" sz="2400" b="1" dirty="0">
                <a:solidFill>
                  <a:schemeClr val="accent5"/>
                </a:solidFill>
              </a:rPr>
              <a:t>注意：</a:t>
            </a:r>
            <a:endParaRPr lang="en-US" altLang="zh-CN" sz="2400" b="1" dirty="0">
              <a:solidFill>
                <a:schemeClr val="accent5"/>
              </a:solidFill>
            </a:endParaRPr>
          </a:p>
          <a:p>
            <a:pPr>
              <a:defRPr/>
            </a:pPr>
            <a:r>
              <a:rPr lang="en-US" altLang="zh-CN" sz="2400" dirty="0" smtClean="0"/>
              <a:t>global/nonlocal</a:t>
            </a:r>
            <a:r>
              <a:rPr lang="zh-CN" altLang="en-US" sz="2400" dirty="0" smtClean="0"/>
              <a:t>会跳过局部作用域，改变其作用域分别为全局范围和外层的某个函数范围。</a:t>
            </a:r>
            <a:endParaRPr lang="en-US" altLang="zh-CN" sz="2400" dirty="0" smtClean="0"/>
          </a:p>
          <a:p>
            <a:pPr>
              <a:defRPr/>
            </a:pPr>
            <a:r>
              <a:rPr lang="zh-CN" altLang="en-US" sz="2400" dirty="0" smtClean="0"/>
              <a:t>赋值</a:t>
            </a:r>
            <a:r>
              <a:rPr lang="zh-CN" altLang="en-US" sz="2400" dirty="0"/>
              <a:t>会改变变量的作用域，而赋值发生的地方决定了其所在的作用域  </a:t>
            </a:r>
            <a:endParaRPr lang="en-US" altLang="zh-CN" sz="2400" dirty="0"/>
          </a:p>
          <a:p>
            <a:endParaRPr lang="zh-CN" altLang="en-US" sz="2400" dirty="0"/>
          </a:p>
        </p:txBody>
      </p:sp>
      <p:sp>
        <p:nvSpPr>
          <p:cNvPr id="5" name="矩形 4"/>
          <p:cNvSpPr/>
          <p:nvPr/>
        </p:nvSpPr>
        <p:spPr>
          <a:xfrm>
            <a:off x="503583" y="2699701"/>
            <a:ext cx="3392556" cy="4062651"/>
          </a:xfrm>
          <a:prstGeom prst="rect">
            <a:avLst/>
          </a:prstGeom>
          <a:solidFill>
            <a:schemeClr val="accent4">
              <a:lumMod val="20000"/>
              <a:lumOff val="80000"/>
            </a:schemeClr>
          </a:solidFill>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func1</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func2</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smtClean="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    X </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 X </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kern="0" dirty="0" smtClean="0">
                <a:solidFill>
                  <a:srgbClr val="FF0000"/>
                </a:solidFill>
                <a:latin typeface="Courier New" panose="02070309020205020404" pitchFamily="49" charset="0"/>
                <a:ea typeface="宋体" panose="02010600030101010101" pitchFamily="2" charset="-122"/>
              </a:rPr>
              <a:t>1</a:t>
            </a:r>
            <a:endParaRPr lang="zh-CN" altLang="zh-CN" sz="2400" kern="100" dirty="0" smtClean="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smtClean="0">
                <a:solidFill>
                  <a:srgbClr val="000080"/>
                </a:solidFill>
                <a:latin typeface="Courier New" panose="02070309020205020404" pitchFamily="49" charset="0"/>
                <a:ea typeface="宋体" panose="02010600030101010101" pitchFamily="2" charset="-122"/>
              </a:rPr>
              <a:t>)</a:t>
            </a:r>
          </a:p>
          <a:p>
            <a:endParaRPr lang="en-US" altLang="zh-CN" sz="2000" kern="0" dirty="0" smtClean="0">
              <a:solidFill>
                <a:srgbClr val="000000"/>
              </a:solidFill>
              <a:latin typeface="Courier New" panose="02070309020205020404" pitchFamily="49"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X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88</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func1</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func2</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p:txBody>
      </p:sp>
      <p:sp>
        <p:nvSpPr>
          <p:cNvPr id="8" name="矩形 7"/>
          <p:cNvSpPr/>
          <p:nvPr/>
        </p:nvSpPr>
        <p:spPr>
          <a:xfrm>
            <a:off x="4287081" y="2924611"/>
            <a:ext cx="6785112" cy="1477328"/>
          </a:xfrm>
          <a:prstGeom prst="rect">
            <a:avLst/>
          </a:prstGeom>
          <a:ln>
            <a:solidFill>
              <a:schemeClr val="accent1"/>
            </a:solidFill>
          </a:ln>
        </p:spPr>
        <p:txBody>
          <a:bodyPr wrap="square">
            <a:spAutoFit/>
          </a:bodyPr>
          <a:lstStyle/>
          <a:p>
            <a:r>
              <a:rPr lang="zh-CN" altLang="en-US" dirty="0">
                <a:solidFill>
                  <a:srgbClr val="0070C0"/>
                </a:solidFill>
              </a:rPr>
              <a:t>88</a:t>
            </a:r>
          </a:p>
          <a:p>
            <a:endParaRPr lang="zh-CN" altLang="en-US" dirty="0"/>
          </a:p>
          <a:p>
            <a:r>
              <a:rPr lang="zh-CN" altLang="en-US" dirty="0">
                <a:solidFill>
                  <a:srgbClr val="FF0000"/>
                </a:solidFill>
              </a:rPr>
              <a:t>Traceback (most recent call last):</a:t>
            </a:r>
          </a:p>
          <a:p>
            <a:r>
              <a:rPr lang="zh-CN" altLang="en-US" dirty="0" smtClean="0">
                <a:solidFill>
                  <a:srgbClr val="FF0000"/>
                </a:solidFill>
              </a:rPr>
              <a:t>print</a:t>
            </a:r>
            <a:r>
              <a:rPr lang="zh-CN" altLang="en-US" dirty="0">
                <a:solidFill>
                  <a:srgbClr val="FF0000"/>
                </a:solidFill>
              </a:rPr>
              <a:t>(X</a:t>
            </a:r>
            <a:r>
              <a:rPr lang="zh-CN" altLang="en-US" dirty="0" smtClean="0">
                <a:solidFill>
                  <a:srgbClr val="FF0000"/>
                </a:solidFill>
              </a:rPr>
              <a:t>)</a:t>
            </a:r>
            <a:endParaRPr lang="zh-CN" altLang="en-US" dirty="0">
              <a:solidFill>
                <a:srgbClr val="FF0000"/>
              </a:solidFill>
            </a:endParaRPr>
          </a:p>
          <a:p>
            <a:r>
              <a:rPr lang="zh-CN" altLang="en-US" dirty="0">
                <a:solidFill>
                  <a:srgbClr val="FF0000"/>
                </a:solidFill>
              </a:rPr>
              <a:t>UnboundLocalError: local variable 'X' referenced before assignment</a:t>
            </a:r>
          </a:p>
        </p:txBody>
      </p:sp>
      <p:grpSp>
        <p:nvGrpSpPr>
          <p:cNvPr id="16" name="组合 15"/>
          <p:cNvGrpSpPr/>
          <p:nvPr/>
        </p:nvGrpSpPr>
        <p:grpSpPr>
          <a:xfrm>
            <a:off x="1017106" y="4240624"/>
            <a:ext cx="8007169" cy="1033265"/>
            <a:chOff x="1017106" y="4342222"/>
            <a:chExt cx="8007169" cy="1033265"/>
          </a:xfrm>
        </p:grpSpPr>
        <p:sp>
          <p:nvSpPr>
            <p:cNvPr id="9" name="矩形 8"/>
            <p:cNvSpPr/>
            <p:nvPr/>
          </p:nvSpPr>
          <p:spPr>
            <a:xfrm>
              <a:off x="4287081" y="4913822"/>
              <a:ext cx="4737194" cy="461665"/>
            </a:xfrm>
            <a:prstGeom prst="rect">
              <a:avLst/>
            </a:prstGeom>
          </p:spPr>
          <p:txBody>
            <a:bodyPr wrap="none">
              <a:spAutoFit/>
            </a:bodyPr>
            <a:lstStyle/>
            <a:p>
              <a:r>
                <a:rPr lang="en-US" altLang="zh-CN" sz="2400" dirty="0" smtClean="0"/>
                <a:t>X</a:t>
              </a:r>
              <a:r>
                <a:rPr lang="zh-CN" altLang="en-US" sz="2400" dirty="0" smtClean="0"/>
                <a:t>在</a:t>
              </a:r>
              <a:r>
                <a:rPr lang="zh-CN" altLang="en-US" sz="2400" dirty="0" smtClean="0">
                  <a:solidFill>
                    <a:srgbClr val="0070C0"/>
                  </a:solidFill>
                </a:rPr>
                <a:t>函数体内</a:t>
              </a:r>
              <a:r>
                <a:rPr lang="zh-CN" altLang="zh-CN" sz="2400" dirty="0" smtClean="0">
                  <a:solidFill>
                    <a:srgbClr val="0070C0"/>
                  </a:solidFill>
                </a:rPr>
                <a:t>赋值</a:t>
              </a:r>
              <a:r>
                <a:rPr lang="zh-CN" altLang="zh-CN" sz="2400" dirty="0" smtClean="0"/>
                <a:t>，</a:t>
              </a:r>
              <a:r>
                <a:rPr lang="zh-CN" altLang="en-US" sz="2400" dirty="0" smtClean="0"/>
                <a:t>作用域为</a:t>
              </a:r>
              <a:r>
                <a:rPr lang="en-US" altLang="zh-CN" sz="2400" dirty="0" smtClean="0"/>
                <a:t>Local</a:t>
              </a:r>
              <a:endParaRPr lang="zh-CN" altLang="en-US" sz="2400" dirty="0"/>
            </a:p>
          </p:txBody>
        </p:sp>
        <p:cxnSp>
          <p:nvCxnSpPr>
            <p:cNvPr id="11" name="直接箭头连接符 10"/>
            <p:cNvCxnSpPr>
              <a:stCxn id="9" idx="1"/>
              <a:endCxn id="12" idx="3"/>
            </p:cNvCxnSpPr>
            <p:nvPr/>
          </p:nvCxnSpPr>
          <p:spPr>
            <a:xfrm flipH="1" flipV="1">
              <a:off x="2703445" y="4521127"/>
              <a:ext cx="1583636" cy="6235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矩形 11"/>
            <p:cNvSpPr/>
            <p:nvPr/>
          </p:nvSpPr>
          <p:spPr>
            <a:xfrm>
              <a:off x="1017106" y="4342222"/>
              <a:ext cx="1686339" cy="3578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288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723" y="345534"/>
            <a:ext cx="10515600" cy="1325563"/>
          </a:xfrm>
        </p:spPr>
        <p:txBody>
          <a:bodyPr/>
          <a:lstStyle/>
          <a:p>
            <a:r>
              <a:rPr lang="zh-CN" altLang="en-US" dirty="0"/>
              <a:t>赋值改变作用域</a:t>
            </a:r>
          </a:p>
        </p:txBody>
      </p:sp>
      <p:sp>
        <p:nvSpPr>
          <p:cNvPr id="4" name="矩形 3"/>
          <p:cNvSpPr/>
          <p:nvPr/>
        </p:nvSpPr>
        <p:spPr>
          <a:xfrm>
            <a:off x="503583" y="1511844"/>
            <a:ext cx="2776330" cy="2554545"/>
          </a:xfrm>
          <a:prstGeom prst="rect">
            <a:avLst/>
          </a:prstGeom>
          <a:solidFill>
            <a:schemeClr val="accent4">
              <a:lumMod val="20000"/>
              <a:lumOff val="80000"/>
            </a:schemeClr>
          </a:solidFill>
          <a:ln>
            <a:solidFill>
              <a:srgbClr val="002060"/>
            </a:solidFill>
          </a:ln>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func1</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func2</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smtClean="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    X </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 X </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kern="0" dirty="0" smtClean="0">
                <a:solidFill>
                  <a:srgbClr val="FF0000"/>
                </a:solidFill>
                <a:latin typeface="Courier New" panose="02070309020205020404" pitchFamily="49" charset="0"/>
                <a:ea typeface="宋体" panose="02010600030101010101" pitchFamily="2" charset="-122"/>
              </a:rPr>
              <a:t>1</a:t>
            </a:r>
            <a:endParaRPr lang="zh-CN" altLang="zh-CN" sz="2400" kern="100" dirty="0" smtClean="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smtClean="0">
                <a:solidFill>
                  <a:srgbClr val="000080"/>
                </a:solidFill>
                <a:latin typeface="Courier New" panose="02070309020205020404" pitchFamily="49" charset="0"/>
                <a:ea typeface="宋体" panose="02010600030101010101" pitchFamily="2" charset="-122"/>
              </a:rPr>
              <a:t>)</a:t>
            </a:r>
          </a:p>
          <a:p>
            <a:endParaRPr lang="en-US" altLang="zh-CN" sz="2000" kern="0" dirty="0" smtClean="0">
              <a:solidFill>
                <a:srgbClr val="000000"/>
              </a:solidFill>
              <a:latin typeface="Courier New" panose="02070309020205020404" pitchFamily="49" charset="0"/>
              <a:ea typeface="宋体" panose="02010600030101010101" pitchFamily="2" charset="-122"/>
            </a:endParaRPr>
          </a:p>
        </p:txBody>
      </p:sp>
      <p:sp>
        <p:nvSpPr>
          <p:cNvPr id="5" name="矩形 4"/>
          <p:cNvSpPr/>
          <p:nvPr/>
        </p:nvSpPr>
        <p:spPr>
          <a:xfrm>
            <a:off x="4041915" y="1586542"/>
            <a:ext cx="2319130" cy="2123658"/>
          </a:xfrm>
          <a:prstGeom prst="rect">
            <a:avLst/>
          </a:prstGeom>
          <a:solidFill>
            <a:schemeClr val="accent4">
              <a:lumMod val="20000"/>
              <a:lumOff val="80000"/>
            </a:schemeClr>
          </a:solidFill>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FF00FF"/>
                </a:solidFill>
                <a:latin typeface="Courier New" panose="02070309020205020404" pitchFamily="49" charset="0"/>
                <a:ea typeface="宋体" panose="02010600030101010101" pitchFamily="2" charset="-122"/>
              </a:rPr>
              <a:t>func2_</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Y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Y</a:t>
            </a:r>
            <a:r>
              <a:rPr lang="en-US" altLang="zh-CN" b="1" kern="0" dirty="0" smtClean="0">
                <a:solidFill>
                  <a:srgbClr val="000080"/>
                </a:solidFill>
                <a:latin typeface="Courier New" panose="02070309020205020404" pitchFamily="49" charset="0"/>
                <a:ea typeface="宋体" panose="02010600030101010101" pitchFamily="2" charset="-122"/>
              </a:rPr>
              <a:t>)</a:t>
            </a:r>
          </a:p>
          <a:p>
            <a:endParaRPr lang="en-US" altLang="zh-CN" sz="2000" kern="0" dirty="0" smtClean="0">
              <a:solidFill>
                <a:srgbClr val="000000"/>
              </a:solidFill>
              <a:latin typeface="Courier New" panose="02070309020205020404" pitchFamily="49"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X = </a:t>
            </a:r>
            <a:r>
              <a:rPr lang="en-US" altLang="zh-CN" sz="2000" kern="0" dirty="0">
                <a:solidFill>
                  <a:srgbClr val="FF0000"/>
                </a:solidFill>
                <a:latin typeface="Courier New" panose="02070309020205020404" pitchFamily="49" charset="0"/>
                <a:ea typeface="宋体" panose="02010600030101010101" pitchFamily="2" charset="-122"/>
              </a:rPr>
              <a:t>88</a:t>
            </a:r>
            <a:endParaRPr lang="zh-CN" altLang="zh-CN" sz="2400" kern="100" dirty="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func2_</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p:txBody>
      </p:sp>
      <p:sp>
        <p:nvSpPr>
          <p:cNvPr id="6" name="矩形 5"/>
          <p:cNvSpPr/>
          <p:nvPr/>
        </p:nvSpPr>
        <p:spPr>
          <a:xfrm>
            <a:off x="4081671" y="3923219"/>
            <a:ext cx="2319130" cy="646331"/>
          </a:xfrm>
          <a:prstGeom prst="rect">
            <a:avLst/>
          </a:prstGeom>
          <a:ln>
            <a:solidFill>
              <a:schemeClr val="accent1"/>
            </a:solidFill>
          </a:ln>
        </p:spPr>
        <p:txBody>
          <a:bodyPr wrap="square">
            <a:spAutoFit/>
          </a:bodyPr>
          <a:lstStyle/>
          <a:p>
            <a:r>
              <a:rPr lang="zh-CN" altLang="en-US" dirty="0">
                <a:solidFill>
                  <a:srgbClr val="0070C0"/>
                </a:solidFill>
              </a:rPr>
              <a:t>88</a:t>
            </a:r>
          </a:p>
          <a:p>
            <a:r>
              <a:rPr lang="en-US" altLang="zh-CN" dirty="0">
                <a:solidFill>
                  <a:srgbClr val="0070C0"/>
                </a:solidFill>
              </a:rPr>
              <a:t>89</a:t>
            </a:r>
            <a:endParaRPr lang="zh-CN" altLang="en-US" dirty="0">
              <a:solidFill>
                <a:srgbClr val="0070C0"/>
              </a:solidFill>
            </a:endParaRPr>
          </a:p>
        </p:txBody>
      </p:sp>
      <p:sp>
        <p:nvSpPr>
          <p:cNvPr id="7" name="矩形 6"/>
          <p:cNvSpPr/>
          <p:nvPr/>
        </p:nvSpPr>
        <p:spPr>
          <a:xfrm>
            <a:off x="7136297" y="1606420"/>
            <a:ext cx="2319130" cy="2154436"/>
          </a:xfrm>
          <a:prstGeom prst="rect">
            <a:avLst/>
          </a:prstGeom>
          <a:solidFill>
            <a:schemeClr val="accent4">
              <a:lumMod val="20000"/>
              <a:lumOff val="80000"/>
            </a:schemeClr>
          </a:solidFill>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FF00FF"/>
                </a:solidFill>
                <a:latin typeface="Courier New" panose="02070309020205020404" pitchFamily="49" charset="0"/>
                <a:ea typeface="宋体" panose="02010600030101010101" pitchFamily="2" charset="-122"/>
              </a:rPr>
              <a:t>func3</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   X </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kern="0" dirty="0" smtClean="0">
                <a:solidFill>
                  <a:srgbClr val="FF0000"/>
                </a:solidFill>
                <a:latin typeface="Courier New" panose="02070309020205020404" pitchFamily="49" charset="0"/>
                <a:ea typeface="宋体" panose="02010600030101010101" pitchFamily="2" charset="-122"/>
              </a:rPr>
              <a:t>1</a:t>
            </a:r>
            <a:endParaRPr lang="zh-CN" altLang="zh-CN" sz="2000" kern="100" dirty="0" smtClean="0">
              <a:latin typeface="Times New Roman" panose="02020603050405020304" pitchFamily="18" charset="0"/>
              <a:ea typeface="宋体" panose="02010600030101010101" pitchFamily="2" charset="-122"/>
            </a:endParaRPr>
          </a:p>
          <a:p>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b="1" kern="0" dirty="0" smtClean="0">
                <a:solidFill>
                  <a:srgbClr val="0000FF"/>
                </a:solidFill>
                <a:latin typeface="Courier New" panose="02070309020205020404" pitchFamily="49" charset="0"/>
                <a:ea typeface="宋体" panose="02010600030101010101" pitchFamily="2" charset="-122"/>
              </a:rPr>
              <a:t>print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X</a:t>
            </a:r>
            <a:r>
              <a:rPr lang="en-US" altLang="zh-CN" b="1" kern="0" dirty="0" smtClean="0">
                <a:solidFill>
                  <a:srgbClr val="000080"/>
                </a:solidFill>
                <a:latin typeface="Courier New" panose="02070309020205020404" pitchFamily="49" charset="0"/>
                <a:ea typeface="宋体" panose="02010600030101010101" pitchFamily="2" charset="-122"/>
              </a:rPr>
              <a:t>)</a:t>
            </a:r>
          </a:p>
          <a:p>
            <a:endParaRPr lang="en-US" altLang="zh-CN" sz="2000" kern="0" dirty="0" smtClean="0">
              <a:solidFill>
                <a:srgbClr val="000000"/>
              </a:solidFill>
              <a:latin typeface="Courier New" panose="02070309020205020404" pitchFamily="49"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X = </a:t>
            </a:r>
            <a:r>
              <a:rPr lang="en-US" altLang="zh-CN" sz="2000" kern="0" dirty="0">
                <a:solidFill>
                  <a:srgbClr val="FF0000"/>
                </a:solidFill>
                <a:latin typeface="Courier New" panose="02070309020205020404" pitchFamily="49" charset="0"/>
                <a:ea typeface="宋体" panose="02010600030101010101" pitchFamily="2" charset="-122"/>
              </a:rPr>
              <a:t>88</a:t>
            </a:r>
            <a:endParaRPr lang="zh-CN" altLang="zh-CN" sz="2400" kern="100" dirty="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func3</a:t>
            </a:r>
            <a:r>
              <a:rPr lang="en-US" altLang="zh-CN" sz="2000" b="1" kern="0" dirty="0" smtClean="0">
                <a:solidFill>
                  <a:srgbClr val="000080"/>
                </a:solidFill>
                <a:latin typeface="Courier New" panose="02070309020205020404" pitchFamily="49" charset="0"/>
                <a:ea typeface="宋体" panose="02010600030101010101" pitchFamily="2" charset="-122"/>
              </a:rPr>
              <a:t>()</a:t>
            </a: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p:txBody>
      </p:sp>
      <p:sp>
        <p:nvSpPr>
          <p:cNvPr id="8" name="矩形 7"/>
          <p:cNvSpPr/>
          <p:nvPr/>
        </p:nvSpPr>
        <p:spPr>
          <a:xfrm>
            <a:off x="360940" y="4186751"/>
            <a:ext cx="2958730" cy="923330"/>
          </a:xfrm>
          <a:prstGeom prst="rect">
            <a:avLst/>
          </a:prstGeom>
          <a:ln>
            <a:solidFill>
              <a:srgbClr val="0070C0"/>
            </a:solidFill>
          </a:ln>
        </p:spPr>
        <p:txBody>
          <a:bodyPr wrap="square">
            <a:spAutoFit/>
          </a:bodyPr>
          <a:lstStyle/>
          <a:p>
            <a:r>
              <a:rPr lang="en-US" altLang="zh-CN" dirty="0" smtClean="0">
                <a:solidFill>
                  <a:srgbClr val="0070C0"/>
                </a:solidFill>
              </a:rPr>
              <a:t>88</a:t>
            </a:r>
          </a:p>
          <a:p>
            <a:r>
              <a:rPr lang="zh-CN" altLang="en-US" dirty="0" smtClean="0">
                <a:solidFill>
                  <a:srgbClr val="FF0000"/>
                </a:solidFill>
              </a:rPr>
              <a:t>UnboundLocalError</a:t>
            </a:r>
            <a:r>
              <a:rPr lang="zh-CN" altLang="en-US" dirty="0">
                <a:solidFill>
                  <a:srgbClr val="FF0000"/>
                </a:solidFill>
              </a:rPr>
              <a:t>: local variable 'X' </a:t>
            </a:r>
            <a:endParaRPr lang="zh-CN" altLang="en-US" dirty="0"/>
          </a:p>
        </p:txBody>
      </p:sp>
      <p:sp>
        <p:nvSpPr>
          <p:cNvPr id="9" name="矩形 8"/>
          <p:cNvSpPr/>
          <p:nvPr/>
        </p:nvSpPr>
        <p:spPr>
          <a:xfrm>
            <a:off x="10118035" y="1690688"/>
            <a:ext cx="591294" cy="646331"/>
          </a:xfrm>
          <a:prstGeom prst="rect">
            <a:avLst/>
          </a:prstGeom>
          <a:ln>
            <a:solidFill>
              <a:schemeClr val="accent1"/>
            </a:solidFill>
          </a:ln>
        </p:spPr>
        <p:txBody>
          <a:bodyPr wrap="square">
            <a:spAutoFit/>
          </a:bodyPr>
          <a:lstStyle/>
          <a:p>
            <a:r>
              <a:rPr lang="en-US" altLang="zh-CN" dirty="0" smtClean="0">
                <a:solidFill>
                  <a:srgbClr val="0070C0"/>
                </a:solidFill>
              </a:rPr>
              <a:t>1</a:t>
            </a:r>
          </a:p>
          <a:p>
            <a:r>
              <a:rPr lang="en-US" altLang="zh-CN" dirty="0" smtClean="0">
                <a:solidFill>
                  <a:srgbClr val="0070C0"/>
                </a:solidFill>
              </a:rPr>
              <a:t>88</a:t>
            </a:r>
            <a:endParaRPr lang="zh-CN" altLang="en-US" dirty="0">
              <a:solidFill>
                <a:srgbClr val="0070C0"/>
              </a:solidFill>
            </a:endParaRPr>
          </a:p>
        </p:txBody>
      </p:sp>
      <p:sp>
        <p:nvSpPr>
          <p:cNvPr id="10" name="矩形 9"/>
          <p:cNvSpPr/>
          <p:nvPr/>
        </p:nvSpPr>
        <p:spPr>
          <a:xfrm>
            <a:off x="6519574" y="3830772"/>
            <a:ext cx="4780749" cy="2308324"/>
          </a:xfrm>
          <a:prstGeom prst="rect">
            <a:avLst/>
          </a:prstGeom>
          <a:solidFill>
            <a:schemeClr val="accent4">
              <a:lumMod val="20000"/>
              <a:lumOff val="80000"/>
            </a:schemeClr>
          </a:solidFill>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func3_</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import</a:t>
            </a:r>
            <a:r>
              <a:rPr lang="en-US" altLang="zh-CN" kern="0" dirty="0">
                <a:solidFill>
                  <a:srgbClr val="000000"/>
                </a:solidFill>
                <a:latin typeface="Courier New" panose="02070309020205020404" pitchFamily="49" charset="0"/>
                <a:ea typeface="宋体" panose="02010600030101010101" pitchFamily="2" charset="-122"/>
              </a:rPr>
              <a:t> sys</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sys</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modules</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__name__</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smtClean="0">
                <a:solidFill>
                  <a:srgbClr val="000080"/>
                </a:solidFill>
                <a:latin typeface="Courier New" panose="02070309020205020404" pitchFamily="49" charset="0"/>
                <a:ea typeface="宋体" panose="02010600030101010101" pitchFamily="2" charset="-122"/>
              </a:rPr>
              <a:t>)</a:t>
            </a:r>
          </a:p>
          <a:p>
            <a:r>
              <a:rPr lang="en-US" altLang="zh-CN" kern="0" dirty="0">
                <a:solidFill>
                  <a:srgbClr val="000000"/>
                </a:solidFill>
                <a:latin typeface="Courier New" panose="02070309020205020404" pitchFamily="49" charset="0"/>
                <a:ea typeface="宋体" panose="02010600030101010101" pitchFamily="2" charset="-122"/>
              </a:rPr>
              <a:t>X = </a:t>
            </a:r>
            <a:r>
              <a:rPr lang="en-US" altLang="zh-CN" kern="0" dirty="0">
                <a:solidFill>
                  <a:srgbClr val="FF0000"/>
                </a:solidFill>
                <a:latin typeface="Courier New" panose="02070309020205020404" pitchFamily="49" charset="0"/>
                <a:ea typeface="宋体" panose="02010600030101010101" pitchFamily="2" charset="-122"/>
              </a:rPr>
              <a:t>88</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func3</a:t>
            </a:r>
            <a:r>
              <a:rPr lang="en-US" altLang="zh-CN" b="1" kern="0" dirty="0">
                <a:solidFill>
                  <a:srgbClr val="000080"/>
                </a:solidFill>
                <a:latin typeface="Courier New" panose="02070309020205020404" pitchFamily="49" charset="0"/>
                <a:ea typeface="宋体" panose="02010600030101010101" pitchFamily="2" charset="-122"/>
              </a:rPr>
              <a:t>()</a:t>
            </a: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 </a:t>
            </a:r>
            <a:endParaRPr lang="zh-CN" altLang="zh-CN" sz="2000" kern="100" dirty="0">
              <a:effectLst/>
              <a:latin typeface="Times New Roman" panose="02020603050405020304" pitchFamily="18" charset="0"/>
              <a:ea typeface="宋体" panose="02010600030101010101" pitchFamily="2" charset="-122"/>
            </a:endParaRPr>
          </a:p>
        </p:txBody>
      </p:sp>
      <p:sp>
        <p:nvSpPr>
          <p:cNvPr id="11" name="矩形 10"/>
          <p:cNvSpPr/>
          <p:nvPr/>
        </p:nvSpPr>
        <p:spPr>
          <a:xfrm>
            <a:off x="11404273" y="5116178"/>
            <a:ext cx="638596" cy="923330"/>
          </a:xfrm>
          <a:prstGeom prst="rect">
            <a:avLst/>
          </a:prstGeom>
          <a:ln>
            <a:solidFill>
              <a:schemeClr val="accent1"/>
            </a:solidFill>
          </a:ln>
        </p:spPr>
        <p:txBody>
          <a:bodyPr wrap="square">
            <a:spAutoFit/>
          </a:bodyPr>
          <a:lstStyle/>
          <a:p>
            <a:r>
              <a:rPr lang="en-US" altLang="zh-CN" dirty="0">
                <a:solidFill>
                  <a:srgbClr val="0070C0"/>
                </a:solidFill>
              </a:rPr>
              <a:t>1</a:t>
            </a:r>
          </a:p>
          <a:p>
            <a:r>
              <a:rPr lang="en-US" altLang="zh-CN" dirty="0" smtClean="0">
                <a:solidFill>
                  <a:srgbClr val="0070C0"/>
                </a:solidFill>
              </a:rPr>
              <a:t>88</a:t>
            </a:r>
          </a:p>
          <a:p>
            <a:r>
              <a:rPr lang="en-US" altLang="zh-CN" dirty="0" smtClean="0">
                <a:solidFill>
                  <a:srgbClr val="0070C0"/>
                </a:solidFill>
              </a:rPr>
              <a:t>88</a:t>
            </a:r>
            <a:endParaRPr lang="zh-CN" altLang="en-US" dirty="0">
              <a:solidFill>
                <a:srgbClr val="0070C0"/>
              </a:solidFill>
            </a:endParaRPr>
          </a:p>
        </p:txBody>
      </p:sp>
      <p:sp>
        <p:nvSpPr>
          <p:cNvPr id="12" name="内容占位符 2"/>
          <p:cNvSpPr txBox="1">
            <a:spLocks/>
          </p:cNvSpPr>
          <p:nvPr/>
        </p:nvSpPr>
        <p:spPr>
          <a:xfrm>
            <a:off x="6168346" y="6352115"/>
            <a:ext cx="5235927" cy="490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zh-CN" altLang="en-US" dirty="0" smtClean="0"/>
              <a:t>可通过模块对象来访问全局变量</a:t>
            </a:r>
            <a:endParaRPr lang="zh-CN" altLang="en-US" dirty="0"/>
          </a:p>
        </p:txBody>
      </p:sp>
      <p:grpSp>
        <p:nvGrpSpPr>
          <p:cNvPr id="17" name="组合 16"/>
          <p:cNvGrpSpPr/>
          <p:nvPr/>
        </p:nvGrpSpPr>
        <p:grpSpPr>
          <a:xfrm>
            <a:off x="5865249" y="651365"/>
            <a:ext cx="2262752" cy="1670396"/>
            <a:chOff x="5865249" y="651365"/>
            <a:chExt cx="2262752" cy="1670396"/>
          </a:xfrm>
        </p:grpSpPr>
        <p:sp>
          <p:nvSpPr>
            <p:cNvPr id="14" name="文本框 13"/>
            <p:cNvSpPr txBox="1"/>
            <p:nvPr/>
          </p:nvSpPr>
          <p:spPr>
            <a:xfrm>
              <a:off x="5865249" y="651365"/>
              <a:ext cx="2262752" cy="923330"/>
            </a:xfrm>
            <a:prstGeom prst="rect">
              <a:avLst/>
            </a:prstGeom>
            <a:noFill/>
          </p:spPr>
          <p:txBody>
            <a:bodyPr wrap="square" rtlCol="0">
              <a:spAutoFit/>
            </a:bodyPr>
            <a:lstStyle/>
            <a:p>
              <a:r>
                <a:rPr lang="zh-CN" altLang="en-US" dirty="0" smtClean="0">
                  <a:solidFill>
                    <a:srgbClr val="FF0000"/>
                  </a:solidFill>
                </a:rPr>
                <a:t>没有给</a:t>
              </a:r>
              <a:r>
                <a:rPr lang="en-US" altLang="zh-CN" dirty="0" smtClean="0">
                  <a:solidFill>
                    <a:srgbClr val="FF0000"/>
                  </a:solidFill>
                </a:rPr>
                <a:t>X</a:t>
              </a:r>
              <a:r>
                <a:rPr lang="zh-CN" altLang="en-US" dirty="0" smtClean="0">
                  <a:solidFill>
                    <a:srgbClr val="FF0000"/>
                  </a:solidFill>
                </a:rPr>
                <a:t>赋值，</a:t>
              </a:r>
              <a:r>
                <a:rPr lang="en-US" altLang="zh-CN" dirty="0" smtClean="0">
                  <a:solidFill>
                    <a:srgbClr val="FF0000"/>
                  </a:solidFill>
                </a:rPr>
                <a:t>X</a:t>
              </a:r>
              <a:r>
                <a:rPr lang="zh-CN" altLang="en-US" dirty="0" smtClean="0">
                  <a:solidFill>
                    <a:srgbClr val="FF0000"/>
                  </a:solidFill>
                </a:rPr>
                <a:t>是自由变量，根据</a:t>
              </a:r>
              <a:r>
                <a:rPr lang="en-US" altLang="zh-CN" dirty="0">
                  <a:solidFill>
                    <a:srgbClr val="FF0000"/>
                  </a:solidFill>
                </a:rPr>
                <a:t>LEGB</a:t>
              </a:r>
              <a:r>
                <a:rPr lang="zh-CN" altLang="en-US" dirty="0" smtClean="0">
                  <a:solidFill>
                    <a:srgbClr val="FF0000"/>
                  </a:solidFill>
                </a:rPr>
                <a:t>规则，仍然为全局变量</a:t>
              </a:r>
              <a:endParaRPr lang="zh-CN" altLang="en-US" dirty="0">
                <a:solidFill>
                  <a:srgbClr val="FF0000"/>
                </a:solidFill>
              </a:endParaRPr>
            </a:p>
          </p:txBody>
        </p:sp>
        <p:cxnSp>
          <p:nvCxnSpPr>
            <p:cNvPr id="16" name="直接箭头连接符 15"/>
            <p:cNvCxnSpPr>
              <a:stCxn id="14" idx="2"/>
            </p:cNvCxnSpPr>
            <p:nvPr/>
          </p:nvCxnSpPr>
          <p:spPr>
            <a:xfrm flipH="1">
              <a:off x="6042523" y="1574695"/>
              <a:ext cx="954102" cy="747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2648394" y="1903707"/>
            <a:ext cx="1393521" cy="1242449"/>
            <a:chOff x="5865249" y="651365"/>
            <a:chExt cx="1393521" cy="1242449"/>
          </a:xfrm>
        </p:grpSpPr>
        <p:sp>
          <p:nvSpPr>
            <p:cNvPr id="19" name="文本框 18"/>
            <p:cNvSpPr txBox="1"/>
            <p:nvPr/>
          </p:nvSpPr>
          <p:spPr>
            <a:xfrm>
              <a:off x="5865249" y="651365"/>
              <a:ext cx="1393521" cy="646331"/>
            </a:xfrm>
            <a:prstGeom prst="rect">
              <a:avLst/>
            </a:prstGeom>
            <a:noFill/>
          </p:spPr>
          <p:txBody>
            <a:bodyPr wrap="square" rtlCol="0">
              <a:spAutoFit/>
            </a:bodyPr>
            <a:lstStyle/>
            <a:p>
              <a:r>
                <a:rPr lang="zh-CN" altLang="en-US" dirty="0" smtClean="0">
                  <a:solidFill>
                    <a:srgbClr val="FF0000"/>
                  </a:solidFill>
                </a:rPr>
                <a:t>给</a:t>
              </a:r>
              <a:r>
                <a:rPr lang="en-US" altLang="zh-CN" dirty="0" smtClean="0">
                  <a:solidFill>
                    <a:srgbClr val="FF0000"/>
                  </a:solidFill>
                </a:rPr>
                <a:t>X</a:t>
              </a:r>
              <a:r>
                <a:rPr lang="zh-CN" altLang="en-US" dirty="0" smtClean="0">
                  <a:solidFill>
                    <a:srgbClr val="FF0000"/>
                  </a:solidFill>
                </a:rPr>
                <a:t>赋值，</a:t>
              </a:r>
              <a:r>
                <a:rPr lang="en-US" altLang="zh-CN" dirty="0" smtClean="0">
                  <a:solidFill>
                    <a:srgbClr val="FF0000"/>
                  </a:solidFill>
                </a:rPr>
                <a:t>X</a:t>
              </a:r>
              <a:r>
                <a:rPr lang="zh-CN" altLang="en-US" dirty="0" smtClean="0">
                  <a:solidFill>
                    <a:srgbClr val="FF0000"/>
                  </a:solidFill>
                </a:rPr>
                <a:t>为局部变量</a:t>
              </a:r>
              <a:endParaRPr lang="zh-CN" altLang="en-US" dirty="0">
                <a:solidFill>
                  <a:srgbClr val="FF0000"/>
                </a:solidFill>
              </a:endParaRPr>
            </a:p>
          </p:txBody>
        </p:sp>
        <p:cxnSp>
          <p:nvCxnSpPr>
            <p:cNvPr id="20" name="直接箭头连接符 19"/>
            <p:cNvCxnSpPr>
              <a:stCxn id="19" idx="2"/>
            </p:cNvCxnSpPr>
            <p:nvPr/>
          </p:nvCxnSpPr>
          <p:spPr>
            <a:xfrm flipH="1">
              <a:off x="5865249" y="1297696"/>
              <a:ext cx="696761" cy="596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右箭头 12"/>
          <p:cNvSpPr/>
          <p:nvPr/>
        </p:nvSpPr>
        <p:spPr>
          <a:xfrm>
            <a:off x="3416968" y="2550038"/>
            <a:ext cx="624947" cy="231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8593623" y="317507"/>
            <a:ext cx="3038004" cy="1802151"/>
            <a:chOff x="6059888" y="518905"/>
            <a:chExt cx="3038004" cy="1802151"/>
          </a:xfrm>
        </p:grpSpPr>
        <p:sp>
          <p:nvSpPr>
            <p:cNvPr id="22" name="文本框 21"/>
            <p:cNvSpPr txBox="1"/>
            <p:nvPr/>
          </p:nvSpPr>
          <p:spPr>
            <a:xfrm>
              <a:off x="6835140" y="518905"/>
              <a:ext cx="2262752" cy="1477328"/>
            </a:xfrm>
            <a:prstGeom prst="rect">
              <a:avLst/>
            </a:prstGeom>
            <a:noFill/>
          </p:spPr>
          <p:txBody>
            <a:bodyPr wrap="square" rtlCol="0">
              <a:spAutoFit/>
            </a:bodyPr>
            <a:lstStyle/>
            <a:p>
              <a:pPr algn="just"/>
              <a:r>
                <a:rPr lang="zh-CN" altLang="en-US" dirty="0" smtClean="0">
                  <a:solidFill>
                    <a:srgbClr val="FF0000"/>
                  </a:solidFill>
                </a:rPr>
                <a:t>给</a:t>
              </a:r>
              <a:r>
                <a:rPr lang="en-US" altLang="zh-CN" dirty="0" smtClean="0">
                  <a:solidFill>
                    <a:srgbClr val="FF0000"/>
                  </a:solidFill>
                </a:rPr>
                <a:t>X</a:t>
              </a:r>
              <a:r>
                <a:rPr lang="zh-CN" altLang="en-US" dirty="0" smtClean="0">
                  <a:solidFill>
                    <a:srgbClr val="FF0000"/>
                  </a:solidFill>
                </a:rPr>
                <a:t>赋值，</a:t>
              </a:r>
              <a:r>
                <a:rPr lang="en-US" altLang="zh-CN" dirty="0" smtClean="0">
                  <a:solidFill>
                    <a:srgbClr val="FF0000"/>
                  </a:solidFill>
                </a:rPr>
                <a:t>X</a:t>
              </a:r>
              <a:r>
                <a:rPr lang="zh-CN" altLang="en-US" dirty="0" smtClean="0">
                  <a:solidFill>
                    <a:srgbClr val="FF0000"/>
                  </a:solidFill>
                </a:rPr>
                <a:t>是局部</a:t>
              </a:r>
              <a:r>
                <a:rPr lang="zh-CN" altLang="en-US" dirty="0">
                  <a:solidFill>
                    <a:srgbClr val="FF0000"/>
                  </a:solidFill>
                </a:rPr>
                <a:t>变量，内层的（局部）变量会</a:t>
              </a:r>
              <a:r>
                <a:rPr lang="zh-CN" altLang="en-US" b="1" dirty="0"/>
                <a:t>隐藏</a:t>
              </a:r>
              <a:r>
                <a:rPr lang="zh-CN" altLang="en-US" dirty="0">
                  <a:solidFill>
                    <a:srgbClr val="FF0000"/>
                  </a:solidFill>
                </a:rPr>
                <a:t>更外层同名的（全局）变量</a:t>
              </a:r>
            </a:p>
            <a:p>
              <a:pPr algn="just"/>
              <a:endParaRPr lang="zh-CN" altLang="en-US" dirty="0">
                <a:solidFill>
                  <a:srgbClr val="FF0000"/>
                </a:solidFill>
              </a:endParaRPr>
            </a:p>
          </p:txBody>
        </p:sp>
        <p:cxnSp>
          <p:nvCxnSpPr>
            <p:cNvPr id="23" name="直接箭头连接符 22"/>
            <p:cNvCxnSpPr/>
            <p:nvPr/>
          </p:nvCxnSpPr>
          <p:spPr>
            <a:xfrm flipH="1">
              <a:off x="6059888" y="1713242"/>
              <a:ext cx="1524412" cy="6078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2359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global</a:t>
            </a:r>
            <a:r>
              <a:rPr lang="zh-CN" altLang="en-US" dirty="0" smtClean="0"/>
              <a:t>改变</a:t>
            </a:r>
            <a:r>
              <a:rPr lang="zh-CN" altLang="en-US" dirty="0"/>
              <a:t>作用域</a:t>
            </a:r>
          </a:p>
        </p:txBody>
      </p:sp>
      <p:sp>
        <p:nvSpPr>
          <p:cNvPr id="3" name="内容占位符 2"/>
          <p:cNvSpPr>
            <a:spLocks noGrp="1"/>
          </p:cNvSpPr>
          <p:nvPr>
            <p:ph idx="1"/>
          </p:nvPr>
        </p:nvSpPr>
        <p:spPr/>
        <p:txBody>
          <a:bodyPr/>
          <a:lstStyle/>
          <a:p>
            <a:r>
              <a:rPr lang="en-US" altLang="zh-CN" dirty="0" smtClean="0"/>
              <a:t>global x: </a:t>
            </a:r>
            <a:r>
              <a:rPr lang="zh-CN" altLang="en-US" dirty="0" smtClean="0"/>
              <a:t>表示</a:t>
            </a:r>
            <a:r>
              <a:rPr lang="en-US" altLang="zh-CN" dirty="0" smtClean="0"/>
              <a:t>x</a:t>
            </a:r>
            <a:r>
              <a:rPr lang="zh-CN" altLang="en-US" dirty="0" smtClean="0"/>
              <a:t>为全局变量，当函数体要改变全局变量的值时使用</a:t>
            </a:r>
            <a:endParaRPr lang="zh-CN" altLang="en-US" dirty="0"/>
          </a:p>
        </p:txBody>
      </p:sp>
      <p:sp>
        <p:nvSpPr>
          <p:cNvPr id="4" name="矩形 3"/>
          <p:cNvSpPr/>
          <p:nvPr/>
        </p:nvSpPr>
        <p:spPr>
          <a:xfrm>
            <a:off x="682487" y="2711204"/>
            <a:ext cx="2776330" cy="2246769"/>
          </a:xfrm>
          <a:prstGeom prst="rect">
            <a:avLst/>
          </a:prstGeom>
          <a:solidFill>
            <a:schemeClr val="accent4">
              <a:lumMod val="20000"/>
              <a:lumOff val="80000"/>
            </a:schemeClr>
          </a:solidFill>
          <a:ln>
            <a:solidFill>
              <a:srgbClr val="002060"/>
            </a:solidFill>
          </a:ln>
        </p:spPr>
        <p:txBody>
          <a:bodyPr wrap="square">
            <a:spAutoFit/>
          </a:bodyPr>
          <a:lstStyle/>
          <a:p>
            <a:r>
              <a:rPr lang="en-US" altLang="zh-CN" sz="2000" b="1" kern="0" dirty="0" smtClean="0">
                <a:solidFill>
                  <a:srgbClr val="0000FF"/>
                </a:solidFill>
                <a:latin typeface="Courier New" panose="02070309020205020404" pitchFamily="49" charset="0"/>
                <a:ea typeface="宋体" panose="02010600030101010101" pitchFamily="2" charset="-122"/>
              </a:rPr>
              <a:t>def</a:t>
            </a:r>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func2</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smtClean="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    X </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 X </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kern="0" dirty="0" smtClean="0">
                <a:solidFill>
                  <a:srgbClr val="FF0000"/>
                </a:solidFill>
                <a:latin typeface="Courier New" panose="02070309020205020404" pitchFamily="49" charset="0"/>
                <a:ea typeface="宋体" panose="02010600030101010101" pitchFamily="2" charset="-122"/>
              </a:rPr>
              <a:t>1</a:t>
            </a:r>
            <a:endParaRPr lang="zh-CN" altLang="zh-CN" sz="2400" kern="100" dirty="0" smtClean="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smtClean="0">
                <a:solidFill>
                  <a:srgbClr val="000080"/>
                </a:solidFill>
                <a:latin typeface="Courier New" panose="02070309020205020404" pitchFamily="49" charset="0"/>
                <a:ea typeface="宋体" panose="02010600030101010101" pitchFamily="2" charset="-122"/>
              </a:rPr>
              <a:t>)</a:t>
            </a:r>
          </a:p>
          <a:p>
            <a:endParaRPr lang="en-US" altLang="zh-CN" sz="2000" kern="0" dirty="0" smtClean="0">
              <a:solidFill>
                <a:srgbClr val="000000"/>
              </a:solidFill>
              <a:latin typeface="Courier New" panose="02070309020205020404" pitchFamily="49"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X </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88</a:t>
            </a:r>
            <a:endParaRPr lang="en-US" altLang="zh-CN" sz="2000" kern="0" dirty="0" smtClean="0">
              <a:solidFill>
                <a:srgbClr val="000000"/>
              </a:solidFill>
              <a:latin typeface="Courier New" panose="02070309020205020404" pitchFamily="49"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func2</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en-US" altLang="zh-CN" sz="2000" kern="0" dirty="0" smtClean="0">
              <a:solidFill>
                <a:srgbClr val="000000"/>
              </a:solidFill>
              <a:latin typeface="Courier New" panose="02070309020205020404" pitchFamily="49" charset="0"/>
              <a:ea typeface="宋体" panose="02010600030101010101" pitchFamily="2" charset="-122"/>
            </a:endParaRPr>
          </a:p>
        </p:txBody>
      </p:sp>
      <p:sp>
        <p:nvSpPr>
          <p:cNvPr id="5" name="矩形 4"/>
          <p:cNvSpPr/>
          <p:nvPr/>
        </p:nvSpPr>
        <p:spPr>
          <a:xfrm>
            <a:off x="4220819" y="2785902"/>
            <a:ext cx="2319130" cy="2492990"/>
          </a:xfrm>
          <a:prstGeom prst="rect">
            <a:avLst/>
          </a:prstGeom>
          <a:solidFill>
            <a:schemeClr val="accent4">
              <a:lumMod val="20000"/>
              <a:lumOff val="80000"/>
            </a:schemeClr>
          </a:solidFill>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FF00FF"/>
                </a:solidFill>
                <a:latin typeface="Courier New" panose="02070309020205020404" pitchFamily="49" charset="0"/>
                <a:ea typeface="宋体" panose="02010600030101010101" pitchFamily="2" charset="-122"/>
              </a:rPr>
              <a:t>func2_</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Y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Y</a:t>
            </a:r>
            <a:r>
              <a:rPr lang="en-US" altLang="zh-CN" b="1" kern="0" dirty="0" smtClean="0">
                <a:solidFill>
                  <a:srgbClr val="000080"/>
                </a:solidFill>
                <a:latin typeface="Courier New" panose="02070309020205020404" pitchFamily="49" charset="0"/>
                <a:ea typeface="宋体" panose="02010600030101010101" pitchFamily="2" charset="-122"/>
              </a:rPr>
              <a:t>)</a:t>
            </a:r>
          </a:p>
          <a:p>
            <a:endParaRPr lang="en-US" altLang="zh-CN" sz="2000" kern="0" dirty="0" smtClean="0">
              <a:solidFill>
                <a:srgbClr val="000000"/>
              </a:solidFill>
              <a:latin typeface="Courier New" panose="02070309020205020404" pitchFamily="49"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X = </a:t>
            </a:r>
            <a:r>
              <a:rPr lang="en-US" altLang="zh-CN" sz="2000" kern="0" dirty="0">
                <a:solidFill>
                  <a:srgbClr val="FF0000"/>
                </a:solidFill>
                <a:latin typeface="Courier New" panose="02070309020205020404" pitchFamily="49" charset="0"/>
                <a:ea typeface="宋体" panose="02010600030101010101" pitchFamily="2" charset="-122"/>
              </a:rPr>
              <a:t>88</a:t>
            </a:r>
            <a:endParaRPr lang="zh-CN" altLang="zh-CN" sz="2400" kern="100" dirty="0">
              <a:latin typeface="Times New Roman" panose="02020603050405020304" pitchFamily="18" charset="0"/>
              <a:ea typeface="宋体" panose="02010600030101010101" pitchFamily="2" charset="-122"/>
            </a:endParaRPr>
          </a:p>
          <a:p>
            <a:r>
              <a:rPr lang="en-US" altLang="zh-CN" sz="2000" kern="0" dirty="0" smtClean="0">
                <a:solidFill>
                  <a:srgbClr val="000000"/>
                </a:solidFill>
                <a:latin typeface="Courier New" panose="02070309020205020404" pitchFamily="49" charset="0"/>
                <a:ea typeface="宋体" panose="02010600030101010101" pitchFamily="2" charset="-122"/>
              </a:rPr>
              <a:t>func2_</a:t>
            </a:r>
            <a:r>
              <a:rPr lang="en-US" altLang="zh-CN" sz="2000" b="1" kern="0" dirty="0" smtClean="0">
                <a:solidFill>
                  <a:srgbClr val="000080"/>
                </a:solidFill>
                <a:latin typeface="Courier New" panose="02070309020205020404" pitchFamily="49" charset="0"/>
                <a:ea typeface="宋体" panose="02010600030101010101" pitchFamily="2" charset="-122"/>
              </a:rPr>
              <a:t>()</a:t>
            </a: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sp>
        <p:nvSpPr>
          <p:cNvPr id="6" name="矩形 5"/>
          <p:cNvSpPr/>
          <p:nvPr/>
        </p:nvSpPr>
        <p:spPr>
          <a:xfrm>
            <a:off x="4220819" y="5536396"/>
            <a:ext cx="2319130" cy="923330"/>
          </a:xfrm>
          <a:prstGeom prst="rect">
            <a:avLst/>
          </a:prstGeom>
          <a:ln>
            <a:solidFill>
              <a:schemeClr val="accent1"/>
            </a:solidFill>
          </a:ln>
        </p:spPr>
        <p:txBody>
          <a:bodyPr wrap="square">
            <a:spAutoFit/>
          </a:bodyPr>
          <a:lstStyle/>
          <a:p>
            <a:r>
              <a:rPr lang="zh-CN" altLang="en-US" dirty="0">
                <a:solidFill>
                  <a:srgbClr val="0070C0"/>
                </a:solidFill>
              </a:rPr>
              <a:t>88</a:t>
            </a:r>
          </a:p>
          <a:p>
            <a:r>
              <a:rPr lang="en-US" altLang="zh-CN" dirty="0" smtClean="0">
                <a:solidFill>
                  <a:srgbClr val="0070C0"/>
                </a:solidFill>
              </a:rPr>
              <a:t>89</a:t>
            </a:r>
          </a:p>
          <a:p>
            <a:r>
              <a:rPr lang="en-US" altLang="zh-CN" dirty="0" smtClean="0">
                <a:solidFill>
                  <a:srgbClr val="0070C0"/>
                </a:solidFill>
              </a:rPr>
              <a:t>88</a:t>
            </a:r>
            <a:endParaRPr lang="zh-CN" altLang="en-US" dirty="0">
              <a:solidFill>
                <a:srgbClr val="0070C0"/>
              </a:solidFill>
            </a:endParaRPr>
          </a:p>
        </p:txBody>
      </p:sp>
      <p:sp>
        <p:nvSpPr>
          <p:cNvPr id="7" name="矩形 6"/>
          <p:cNvSpPr/>
          <p:nvPr/>
        </p:nvSpPr>
        <p:spPr>
          <a:xfrm>
            <a:off x="682487" y="5501841"/>
            <a:ext cx="2958730" cy="923330"/>
          </a:xfrm>
          <a:prstGeom prst="rect">
            <a:avLst/>
          </a:prstGeom>
          <a:ln>
            <a:solidFill>
              <a:srgbClr val="0070C0"/>
            </a:solidFill>
          </a:ln>
        </p:spPr>
        <p:txBody>
          <a:bodyPr wrap="square">
            <a:spAutoFit/>
          </a:bodyPr>
          <a:lstStyle/>
          <a:p>
            <a:r>
              <a:rPr lang="en-US" altLang="zh-CN" dirty="0" smtClean="0">
                <a:solidFill>
                  <a:srgbClr val="0070C0"/>
                </a:solidFill>
              </a:rPr>
              <a:t>88</a:t>
            </a:r>
          </a:p>
          <a:p>
            <a:r>
              <a:rPr lang="zh-CN" altLang="en-US" dirty="0" smtClean="0">
                <a:solidFill>
                  <a:srgbClr val="FF0000"/>
                </a:solidFill>
              </a:rPr>
              <a:t>UnboundLocalError</a:t>
            </a:r>
            <a:r>
              <a:rPr lang="zh-CN" altLang="en-US" dirty="0">
                <a:solidFill>
                  <a:srgbClr val="FF0000"/>
                </a:solidFill>
              </a:rPr>
              <a:t>: local variable 'X' </a:t>
            </a:r>
            <a:endParaRPr lang="zh-CN" altLang="en-US" dirty="0"/>
          </a:p>
        </p:txBody>
      </p:sp>
      <p:sp>
        <p:nvSpPr>
          <p:cNvPr id="8" name="矩形 7"/>
          <p:cNvSpPr/>
          <p:nvPr/>
        </p:nvSpPr>
        <p:spPr>
          <a:xfrm>
            <a:off x="7142921" y="2834375"/>
            <a:ext cx="4210879" cy="2585323"/>
          </a:xfrm>
          <a:prstGeom prst="rect">
            <a:avLst/>
          </a:prstGeom>
          <a:solidFill>
            <a:schemeClr val="accent4">
              <a:lumMod val="20000"/>
              <a:lumOff val="80000"/>
            </a:schemeClr>
          </a:solidFill>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func4</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global</a:t>
            </a:r>
            <a:r>
              <a:rPr lang="en-US" altLang="zh-CN" kern="0" dirty="0">
                <a:solidFill>
                  <a:srgbClr val="000000"/>
                </a:solidFill>
                <a:latin typeface="Courier New" panose="02070309020205020404" pitchFamily="49" charset="0"/>
                <a:ea typeface="宋体" panose="02010600030101010101" pitchFamily="2" charset="-122"/>
              </a:rPr>
              <a:t> X</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008000"/>
                </a:solidFill>
                <a:latin typeface="Courier New" panose="02070309020205020404" pitchFamily="49" charset="0"/>
                <a:ea typeface="宋体" panose="02010600030101010101" pitchFamily="2" charset="-122"/>
              </a:rPr>
              <a:t># global X</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X </a:t>
            </a:r>
            <a:r>
              <a:rPr lang="en-US" altLang="zh-CN" kern="0">
                <a:solidFill>
                  <a:srgbClr val="000000"/>
                </a:solidFill>
                <a:latin typeface="Courier New" panose="02070309020205020404" pitchFamily="49" charset="0"/>
                <a:ea typeface="宋体" panose="02010600030101010101" pitchFamily="2" charset="-122"/>
              </a:rPr>
              <a:t>= </a:t>
            </a:r>
            <a:r>
              <a:rPr lang="en-US" altLang="zh-CN" kern="0" smtClean="0">
                <a:solidFill>
                  <a:srgbClr val="FF0000"/>
                </a:solidFill>
                <a:latin typeface="Courier New" panose="02070309020205020404" pitchFamily="49" charset="0"/>
                <a:ea typeface="宋体" panose="02010600030101010101" pitchFamily="2" charset="-122"/>
              </a:rPr>
              <a:t>88</a:t>
            </a:r>
            <a:endParaRPr lang="en-US" altLang="zh-CN" kern="0" dirty="0" smtClean="0">
              <a:solidFill>
                <a:srgbClr val="000000"/>
              </a:solidFill>
              <a:latin typeface="Courier New" panose="02070309020205020404" pitchFamily="49" charset="0"/>
              <a:ea typeface="宋体" panose="02010600030101010101" pitchFamily="2" charset="-122"/>
            </a:endParaRPr>
          </a:p>
          <a:p>
            <a:r>
              <a:rPr lang="en-US" altLang="zh-CN" kern="0" dirty="0" smtClean="0">
                <a:solidFill>
                  <a:srgbClr val="000000"/>
                </a:solidFill>
                <a:latin typeface="Courier New" panose="02070309020205020404" pitchFamily="49" charset="0"/>
                <a:ea typeface="宋体" panose="02010600030101010101" pitchFamily="2" charset="-122"/>
              </a:rPr>
              <a:t>func4</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effectLst/>
              <a:latin typeface="Times New Roman" panose="02020603050405020304" pitchFamily="18" charset="0"/>
              <a:ea typeface="宋体" panose="02010600030101010101" pitchFamily="2" charset="-122"/>
            </a:endParaRPr>
          </a:p>
        </p:txBody>
      </p:sp>
      <p:sp>
        <p:nvSpPr>
          <p:cNvPr id="10" name="矩形 9"/>
          <p:cNvSpPr/>
          <p:nvPr/>
        </p:nvSpPr>
        <p:spPr>
          <a:xfrm>
            <a:off x="7335080" y="5536396"/>
            <a:ext cx="2319130" cy="923330"/>
          </a:xfrm>
          <a:prstGeom prst="rect">
            <a:avLst/>
          </a:prstGeom>
          <a:ln>
            <a:solidFill>
              <a:schemeClr val="accent1"/>
            </a:solidFill>
          </a:ln>
        </p:spPr>
        <p:txBody>
          <a:bodyPr wrap="square">
            <a:spAutoFit/>
          </a:bodyPr>
          <a:lstStyle/>
          <a:p>
            <a:r>
              <a:rPr lang="zh-CN" altLang="en-US" dirty="0">
                <a:solidFill>
                  <a:srgbClr val="0070C0"/>
                </a:solidFill>
              </a:rPr>
              <a:t>88</a:t>
            </a:r>
          </a:p>
          <a:p>
            <a:r>
              <a:rPr lang="en-US" altLang="zh-CN" dirty="0" smtClean="0">
                <a:solidFill>
                  <a:srgbClr val="0070C0"/>
                </a:solidFill>
              </a:rPr>
              <a:t>89</a:t>
            </a:r>
          </a:p>
          <a:p>
            <a:r>
              <a:rPr lang="en-US" altLang="zh-CN" dirty="0" smtClean="0">
                <a:solidFill>
                  <a:srgbClr val="0070C0"/>
                </a:solidFill>
              </a:rPr>
              <a:t>89</a:t>
            </a:r>
            <a:endParaRPr lang="zh-CN" altLang="en-US" dirty="0">
              <a:solidFill>
                <a:srgbClr val="0070C0"/>
              </a:solidFill>
            </a:endParaRPr>
          </a:p>
        </p:txBody>
      </p:sp>
      <p:sp>
        <p:nvSpPr>
          <p:cNvPr id="11" name="文本框 10"/>
          <p:cNvSpPr txBox="1"/>
          <p:nvPr/>
        </p:nvSpPr>
        <p:spPr>
          <a:xfrm>
            <a:off x="5239607" y="2296557"/>
            <a:ext cx="3502222" cy="369332"/>
          </a:xfrm>
          <a:prstGeom prst="rect">
            <a:avLst/>
          </a:prstGeom>
          <a:noFill/>
        </p:spPr>
        <p:txBody>
          <a:bodyPr wrap="square" rtlCol="0">
            <a:spAutoFit/>
          </a:bodyPr>
          <a:lstStyle/>
          <a:p>
            <a:r>
              <a:rPr lang="zh-CN" altLang="en-US" dirty="0" smtClean="0">
                <a:solidFill>
                  <a:srgbClr val="FF0000"/>
                </a:solidFill>
              </a:rPr>
              <a:t>没有给</a:t>
            </a:r>
            <a:r>
              <a:rPr lang="en-US" altLang="zh-CN" dirty="0" smtClean="0">
                <a:solidFill>
                  <a:srgbClr val="FF0000"/>
                </a:solidFill>
              </a:rPr>
              <a:t>X</a:t>
            </a:r>
            <a:r>
              <a:rPr lang="zh-CN" altLang="en-US" dirty="0" smtClean="0">
                <a:solidFill>
                  <a:srgbClr val="FF0000"/>
                </a:solidFill>
              </a:rPr>
              <a:t>赋值，</a:t>
            </a:r>
            <a:r>
              <a:rPr lang="en-US" altLang="zh-CN" dirty="0" smtClean="0">
                <a:solidFill>
                  <a:srgbClr val="FF0000"/>
                </a:solidFill>
              </a:rPr>
              <a:t>X</a:t>
            </a:r>
            <a:r>
              <a:rPr lang="zh-CN" altLang="en-US" dirty="0" smtClean="0">
                <a:solidFill>
                  <a:srgbClr val="FF0000"/>
                </a:solidFill>
              </a:rPr>
              <a:t>仍然为全局变量</a:t>
            </a:r>
            <a:endParaRPr lang="zh-CN" altLang="en-US" dirty="0">
              <a:solidFill>
                <a:srgbClr val="FF0000"/>
              </a:solidFill>
            </a:endParaRPr>
          </a:p>
        </p:txBody>
      </p:sp>
      <p:cxnSp>
        <p:nvCxnSpPr>
          <p:cNvPr id="12" name="直接箭头连接符 11"/>
          <p:cNvCxnSpPr/>
          <p:nvPr/>
        </p:nvCxnSpPr>
        <p:spPr>
          <a:xfrm>
            <a:off x="6254969" y="2650965"/>
            <a:ext cx="0" cy="8671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669708" y="2225016"/>
            <a:ext cx="2210024" cy="369332"/>
          </a:xfrm>
          <a:prstGeom prst="rect">
            <a:avLst/>
          </a:prstGeom>
          <a:noFill/>
        </p:spPr>
        <p:txBody>
          <a:bodyPr wrap="square" rtlCol="0">
            <a:spAutoFit/>
          </a:bodyPr>
          <a:lstStyle/>
          <a:p>
            <a:r>
              <a:rPr lang="en-US" altLang="zh-CN" dirty="0" smtClean="0">
                <a:solidFill>
                  <a:srgbClr val="FF0000"/>
                </a:solidFill>
              </a:rPr>
              <a:t>X</a:t>
            </a:r>
            <a:r>
              <a:rPr lang="zh-CN" altLang="en-US" dirty="0" smtClean="0">
                <a:solidFill>
                  <a:srgbClr val="FF0000"/>
                </a:solidFill>
              </a:rPr>
              <a:t>声明为全局变量</a:t>
            </a:r>
            <a:endParaRPr lang="zh-CN" altLang="en-US" dirty="0">
              <a:solidFill>
                <a:srgbClr val="FF0000"/>
              </a:solidFill>
            </a:endParaRPr>
          </a:p>
        </p:txBody>
      </p:sp>
      <p:cxnSp>
        <p:nvCxnSpPr>
          <p:cNvPr id="15" name="直接箭头连接符 14"/>
          <p:cNvCxnSpPr/>
          <p:nvPr/>
        </p:nvCxnSpPr>
        <p:spPr>
          <a:xfrm flipH="1">
            <a:off x="9051122" y="2589246"/>
            <a:ext cx="838285" cy="7246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49256" y="2243775"/>
            <a:ext cx="2826412" cy="369332"/>
          </a:xfrm>
          <a:prstGeom prst="rect">
            <a:avLst/>
          </a:prstGeom>
          <a:noFill/>
        </p:spPr>
        <p:txBody>
          <a:bodyPr wrap="square" rtlCol="0">
            <a:spAutoFit/>
          </a:bodyPr>
          <a:lstStyle/>
          <a:p>
            <a:r>
              <a:rPr lang="zh-CN" altLang="en-US" dirty="0" smtClean="0">
                <a:solidFill>
                  <a:srgbClr val="FF0000"/>
                </a:solidFill>
              </a:rPr>
              <a:t>给</a:t>
            </a:r>
            <a:r>
              <a:rPr lang="en-US" altLang="zh-CN" dirty="0" smtClean="0">
                <a:solidFill>
                  <a:srgbClr val="FF0000"/>
                </a:solidFill>
              </a:rPr>
              <a:t>X</a:t>
            </a:r>
            <a:r>
              <a:rPr lang="zh-CN" altLang="en-US" dirty="0" smtClean="0">
                <a:solidFill>
                  <a:srgbClr val="FF0000"/>
                </a:solidFill>
              </a:rPr>
              <a:t>赋值，</a:t>
            </a:r>
            <a:r>
              <a:rPr lang="en-US" altLang="zh-CN" dirty="0" smtClean="0">
                <a:solidFill>
                  <a:srgbClr val="FF0000"/>
                </a:solidFill>
              </a:rPr>
              <a:t>X</a:t>
            </a:r>
            <a:r>
              <a:rPr lang="zh-CN" altLang="en-US" dirty="0" smtClean="0">
                <a:solidFill>
                  <a:srgbClr val="FF0000"/>
                </a:solidFill>
              </a:rPr>
              <a:t>为局部变量</a:t>
            </a:r>
            <a:endParaRPr lang="zh-CN" altLang="en-US" dirty="0">
              <a:solidFill>
                <a:srgbClr val="FF0000"/>
              </a:solidFill>
            </a:endParaRPr>
          </a:p>
        </p:txBody>
      </p:sp>
      <p:cxnSp>
        <p:nvCxnSpPr>
          <p:cNvPr id="19" name="直接箭头连接符 18"/>
          <p:cNvCxnSpPr/>
          <p:nvPr/>
        </p:nvCxnSpPr>
        <p:spPr>
          <a:xfrm flipH="1">
            <a:off x="2784602" y="2644855"/>
            <a:ext cx="413667" cy="7532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75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函数作用域</a:t>
            </a:r>
            <a:r>
              <a:rPr lang="en-US" altLang="zh-CN" dirty="0" smtClean="0"/>
              <a:t>(</a:t>
            </a:r>
            <a:r>
              <a:rPr lang="zh-CN" altLang="en-US" dirty="0" smtClean="0"/>
              <a:t>补充，不作要求</a:t>
            </a:r>
            <a:r>
              <a:rPr lang="en-US" altLang="zh-CN" dirty="0" smtClean="0"/>
              <a:t>)</a:t>
            </a:r>
            <a:endParaRPr lang="zh-CN" altLang="en-US" dirty="0"/>
          </a:p>
        </p:txBody>
      </p:sp>
      <p:sp>
        <p:nvSpPr>
          <p:cNvPr id="3" name="内容占位符 2"/>
          <p:cNvSpPr>
            <a:spLocks noGrp="1"/>
          </p:cNvSpPr>
          <p:nvPr>
            <p:ph idx="1"/>
          </p:nvPr>
        </p:nvSpPr>
        <p:spPr>
          <a:xfrm>
            <a:off x="838200" y="1825625"/>
            <a:ext cx="10515600" cy="1861004"/>
          </a:xfrm>
        </p:spPr>
        <p:txBody>
          <a:bodyPr>
            <a:normAutofit/>
          </a:bodyPr>
          <a:lstStyle/>
          <a:p>
            <a:r>
              <a:rPr lang="zh-CN" altLang="en-US" sz="2000" dirty="0"/>
              <a:t>可以在任何地方（选择、循环、函数内部）定义函数，只要该处支持</a:t>
            </a:r>
            <a:r>
              <a:rPr lang="zh-CN" altLang="en-US" sz="2000" dirty="0" smtClean="0"/>
              <a:t>语句</a:t>
            </a:r>
            <a:endParaRPr lang="en-US" altLang="zh-CN" sz="2000" dirty="0" smtClean="0"/>
          </a:p>
          <a:p>
            <a:r>
              <a:rPr lang="zh-CN" altLang="en-US" sz="2000" b="1" u="sng" dirty="0" smtClean="0">
                <a:solidFill>
                  <a:srgbClr val="0070C0"/>
                </a:solidFill>
              </a:rPr>
              <a:t>选择和循环结构不会改变变量的作用域</a:t>
            </a:r>
            <a:r>
              <a:rPr lang="zh-CN" altLang="en-US" sz="2000" dirty="0" smtClean="0"/>
              <a:t>：在退出循环之后仍然有效</a:t>
            </a:r>
            <a:endParaRPr lang="en-US" altLang="zh-CN" sz="2000" dirty="0" smtClean="0"/>
          </a:p>
          <a:p>
            <a:r>
              <a:rPr lang="zh-CN" altLang="en-US" sz="2000" dirty="0" smtClean="0"/>
              <a:t>列表解析式中引入的变量是局部变量，退出之后不再有效</a:t>
            </a:r>
            <a:endParaRPr lang="en-US" altLang="zh-CN" sz="2000" dirty="0"/>
          </a:p>
          <a:p>
            <a:r>
              <a:rPr lang="en-US" altLang="zh-CN" sz="2000" b="1" dirty="0" smtClean="0">
                <a:solidFill>
                  <a:schemeClr val="accent5"/>
                </a:solidFill>
              </a:rPr>
              <a:t>late </a:t>
            </a:r>
            <a:r>
              <a:rPr lang="en-US" altLang="zh-CN" sz="2000" b="1" dirty="0">
                <a:solidFill>
                  <a:schemeClr val="accent5"/>
                </a:solidFill>
              </a:rPr>
              <a:t>binding</a:t>
            </a:r>
            <a:r>
              <a:rPr lang="zh-CN" altLang="en-US" sz="2000" b="1" dirty="0">
                <a:solidFill>
                  <a:schemeClr val="accent5"/>
                </a:solidFill>
              </a:rPr>
              <a:t>：</a:t>
            </a:r>
            <a:r>
              <a:rPr lang="zh-CN" altLang="en-US" sz="2000" dirty="0">
                <a:solidFill>
                  <a:srgbClr val="FF0000"/>
                </a:solidFill>
              </a:rPr>
              <a:t>函数中</a:t>
            </a:r>
            <a:r>
              <a:rPr lang="zh-CN" altLang="en-US" sz="2000" dirty="0" smtClean="0">
                <a:solidFill>
                  <a:srgbClr val="FF0000"/>
                </a:solidFill>
              </a:rPr>
              <a:t>的全局变量</a:t>
            </a:r>
            <a:r>
              <a:rPr lang="zh-CN" altLang="en-US" sz="2000" dirty="0">
                <a:solidFill>
                  <a:srgbClr val="FF0000"/>
                </a:solidFill>
              </a:rPr>
              <a:t>在调用时才会</a:t>
            </a:r>
            <a:r>
              <a:rPr lang="zh-CN" altLang="en-US" sz="2000" dirty="0" smtClean="0">
                <a:solidFill>
                  <a:srgbClr val="FF0000"/>
                </a:solidFill>
              </a:rPr>
              <a:t>绑定</a:t>
            </a:r>
            <a:endParaRPr lang="en-US" altLang="zh-CN" sz="2000" dirty="0" smtClean="0">
              <a:solidFill>
                <a:srgbClr val="FF0000"/>
              </a:solidFill>
            </a:endParaRPr>
          </a:p>
          <a:p>
            <a:endParaRPr lang="zh-CN" altLang="en-US" sz="2000" dirty="0"/>
          </a:p>
        </p:txBody>
      </p:sp>
      <p:sp>
        <p:nvSpPr>
          <p:cNvPr id="4" name="矩形 3"/>
          <p:cNvSpPr/>
          <p:nvPr/>
        </p:nvSpPr>
        <p:spPr>
          <a:xfrm>
            <a:off x="284303" y="3867221"/>
            <a:ext cx="5235393" cy="1631216"/>
          </a:xfrm>
          <a:prstGeom prst="rect">
            <a:avLst/>
          </a:prstGeom>
          <a:solidFill>
            <a:schemeClr val="accent4">
              <a:lumMod val="20000"/>
              <a:lumOff val="80000"/>
            </a:schemeClr>
          </a:solidFill>
          <a:ln>
            <a:solidFill>
              <a:srgbClr val="002060"/>
            </a:solidFill>
          </a:ln>
        </p:spPr>
        <p:txBody>
          <a:bodyPr wrap="square">
            <a:spAutoFit/>
          </a:bodyPr>
          <a:lstStyle/>
          <a:p>
            <a:r>
              <a:rPr lang="en-US" altLang="zh-CN" sz="2000" kern="0" dirty="0">
                <a:solidFill>
                  <a:srgbClr val="000000"/>
                </a:solidFill>
                <a:latin typeface="Courier New" panose="02070309020205020404" pitchFamily="49" charset="0"/>
                <a:ea typeface="宋体" panose="02010600030101010101" pitchFamily="2" charset="-122"/>
              </a:rPr>
              <a:t>functions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for</a:t>
            </a:r>
            <a:r>
              <a:rPr lang="en-US" altLang="zh-CN" sz="2000" kern="0" dirty="0">
                <a:solidFill>
                  <a:srgbClr val="000000"/>
                </a:solidFill>
                <a:latin typeface="Courier New" panose="02070309020205020404" pitchFamily="49" charset="0"/>
                <a:ea typeface="宋体" panose="02010600030101010101" pitchFamily="2" charset="-122"/>
              </a:rPr>
              <a:t> n </a:t>
            </a:r>
            <a:r>
              <a:rPr lang="en-US" altLang="zh-CN" sz="2000" b="1" kern="0" dirty="0">
                <a:solidFill>
                  <a:srgbClr val="0000FF"/>
                </a:solidFill>
                <a:latin typeface="Courier New" panose="02070309020205020404" pitchFamily="49" charset="0"/>
                <a:ea typeface="宋体" panose="02010600030101010101" pitchFamily="2" charset="-122"/>
              </a:rPr>
              <a:t>in</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3</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FF00FF"/>
                </a:solidFill>
                <a:latin typeface="Courier New" panose="02070309020205020404" pitchFamily="49" charset="0"/>
                <a:ea typeface="宋体" panose="02010600030101010101" pitchFamily="2" charset="-122"/>
              </a:rPr>
              <a:t>func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n</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functions</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append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func</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p:txBody>
      </p:sp>
      <p:sp>
        <p:nvSpPr>
          <p:cNvPr id="7" name="矩形 6"/>
          <p:cNvSpPr/>
          <p:nvPr/>
        </p:nvSpPr>
        <p:spPr>
          <a:xfrm>
            <a:off x="5925147" y="3467548"/>
            <a:ext cx="5853957" cy="2554545"/>
          </a:xfrm>
          <a:prstGeom prst="rect">
            <a:avLst/>
          </a:prstGeom>
          <a:solidFill>
            <a:schemeClr val="accent4">
              <a:lumMod val="20000"/>
              <a:lumOff val="80000"/>
            </a:schemeClr>
          </a:solidFill>
          <a:ln>
            <a:solidFill>
              <a:srgbClr val="002060"/>
            </a:solidFill>
          </a:ln>
        </p:spPr>
        <p:txBody>
          <a:bodyPr wrap="square">
            <a:spAutoFit/>
          </a:bodyPr>
          <a:lstStyle/>
          <a:p>
            <a:r>
              <a:rPr lang="en-US" altLang="zh-CN" sz="2000" kern="0" dirty="0">
                <a:solidFill>
                  <a:srgbClr val="000000"/>
                </a:solidFill>
                <a:latin typeface="Courier New" panose="02070309020205020404" pitchFamily="49" charset="0"/>
                <a:ea typeface="宋体" panose="02010600030101010101" pitchFamily="2" charset="-122"/>
              </a:rPr>
              <a:t>functions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for</a:t>
            </a:r>
            <a:r>
              <a:rPr lang="en-US" altLang="zh-CN" sz="2000" kern="0" dirty="0">
                <a:solidFill>
                  <a:srgbClr val="000000"/>
                </a:solidFill>
                <a:latin typeface="Courier New" panose="02070309020205020404" pitchFamily="49" charset="0"/>
                <a:ea typeface="宋体" panose="02010600030101010101" pitchFamily="2" charset="-122"/>
              </a:rPr>
              <a:t> n </a:t>
            </a:r>
            <a:r>
              <a:rPr lang="en-US" altLang="zh-CN" sz="2000" b="1" kern="0" dirty="0">
                <a:solidFill>
                  <a:srgbClr val="0000FF"/>
                </a:solidFill>
                <a:latin typeface="Courier New" panose="02070309020205020404" pitchFamily="49" charset="0"/>
                <a:ea typeface="宋体" panose="02010600030101010101" pitchFamily="2" charset="-122"/>
              </a:rPr>
              <a:t>in</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3</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smtClean="0">
                <a:solidFill>
                  <a:srgbClr val="FF00FF"/>
                </a:solidFill>
                <a:latin typeface="Courier New" panose="02070309020205020404" pitchFamily="49" charset="0"/>
                <a:ea typeface="宋体" panose="02010600030101010101" pitchFamily="2" charset="-122"/>
              </a:rPr>
              <a:t>func</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x, </a:t>
            </a:r>
            <a:r>
              <a:rPr lang="en-US" altLang="zh-CN" sz="2000" u="sng" kern="0" dirty="0" smtClean="0">
                <a:solidFill>
                  <a:srgbClr val="FF0000"/>
                </a:solidFill>
                <a:latin typeface="Courier New" panose="02070309020205020404" pitchFamily="49" charset="0"/>
                <a:ea typeface="宋体" panose="02010600030101010101" pitchFamily="2" charset="-122"/>
              </a:rPr>
              <a:t>n=n</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n</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functions</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append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func</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smtClean="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function</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for</a:t>
            </a:r>
            <a:r>
              <a:rPr lang="en-US" altLang="zh-CN" sz="2000" kern="0" dirty="0">
                <a:solidFill>
                  <a:srgbClr val="000000"/>
                </a:solidFill>
                <a:latin typeface="Courier New" panose="02070309020205020404" pitchFamily="49" charset="0"/>
                <a:ea typeface="宋体" panose="02010600030101010101" pitchFamily="2" charset="-122"/>
              </a:rPr>
              <a:t> function </a:t>
            </a:r>
            <a:r>
              <a:rPr lang="en-US" altLang="zh-CN" sz="2000" b="1" kern="0" dirty="0">
                <a:solidFill>
                  <a:srgbClr val="0000FF"/>
                </a:solidFill>
                <a:latin typeface="Courier New" panose="02070309020205020404" pitchFamily="49" charset="0"/>
                <a:ea typeface="宋体" panose="02010600030101010101" pitchFamily="2" charset="-122"/>
              </a:rPr>
              <a:t>in</a:t>
            </a:r>
            <a:r>
              <a:rPr lang="en-US" altLang="zh-CN" sz="2000" kern="0" dirty="0">
                <a:solidFill>
                  <a:srgbClr val="000000"/>
                </a:solidFill>
                <a:latin typeface="Courier New" panose="02070309020205020404" pitchFamily="49" charset="0"/>
                <a:ea typeface="宋体" panose="02010600030101010101" pitchFamily="2" charset="-122"/>
              </a:rPr>
              <a:t> functions</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p:txBody>
      </p:sp>
      <p:grpSp>
        <p:nvGrpSpPr>
          <p:cNvPr id="9" name="组合 8"/>
          <p:cNvGrpSpPr/>
          <p:nvPr/>
        </p:nvGrpSpPr>
        <p:grpSpPr>
          <a:xfrm>
            <a:off x="3254644" y="4431783"/>
            <a:ext cx="2154264" cy="646331"/>
            <a:chOff x="3254644" y="4431783"/>
            <a:chExt cx="2154264" cy="646331"/>
          </a:xfrm>
        </p:grpSpPr>
        <p:sp>
          <p:nvSpPr>
            <p:cNvPr id="5" name="文本框 4"/>
            <p:cNvSpPr txBox="1"/>
            <p:nvPr/>
          </p:nvSpPr>
          <p:spPr>
            <a:xfrm>
              <a:off x="3874576" y="4431783"/>
              <a:ext cx="1534332" cy="646331"/>
            </a:xfrm>
            <a:prstGeom prst="rect">
              <a:avLst/>
            </a:prstGeom>
            <a:noFill/>
            <a:ln>
              <a:solidFill>
                <a:srgbClr val="002060"/>
              </a:solidFill>
            </a:ln>
          </p:spPr>
          <p:txBody>
            <a:bodyPr wrap="square" rtlCol="0">
              <a:spAutoFit/>
            </a:bodyPr>
            <a:lstStyle/>
            <a:p>
              <a:r>
                <a:rPr lang="zh-CN" altLang="en-US" dirty="0" smtClean="0"/>
                <a:t>函数定义时</a:t>
              </a:r>
              <a:r>
                <a:rPr lang="en-US" altLang="zh-CN" dirty="0" smtClean="0"/>
                <a:t>n</a:t>
              </a:r>
              <a:r>
                <a:rPr lang="zh-CN" altLang="en-US" dirty="0" smtClean="0"/>
                <a:t>并没有绑定</a:t>
              </a:r>
              <a:endParaRPr lang="zh-CN" altLang="en-US" dirty="0"/>
            </a:p>
          </p:txBody>
        </p:sp>
        <p:cxnSp>
          <p:nvCxnSpPr>
            <p:cNvPr id="8" name="直接箭头连接符 7"/>
            <p:cNvCxnSpPr/>
            <p:nvPr/>
          </p:nvCxnSpPr>
          <p:spPr>
            <a:xfrm flipH="1">
              <a:off x="3254644" y="4819973"/>
              <a:ext cx="619932" cy="1239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84303" y="3497889"/>
            <a:ext cx="4990454" cy="369332"/>
          </a:xfrm>
          <a:prstGeom prst="rect">
            <a:avLst/>
          </a:prstGeom>
          <a:noFill/>
        </p:spPr>
        <p:txBody>
          <a:bodyPr wrap="square" rtlCol="0">
            <a:spAutoFit/>
          </a:bodyPr>
          <a:lstStyle/>
          <a:p>
            <a:r>
              <a:rPr lang="zh-CN" altLang="en-US" dirty="0" smtClean="0"/>
              <a:t>定义</a:t>
            </a:r>
            <a:r>
              <a:rPr lang="en-US" altLang="zh-CN" dirty="0" smtClean="0"/>
              <a:t>3</a:t>
            </a:r>
            <a:r>
              <a:rPr lang="zh-CN" altLang="en-US" dirty="0" smtClean="0"/>
              <a:t>个函数，将三个函数对象保存在列表中</a:t>
            </a:r>
            <a:endParaRPr lang="zh-CN" altLang="en-US" dirty="0"/>
          </a:p>
        </p:txBody>
      </p:sp>
      <p:sp>
        <p:nvSpPr>
          <p:cNvPr id="11" name="矩形 10"/>
          <p:cNvSpPr/>
          <p:nvPr/>
        </p:nvSpPr>
        <p:spPr>
          <a:xfrm>
            <a:off x="161833" y="5867769"/>
            <a:ext cx="5235393" cy="923330"/>
          </a:xfrm>
          <a:prstGeom prst="rect">
            <a:avLst/>
          </a:prstGeom>
          <a:solidFill>
            <a:schemeClr val="accent4">
              <a:lumMod val="20000"/>
              <a:lumOff val="80000"/>
            </a:schemeClr>
          </a:solidFill>
          <a:ln>
            <a:solidFill>
              <a:srgbClr val="002060"/>
            </a:solidFill>
          </a:ln>
        </p:spPr>
        <p:txBody>
          <a:bodyPr wrap="square">
            <a:spAutoFit/>
          </a:bodyPr>
          <a:lstStyle/>
          <a:p>
            <a:r>
              <a:rPr lang="en-US" altLang="zh-CN" kern="0" dirty="0" smtClean="0">
                <a:solidFill>
                  <a:srgbClr val="008000"/>
                </a:solidFill>
                <a:latin typeface="Courier New" panose="02070309020205020404" pitchFamily="49" charset="0"/>
                <a:ea typeface="宋体" panose="02010600030101010101" pitchFamily="2" charset="-122"/>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期待输出</a:t>
            </a:r>
            <a:r>
              <a:rPr lang="en-US" altLang="zh-CN" kern="0" dirty="0">
                <a:solidFill>
                  <a:srgbClr val="008000"/>
                </a:solidFill>
                <a:latin typeface="Courier New" panose="02070309020205020404" pitchFamily="49" charset="0"/>
                <a:ea typeface="宋体" panose="02010600030101010101" pitchFamily="2" charset="-122"/>
              </a:rPr>
              <a:t> [2,4,6]</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，但是输出</a:t>
            </a:r>
            <a:r>
              <a:rPr lang="en-US" altLang="zh-CN" kern="0" dirty="0">
                <a:solidFill>
                  <a:srgbClr val="008000"/>
                </a:solidFill>
                <a:latin typeface="Courier New" panose="02070309020205020404" pitchFamily="49" charset="0"/>
                <a:ea typeface="宋体" panose="02010600030101010101" pitchFamily="2" charset="-122"/>
              </a:rPr>
              <a:t> [6,6,6]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function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2</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function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functions</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p:txBody>
      </p:sp>
      <p:sp>
        <p:nvSpPr>
          <p:cNvPr id="12" name="文本框 11"/>
          <p:cNvSpPr txBox="1"/>
          <p:nvPr/>
        </p:nvSpPr>
        <p:spPr>
          <a:xfrm>
            <a:off x="5747286" y="6247709"/>
            <a:ext cx="4063141" cy="369332"/>
          </a:xfrm>
          <a:prstGeom prst="rect">
            <a:avLst/>
          </a:prstGeom>
          <a:noFill/>
          <a:ln>
            <a:solidFill>
              <a:srgbClr val="002060"/>
            </a:solidFill>
          </a:ln>
        </p:spPr>
        <p:txBody>
          <a:bodyPr wrap="square" rtlCol="0">
            <a:spAutoFit/>
          </a:bodyPr>
          <a:lstStyle/>
          <a:p>
            <a:r>
              <a:rPr lang="zh-CN" altLang="en-US" dirty="0" smtClean="0"/>
              <a:t>函数定义时</a:t>
            </a:r>
            <a:r>
              <a:rPr lang="en-US" altLang="zh-CN" dirty="0" smtClean="0"/>
              <a:t>n</a:t>
            </a:r>
            <a:r>
              <a:rPr lang="zh-CN" altLang="en-US" dirty="0" smtClean="0"/>
              <a:t>绑定为循环结束时的值</a:t>
            </a:r>
            <a:r>
              <a:rPr lang="en-US" altLang="zh-CN" dirty="0" smtClean="0"/>
              <a:t>3</a:t>
            </a:r>
            <a:endParaRPr lang="zh-CN" altLang="en-US" dirty="0"/>
          </a:p>
        </p:txBody>
      </p:sp>
      <p:cxnSp>
        <p:nvCxnSpPr>
          <p:cNvPr id="13" name="直接箭头连接符 12"/>
          <p:cNvCxnSpPr/>
          <p:nvPr/>
        </p:nvCxnSpPr>
        <p:spPr>
          <a:xfrm flipH="1">
            <a:off x="5127355" y="6432375"/>
            <a:ext cx="619932" cy="1239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931256" y="2694229"/>
            <a:ext cx="4063141" cy="646331"/>
          </a:xfrm>
          <a:prstGeom prst="rect">
            <a:avLst/>
          </a:prstGeom>
          <a:noFill/>
          <a:ln>
            <a:solidFill>
              <a:srgbClr val="002060"/>
            </a:solidFill>
          </a:ln>
        </p:spPr>
        <p:txBody>
          <a:bodyPr wrap="square" rtlCol="0">
            <a:spAutoFit/>
          </a:bodyPr>
          <a:lstStyle/>
          <a:p>
            <a:r>
              <a:rPr lang="zh-CN" altLang="en-US" dirty="0" smtClean="0"/>
              <a:t>函数定义时缺省值对象</a:t>
            </a:r>
            <a:r>
              <a:rPr lang="en-US" altLang="zh-CN" dirty="0" smtClean="0"/>
              <a:t>n</a:t>
            </a:r>
            <a:r>
              <a:rPr lang="zh-CN" altLang="en-US" dirty="0" smtClean="0"/>
              <a:t>被保存在函数对象的属性</a:t>
            </a:r>
            <a:r>
              <a:rPr lang="en-US" altLang="zh-CN" dirty="0" smtClean="0"/>
              <a:t>__defaults__</a:t>
            </a:r>
            <a:r>
              <a:rPr lang="zh-CN" altLang="en-US" dirty="0" smtClean="0"/>
              <a:t>中</a:t>
            </a:r>
            <a:endParaRPr lang="zh-CN" altLang="en-US" dirty="0"/>
          </a:p>
        </p:txBody>
      </p:sp>
      <p:cxnSp>
        <p:nvCxnSpPr>
          <p:cNvPr id="16" name="直接箭头连接符 15"/>
          <p:cNvCxnSpPr/>
          <p:nvPr/>
        </p:nvCxnSpPr>
        <p:spPr>
          <a:xfrm flipH="1">
            <a:off x="8914117" y="3270619"/>
            <a:ext cx="260880" cy="7964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813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函数定义： 函数体</a:t>
            </a:r>
            <a:endParaRPr lang="zh-CN" altLang="en-US" dirty="0"/>
          </a:p>
        </p:txBody>
      </p:sp>
      <p:sp>
        <p:nvSpPr>
          <p:cNvPr id="3" name="内容占位符 2"/>
          <p:cNvSpPr>
            <a:spLocks noGrp="1"/>
          </p:cNvSpPr>
          <p:nvPr>
            <p:ph idx="1"/>
          </p:nvPr>
        </p:nvSpPr>
        <p:spPr>
          <a:xfrm>
            <a:off x="838200" y="1825625"/>
            <a:ext cx="10515600" cy="1760695"/>
          </a:xfrm>
        </p:spPr>
        <p:txBody>
          <a:bodyPr>
            <a:normAutofit fontScale="92500"/>
          </a:bodyPr>
          <a:lstStyle/>
          <a:p>
            <a:pPr marL="342900" indent="-342900"/>
            <a:r>
              <a:rPr lang="zh-CN" altLang="en-US" sz="2200" dirty="0" smtClean="0"/>
              <a:t>函数体的开始以</a:t>
            </a:r>
            <a:r>
              <a:rPr lang="en-US" altLang="zh-CN" sz="2200" dirty="0" smtClean="0"/>
              <a:t>def</a:t>
            </a:r>
            <a:r>
              <a:rPr lang="zh-CN" altLang="en-US" sz="2200" dirty="0" smtClean="0"/>
              <a:t>行的 </a:t>
            </a:r>
            <a:r>
              <a:rPr lang="en-US" altLang="zh-CN" sz="2200" dirty="0" smtClean="0"/>
              <a:t>:</a:t>
            </a:r>
            <a:r>
              <a:rPr lang="zh-CN" altLang="en-US" sz="2200" dirty="0" smtClean="0"/>
              <a:t>开始，一般要求缩进，以缩进结束返回到与</a:t>
            </a:r>
            <a:r>
              <a:rPr lang="en-US" altLang="zh-CN" sz="2200" dirty="0" smtClean="0"/>
              <a:t>def</a:t>
            </a:r>
            <a:r>
              <a:rPr lang="zh-CN" altLang="en-US" sz="2200" dirty="0" smtClean="0"/>
              <a:t>同样的位置结束</a:t>
            </a:r>
            <a:endParaRPr lang="en-US" altLang="zh-CN" sz="2200" dirty="0" smtClean="0"/>
          </a:p>
          <a:p>
            <a:pPr marL="342900" indent="-342900"/>
            <a:r>
              <a:rPr lang="zh-CN" altLang="en-US" sz="2200" dirty="0" smtClean="0"/>
              <a:t>函数体一般</a:t>
            </a:r>
            <a:r>
              <a:rPr lang="zh-CN" altLang="en-US" sz="2200" dirty="0"/>
              <a:t>包括多行，相对于</a:t>
            </a:r>
            <a:r>
              <a:rPr lang="en-US" altLang="zh-CN" sz="2200" dirty="0"/>
              <a:t>def</a:t>
            </a:r>
            <a:r>
              <a:rPr lang="zh-CN" altLang="en-US" sz="2200" dirty="0"/>
              <a:t>关键字必须保持一定的空格缩进，是函数执行的代码块</a:t>
            </a:r>
            <a:endParaRPr lang="en-US" altLang="zh-CN" sz="2200" dirty="0"/>
          </a:p>
          <a:p>
            <a:pPr marL="342900" indent="-342900"/>
            <a:r>
              <a:rPr lang="zh-CN" altLang="en-US" sz="2200" dirty="0"/>
              <a:t>如果函数体比较简单时，也可以与</a:t>
            </a:r>
            <a:r>
              <a:rPr lang="en-US" altLang="zh-CN" sz="2200" dirty="0"/>
              <a:t>def</a:t>
            </a:r>
            <a:r>
              <a:rPr lang="zh-CN" altLang="en-US" sz="2200" dirty="0"/>
              <a:t>在同一行：</a:t>
            </a:r>
            <a:endParaRPr lang="en-US" altLang="zh-CN" sz="2200" dirty="0"/>
          </a:p>
          <a:p>
            <a:pPr marL="342900" indent="-342900"/>
            <a:r>
              <a:rPr lang="en-US" altLang="zh-CN" sz="2200" dirty="0"/>
              <a:t>pass</a:t>
            </a:r>
            <a:r>
              <a:rPr lang="zh-CN" altLang="en-US" sz="2200" dirty="0"/>
              <a:t>语句为空语句，经常用在定义一个空函数，以后再扩充</a:t>
            </a:r>
            <a:endParaRPr lang="en-US" altLang="zh-CN" sz="2200" dirty="0"/>
          </a:p>
          <a:p>
            <a:endParaRPr lang="zh-CN" altLang="en-US" sz="2400" dirty="0"/>
          </a:p>
        </p:txBody>
      </p:sp>
      <p:sp>
        <p:nvSpPr>
          <p:cNvPr id="4" name="矩形 3"/>
          <p:cNvSpPr/>
          <p:nvPr/>
        </p:nvSpPr>
        <p:spPr>
          <a:xfrm>
            <a:off x="6457950" y="3926482"/>
            <a:ext cx="5543550" cy="1754326"/>
          </a:xfrm>
          <a:prstGeom prst="rect">
            <a:avLst/>
          </a:prstGeom>
          <a:solidFill>
            <a:schemeClr val="accent4">
              <a:lumMod val="20000"/>
              <a:lumOff val="80000"/>
            </a:schemeClr>
          </a:solidFill>
        </p:spPr>
        <p:txBody>
          <a:bodyPr wrap="square">
            <a:spAutoFit/>
          </a:bodyPr>
          <a:lstStyle/>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def</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smtClean="0">
                <a:solidFill>
                  <a:srgbClr val="FF00FF"/>
                </a:solidFill>
                <a:highlight>
                  <a:srgbClr val="FFFFFF"/>
                </a:highlight>
                <a:latin typeface="Courier New" panose="02070309020205020404" pitchFamily="49" charset="0"/>
                <a:cs typeface="Times New Roman" panose="02020603050405020304" pitchFamily="18" charset="0"/>
              </a:rPr>
              <a:t>fahrenheit_from_celsius</a:t>
            </a:r>
            <a:r>
              <a:rPr lang="en-US" altLang="zh-CN" b="1" kern="0" dirty="0" smtClean="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smtClean="0">
                <a:solidFill>
                  <a:srgbClr val="000000"/>
                </a:solidFill>
                <a:highlight>
                  <a:srgbClr val="FFFFFF"/>
                </a:highlight>
                <a:latin typeface="Courier New" panose="02070309020205020404" pitchFamily="49" charset="0"/>
                <a:cs typeface="Times New Roman" panose="02020603050405020304" pitchFamily="18" charset="0"/>
              </a:rPr>
              <a:t>celsius</a:t>
            </a:r>
            <a:r>
              <a:rPr lang="en-US" altLang="zh-CN" b="1" kern="0" dirty="0" smtClean="0">
                <a:solidFill>
                  <a:srgbClr val="000080"/>
                </a:solidFill>
                <a:highlight>
                  <a:srgbClr val="FFFFFF"/>
                </a:highlight>
                <a:latin typeface="Courier New" panose="02070309020205020404" pitchFamily="49" charset="0"/>
                <a:cs typeface="Times New Roman" panose="02020603050405020304" pitchFamily="18" charset="0"/>
              </a:rPr>
              <a:t>)</a:t>
            </a:r>
            <a:r>
              <a:rPr lang="zh-CN" altLang="en-US" b="1" kern="0" dirty="0" smtClean="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 </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摄氏度转换到华氏度</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fahrenheit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9</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5</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celsius</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32</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return</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fahrenheit</a:t>
            </a:r>
            <a:endParaRPr lang="zh-CN" altLang="zh-CN" sz="2000" kern="100" dirty="0">
              <a:latin typeface="等线" panose="02010600030101010101" pitchFamily="2" charset="-122"/>
              <a:cs typeface="Times New Roman" panose="02020603050405020304" pitchFamily="18" charset="0"/>
            </a:endParaRPr>
          </a:p>
          <a:p>
            <a:endParaRPr lang="en-US" altLang="zh-CN" b="1" kern="0" dirty="0" smtClean="0">
              <a:solidFill>
                <a:srgbClr val="0000FF"/>
              </a:solidFill>
              <a:latin typeface="Courier New" panose="02070309020205020404" pitchFamily="49" charset="0"/>
              <a:ea typeface="宋体" panose="02010600030101010101" pitchFamily="2" charset="-122"/>
            </a:endParaRPr>
          </a:p>
          <a:p>
            <a:r>
              <a:rPr lang="en-US" altLang="zh-CN" b="1" kern="0" dirty="0" smtClean="0">
                <a:solidFill>
                  <a:srgbClr val="0000FF"/>
                </a:solidFill>
                <a:latin typeface="Courier New" panose="02070309020205020404" pitchFamily="49" charset="0"/>
                <a:ea typeface="宋体" panose="02010600030101010101" pitchFamily="2" charset="-122"/>
              </a:rPr>
              <a:t>def</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cubic</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3 </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5" name="矩形 4"/>
          <p:cNvSpPr/>
          <p:nvPr/>
        </p:nvSpPr>
        <p:spPr>
          <a:xfrm>
            <a:off x="400050" y="3491070"/>
            <a:ext cx="5867400" cy="2800767"/>
          </a:xfrm>
          <a:prstGeom prst="rect">
            <a:avLst/>
          </a:prstGeom>
        </p:spPr>
        <p:txBody>
          <a:bodyPr wrap="square">
            <a:spAutoFit/>
          </a:bodyPr>
          <a:lstStyle/>
          <a:p>
            <a:pPr marL="800100" lvl="1" indent="-342900">
              <a:buFont typeface="Arial" panose="020B0604020202020204" pitchFamily="34" charset="0"/>
              <a:buChar char="•"/>
            </a:pPr>
            <a:r>
              <a:rPr lang="zh-CN" altLang="en-US" sz="2200" dirty="0"/>
              <a:t>函数可以返回值，也可以不返回。</a:t>
            </a:r>
            <a:endParaRPr lang="en-US" altLang="zh-CN" sz="2200" dirty="0"/>
          </a:p>
          <a:p>
            <a:pPr marL="1200150" lvl="2" indent="-285750">
              <a:buFont typeface="Arial" panose="020B0604020202020204" pitchFamily="34" charset="0"/>
              <a:buChar char="•"/>
            </a:pPr>
            <a:r>
              <a:rPr lang="zh-CN" altLang="en-US" sz="2200" dirty="0"/>
              <a:t>如果函数体中包含</a:t>
            </a:r>
            <a:r>
              <a:rPr lang="en-US" altLang="zh-CN" sz="2200" dirty="0"/>
              <a:t>return</a:t>
            </a:r>
            <a:r>
              <a:rPr lang="zh-CN" altLang="en-US" sz="2200" dirty="0"/>
              <a:t>语句，则执行到那里时从函数中返回</a:t>
            </a:r>
            <a:r>
              <a:rPr lang="en-US" altLang="zh-CN" sz="2200" dirty="0"/>
              <a:t>(</a:t>
            </a:r>
            <a:r>
              <a:rPr lang="zh-CN" altLang="en-US" sz="2200" dirty="0"/>
              <a:t>同时返回</a:t>
            </a:r>
            <a:r>
              <a:rPr lang="en-US" altLang="zh-CN" sz="2200" dirty="0"/>
              <a:t>return</a:t>
            </a:r>
            <a:r>
              <a:rPr lang="zh-CN" altLang="en-US" sz="2200" dirty="0"/>
              <a:t>语句中相应表达式的值，如果未指定则为</a:t>
            </a:r>
            <a:r>
              <a:rPr lang="en-US" altLang="zh-CN" sz="2200" dirty="0"/>
              <a:t>None) </a:t>
            </a:r>
            <a:r>
              <a:rPr lang="zh-CN" altLang="en-US" sz="2200" dirty="0"/>
              <a:t>，后面的代码不再执行</a:t>
            </a:r>
            <a:endParaRPr lang="en-US" altLang="zh-CN" sz="2200" dirty="0"/>
          </a:p>
          <a:p>
            <a:pPr marL="1200150" lvl="2" indent="-285750">
              <a:buFont typeface="Arial" panose="020B0604020202020204" pitchFamily="34" charset="0"/>
              <a:buChar char="•"/>
            </a:pPr>
            <a:r>
              <a:rPr lang="zh-CN" altLang="en-US" sz="2200" dirty="0"/>
              <a:t>如果执行到函数结束也无</a:t>
            </a:r>
            <a:r>
              <a:rPr lang="en-US" altLang="zh-CN" sz="2200" dirty="0"/>
              <a:t>return</a:t>
            </a:r>
            <a:r>
              <a:rPr lang="zh-CN" altLang="en-US" sz="2200" dirty="0"/>
              <a:t>语句，则等价于 </a:t>
            </a:r>
            <a:r>
              <a:rPr lang="en-US" altLang="zh-CN" sz="2200" dirty="0"/>
              <a:t>return None</a:t>
            </a:r>
            <a:endParaRPr lang="zh-CN" altLang="en-US" sz="2200" dirty="0"/>
          </a:p>
        </p:txBody>
      </p:sp>
    </p:spTree>
    <p:extLst>
      <p:ext uri="{BB962C8B-B14F-4D97-AF65-F5344CB8AC3E}">
        <p14:creationId xmlns:p14="http://schemas.microsoft.com/office/powerpoint/2010/main" val="2394119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877" y="146007"/>
            <a:ext cx="10515600" cy="1325563"/>
          </a:xfrm>
        </p:spPr>
        <p:txBody>
          <a:bodyPr/>
          <a:lstStyle/>
          <a:p>
            <a:r>
              <a:rPr lang="en-US" altLang="zh-CN" dirty="0" smtClean="0"/>
              <a:t>5.8 </a:t>
            </a:r>
            <a:r>
              <a:rPr lang="zh-CN" altLang="en-US" dirty="0" smtClean="0"/>
              <a:t>高级话题 </a:t>
            </a:r>
            <a:r>
              <a:rPr lang="en-US" altLang="zh-CN" dirty="0" smtClean="0"/>
              <a:t>(6)</a:t>
            </a:r>
            <a:r>
              <a:rPr lang="zh-CN" altLang="en-US" dirty="0" smtClean="0"/>
              <a:t>嵌套函数</a:t>
            </a:r>
            <a:r>
              <a:rPr lang="en-US" altLang="zh-CN" dirty="0" smtClean="0"/>
              <a:t>(</a:t>
            </a:r>
            <a:r>
              <a:rPr lang="zh-CN" altLang="en-US" dirty="0" smtClean="0">
                <a:solidFill>
                  <a:srgbClr val="0070C0"/>
                </a:solidFill>
              </a:rPr>
              <a:t>补充，不作要求</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在函数体内再定义新的函数</a:t>
            </a:r>
            <a:endParaRPr lang="en-US" altLang="zh-CN" dirty="0" smtClean="0"/>
          </a:p>
          <a:p>
            <a:r>
              <a:rPr lang="en-US" altLang="zh-CN" dirty="0" smtClean="0"/>
              <a:t>Python</a:t>
            </a:r>
            <a:r>
              <a:rPr lang="zh-CN" altLang="en-US" dirty="0" smtClean="0"/>
              <a:t>中函数也是对象</a:t>
            </a:r>
            <a:endParaRPr lang="zh-CN" altLang="en-US" dirty="0"/>
          </a:p>
        </p:txBody>
      </p:sp>
      <p:sp>
        <p:nvSpPr>
          <p:cNvPr id="5" name="矩形 4"/>
          <p:cNvSpPr/>
          <p:nvPr/>
        </p:nvSpPr>
        <p:spPr>
          <a:xfrm>
            <a:off x="400877" y="2967420"/>
            <a:ext cx="7212497" cy="2862322"/>
          </a:xfrm>
          <a:prstGeom prst="rect">
            <a:avLst/>
          </a:prstGeom>
          <a:solidFill>
            <a:schemeClr val="accent4">
              <a:lumMod val="20000"/>
              <a:lumOff val="80000"/>
            </a:schemeClr>
          </a:solidFill>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linear</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a</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b</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err="1">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result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a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x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b</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result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func_1_1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linear</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func_2_1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linear</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808080"/>
                </a:solidFill>
                <a:latin typeface="Courier New" panose="02070309020205020404" pitchFamily="49" charset="0"/>
                <a:ea typeface="宋体" panose="02010600030101010101" pitchFamily="2" charset="-122"/>
              </a:rPr>
              <a:t>'f(x) = x+1, f(10) =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func_1_1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10</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808080"/>
                </a:solidFill>
                <a:latin typeface="Courier New" panose="02070309020205020404" pitchFamily="49" charset="0"/>
                <a:ea typeface="宋体" panose="02010600030101010101" pitchFamily="2" charset="-122"/>
              </a:rPr>
              <a:t>'f(x) = 2x+1, f(10) =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func_2_1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10</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
        <p:nvSpPr>
          <p:cNvPr id="6" name="文本框 5"/>
          <p:cNvSpPr txBox="1"/>
          <p:nvPr/>
        </p:nvSpPr>
        <p:spPr>
          <a:xfrm>
            <a:off x="7498081" y="1225689"/>
            <a:ext cx="4586346" cy="526297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自由</a:t>
            </a:r>
            <a:r>
              <a:rPr lang="zh-CN" altLang="en-US" sz="2400" dirty="0" smtClean="0"/>
              <a:t>变量：在函数体内</a:t>
            </a:r>
            <a:r>
              <a:rPr lang="zh-CN" altLang="en-US" sz="2400" dirty="0"/>
              <a:t>未赋值但是</a:t>
            </a:r>
            <a:r>
              <a:rPr lang="zh-CN" altLang="en-US" sz="2400" dirty="0" smtClean="0"/>
              <a:t>使用的变量</a:t>
            </a:r>
            <a:endParaRPr lang="en-US" altLang="zh-CN" sz="2400" dirty="0" smtClean="0"/>
          </a:p>
          <a:p>
            <a:pPr marL="342900" indent="-342900">
              <a:buFont typeface="Arial" panose="020B0604020202020204" pitchFamily="34" charset="0"/>
              <a:buChar char="•"/>
            </a:pPr>
            <a:r>
              <a:rPr lang="zh-CN" altLang="en-US" sz="2400" dirty="0" smtClean="0"/>
              <a:t>在</a:t>
            </a:r>
            <a:r>
              <a:rPr lang="en-US" altLang="zh-CN" sz="2400" dirty="0" smtClean="0"/>
              <a:t>result</a:t>
            </a:r>
            <a:r>
              <a:rPr lang="zh-CN" altLang="en-US" sz="2400" dirty="0" smtClean="0"/>
              <a:t>函数定义时</a:t>
            </a:r>
            <a:r>
              <a:rPr lang="en-US" altLang="zh-CN" sz="2400" dirty="0" smtClean="0"/>
              <a:t>,a</a:t>
            </a:r>
            <a:r>
              <a:rPr lang="zh-CN" altLang="en-US" sz="2400" dirty="0" smtClean="0"/>
              <a:t>和</a:t>
            </a:r>
            <a:r>
              <a:rPr lang="en-US" altLang="zh-CN" sz="2400" dirty="0" smtClean="0"/>
              <a:t>b</a:t>
            </a:r>
            <a:r>
              <a:rPr lang="zh-CN" altLang="en-US" sz="2400" dirty="0" smtClean="0"/>
              <a:t>为</a:t>
            </a:r>
            <a:r>
              <a:rPr lang="zh-CN" altLang="en-US" sz="2400" dirty="0"/>
              <a:t>自由</a:t>
            </a:r>
            <a:r>
              <a:rPr lang="zh-CN" altLang="en-US" sz="2400" dirty="0" smtClean="0"/>
              <a:t>变量</a:t>
            </a:r>
            <a:endParaRPr lang="en-US" altLang="zh-CN" sz="2400" dirty="0" smtClean="0"/>
          </a:p>
          <a:p>
            <a:pPr marL="342900" indent="-342900">
              <a:buFont typeface="Arial" panose="020B0604020202020204" pitchFamily="34" charset="0"/>
              <a:buChar char="•"/>
            </a:pPr>
            <a:r>
              <a:rPr lang="zh-CN" altLang="en-US" sz="2400" dirty="0" smtClean="0"/>
              <a:t>按照</a:t>
            </a:r>
            <a:r>
              <a:rPr lang="en-US" altLang="zh-CN" sz="2400" dirty="0" smtClean="0"/>
              <a:t>LEGB</a:t>
            </a:r>
            <a:r>
              <a:rPr lang="zh-CN" altLang="en-US" sz="2400" dirty="0" smtClean="0"/>
              <a:t>规则，自由变量继续在外层函数中由里到外寻找。</a:t>
            </a:r>
            <a:endParaRPr lang="en-US" altLang="zh-CN" sz="2400" dirty="0" smtClean="0"/>
          </a:p>
          <a:p>
            <a:pPr marL="342900" indent="-342900">
              <a:buFont typeface="Arial" panose="020B0604020202020204" pitchFamily="34" charset="0"/>
              <a:buChar char="•"/>
            </a:pPr>
            <a:r>
              <a:rPr lang="zh-CN" altLang="en-US" sz="2400" dirty="0" smtClean="0"/>
              <a:t>每次调用</a:t>
            </a:r>
            <a:r>
              <a:rPr lang="en-US" altLang="zh-CN" sz="2400" dirty="0" smtClean="0"/>
              <a:t>linear</a:t>
            </a:r>
            <a:r>
              <a:rPr lang="zh-CN" altLang="en-US" sz="2400" dirty="0" smtClean="0"/>
              <a:t>返回一个新的函数对象</a:t>
            </a:r>
            <a:r>
              <a:rPr lang="en-US" altLang="zh-CN" sz="2400" dirty="0" err="1" smtClean="0"/>
              <a:t>func</a:t>
            </a:r>
            <a:r>
              <a:rPr lang="zh-CN" altLang="en-US" sz="2400" dirty="0" smtClean="0"/>
              <a:t>，</a:t>
            </a:r>
            <a:endParaRPr lang="en-US" altLang="zh-CN" sz="2400" dirty="0" smtClean="0"/>
          </a:p>
          <a:p>
            <a:pPr marL="800100" lvl="1" indent="-342900">
              <a:buFont typeface="Arial" panose="020B0604020202020204" pitchFamily="34" charset="0"/>
              <a:buChar char="•"/>
            </a:pPr>
            <a:r>
              <a:rPr lang="zh-CN" altLang="en-US" sz="2400" dirty="0" smtClean="0"/>
              <a:t>返回的函数对象不再依赖于外层函数</a:t>
            </a:r>
            <a:r>
              <a:rPr lang="en-US" altLang="zh-CN" sz="2400" dirty="0" smtClean="0"/>
              <a:t>linear</a:t>
            </a:r>
            <a:r>
              <a:rPr lang="zh-CN" altLang="en-US" sz="2400" dirty="0" smtClean="0"/>
              <a:t>（实际上已经返回退出了）</a:t>
            </a:r>
            <a:endParaRPr lang="en-US" altLang="zh-CN" sz="2400" dirty="0" smtClean="0"/>
          </a:p>
          <a:p>
            <a:pPr marL="800100" lvl="1" indent="-342900">
              <a:buFont typeface="Arial" panose="020B0604020202020204" pitchFamily="34" charset="0"/>
              <a:buChar char="•"/>
            </a:pPr>
            <a:r>
              <a:rPr lang="zh-CN" altLang="en-US" sz="2400" dirty="0" smtClean="0">
                <a:solidFill>
                  <a:srgbClr val="FF0000"/>
                </a:solidFill>
              </a:rPr>
              <a:t>外层函数</a:t>
            </a:r>
            <a:r>
              <a:rPr lang="en-US" altLang="zh-CN" sz="2400" dirty="0" smtClean="0">
                <a:solidFill>
                  <a:srgbClr val="FF0000"/>
                </a:solidFill>
              </a:rPr>
              <a:t>return</a:t>
            </a:r>
            <a:r>
              <a:rPr lang="zh-CN" altLang="en-US" sz="2400" dirty="0" smtClean="0">
                <a:solidFill>
                  <a:srgbClr val="FF0000"/>
                </a:solidFill>
              </a:rPr>
              <a:t>时进行非全局的自由变量的绑定</a:t>
            </a:r>
            <a:endParaRPr lang="en-US" altLang="zh-CN" sz="2400" dirty="0" smtClean="0">
              <a:solidFill>
                <a:srgbClr val="FF0000"/>
              </a:solidFill>
            </a:endParaRPr>
          </a:p>
          <a:p>
            <a:pPr marL="800100" lvl="1" indent="-342900">
              <a:buFont typeface="Arial" panose="020B0604020202020204" pitchFamily="34" charset="0"/>
              <a:buChar char="•"/>
            </a:pPr>
            <a:r>
              <a:rPr lang="zh-CN" altLang="en-US" sz="2400" dirty="0" smtClean="0"/>
              <a:t>保存在 </a:t>
            </a:r>
            <a:r>
              <a:rPr lang="en-US" altLang="zh-CN" sz="2400" dirty="0" err="1" smtClean="0"/>
              <a:t>func</a:t>
            </a:r>
            <a:r>
              <a:rPr lang="en-US" altLang="zh-CN" sz="2400" dirty="0" smtClean="0"/>
              <a:t>.__closure__</a:t>
            </a:r>
            <a:r>
              <a:rPr lang="zh-CN" altLang="en-US" sz="2400" dirty="0" smtClean="0"/>
              <a:t>中</a:t>
            </a:r>
            <a:endParaRPr lang="zh-CN" altLang="en-US" sz="2400" dirty="0"/>
          </a:p>
        </p:txBody>
      </p:sp>
      <p:sp>
        <p:nvSpPr>
          <p:cNvPr id="4" name="文本框 3"/>
          <p:cNvSpPr txBox="1"/>
          <p:nvPr/>
        </p:nvSpPr>
        <p:spPr>
          <a:xfrm>
            <a:off x="682171" y="6176963"/>
            <a:ext cx="6132917" cy="461665"/>
          </a:xfrm>
          <a:prstGeom prst="rect">
            <a:avLst/>
          </a:prstGeom>
          <a:noFill/>
        </p:spPr>
        <p:txBody>
          <a:bodyPr wrap="square" rtlCol="0">
            <a:spAutoFit/>
          </a:bodyPr>
          <a:lstStyle/>
          <a:p>
            <a:r>
              <a:rPr lang="zh-CN" altLang="en-US" sz="2400" b="1" dirty="0" smtClean="0">
                <a:solidFill>
                  <a:srgbClr val="0070C0"/>
                </a:solidFill>
              </a:rPr>
              <a:t>含有自由变量的代码块称为闭包</a:t>
            </a:r>
            <a:r>
              <a:rPr lang="en-US" altLang="zh-CN" sz="2400" b="1" dirty="0" smtClean="0">
                <a:solidFill>
                  <a:srgbClr val="0070C0"/>
                </a:solidFill>
              </a:rPr>
              <a:t>(closure)</a:t>
            </a:r>
            <a:endParaRPr lang="zh-CN" altLang="en-US" sz="2400" b="1" dirty="0">
              <a:solidFill>
                <a:srgbClr val="0070C0"/>
              </a:solidFill>
            </a:endParaRPr>
          </a:p>
        </p:txBody>
      </p:sp>
    </p:spTree>
    <p:extLst>
      <p:ext uri="{BB962C8B-B14F-4D97-AF65-F5344CB8AC3E}">
        <p14:creationId xmlns:p14="http://schemas.microsoft.com/office/powerpoint/2010/main" val="1374906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嵌套函数的</a:t>
            </a:r>
            <a:r>
              <a:rPr lang="en-US" altLang="zh-CN" dirty="0" smtClean="0"/>
              <a:t>late </a:t>
            </a:r>
            <a:r>
              <a:rPr lang="en-US" altLang="zh-CN" dirty="0"/>
              <a:t>binding (</a:t>
            </a:r>
            <a:r>
              <a:rPr lang="zh-CN" altLang="en-US" dirty="0">
                <a:solidFill>
                  <a:srgbClr val="0070C0"/>
                </a:solidFill>
              </a:rPr>
              <a:t>补充，不作要求</a:t>
            </a:r>
            <a:r>
              <a:rPr lang="zh-CN" altLang="en-US" dirty="0" smtClean="0"/>
              <a:t>）</a:t>
            </a:r>
            <a:endParaRPr lang="zh-CN" altLang="en-US" dirty="0"/>
          </a:p>
        </p:txBody>
      </p:sp>
      <p:sp>
        <p:nvSpPr>
          <p:cNvPr id="3" name="内容占位符 2"/>
          <p:cNvSpPr>
            <a:spLocks noGrp="1"/>
          </p:cNvSpPr>
          <p:nvPr>
            <p:ph idx="1"/>
          </p:nvPr>
        </p:nvSpPr>
        <p:spPr>
          <a:xfrm>
            <a:off x="838200" y="1672999"/>
            <a:ext cx="10708341" cy="1208372"/>
          </a:xfrm>
        </p:spPr>
        <p:txBody>
          <a:bodyPr>
            <a:normAutofit/>
          </a:bodyPr>
          <a:lstStyle/>
          <a:p>
            <a:r>
              <a:rPr lang="zh-CN" altLang="en-US" sz="2400" dirty="0" smtClean="0"/>
              <a:t>不是在定义函数时绑定，而是在定义函数的函数体中返回时绑定非全局的自由变量</a:t>
            </a:r>
            <a:endParaRPr lang="en-US" altLang="zh-CN" sz="2400" dirty="0" smtClean="0"/>
          </a:p>
          <a:p>
            <a:r>
              <a:rPr lang="zh-CN" altLang="en-US" sz="2400" dirty="0" smtClean="0"/>
              <a:t>在函数调用时绑定全局变量</a:t>
            </a:r>
            <a:endParaRPr lang="zh-CN" altLang="en-US" sz="2400" dirty="0"/>
          </a:p>
        </p:txBody>
      </p:sp>
      <p:sp>
        <p:nvSpPr>
          <p:cNvPr id="4" name="矩形 3"/>
          <p:cNvSpPr/>
          <p:nvPr/>
        </p:nvSpPr>
        <p:spPr>
          <a:xfrm>
            <a:off x="304802" y="2982771"/>
            <a:ext cx="4679576" cy="3724096"/>
          </a:xfrm>
          <a:prstGeom prst="rect">
            <a:avLst/>
          </a:prstGeom>
          <a:solidFill>
            <a:schemeClr val="accent4">
              <a:lumMod val="20000"/>
              <a:lumOff val="80000"/>
            </a:schemeClr>
          </a:solidFill>
          <a:ln>
            <a:solidFill>
              <a:schemeClr val="accent1"/>
            </a:solidFill>
          </a:ln>
        </p:spPr>
        <p:txBody>
          <a:bodyPr wrap="square">
            <a:spAutoFit/>
          </a:bodyPr>
          <a:lstStyle/>
          <a:p>
            <a:pPr algn="just">
              <a:spcAft>
                <a:spcPts val="0"/>
              </a:spcAft>
            </a:pPr>
            <a:r>
              <a:rPr lang="en-US" altLang="zh-CN" sz="2000" kern="100" dirty="0">
                <a:latin typeface="Times New Roman" panose="02020603050405020304" pitchFamily="18" charset="0"/>
                <a:ea typeface="宋体" panose="02010600030101010101" pitchFamily="2" charset="-122"/>
              </a:rPr>
              <a:t> </a:t>
            </a:r>
            <a:r>
              <a:rPr lang="en-US" altLang="zh-CN" b="1" kern="0" dirty="0" smtClean="0">
                <a:solidFill>
                  <a:srgbClr val="0000FF"/>
                </a:solidFill>
                <a:latin typeface="Courier New" panose="02070309020205020404" pitchFamily="49" charset="0"/>
                <a:ea typeface="宋体" panose="02010600030101010101" pitchFamily="2" charset="-122"/>
              </a:rPr>
              <a:t>def</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kern="0" dirty="0" err="1">
                <a:solidFill>
                  <a:srgbClr val="FF00FF"/>
                </a:solidFill>
                <a:latin typeface="Courier New" panose="02070309020205020404" pitchFamily="49" charset="0"/>
                <a:ea typeface="宋体" panose="02010600030101010101" pitchFamily="2" charset="-122"/>
              </a:rPr>
              <a:t>makeActs</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funcs</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3</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j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hex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id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j</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FF00FF"/>
                </a:solidFill>
                <a:latin typeface="Courier New" panose="02070309020205020404" pitchFamily="49" charset="0"/>
                <a:ea typeface="宋体" panose="02010600030101010101" pitchFamily="2" charset="-122"/>
              </a:rPr>
              <a:t>func</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j</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hex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id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j</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funcs</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append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func</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funcs</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acts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makeActs</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act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10</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act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acts</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sp>
        <p:nvSpPr>
          <p:cNvPr id="6" name="矩形 5"/>
          <p:cNvSpPr/>
          <p:nvPr/>
        </p:nvSpPr>
        <p:spPr>
          <a:xfrm>
            <a:off x="5627594" y="3326967"/>
            <a:ext cx="2011456" cy="2585323"/>
          </a:xfrm>
          <a:prstGeom prst="rect">
            <a:avLst/>
          </a:prstGeom>
          <a:ln>
            <a:solidFill>
              <a:schemeClr val="accent1"/>
            </a:solidFill>
          </a:ln>
        </p:spPr>
        <p:txBody>
          <a:bodyPr wrap="square">
            <a:spAutoFit/>
          </a:bodyPr>
          <a:lstStyle/>
          <a:p>
            <a:r>
              <a:rPr lang="zh-CN" altLang="en-US" dirty="0">
                <a:solidFill>
                  <a:srgbClr val="0070C0"/>
                </a:solidFill>
              </a:rPr>
              <a:t>0x1148da0</a:t>
            </a:r>
          </a:p>
          <a:p>
            <a:r>
              <a:rPr lang="zh-CN" altLang="en-US" dirty="0">
                <a:solidFill>
                  <a:srgbClr val="0070C0"/>
                </a:solidFill>
              </a:rPr>
              <a:t>0x113d698</a:t>
            </a:r>
          </a:p>
          <a:p>
            <a:r>
              <a:rPr lang="zh-CN" altLang="en-US" dirty="0">
                <a:solidFill>
                  <a:srgbClr val="0070C0"/>
                </a:solidFill>
              </a:rPr>
              <a:t>0x11478f0</a:t>
            </a:r>
          </a:p>
          <a:p>
            <a:r>
              <a:rPr lang="zh-CN" altLang="en-US" dirty="0">
                <a:solidFill>
                  <a:srgbClr val="0070C0"/>
                </a:solidFill>
              </a:rPr>
              <a:t>20</a:t>
            </a:r>
          </a:p>
          <a:p>
            <a:r>
              <a:rPr lang="zh-CN" altLang="en-US" dirty="0">
                <a:solidFill>
                  <a:srgbClr val="0070C0"/>
                </a:solidFill>
              </a:rPr>
              <a:t>0x11478f0</a:t>
            </a:r>
          </a:p>
          <a:p>
            <a:r>
              <a:rPr lang="zh-CN" altLang="en-US" dirty="0">
                <a:solidFill>
                  <a:srgbClr val="0070C0"/>
                </a:solidFill>
              </a:rPr>
              <a:t>20</a:t>
            </a:r>
          </a:p>
          <a:p>
            <a:r>
              <a:rPr lang="zh-CN" altLang="en-US" dirty="0">
                <a:solidFill>
                  <a:srgbClr val="0070C0"/>
                </a:solidFill>
              </a:rPr>
              <a:t>0x11478f0</a:t>
            </a:r>
          </a:p>
          <a:p>
            <a:r>
              <a:rPr lang="zh-CN" altLang="en-US" dirty="0">
                <a:solidFill>
                  <a:srgbClr val="0070C0"/>
                </a:solidFill>
              </a:rPr>
              <a:t>20</a:t>
            </a:r>
          </a:p>
          <a:p>
            <a:r>
              <a:rPr lang="zh-CN" altLang="en-US" dirty="0">
                <a:solidFill>
                  <a:srgbClr val="0070C0"/>
                </a:solidFill>
              </a:rPr>
              <a:t>0x11478f0</a:t>
            </a:r>
          </a:p>
        </p:txBody>
      </p:sp>
      <p:sp>
        <p:nvSpPr>
          <p:cNvPr id="8" name="文本框 7"/>
          <p:cNvSpPr txBox="1"/>
          <p:nvPr/>
        </p:nvSpPr>
        <p:spPr>
          <a:xfrm>
            <a:off x="8229600" y="3384117"/>
            <a:ext cx="3467100" cy="2308324"/>
          </a:xfrm>
          <a:prstGeom prst="rect">
            <a:avLst/>
          </a:prstGeom>
          <a:noFill/>
        </p:spPr>
        <p:txBody>
          <a:bodyPr wrap="square" rtlCol="0">
            <a:spAutoFit/>
          </a:bodyPr>
          <a:lstStyle/>
          <a:p>
            <a:r>
              <a:rPr lang="zh-CN" altLang="en-US" sz="2400" dirty="0" smtClean="0"/>
              <a:t>期待输出为：</a:t>
            </a:r>
            <a:endParaRPr lang="en-US" altLang="zh-CN" sz="2400" dirty="0" smtClean="0"/>
          </a:p>
          <a:p>
            <a:r>
              <a:rPr lang="en-US" altLang="zh-CN" sz="2400" dirty="0" smtClean="0"/>
              <a:t>0</a:t>
            </a:r>
            <a:r>
              <a:rPr lang="zh-CN" altLang="en-US" sz="2400" dirty="0" smtClean="0"/>
              <a:t>*</a:t>
            </a:r>
            <a:r>
              <a:rPr lang="en-US" altLang="zh-CN" sz="2400" dirty="0" smtClean="0"/>
              <a:t>n, n, *2n  (n=10),</a:t>
            </a:r>
            <a:r>
              <a:rPr lang="zh-CN" altLang="en-US" sz="2400" dirty="0" smtClean="0"/>
              <a:t>即</a:t>
            </a:r>
            <a:r>
              <a:rPr lang="en-US" altLang="zh-CN" sz="2400" dirty="0" smtClean="0"/>
              <a:t>0,10,20</a:t>
            </a:r>
          </a:p>
          <a:p>
            <a:r>
              <a:rPr lang="zh-CN" altLang="en-US" sz="2400" dirty="0" smtClean="0"/>
              <a:t>实际输出：</a:t>
            </a:r>
            <a:r>
              <a:rPr lang="en-US" altLang="zh-CN" sz="2400" dirty="0" smtClean="0"/>
              <a:t>20,20,20</a:t>
            </a:r>
          </a:p>
          <a:p>
            <a:r>
              <a:rPr lang="zh-CN" altLang="en-US" sz="2400" dirty="0" smtClean="0"/>
              <a:t>可以看到</a:t>
            </a:r>
            <a:r>
              <a:rPr lang="zh-CN" altLang="en-US" sz="2400" dirty="0" smtClean="0">
                <a:solidFill>
                  <a:srgbClr val="0070C0"/>
                </a:solidFill>
              </a:rPr>
              <a:t>自由变量</a:t>
            </a:r>
            <a:r>
              <a:rPr lang="en-US" altLang="zh-CN" sz="2400" dirty="0" smtClean="0">
                <a:solidFill>
                  <a:srgbClr val="0070C0"/>
                </a:solidFill>
              </a:rPr>
              <a:t>j</a:t>
            </a:r>
            <a:r>
              <a:rPr lang="zh-CN" altLang="en-US" sz="2400" dirty="0" smtClean="0"/>
              <a:t>都指向同一个对象</a:t>
            </a:r>
            <a:r>
              <a:rPr lang="en-US" altLang="zh-CN" sz="2400" dirty="0" smtClean="0"/>
              <a:t> </a:t>
            </a:r>
            <a:endParaRPr lang="zh-CN" altLang="en-US" sz="2400" dirty="0"/>
          </a:p>
        </p:txBody>
      </p:sp>
      <p:sp>
        <p:nvSpPr>
          <p:cNvPr id="5" name="文本框 4"/>
          <p:cNvSpPr txBox="1"/>
          <p:nvPr/>
        </p:nvSpPr>
        <p:spPr>
          <a:xfrm>
            <a:off x="5254167" y="2120483"/>
            <a:ext cx="5994401" cy="1015663"/>
          </a:xfrm>
          <a:prstGeom prst="rect">
            <a:avLst/>
          </a:prstGeom>
          <a:noFill/>
        </p:spPr>
        <p:txBody>
          <a:bodyPr wrap="square" rtlCol="0">
            <a:spAutoFit/>
          </a:bodyPr>
          <a:lstStyle/>
          <a:p>
            <a:r>
              <a:rPr lang="zh-CN" altLang="en-US" dirty="0" smtClean="0"/>
              <a:t>与</a:t>
            </a:r>
            <a:r>
              <a:rPr lang="en-US" altLang="zh-CN" dirty="0" smtClean="0"/>
              <a:t>global</a:t>
            </a:r>
            <a:r>
              <a:rPr lang="zh-CN" altLang="en-US" dirty="0" smtClean="0"/>
              <a:t>语句类似，如果在内层函数要对于外层的自由变量赋值，需要使用</a:t>
            </a:r>
            <a:r>
              <a:rPr lang="en-US" altLang="zh-CN" sz="2400" dirty="0" smtClean="0">
                <a:solidFill>
                  <a:srgbClr val="0070C0"/>
                </a:solidFill>
              </a:rPr>
              <a:t>nonlocal</a:t>
            </a:r>
            <a:r>
              <a:rPr lang="zh-CN" altLang="en-US" sz="2400" dirty="0" smtClean="0">
                <a:solidFill>
                  <a:srgbClr val="0070C0"/>
                </a:solidFill>
              </a:rPr>
              <a:t>语句</a:t>
            </a:r>
            <a:r>
              <a:rPr lang="zh-CN" altLang="en-US" dirty="0" smtClean="0"/>
              <a:t>表示函数体赋值不会变为局部变量，而是外层函数的自由变量</a:t>
            </a:r>
            <a:endParaRPr lang="zh-CN" altLang="en-US" dirty="0"/>
          </a:p>
        </p:txBody>
      </p:sp>
    </p:spTree>
    <p:extLst>
      <p:ext uri="{BB962C8B-B14F-4D97-AF65-F5344CB8AC3E}">
        <p14:creationId xmlns:p14="http://schemas.microsoft.com/office/powerpoint/2010/main" val="4162941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嵌套函数的</a:t>
            </a:r>
            <a:r>
              <a:rPr lang="en-US" altLang="zh-CN" dirty="0"/>
              <a:t>late binding (</a:t>
            </a:r>
            <a:r>
              <a:rPr lang="zh-CN" altLang="en-US" dirty="0">
                <a:solidFill>
                  <a:srgbClr val="0070C0"/>
                </a:solidFill>
              </a:rPr>
              <a:t>补充，</a:t>
            </a:r>
            <a:r>
              <a:rPr lang="zh-CN" altLang="en-US" dirty="0" smtClean="0">
                <a:solidFill>
                  <a:srgbClr val="0070C0"/>
                </a:solidFill>
              </a:rPr>
              <a:t>不作要求</a:t>
            </a:r>
            <a:r>
              <a:rPr lang="zh-CN" altLang="en-US" dirty="0" smtClean="0"/>
              <a:t>）</a:t>
            </a:r>
            <a:endParaRPr lang="zh-CN" altLang="en-US" dirty="0"/>
          </a:p>
        </p:txBody>
      </p:sp>
      <p:sp>
        <p:nvSpPr>
          <p:cNvPr id="4" name="矩形 3"/>
          <p:cNvSpPr/>
          <p:nvPr/>
        </p:nvSpPr>
        <p:spPr>
          <a:xfrm>
            <a:off x="5455023" y="2067187"/>
            <a:ext cx="4584327" cy="4276463"/>
          </a:xfrm>
          <a:prstGeom prst="rect">
            <a:avLst/>
          </a:prstGeom>
          <a:solidFill>
            <a:schemeClr val="accent4">
              <a:lumMod val="20000"/>
              <a:lumOff val="80000"/>
            </a:schemeClr>
          </a:solidFill>
          <a:ln>
            <a:solidFill>
              <a:schemeClr val="accent1"/>
            </a:solidFill>
          </a:ln>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makeActs2</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funcs</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for</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i</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in</a:t>
            </a:r>
            <a:r>
              <a:rPr lang="en-US" altLang="zh-CN" sz="2000" kern="0" dirty="0">
                <a:solidFill>
                  <a:srgbClr val="000000"/>
                </a:solidFill>
                <a:latin typeface="Courier New" panose="02070309020205020404" pitchFamily="49" charset="0"/>
                <a:ea typeface="宋体" panose="02010600030101010101" pitchFamily="2" charset="-122"/>
              </a:rPr>
              <a:t> range</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3</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j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i</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hex</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id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j</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FF00FF"/>
                </a:solidFill>
                <a:latin typeface="Courier New" panose="02070309020205020404" pitchFamily="49" charset="0"/>
                <a:ea typeface="宋体" panose="02010600030101010101" pitchFamily="2" charset="-122"/>
              </a:rPr>
              <a:t>func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n</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0070C0"/>
                </a:solidFill>
                <a:latin typeface="Courier New" panose="02070309020205020404" pitchFamily="49" charset="0"/>
                <a:ea typeface="宋体" panose="02010600030101010101" pitchFamily="2" charset="-122"/>
              </a:rPr>
              <a:t>j</a:t>
            </a:r>
            <a:r>
              <a:rPr lang="en-US" altLang="zh-CN" sz="2400" b="1" kern="0" dirty="0">
                <a:solidFill>
                  <a:srgbClr val="0070C0"/>
                </a:solidFill>
                <a:latin typeface="Courier New" panose="02070309020205020404" pitchFamily="49" charset="0"/>
                <a:ea typeface="宋体" panose="02010600030101010101" pitchFamily="2" charset="-122"/>
              </a:rPr>
              <a:t>=</a:t>
            </a:r>
            <a:r>
              <a:rPr lang="en-US" altLang="zh-CN" sz="2400" kern="0" dirty="0">
                <a:solidFill>
                  <a:srgbClr val="0070C0"/>
                </a:solidFill>
                <a:latin typeface="Courier New" panose="02070309020205020404" pitchFamily="49" charset="0"/>
                <a:ea typeface="宋体" panose="02010600030101010101" pitchFamily="2" charset="-122"/>
              </a:rPr>
              <a:t>j</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n</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j</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0</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hex</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id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j</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funcs</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append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func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funcs</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acts2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makeActs2</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act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10</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for</a:t>
            </a:r>
            <a:r>
              <a:rPr lang="en-US" altLang="zh-CN" sz="2000" kern="0" dirty="0">
                <a:solidFill>
                  <a:srgbClr val="000000"/>
                </a:solidFill>
                <a:latin typeface="Courier New" panose="02070309020205020404" pitchFamily="49" charset="0"/>
                <a:ea typeface="宋体" panose="02010600030101010101" pitchFamily="2" charset="-122"/>
              </a:rPr>
              <a:t> act </a:t>
            </a:r>
            <a:r>
              <a:rPr lang="en-US" altLang="zh-CN" sz="2000" b="1" kern="0" dirty="0">
                <a:solidFill>
                  <a:srgbClr val="0000FF"/>
                </a:solidFill>
                <a:latin typeface="Courier New" panose="02070309020205020404" pitchFamily="49" charset="0"/>
                <a:ea typeface="宋体" panose="02010600030101010101" pitchFamily="2" charset="-122"/>
              </a:rPr>
              <a:t>in</a:t>
            </a:r>
            <a:r>
              <a:rPr lang="en-US" altLang="zh-CN" sz="2000" kern="0" dirty="0">
                <a:solidFill>
                  <a:srgbClr val="000000"/>
                </a:solidFill>
                <a:latin typeface="Courier New" panose="02070309020205020404" pitchFamily="49" charset="0"/>
                <a:ea typeface="宋体" panose="02010600030101010101" pitchFamily="2" charset="-122"/>
              </a:rPr>
              <a:t> acts2</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p:txBody>
      </p:sp>
      <p:sp>
        <p:nvSpPr>
          <p:cNvPr id="5" name="矩形 4"/>
          <p:cNvSpPr/>
          <p:nvPr/>
        </p:nvSpPr>
        <p:spPr>
          <a:xfrm>
            <a:off x="304802" y="2083738"/>
            <a:ext cx="4933948" cy="4154984"/>
          </a:xfrm>
          <a:prstGeom prst="rect">
            <a:avLst/>
          </a:prstGeom>
          <a:solidFill>
            <a:schemeClr val="accent4">
              <a:lumMod val="20000"/>
              <a:lumOff val="80000"/>
            </a:schemeClr>
          </a:solidFill>
          <a:ln>
            <a:solidFill>
              <a:schemeClr val="accent1"/>
            </a:solidFill>
          </a:ln>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 </a:t>
            </a:r>
            <a:r>
              <a:rPr lang="en-US" altLang="zh-CN" sz="2000" b="1" kern="0" dirty="0" smtClean="0">
                <a:solidFill>
                  <a:srgbClr val="0000FF"/>
                </a:solidFill>
                <a:latin typeface="Courier New" panose="02070309020205020404" pitchFamily="49" charset="0"/>
                <a:ea typeface="宋体" panose="02010600030101010101" pitchFamily="2" charset="-122"/>
              </a:rPr>
              <a:t>def</a:t>
            </a:r>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FF00FF"/>
                </a:solidFill>
                <a:latin typeface="Courier New" panose="02070309020205020404" pitchFamily="49" charset="0"/>
                <a:ea typeface="宋体" panose="02010600030101010101" pitchFamily="2" charset="-122"/>
              </a:rPr>
              <a:t>makeActs</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funcs</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for</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i</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in</a:t>
            </a:r>
            <a:r>
              <a:rPr lang="en-US" altLang="zh-CN" sz="2000" kern="0" dirty="0">
                <a:solidFill>
                  <a:srgbClr val="000000"/>
                </a:solidFill>
                <a:latin typeface="Courier New" panose="02070309020205020404" pitchFamily="49" charset="0"/>
                <a:ea typeface="宋体" panose="02010600030101010101" pitchFamily="2" charset="-122"/>
              </a:rPr>
              <a:t> range</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3</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j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i</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hex</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id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j</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FF00FF"/>
                </a:solidFill>
                <a:latin typeface="Courier New" panose="02070309020205020404" pitchFamily="49" charset="0"/>
                <a:ea typeface="宋体" panose="02010600030101010101" pitchFamily="2" charset="-122"/>
              </a:rPr>
              <a:t>func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n</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n</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j</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0</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hex</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id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j</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funcs</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append</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func</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funcs</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acts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makeActs</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act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10</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for</a:t>
            </a:r>
            <a:r>
              <a:rPr lang="en-US" altLang="zh-CN" sz="2000" kern="0" dirty="0">
                <a:solidFill>
                  <a:srgbClr val="000000"/>
                </a:solidFill>
                <a:latin typeface="Courier New" panose="02070309020205020404" pitchFamily="49" charset="0"/>
                <a:ea typeface="宋体" panose="02010600030101010101" pitchFamily="2" charset="-122"/>
              </a:rPr>
              <a:t> act </a:t>
            </a:r>
            <a:r>
              <a:rPr lang="en-US" altLang="zh-CN" sz="2000" b="1" kern="0" dirty="0">
                <a:solidFill>
                  <a:srgbClr val="0000FF"/>
                </a:solidFill>
                <a:latin typeface="Courier New" panose="02070309020205020404" pitchFamily="49" charset="0"/>
                <a:ea typeface="宋体" panose="02010600030101010101" pitchFamily="2" charset="-122"/>
              </a:rPr>
              <a:t>in</a:t>
            </a:r>
            <a:r>
              <a:rPr lang="en-US" altLang="zh-CN" sz="2000" kern="0" dirty="0">
                <a:solidFill>
                  <a:srgbClr val="000000"/>
                </a:solidFill>
                <a:latin typeface="Courier New" panose="02070309020205020404" pitchFamily="49" charset="0"/>
                <a:ea typeface="宋体" panose="02010600030101010101" pitchFamily="2" charset="-122"/>
              </a:rPr>
              <a:t> acts</a:t>
            </a:r>
            <a:r>
              <a:rPr lang="en-US" altLang="zh-CN" sz="2000" b="1" kern="0" dirty="0" smtClean="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p:txBody>
      </p:sp>
      <p:sp>
        <p:nvSpPr>
          <p:cNvPr id="6" name="矩形 5"/>
          <p:cNvSpPr/>
          <p:nvPr/>
        </p:nvSpPr>
        <p:spPr>
          <a:xfrm>
            <a:off x="10327341" y="2405280"/>
            <a:ext cx="1597959" cy="2585323"/>
          </a:xfrm>
          <a:prstGeom prst="rect">
            <a:avLst/>
          </a:prstGeom>
          <a:ln>
            <a:solidFill>
              <a:schemeClr val="accent1"/>
            </a:solidFill>
          </a:ln>
        </p:spPr>
        <p:txBody>
          <a:bodyPr wrap="square">
            <a:spAutoFit/>
          </a:bodyPr>
          <a:lstStyle/>
          <a:p>
            <a:r>
              <a:rPr lang="zh-CN" altLang="en-US" dirty="0">
                <a:solidFill>
                  <a:srgbClr val="0070C0"/>
                </a:solidFill>
              </a:rPr>
              <a:t>0x1133440</a:t>
            </a:r>
          </a:p>
          <a:p>
            <a:r>
              <a:rPr lang="zh-CN" altLang="en-US" dirty="0">
                <a:solidFill>
                  <a:srgbClr val="0070C0"/>
                </a:solidFill>
              </a:rPr>
              <a:t>0x113d080</a:t>
            </a:r>
          </a:p>
          <a:p>
            <a:r>
              <a:rPr lang="zh-CN" altLang="en-US" dirty="0">
                <a:solidFill>
                  <a:srgbClr val="0070C0"/>
                </a:solidFill>
              </a:rPr>
              <a:t>0x1142378</a:t>
            </a:r>
          </a:p>
          <a:p>
            <a:r>
              <a:rPr lang="zh-CN" altLang="en-US" dirty="0">
                <a:solidFill>
                  <a:srgbClr val="0070C0"/>
                </a:solidFill>
              </a:rPr>
              <a:t>0</a:t>
            </a:r>
          </a:p>
          <a:p>
            <a:r>
              <a:rPr lang="zh-CN" altLang="en-US" dirty="0">
                <a:solidFill>
                  <a:srgbClr val="0070C0"/>
                </a:solidFill>
              </a:rPr>
              <a:t>0x1133440</a:t>
            </a:r>
          </a:p>
          <a:p>
            <a:r>
              <a:rPr lang="zh-CN" altLang="en-US" dirty="0">
                <a:solidFill>
                  <a:srgbClr val="0070C0"/>
                </a:solidFill>
              </a:rPr>
              <a:t>10</a:t>
            </a:r>
          </a:p>
          <a:p>
            <a:r>
              <a:rPr lang="zh-CN" altLang="en-US" dirty="0">
                <a:solidFill>
                  <a:srgbClr val="0070C0"/>
                </a:solidFill>
              </a:rPr>
              <a:t>0x113d080</a:t>
            </a:r>
          </a:p>
          <a:p>
            <a:r>
              <a:rPr lang="zh-CN" altLang="en-US" dirty="0">
                <a:solidFill>
                  <a:srgbClr val="0070C0"/>
                </a:solidFill>
              </a:rPr>
              <a:t>20</a:t>
            </a:r>
          </a:p>
          <a:p>
            <a:r>
              <a:rPr lang="zh-CN" altLang="en-US" dirty="0">
                <a:solidFill>
                  <a:srgbClr val="0070C0"/>
                </a:solidFill>
              </a:rPr>
              <a:t>0x1142378</a:t>
            </a:r>
          </a:p>
        </p:txBody>
      </p:sp>
    </p:spTree>
    <p:extLst>
      <p:ext uri="{BB962C8B-B14F-4D97-AF65-F5344CB8AC3E}">
        <p14:creationId xmlns:p14="http://schemas.microsoft.com/office/powerpoint/2010/main" val="782514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23551"/>
            <a:ext cx="10515600" cy="1325563"/>
          </a:xfrm>
        </p:spPr>
        <p:txBody>
          <a:bodyPr/>
          <a:lstStyle/>
          <a:p>
            <a:pPr>
              <a:defRPr/>
            </a:pPr>
            <a:r>
              <a:rPr lang="zh-CN" altLang="en-US" dirty="0" smtClean="0"/>
              <a:t>5.8 高级话题</a:t>
            </a:r>
            <a:r>
              <a:rPr lang="en-US" altLang="zh-CN" dirty="0" smtClean="0"/>
              <a:t>: </a:t>
            </a:r>
            <a:r>
              <a:rPr lang="zh-CN" altLang="en-US" dirty="0" smtClean="0"/>
              <a:t>可调用对象</a:t>
            </a:r>
            <a:r>
              <a:rPr lang="en-US" altLang="zh-CN" dirty="0" smtClean="0"/>
              <a:t>(</a:t>
            </a:r>
            <a:r>
              <a:rPr lang="zh-CN" altLang="en-US" dirty="0" smtClean="0">
                <a:solidFill>
                  <a:srgbClr val="0070C0"/>
                </a:solidFill>
              </a:rPr>
              <a:t>不</a:t>
            </a:r>
            <a:r>
              <a:rPr lang="zh-CN" altLang="en-US" dirty="0">
                <a:solidFill>
                  <a:srgbClr val="0070C0"/>
                </a:solidFill>
              </a:rPr>
              <a:t>作</a:t>
            </a:r>
            <a:r>
              <a:rPr lang="zh-CN" altLang="en-US" dirty="0" smtClean="0">
                <a:solidFill>
                  <a:srgbClr val="0070C0"/>
                </a:solidFill>
              </a:rPr>
              <a:t>要求</a:t>
            </a:r>
            <a:r>
              <a:rPr lang="zh-CN" altLang="en-US" dirty="0" smtClean="0"/>
              <a:t>）</a:t>
            </a:r>
          </a:p>
        </p:txBody>
      </p:sp>
      <p:sp>
        <p:nvSpPr>
          <p:cNvPr id="65539" name="Rectangle 3"/>
          <p:cNvSpPr>
            <a:spLocks noGrp="1" noChangeArrowheads="1"/>
          </p:cNvSpPr>
          <p:nvPr>
            <p:ph type="body" idx="1"/>
          </p:nvPr>
        </p:nvSpPr>
        <p:spPr>
          <a:xfrm>
            <a:off x="838201" y="1119026"/>
            <a:ext cx="8911106" cy="1087145"/>
          </a:xfrm>
        </p:spPr>
        <p:txBody>
          <a:bodyPr>
            <a:noAutofit/>
          </a:bodyPr>
          <a:lstStyle/>
          <a:p>
            <a:pPr eaLnBrk="1" hangingPunct="1">
              <a:lnSpc>
                <a:spcPct val="120000"/>
              </a:lnSpc>
              <a:defRPr/>
            </a:pPr>
            <a:r>
              <a:rPr lang="zh-CN" altLang="en-US" sz="2000" dirty="0" smtClean="0"/>
              <a:t>函数可以调用，实际上函数通过</a:t>
            </a:r>
            <a:r>
              <a:rPr lang="en-US" altLang="zh-CN" sz="2000" dirty="0" smtClean="0"/>
              <a:t>class function</a:t>
            </a:r>
            <a:r>
              <a:rPr lang="zh-CN" altLang="en-US" sz="2000" dirty="0" smtClean="0"/>
              <a:t>来实现</a:t>
            </a:r>
            <a:endParaRPr lang="en-US" altLang="zh-CN" sz="2000" dirty="0" smtClean="0"/>
          </a:p>
          <a:p>
            <a:pPr eaLnBrk="1" hangingPunct="1">
              <a:lnSpc>
                <a:spcPct val="120000"/>
              </a:lnSpc>
              <a:defRPr/>
            </a:pPr>
            <a:r>
              <a:rPr lang="zh-CN" altLang="en-US" sz="2000" dirty="0" smtClean="0"/>
              <a:t>自己定义的类如果实现了</a:t>
            </a:r>
            <a:r>
              <a:rPr lang="en-US" altLang="zh-CN" sz="2000" dirty="0" smtClean="0"/>
              <a:t>__call__()</a:t>
            </a:r>
            <a:r>
              <a:rPr lang="zh-CN" altLang="en-US" sz="2000" dirty="0" smtClean="0"/>
              <a:t>方法，则也是可调用对象</a:t>
            </a:r>
            <a:endParaRPr lang="en-US" altLang="zh-CN" sz="2000" dirty="0" smtClean="0"/>
          </a:p>
        </p:txBody>
      </p:sp>
      <p:sp>
        <p:nvSpPr>
          <p:cNvPr id="2" name="矩形 1"/>
          <p:cNvSpPr/>
          <p:nvPr/>
        </p:nvSpPr>
        <p:spPr>
          <a:xfrm>
            <a:off x="5486400" y="2479595"/>
            <a:ext cx="519430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class</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00"/>
                </a:solidFill>
                <a:latin typeface="Courier New" panose="02070309020205020404" pitchFamily="49" charset="0"/>
                <a:ea typeface="宋体" panose="02010600030101010101" pitchFamily="2" charset="-122"/>
              </a:rPr>
              <a:t>linear2</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__</a:t>
            </a:r>
            <a:r>
              <a:rPr lang="en-US" altLang="zh-CN" kern="0" dirty="0" err="1">
                <a:solidFill>
                  <a:srgbClr val="FF00FF"/>
                </a:solidFill>
                <a:latin typeface="Courier New" panose="02070309020205020404" pitchFamily="49" charset="0"/>
                <a:ea typeface="宋体" panose="02010600030101010101" pitchFamily="2" charset="-122"/>
              </a:rPr>
              <a:t>init</a:t>
            </a:r>
            <a:r>
              <a:rPr lang="en-US" altLang="zh-CN" kern="0" dirty="0">
                <a:solidFill>
                  <a:srgbClr val="FF00FF"/>
                </a:solidFill>
                <a:latin typeface="Courier New" panose="02070309020205020404" pitchFamily="49" charset="0"/>
                <a:ea typeface="宋体" panose="02010600030101010101" pitchFamily="2" charset="-122"/>
              </a:rPr>
              <a:t>__</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self</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self</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self</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b</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__call__</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self</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self</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a</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self</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b</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taxes</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linear2</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0.3</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2</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taxes</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5</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008000"/>
                </a:solidFill>
                <a:latin typeface="Courier New" panose="02070309020205020404" pitchFamily="49" charset="0"/>
                <a:ea typeface="宋体" panose="02010600030101010101" pitchFamily="2" charset="-122"/>
              </a:rPr>
              <a:t># 3.5</a:t>
            </a:r>
            <a:endParaRPr lang="zh-CN" altLang="zh-CN" sz="2000" kern="100" dirty="0">
              <a:effectLst/>
              <a:latin typeface="Times New Roman" panose="02020603050405020304" pitchFamily="18" charset="0"/>
              <a:ea typeface="宋体" panose="02010600030101010101" pitchFamily="2" charset="-122"/>
            </a:endParaRPr>
          </a:p>
        </p:txBody>
      </p:sp>
      <p:sp>
        <p:nvSpPr>
          <p:cNvPr id="11" name="矩形 10"/>
          <p:cNvSpPr/>
          <p:nvPr/>
        </p:nvSpPr>
        <p:spPr>
          <a:xfrm>
            <a:off x="502477" y="2465357"/>
            <a:ext cx="4475923" cy="1200329"/>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linear</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err="1">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result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result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p:txBody>
      </p:sp>
      <p:sp>
        <p:nvSpPr>
          <p:cNvPr id="3" name="文本框 2"/>
          <p:cNvSpPr txBox="1"/>
          <p:nvPr/>
        </p:nvSpPr>
        <p:spPr>
          <a:xfrm>
            <a:off x="838201" y="4787919"/>
            <a:ext cx="1993899" cy="707886"/>
          </a:xfrm>
          <a:prstGeom prst="rect">
            <a:avLst/>
          </a:prstGeom>
          <a:noFill/>
        </p:spPr>
        <p:txBody>
          <a:bodyPr wrap="square" rtlCol="0">
            <a:spAutoFit/>
          </a:bodyPr>
          <a:lstStyle/>
          <a:p>
            <a:r>
              <a:rPr lang="en-US" altLang="zh-CN" sz="2000" b="1" dirty="0" err="1" smtClean="0">
                <a:solidFill>
                  <a:srgbClr val="0070C0"/>
                </a:solidFill>
              </a:rPr>
              <a:t>dir</a:t>
            </a:r>
            <a:r>
              <a:rPr lang="en-US" altLang="zh-CN" sz="2000" b="1" dirty="0" smtClean="0">
                <a:solidFill>
                  <a:srgbClr val="0070C0"/>
                </a:solidFill>
              </a:rPr>
              <a:t>(linear)</a:t>
            </a:r>
          </a:p>
          <a:p>
            <a:r>
              <a:rPr lang="en-US" altLang="zh-CN" sz="2000" b="1" dirty="0" err="1" smtClean="0">
                <a:solidFill>
                  <a:srgbClr val="0070C0"/>
                </a:solidFill>
              </a:rPr>
              <a:t>dir</a:t>
            </a:r>
            <a:r>
              <a:rPr lang="en-US" altLang="zh-CN" sz="2000" b="1" dirty="0" smtClean="0">
                <a:solidFill>
                  <a:srgbClr val="0070C0"/>
                </a:solidFill>
              </a:rPr>
              <a:t>(linear2)</a:t>
            </a:r>
            <a:endParaRPr lang="zh-CN" altLang="en-US" sz="2000" b="1" dirty="0">
              <a:solidFill>
                <a:srgbClr val="0070C0"/>
              </a:solidFill>
            </a:endParaRPr>
          </a:p>
        </p:txBody>
      </p:sp>
    </p:spTree>
    <p:extLst>
      <p:ext uri="{BB962C8B-B14F-4D97-AF65-F5344CB8AC3E}">
        <p14:creationId xmlns:p14="http://schemas.microsoft.com/office/powerpoint/2010/main" val="1694750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5.6 lambda</a:t>
            </a:r>
            <a:r>
              <a:rPr lang="zh-CN" altLang="en-US" dirty="0" smtClean="0"/>
              <a:t>表达式</a:t>
            </a:r>
            <a:r>
              <a:rPr lang="zh-CN" altLang="en-US" sz="2800" dirty="0" smtClean="0">
                <a:solidFill>
                  <a:srgbClr val="FF0000"/>
                </a:solidFill>
              </a:rPr>
              <a:t>（不要求会写，要</a:t>
            </a:r>
            <a:r>
              <a:rPr lang="zh-CN" altLang="en-US" sz="2800" smtClean="0">
                <a:solidFill>
                  <a:srgbClr val="FF0000"/>
                </a:solidFill>
              </a:rPr>
              <a:t>会读懂）</a:t>
            </a:r>
            <a:endParaRPr lang="zh-CN" altLang="zh-CN" sz="28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2533351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5.6 lambda</a:t>
            </a:r>
            <a:r>
              <a:rPr lang="zh-CN" altLang="en-US" dirty="0"/>
              <a:t>表达式</a:t>
            </a:r>
            <a:endParaRPr lang="zh-CN" altLang="zh-CN" dirty="0"/>
          </a:p>
        </p:txBody>
      </p:sp>
      <p:sp>
        <p:nvSpPr>
          <p:cNvPr id="4" name="Rectangle 3"/>
          <p:cNvSpPr txBox="1">
            <a:spLocks noChangeArrowheads="1"/>
          </p:cNvSpPr>
          <p:nvPr/>
        </p:nvSpPr>
        <p:spPr>
          <a:xfrm>
            <a:off x="343524" y="1135264"/>
            <a:ext cx="11848476" cy="239431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b="1" dirty="0" smtClean="0">
                <a:solidFill>
                  <a:schemeClr val="accent5"/>
                </a:solidFill>
              </a:rPr>
              <a:t>lambda</a:t>
            </a:r>
            <a:r>
              <a:rPr lang="zh-CN" altLang="en-US" sz="2400" b="1" dirty="0" smtClean="0">
                <a:solidFill>
                  <a:schemeClr val="accent5"/>
                </a:solidFill>
              </a:rPr>
              <a:t>表达式</a:t>
            </a:r>
            <a:r>
              <a:rPr lang="zh-CN" altLang="en-US" sz="2400" dirty="0" smtClean="0"/>
              <a:t>用来定义一个仅仅包含一行代码的匿名</a:t>
            </a:r>
            <a:r>
              <a:rPr lang="zh-CN" altLang="en-US" sz="2400" dirty="0"/>
              <a:t>函数，即没有函数</a:t>
            </a:r>
            <a:r>
              <a:rPr lang="zh-CN" altLang="en-US" sz="2400" dirty="0" smtClean="0"/>
              <a:t>名字，函数体只</a:t>
            </a:r>
            <a:r>
              <a:rPr lang="zh-CN" altLang="en-US" sz="2400" dirty="0"/>
              <a:t>可以包含一个表达式，且该表达式的计算结果为函数的返回</a:t>
            </a:r>
            <a:r>
              <a:rPr lang="zh-CN" altLang="en-US" sz="2400" dirty="0" smtClean="0"/>
              <a:t>值</a:t>
            </a:r>
            <a:r>
              <a:rPr lang="zh-CN" altLang="en-US" sz="2400" dirty="0"/>
              <a:t>。</a:t>
            </a:r>
            <a:endParaRPr lang="en-US" altLang="zh-CN" sz="2400" dirty="0" smtClean="0"/>
          </a:p>
          <a:p>
            <a:pPr>
              <a:defRPr/>
            </a:pPr>
            <a:r>
              <a:rPr lang="zh-CN" altLang="en-US" sz="2400" dirty="0" smtClean="0"/>
              <a:t>不</a:t>
            </a:r>
            <a:r>
              <a:rPr lang="zh-CN" altLang="en-US" sz="2400" dirty="0"/>
              <a:t>允许包含其他复杂的语句</a:t>
            </a:r>
            <a:r>
              <a:rPr lang="zh-CN" altLang="en-US" sz="2400" dirty="0" smtClean="0"/>
              <a:t>，只能是表达式，但是注意函数调用也是表达式，因此可以调用</a:t>
            </a:r>
            <a:r>
              <a:rPr lang="en-US" altLang="zh-CN" sz="2400" dirty="0" smtClean="0"/>
              <a:t>print</a:t>
            </a:r>
            <a:r>
              <a:rPr lang="zh-CN" altLang="en-US" sz="2400" dirty="0" smtClean="0"/>
              <a:t>、</a:t>
            </a:r>
            <a:r>
              <a:rPr lang="en-US" altLang="zh-CN" sz="2400" dirty="0" smtClean="0"/>
              <a:t>map</a:t>
            </a:r>
            <a:r>
              <a:rPr lang="zh-CN" altLang="en-US" sz="2400" dirty="0" smtClean="0"/>
              <a:t>、</a:t>
            </a:r>
            <a:r>
              <a:rPr lang="en-US" altLang="zh-CN" sz="2400" dirty="0" smtClean="0"/>
              <a:t>list</a:t>
            </a:r>
            <a:r>
              <a:rPr lang="zh-CN" altLang="en-US" sz="2400" dirty="0" smtClean="0"/>
              <a:t>等</a:t>
            </a:r>
            <a:endParaRPr lang="en-US" altLang="zh-CN" sz="2400" dirty="0" smtClean="0"/>
          </a:p>
          <a:p>
            <a:pPr>
              <a:defRPr/>
            </a:pPr>
            <a:r>
              <a:rPr lang="en-US" altLang="zh-CN" sz="2400" dirty="0" smtClean="0"/>
              <a:t>lambda</a:t>
            </a:r>
            <a:r>
              <a:rPr lang="zh-CN" altLang="en-US" sz="2400" dirty="0" smtClean="0"/>
              <a:t>表达式也是函数的一种，因此也遵循前面介绍过的函数的参数定义和传递、函数的作用域所使用的规则</a:t>
            </a:r>
            <a:endParaRPr lang="en-US" altLang="zh-CN" sz="2400" dirty="0" smtClean="0"/>
          </a:p>
          <a:p>
            <a:pPr>
              <a:defRPr/>
            </a:pPr>
            <a:endParaRPr lang="en-US" altLang="zh-CN" sz="2400" b="1" dirty="0">
              <a:solidFill>
                <a:schemeClr val="accent5"/>
              </a:solidFill>
            </a:endParaRPr>
          </a:p>
          <a:p>
            <a:pPr marL="544251" lvl="1" indent="0">
              <a:buNone/>
              <a:defRPr/>
            </a:pPr>
            <a:endParaRPr lang="en-US" altLang="zh-CN" sz="2000" dirty="0" smtClean="0"/>
          </a:p>
          <a:p>
            <a:pPr marL="228600" indent="-228600" defTabSz="914400">
              <a:lnSpc>
                <a:spcPct val="100000"/>
              </a:lnSpc>
              <a:spcBef>
                <a:spcPts val="1000"/>
              </a:spcBef>
              <a:buFont typeface="Arial"/>
              <a:buChar char="•"/>
              <a:defRPr/>
            </a:pPr>
            <a:endParaRPr lang="en-US" altLang="zh-CN" sz="2400" dirty="0"/>
          </a:p>
        </p:txBody>
      </p:sp>
      <p:sp>
        <p:nvSpPr>
          <p:cNvPr id="6" name="矩形 5"/>
          <p:cNvSpPr/>
          <p:nvPr/>
        </p:nvSpPr>
        <p:spPr>
          <a:xfrm>
            <a:off x="5553456" y="5462035"/>
            <a:ext cx="4578096" cy="508708"/>
          </a:xfrm>
          <a:prstGeom prst="rect">
            <a:avLst/>
          </a:prstGeom>
          <a:noFill/>
        </p:spPr>
        <p:txBody>
          <a:bodyPr vert="horz" lIns="108825" tIns="54412" rIns="108825" bIns="54412" rtlCol="0">
            <a:normAutofit/>
          </a:bodyPr>
          <a:lstStyle/>
          <a:p>
            <a:pPr defTabSz="1088502">
              <a:spcBef>
                <a:spcPts val="1190"/>
              </a:spcBef>
            </a:pPr>
            <a:r>
              <a:rPr lang="zh-CN" altLang="en-US" sz="2000" b="1" i="1" dirty="0" smtClean="0">
                <a:solidFill>
                  <a:srgbClr val="0070C0"/>
                </a:solidFill>
              </a:rPr>
              <a:t>含有默认参数，调用时使用关键参数</a:t>
            </a:r>
            <a:endParaRPr lang="en-US" altLang="zh-CN" sz="2000" b="1" i="1" dirty="0">
              <a:solidFill>
                <a:srgbClr val="0070C0"/>
              </a:solidFill>
            </a:endParaRPr>
          </a:p>
        </p:txBody>
      </p:sp>
      <p:sp>
        <p:nvSpPr>
          <p:cNvPr id="3" name="矩形 2"/>
          <p:cNvSpPr/>
          <p:nvPr/>
        </p:nvSpPr>
        <p:spPr>
          <a:xfrm>
            <a:off x="780288" y="3830819"/>
            <a:ext cx="3590544" cy="1631216"/>
          </a:xfrm>
          <a:prstGeom prst="rect">
            <a:avLst/>
          </a:prstGeom>
          <a:solidFill>
            <a:schemeClr val="accent4">
              <a:lumMod val="20000"/>
              <a:lumOff val="80000"/>
            </a:schemeClr>
          </a:solidFill>
          <a:ln>
            <a:solidFill>
              <a:schemeClr val="accent1"/>
            </a:solidFill>
          </a:ln>
        </p:spPr>
        <p:txBody>
          <a:bodyPr wrap="square">
            <a:spAutoFit/>
          </a:bodyPr>
          <a:lstStyle/>
          <a:p>
            <a:r>
              <a:rPr lang="en-US" altLang="zh-CN" sz="2000" kern="0" dirty="0">
                <a:solidFill>
                  <a:srgbClr val="000000"/>
                </a:solidFill>
                <a:latin typeface="Courier New" panose="02070309020205020404" pitchFamily="49" charset="0"/>
                <a:ea typeface="宋体" panose="02010600030101010101" pitchFamily="2" charset="-122"/>
              </a:rPr>
              <a:t>f</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b="1" kern="0" dirty="0">
                <a:solidFill>
                  <a:srgbClr val="0000FF"/>
                </a:solidFill>
                <a:latin typeface="Courier New" panose="02070309020205020404" pitchFamily="49" charset="0"/>
                <a:ea typeface="宋体" panose="02010600030101010101" pitchFamily="2" charset="-122"/>
              </a:rPr>
              <a:t>lambda</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x</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y</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z</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x</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y</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z</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f</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3</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f</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x</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y</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z</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x</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y</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z</a:t>
            </a:r>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p:txBody>
      </p:sp>
      <p:sp>
        <p:nvSpPr>
          <p:cNvPr id="2" name="矩形 1"/>
          <p:cNvSpPr/>
          <p:nvPr/>
        </p:nvSpPr>
        <p:spPr>
          <a:xfrm>
            <a:off x="5553456" y="3858251"/>
            <a:ext cx="3919728" cy="1015663"/>
          </a:xfrm>
          <a:prstGeom prst="rect">
            <a:avLst/>
          </a:prstGeom>
          <a:solidFill>
            <a:schemeClr val="accent4">
              <a:lumMod val="20000"/>
              <a:lumOff val="80000"/>
            </a:schemeClr>
          </a:solidFill>
          <a:ln>
            <a:solidFill>
              <a:schemeClr val="accent1"/>
            </a:solidFill>
          </a:ln>
        </p:spPr>
        <p:txBody>
          <a:bodyPr wrap="square">
            <a:spAutoFit/>
          </a:bodyPr>
          <a:lstStyle/>
          <a:p>
            <a:r>
              <a:rPr lang="en-US" altLang="zh-CN" sz="2000" kern="0" dirty="0" smtClean="0">
                <a:solidFill>
                  <a:srgbClr val="000000"/>
                </a:solidFill>
                <a:latin typeface="Courier New" panose="02070309020205020404" pitchFamily="49" charset="0"/>
                <a:ea typeface="宋体" panose="02010600030101010101" pitchFamily="2" charset="-122"/>
              </a:rPr>
              <a:t>g</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b="1" kern="0" dirty="0" smtClean="0">
                <a:solidFill>
                  <a:srgbClr val="0000FF"/>
                </a:solidFill>
                <a:latin typeface="Courier New" panose="02070309020205020404" pitchFamily="49" charset="0"/>
                <a:ea typeface="宋体" panose="02010600030101010101" pitchFamily="2" charset="-122"/>
              </a:rPr>
              <a:t>lambda</a:t>
            </a:r>
            <a:r>
              <a:rPr lang="en-US" altLang="zh-CN" sz="2000" kern="0" dirty="0" smtClean="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x</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y</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z</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3</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x</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y</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z</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g</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z</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4</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y</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5</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g</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2</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z</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4</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p:txBody>
      </p:sp>
      <p:sp>
        <p:nvSpPr>
          <p:cNvPr id="7" name="矩形 6"/>
          <p:cNvSpPr/>
          <p:nvPr/>
        </p:nvSpPr>
        <p:spPr>
          <a:xfrm>
            <a:off x="10420213" y="3830819"/>
            <a:ext cx="877824" cy="646331"/>
          </a:xfrm>
          <a:prstGeom prst="rect">
            <a:avLst/>
          </a:prstGeom>
          <a:ln>
            <a:solidFill>
              <a:schemeClr val="accent1"/>
            </a:solidFill>
          </a:ln>
        </p:spPr>
        <p:txBody>
          <a:bodyPr wrap="square">
            <a:spAutoFit/>
          </a:bodyPr>
          <a:lstStyle/>
          <a:p>
            <a:r>
              <a:rPr lang="en-US" altLang="zh-CN" kern="0" dirty="0" smtClean="0">
                <a:solidFill>
                  <a:srgbClr val="0070C0"/>
                </a:solidFill>
                <a:latin typeface="Courier New" panose="02070309020205020404" pitchFamily="49" charset="0"/>
                <a:ea typeface="宋体" panose="02010600030101010101" pitchFamily="2" charset="-122"/>
              </a:rPr>
              <a:t>11</a:t>
            </a:r>
            <a:endParaRPr lang="zh-CN" altLang="zh-CN" sz="2000" kern="100" dirty="0">
              <a:solidFill>
                <a:srgbClr val="0070C0"/>
              </a:solidFill>
              <a:latin typeface="Times New Roman" panose="02020603050405020304" pitchFamily="18" charset="0"/>
              <a:ea typeface="宋体" panose="02010600030101010101" pitchFamily="2" charset="-122"/>
            </a:endParaRPr>
          </a:p>
          <a:p>
            <a:r>
              <a:rPr lang="en-US" altLang="zh-CN" kern="0" dirty="0" smtClean="0">
                <a:solidFill>
                  <a:srgbClr val="0070C0"/>
                </a:solidFill>
                <a:latin typeface="Courier New" panose="02070309020205020404" pitchFamily="49" charset="0"/>
                <a:ea typeface="宋体" panose="02010600030101010101" pitchFamily="2" charset="-122"/>
              </a:rPr>
              <a:t>8</a:t>
            </a:r>
            <a:endParaRPr lang="zh-CN" altLang="zh-CN" sz="2000" kern="100" dirty="0">
              <a:solidFill>
                <a:srgbClr val="0070C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45954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5.6 lambda</a:t>
            </a:r>
            <a:r>
              <a:rPr lang="zh-CN" altLang="en-US" dirty="0"/>
              <a:t>表达式</a:t>
            </a:r>
            <a:endParaRPr lang="zh-CN" altLang="zh-CN" dirty="0"/>
          </a:p>
        </p:txBody>
      </p:sp>
      <p:sp>
        <p:nvSpPr>
          <p:cNvPr id="4" name="Rectangle 3"/>
          <p:cNvSpPr txBox="1">
            <a:spLocks noChangeArrowheads="1"/>
          </p:cNvSpPr>
          <p:nvPr/>
        </p:nvSpPr>
        <p:spPr>
          <a:xfrm>
            <a:off x="343524" y="1135264"/>
            <a:ext cx="11848476" cy="239431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dirty="0" smtClean="0"/>
              <a:t>lambda</a:t>
            </a:r>
            <a:r>
              <a:rPr lang="zh-CN" altLang="en-US" sz="2400" dirty="0" smtClean="0"/>
              <a:t>表达式是匿名函数，避免了可能的名字冲突</a:t>
            </a:r>
            <a:endParaRPr lang="en-US" altLang="zh-CN" sz="2400" dirty="0" smtClean="0"/>
          </a:p>
          <a:p>
            <a:pPr>
              <a:defRPr/>
            </a:pPr>
            <a:r>
              <a:rPr lang="zh-CN" altLang="en-US" sz="2400" dirty="0" smtClean="0"/>
              <a:t>可以用作</a:t>
            </a:r>
            <a:r>
              <a:rPr lang="en-US" altLang="zh-CN" sz="2400" dirty="0" smtClean="0"/>
              <a:t>Code Jump Table: </a:t>
            </a:r>
            <a:r>
              <a:rPr lang="zh-CN" altLang="en-US" sz="2400" dirty="0" smtClean="0"/>
              <a:t>代码跳转表</a:t>
            </a:r>
            <a:endParaRPr lang="en-US" altLang="zh-CN" sz="2400" dirty="0" smtClean="0"/>
          </a:p>
          <a:p>
            <a:pPr>
              <a:defRPr/>
            </a:pPr>
            <a:r>
              <a:rPr lang="zh-CN" altLang="en-US" sz="2400" dirty="0" smtClean="0"/>
              <a:t>可以用于那些参数为函数对象的函数，比如</a:t>
            </a:r>
            <a:r>
              <a:rPr lang="en-US" altLang="zh-CN" sz="2400" dirty="0" smtClean="0"/>
              <a:t>map</a:t>
            </a:r>
            <a:r>
              <a:rPr lang="zh-CN" altLang="en-US" sz="2400" dirty="0" smtClean="0"/>
              <a:t>、</a:t>
            </a:r>
            <a:r>
              <a:rPr lang="en-US" altLang="zh-CN" sz="2400" dirty="0" smtClean="0"/>
              <a:t>reduce</a:t>
            </a:r>
            <a:r>
              <a:rPr lang="zh-CN" altLang="en-US" sz="2400" dirty="0" smtClean="0"/>
              <a:t>、</a:t>
            </a:r>
            <a:r>
              <a:rPr lang="en-US" altLang="zh-CN" sz="2400" dirty="0" smtClean="0"/>
              <a:t>filter</a:t>
            </a:r>
            <a:r>
              <a:rPr lang="zh-CN" altLang="en-US" sz="2400" dirty="0" smtClean="0"/>
              <a:t>、</a:t>
            </a:r>
            <a:r>
              <a:rPr lang="en-US" altLang="zh-CN" sz="2400" dirty="0" smtClean="0"/>
              <a:t>sorted</a:t>
            </a:r>
            <a:r>
              <a:rPr lang="zh-CN" altLang="en-US" sz="2400" dirty="0" smtClean="0"/>
              <a:t>等</a:t>
            </a:r>
            <a:endParaRPr lang="en-US" altLang="zh-CN" sz="2400" dirty="0"/>
          </a:p>
          <a:p>
            <a:pPr marL="544251" lvl="1" indent="0">
              <a:buNone/>
              <a:defRPr/>
            </a:pPr>
            <a:endParaRPr lang="en-US" altLang="zh-CN" sz="2000" dirty="0" smtClean="0"/>
          </a:p>
          <a:p>
            <a:pPr marL="228600" indent="-228600" defTabSz="914400">
              <a:lnSpc>
                <a:spcPct val="100000"/>
              </a:lnSpc>
              <a:spcBef>
                <a:spcPts val="1000"/>
              </a:spcBef>
              <a:buFont typeface="Arial"/>
              <a:buChar char="•"/>
              <a:defRPr/>
            </a:pPr>
            <a:endParaRPr lang="en-US" altLang="zh-CN" sz="2400" dirty="0"/>
          </a:p>
        </p:txBody>
      </p:sp>
      <p:sp>
        <p:nvSpPr>
          <p:cNvPr id="3" name="矩形 2"/>
          <p:cNvSpPr/>
          <p:nvPr/>
        </p:nvSpPr>
        <p:spPr>
          <a:xfrm>
            <a:off x="4925465" y="2792179"/>
            <a:ext cx="3828288" cy="2031325"/>
          </a:xfrm>
          <a:prstGeom prst="rect">
            <a:avLst/>
          </a:prstGeom>
          <a:solidFill>
            <a:schemeClr val="accent4">
              <a:lumMod val="20000"/>
              <a:lumOff val="80000"/>
            </a:schemeClr>
          </a:solidFill>
          <a:ln>
            <a:solidFill>
              <a:schemeClr val="accent1"/>
            </a:solidFill>
          </a:ln>
        </p:spPr>
        <p:txBody>
          <a:bodyPr wrap="square">
            <a:spAutoFit/>
          </a:bodyPr>
          <a:lstStyle/>
          <a:p>
            <a:r>
              <a:rPr lang="en-US" altLang="zh-CN" kern="0" dirty="0" smtClean="0">
                <a:solidFill>
                  <a:srgbClr val="000000"/>
                </a:solidFill>
                <a:latin typeface="Courier New" panose="02070309020205020404" pitchFamily="49" charset="0"/>
                <a:ea typeface="宋体" panose="02010600030101010101" pitchFamily="2" charset="-122"/>
              </a:rPr>
              <a:t>key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'f1</a:t>
            </a:r>
            <a:r>
              <a:rPr lang="en-US" altLang="zh-CN" kern="0" dirty="0" smtClean="0">
                <a:solidFill>
                  <a:srgbClr val="FF000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D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'f1</a:t>
            </a:r>
            <a:r>
              <a:rPr lang="en-US" altLang="zh-CN" kern="0" dirty="0" smtClean="0">
                <a:solidFill>
                  <a:srgbClr val="FF0000"/>
                </a:solidFill>
                <a:latin typeface="Courier New" panose="02070309020205020404" pitchFamily="49" charset="0"/>
                <a:ea typeface="宋体" panose="02010600030101010101" pitchFamily="2" charset="-122"/>
              </a:rPr>
              <a: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b="1" kern="0" dirty="0">
                <a:solidFill>
                  <a:srgbClr val="0000FF"/>
                </a:solidFill>
                <a:latin typeface="Courier New" panose="02070309020205020404" pitchFamily="49" charset="0"/>
                <a:ea typeface="宋体" panose="02010600030101010101" pitchFamily="2" charset="-122"/>
              </a:rPr>
              <a:t>lambda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'f2</a:t>
            </a:r>
            <a:r>
              <a:rPr lang="en-US" altLang="zh-CN" kern="0" dirty="0" smtClean="0">
                <a:solidFill>
                  <a:srgbClr val="FF0000"/>
                </a:solidFill>
                <a:latin typeface="Courier New" panose="02070309020205020404" pitchFamily="49" charset="0"/>
                <a:ea typeface="宋体" panose="02010600030101010101" pitchFamily="2" charset="-122"/>
              </a:rPr>
              <a: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b="1" kern="0" dirty="0">
                <a:solidFill>
                  <a:srgbClr val="0000FF"/>
                </a:solidFill>
                <a:latin typeface="Courier New" panose="02070309020205020404" pitchFamily="49" charset="0"/>
                <a:ea typeface="宋体" panose="02010600030101010101" pitchFamily="2" charset="-122"/>
              </a:rPr>
              <a:t>lambda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4</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'f3</a:t>
            </a:r>
            <a:r>
              <a:rPr lang="en-US" altLang="zh-CN" kern="0" dirty="0" smtClean="0">
                <a:solidFill>
                  <a:srgbClr val="FF0000"/>
                </a:solidFill>
                <a:latin typeface="Courier New" panose="02070309020205020404" pitchFamily="49" charset="0"/>
                <a:ea typeface="宋体" panose="02010600030101010101" pitchFamily="2" charset="-122"/>
              </a:rPr>
              <a: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b="1" kern="0" dirty="0">
                <a:solidFill>
                  <a:srgbClr val="0000FF"/>
                </a:solidFill>
                <a:latin typeface="Courier New" panose="02070309020205020404" pitchFamily="49" charset="0"/>
                <a:ea typeface="宋体" panose="02010600030101010101" pitchFamily="2" charset="-122"/>
              </a:rPr>
              <a:t>lambda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6</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key</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effectLst/>
              <a:latin typeface="Times New Roman" panose="02020603050405020304" pitchFamily="18" charset="0"/>
              <a:ea typeface="宋体" panose="02010600030101010101" pitchFamily="2" charset="-122"/>
            </a:endParaRPr>
          </a:p>
        </p:txBody>
      </p:sp>
      <p:sp>
        <p:nvSpPr>
          <p:cNvPr id="8" name="矩形 7"/>
          <p:cNvSpPr/>
          <p:nvPr/>
        </p:nvSpPr>
        <p:spPr>
          <a:xfrm>
            <a:off x="597408" y="2789490"/>
            <a:ext cx="3462528" cy="2031325"/>
          </a:xfrm>
          <a:prstGeom prst="rect">
            <a:avLst/>
          </a:prstGeom>
          <a:solidFill>
            <a:schemeClr val="accent4">
              <a:lumMod val="20000"/>
              <a:lumOff val="80000"/>
            </a:schemeClr>
          </a:solidFill>
          <a:ln>
            <a:solidFill>
              <a:schemeClr val="accent1"/>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rPr>
              <a:t>L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b="1" kern="0" dirty="0">
                <a:solidFill>
                  <a:srgbClr val="0000FF"/>
                </a:solidFill>
                <a:latin typeface="Courier New" panose="02070309020205020404" pitchFamily="49" charset="0"/>
                <a:ea typeface="宋体" panose="02010600030101010101" pitchFamily="2" charset="-122"/>
              </a:rPr>
              <a:t>lambda</a:t>
            </a:r>
            <a:r>
              <a:rPr lang="en-US" altLang="zh-CN" kern="0" dirty="0">
                <a:solidFill>
                  <a:srgbClr val="000000"/>
                </a:solidFill>
                <a:latin typeface="Courier New" panose="02070309020205020404" pitchFamily="49" charset="0"/>
                <a:ea typeface="宋体" panose="02010600030101010101" pitchFamily="2" charset="-122"/>
              </a:rPr>
              <a:t> 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lambda</a:t>
            </a:r>
            <a:r>
              <a:rPr lang="en-US" altLang="zh-CN" kern="0" dirty="0">
                <a:solidFill>
                  <a:srgbClr val="000000"/>
                </a:solidFill>
                <a:latin typeface="Courier New" panose="02070309020205020404" pitchFamily="49" charset="0"/>
                <a:ea typeface="宋体" panose="02010600030101010101" pitchFamily="2" charset="-122"/>
              </a:rPr>
              <a:t> 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3</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lambda</a:t>
            </a:r>
            <a:r>
              <a:rPr lang="en-US" altLang="zh-CN" kern="0" dirty="0">
                <a:solidFill>
                  <a:srgbClr val="000000"/>
                </a:solidFill>
                <a:latin typeface="Courier New" panose="02070309020205020404" pitchFamily="49" charset="0"/>
                <a:ea typeface="宋体" panose="02010600030101010101" pitchFamily="2" charset="-122"/>
              </a:rPr>
              <a:t> 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4</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f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L</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f</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2</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smtClean="0">
              <a:latin typeface="Times New Roman" panose="02020603050405020304" pitchFamily="18" charset="0"/>
              <a:ea typeface="宋体" panose="02010600030101010101" pitchFamily="2" charset="-122"/>
            </a:endParaRPr>
          </a:p>
          <a:p>
            <a:r>
              <a:rPr lang="en-US" altLang="zh-CN" b="1" kern="0" dirty="0" smtClean="0">
                <a:solidFill>
                  <a:srgbClr val="0000FF"/>
                </a:solidFill>
                <a:latin typeface="Courier New" panose="02070309020205020404" pitchFamily="49" charset="0"/>
                <a:ea typeface="宋体" panose="02010600030101010101" pitchFamily="2" charset="-122"/>
              </a:rPr>
              <a:t>print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L</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FF0000"/>
                </a:solidFill>
                <a:latin typeface="Courier New" panose="02070309020205020404" pitchFamily="49" charset="0"/>
                <a:ea typeface="宋体" panose="02010600030101010101" pitchFamily="2" charset="-122"/>
              </a:rPr>
              <a:t>0</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FF0000"/>
                </a:solidFill>
                <a:latin typeface="Courier New" panose="02070309020205020404" pitchFamily="49" charset="0"/>
                <a:ea typeface="宋体" panose="02010600030101010101" pitchFamily="2" charset="-122"/>
              </a:rPr>
              <a:t>3</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35322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5.6 lambda</a:t>
            </a:r>
            <a:r>
              <a:rPr lang="zh-CN" altLang="en-US" dirty="0"/>
              <a:t>表达式</a:t>
            </a:r>
            <a:endParaRPr lang="zh-CN" altLang="zh-CN" dirty="0"/>
          </a:p>
        </p:txBody>
      </p:sp>
      <p:sp>
        <p:nvSpPr>
          <p:cNvPr id="6" name="Rectangle 3"/>
          <p:cNvSpPr txBox="1">
            <a:spLocks noChangeArrowheads="1"/>
          </p:cNvSpPr>
          <p:nvPr/>
        </p:nvSpPr>
        <p:spPr>
          <a:xfrm>
            <a:off x="624878" y="1016073"/>
            <a:ext cx="9526511" cy="618979"/>
          </a:xfrm>
          <a:prstGeom prst="rect">
            <a:avLst/>
          </a:prstGeom>
          <a:no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b="1" dirty="0" smtClean="0">
                <a:solidFill>
                  <a:schemeClr val="accent5"/>
                </a:solidFill>
              </a:rPr>
              <a:t>lambda</a:t>
            </a:r>
            <a:r>
              <a:rPr lang="zh-CN" altLang="en-US" sz="2400" b="1" dirty="0" smtClean="0">
                <a:solidFill>
                  <a:schemeClr val="accent5"/>
                </a:solidFill>
              </a:rPr>
              <a:t>表达式其他示例</a:t>
            </a:r>
            <a:r>
              <a:rPr lang="en-US" altLang="zh-CN" sz="2400" b="1" dirty="0" smtClean="0">
                <a:solidFill>
                  <a:schemeClr val="accent5"/>
                </a:solidFill>
              </a:rPr>
              <a:t>(P140</a:t>
            </a:r>
            <a:r>
              <a:rPr lang="zh-CN" altLang="en-US" sz="2400" b="1" dirty="0" smtClean="0">
                <a:solidFill>
                  <a:schemeClr val="accent5"/>
                </a:solidFill>
              </a:rPr>
              <a:t>页在</a:t>
            </a:r>
            <a:r>
              <a:rPr lang="en-US" altLang="zh-CN" sz="2400" b="1" dirty="0" smtClean="0">
                <a:solidFill>
                  <a:schemeClr val="accent5"/>
                </a:solidFill>
              </a:rPr>
              <a:t>Python3</a:t>
            </a:r>
            <a:r>
              <a:rPr lang="zh-CN" altLang="en-US" sz="2400" b="1" dirty="0" smtClean="0">
                <a:solidFill>
                  <a:schemeClr val="accent5"/>
                </a:solidFill>
              </a:rPr>
              <a:t>有问题，</a:t>
            </a:r>
            <a:r>
              <a:rPr lang="en-US" altLang="zh-CN" sz="2400" b="1" dirty="0" smtClean="0">
                <a:solidFill>
                  <a:schemeClr val="accent5"/>
                </a:solidFill>
              </a:rPr>
              <a:t>data=range(20)</a:t>
            </a:r>
            <a:r>
              <a:rPr lang="en-US" altLang="zh-CN" sz="2400" b="1" dirty="0" smtClean="0">
                <a:solidFill>
                  <a:schemeClr val="accent5"/>
                </a:solidFill>
                <a:sym typeface="Wingdings" panose="05000000000000000000" pitchFamily="2" charset="2"/>
              </a:rPr>
              <a:t> data=list(range(20))</a:t>
            </a:r>
            <a:endParaRPr lang="en-US" altLang="zh-CN" sz="2400" b="1" dirty="0">
              <a:solidFill>
                <a:schemeClr val="accent5"/>
              </a:solidFill>
            </a:endParaRPr>
          </a:p>
          <a:p>
            <a:pPr marL="544251" lvl="1" indent="0">
              <a:buNone/>
              <a:defRPr/>
            </a:pPr>
            <a:endParaRPr lang="en-US" altLang="zh-CN" sz="2000" dirty="0" smtClean="0"/>
          </a:p>
          <a:p>
            <a:pPr marL="228600" indent="-228600" defTabSz="914400">
              <a:lnSpc>
                <a:spcPct val="100000"/>
              </a:lnSpc>
              <a:spcBef>
                <a:spcPts val="1000"/>
              </a:spcBef>
              <a:buFont typeface="Arial"/>
              <a:buChar char="•"/>
              <a:defRPr/>
            </a:pPr>
            <a:endParaRPr lang="en-US" altLang="zh-CN" sz="2400" dirty="0"/>
          </a:p>
        </p:txBody>
      </p:sp>
      <p:sp>
        <p:nvSpPr>
          <p:cNvPr id="2" name="矩形 1"/>
          <p:cNvSpPr/>
          <p:nvPr/>
        </p:nvSpPr>
        <p:spPr>
          <a:xfrm>
            <a:off x="920837" y="5513207"/>
            <a:ext cx="7572234" cy="1200329"/>
          </a:xfrm>
          <a:prstGeom prst="rect">
            <a:avLst/>
          </a:prstGeom>
        </p:spPr>
        <p:txBody>
          <a:bodyPr wrap="square">
            <a:spAutoFit/>
          </a:bodyPr>
          <a:lstStyle/>
          <a:p>
            <a:r>
              <a:rPr lang="en-US" altLang="zh-CN" b="1" dirty="0">
                <a:solidFill>
                  <a:srgbClr val="002060"/>
                </a:solidFill>
              </a:rPr>
              <a:t>[15, 10, 7, 8, 6, 11, 2, 16, 9, 17, 4, 13, 18, 1, 5, 3, 19, 14, 12, 0]</a:t>
            </a:r>
          </a:p>
          <a:p>
            <a:r>
              <a:rPr lang="en-US" altLang="zh-CN" b="1" dirty="0">
                <a:solidFill>
                  <a:srgbClr val="002060"/>
                </a:solidFill>
              </a:rPr>
              <a:t>[7, 8, 6, 2, 9, 4, 1, 5, 3, 0, 15, 10, 11, 16, 17, 13, 18, 19, 14, 12]</a:t>
            </a:r>
          </a:p>
          <a:p>
            <a:r>
              <a:rPr lang="en-US" altLang="zh-CN" b="1" dirty="0">
                <a:solidFill>
                  <a:srgbClr val="002060"/>
                </a:solidFill>
              </a:rPr>
              <a:t>[0, 1, 2, 3, 4, 5, 6, 7, 8, 9, 10, 11, 12, 13, 14, 15, 16, 17, 18, 19]</a:t>
            </a:r>
          </a:p>
          <a:p>
            <a:r>
              <a:rPr lang="en-US" altLang="zh-CN" b="1" dirty="0">
                <a:solidFill>
                  <a:srgbClr val="002060"/>
                </a:solidFill>
              </a:rPr>
              <a:t>[10, 11, 12, 13, 14, 15, 16, 17, 18, 19, 0, 1, 2, 3, 4, 5, 6, 7, 8, 9]</a:t>
            </a:r>
            <a:endParaRPr lang="zh-CN" altLang="en-US" b="1" dirty="0">
              <a:solidFill>
                <a:srgbClr val="002060"/>
              </a:solidFill>
            </a:endParaRPr>
          </a:p>
        </p:txBody>
      </p:sp>
      <p:sp>
        <p:nvSpPr>
          <p:cNvPr id="3" name="矩形 2"/>
          <p:cNvSpPr/>
          <p:nvPr/>
        </p:nvSpPr>
        <p:spPr>
          <a:xfrm>
            <a:off x="475281" y="1933575"/>
            <a:ext cx="7552841" cy="3447098"/>
          </a:xfrm>
          <a:prstGeom prst="rect">
            <a:avLst/>
          </a:prstGeom>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test_lambda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list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random</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shuffle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data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data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data</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sort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lambda</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str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en-US" altLang="zh-CN" sz="2000" kern="100" dirty="0" smtClean="0">
              <a:latin typeface="Courier New" panose="02070309020205020404" pitchFamily="49" charset="0"/>
              <a:ea typeface="等线" panose="02010600030101010101" pitchFamily="2" charset="-122"/>
              <a:cs typeface="Times New Roman" panose="02020603050405020304" pitchFamily="18" charset="0"/>
            </a:endParaRPr>
          </a:p>
          <a:p>
            <a:r>
              <a:rPr lang="en-US" altLang="zh-CN" sz="2000" b="1" kern="100" dirty="0">
                <a:solidFill>
                  <a:srgbClr val="0000FF"/>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2000" b="1" kern="100" dirty="0" smtClean="0">
                <a:solidFill>
                  <a:srgbClr val="0000FF"/>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data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data</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sort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lambda</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data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data</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sort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key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lambda</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str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reverse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data</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601232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5.7 </a:t>
            </a:r>
            <a:r>
              <a:rPr lang="zh-CN" altLang="en-US" dirty="0"/>
              <a:t>案例</a:t>
            </a:r>
            <a:r>
              <a:rPr lang="zh-CN" altLang="en-US" dirty="0" smtClean="0"/>
              <a:t>精选</a:t>
            </a:r>
            <a:endParaRPr lang="zh-CN" altLang="zh-CN" sz="28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39718802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5.7 案例</a:t>
            </a:r>
            <a:r>
              <a:rPr lang="zh-CN" altLang="en-US" dirty="0" smtClean="0"/>
              <a:t>精选</a:t>
            </a:r>
            <a:r>
              <a:rPr lang="en-US" altLang="zh-CN" dirty="0" smtClean="0"/>
              <a:t>: </a:t>
            </a:r>
            <a:r>
              <a:rPr lang="zh-CN" altLang="en-US" dirty="0" smtClean="0"/>
              <a:t>递归函数（不作要求）</a:t>
            </a:r>
            <a:endParaRPr lang="zh-CN" altLang="en-US" dirty="0"/>
          </a:p>
        </p:txBody>
      </p:sp>
      <p:sp>
        <p:nvSpPr>
          <p:cNvPr id="3" name="内容占位符 2"/>
          <p:cNvSpPr>
            <a:spLocks noGrp="1"/>
          </p:cNvSpPr>
          <p:nvPr>
            <p:ph idx="1"/>
          </p:nvPr>
        </p:nvSpPr>
        <p:spPr>
          <a:xfrm>
            <a:off x="812800" y="1538307"/>
            <a:ext cx="9702800" cy="2085975"/>
          </a:xfrm>
        </p:spPr>
        <p:txBody>
          <a:bodyPr>
            <a:normAutofit/>
          </a:bodyPr>
          <a:lstStyle/>
          <a:p>
            <a:r>
              <a:rPr lang="zh-CN" altLang="en-US" sz="2000" dirty="0" smtClean="0"/>
              <a:t>递归函数：指的是在函数体内直接或者间接调用本函数</a:t>
            </a:r>
            <a:endParaRPr lang="en-US" altLang="zh-CN" sz="2000" dirty="0" smtClean="0"/>
          </a:p>
          <a:p>
            <a:r>
              <a:rPr lang="zh-CN" altLang="en-US" sz="2000" dirty="0" smtClean="0"/>
              <a:t>实现起来非常方便，但应注意递归调用不要一直进行下去，没有终止 </a:t>
            </a:r>
            <a:endParaRPr lang="en-US" altLang="zh-CN" sz="2000" dirty="0" smtClean="0"/>
          </a:p>
          <a:p>
            <a:pPr lvl="1"/>
            <a:r>
              <a:rPr lang="zh-CN" altLang="en-US" sz="1800" dirty="0" smtClean="0"/>
              <a:t>递归调用的深度是受到限制的</a:t>
            </a:r>
            <a:endParaRPr lang="en-US" altLang="zh-CN" sz="1800" dirty="0" smtClean="0"/>
          </a:p>
          <a:p>
            <a:r>
              <a:rPr lang="zh-CN" altLang="en-US" sz="2000" dirty="0" smtClean="0"/>
              <a:t>效率较低，如果有可能通过循环实现</a:t>
            </a:r>
            <a:endParaRPr lang="zh-CN" altLang="en-US" sz="2000" dirty="0"/>
          </a:p>
        </p:txBody>
      </p:sp>
      <p:sp>
        <p:nvSpPr>
          <p:cNvPr id="5" name="矩形 4"/>
          <p:cNvSpPr/>
          <p:nvPr/>
        </p:nvSpPr>
        <p:spPr>
          <a:xfrm>
            <a:off x="152400" y="3294082"/>
            <a:ext cx="6096000" cy="1477328"/>
          </a:xfrm>
          <a:prstGeom prst="rect">
            <a:avLst/>
          </a:prstGeom>
          <a:solidFill>
            <a:schemeClr val="accent4">
              <a:lumMod val="20000"/>
              <a:lumOff val="80000"/>
            </a:schemeClr>
          </a:solidFill>
          <a:ln>
            <a:solidFill>
              <a:srgbClr val="0070C0"/>
            </a:solidFill>
          </a:ln>
        </p:spPr>
        <p:txBody>
          <a:bodyPr>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FF00FF"/>
                </a:solidFill>
                <a:latin typeface="Courier New" panose="02070309020205020404" pitchFamily="49" charset="0"/>
                <a:ea typeface="宋体" panose="02010600030101010101" pitchFamily="2" charset="-122"/>
              </a:rPr>
              <a:t>factorialRecur</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008000"/>
                </a:solidFill>
                <a:latin typeface="Courier New" panose="02070309020205020404" pitchFamily="49" charset="0"/>
                <a:ea typeface="宋体" panose="02010600030101010101" pitchFamily="2" charset="-122"/>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阶乘，通过递归实现</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else</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factorialRecur</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152400" y="5022950"/>
            <a:ext cx="5511800" cy="1754326"/>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import</a:t>
            </a:r>
            <a:r>
              <a:rPr lang="en-US" altLang="zh-CN" kern="0" dirty="0">
                <a:solidFill>
                  <a:srgbClr val="000000"/>
                </a:solidFill>
                <a:latin typeface="Courier New" panose="02070309020205020404" pitchFamily="49" charset="0"/>
                <a:ea typeface="宋体" panose="02010600030101010101" pitchFamily="2" charset="-122"/>
              </a:rPr>
              <a:t> sys</a:t>
            </a:r>
            <a:endParaRPr lang="zh-CN" altLang="zh-CN" sz="2000" kern="100" dirty="0">
              <a:latin typeface="Times New Roman" panose="02020603050405020304" pitchFamily="18" charset="0"/>
              <a:ea typeface="宋体" panose="02010600030101010101" pitchFamily="2" charset="-122"/>
            </a:endParaRPr>
          </a:p>
          <a:p>
            <a:r>
              <a:rPr lang="en-US" altLang="zh-CN" b="1" kern="0" dirty="0" smtClean="0">
                <a:solidFill>
                  <a:srgbClr val="0000FF"/>
                </a:solidFill>
                <a:latin typeface="Courier New" panose="02070309020205020404" pitchFamily="49" charset="0"/>
                <a:ea typeface="宋体" panose="02010600030101010101" pitchFamily="2" charset="-122"/>
              </a:rPr>
              <a:t>print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err="1" smtClean="0">
                <a:solidFill>
                  <a:srgbClr val="000000"/>
                </a:solidFill>
                <a:latin typeface="Courier New" panose="02070309020205020404" pitchFamily="49" charset="0"/>
                <a:ea typeface="宋体" panose="02010600030101010101" pitchFamily="2" charset="-122"/>
              </a:rPr>
              <a:t>sys</a:t>
            </a:r>
            <a:r>
              <a:rPr lang="en-US" altLang="zh-CN" b="1" kern="0" dirty="0" err="1" smtClean="0">
                <a:solidFill>
                  <a:srgbClr val="000080"/>
                </a:solidFill>
                <a:latin typeface="Courier New" panose="02070309020205020404" pitchFamily="49" charset="0"/>
                <a:ea typeface="宋体" panose="02010600030101010101" pitchFamily="2" charset="-122"/>
              </a:rPr>
              <a:t>.</a:t>
            </a:r>
            <a:r>
              <a:rPr lang="en-US" altLang="zh-CN" kern="0" dirty="0" err="1" smtClean="0">
                <a:solidFill>
                  <a:srgbClr val="000000"/>
                </a:solidFill>
                <a:latin typeface="Courier New" panose="02070309020205020404" pitchFamily="49" charset="0"/>
                <a:ea typeface="宋体" panose="02010600030101010101" pitchFamily="2" charset="-122"/>
              </a:rPr>
              <a:t>getrecursionlimit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008000"/>
                </a:solidFill>
                <a:latin typeface="Courier New" panose="02070309020205020404" pitchFamily="49" charset="0"/>
                <a:ea typeface="宋体" panose="02010600030101010101" pitchFamily="2" charset="-122"/>
              </a:rPr>
              <a:t># 1000</a:t>
            </a:r>
            <a:endParaRPr lang="zh-CN" altLang="zh-CN" sz="2000" kern="100" dirty="0">
              <a:latin typeface="Times New Roman" panose="02020603050405020304" pitchFamily="18" charset="0"/>
              <a:ea typeface="宋体" panose="02010600030101010101" pitchFamily="2" charset="-122"/>
            </a:endParaRPr>
          </a:p>
          <a:p>
            <a:r>
              <a:rPr lang="en-US" altLang="zh-CN" kern="0" dirty="0" smtClean="0">
                <a:solidFill>
                  <a:srgbClr val="000000"/>
                </a:solidFill>
                <a:latin typeface="Courier New" panose="02070309020205020404" pitchFamily="49" charset="0"/>
                <a:ea typeface="宋体" panose="02010600030101010101" pitchFamily="2" charset="-122"/>
              </a:rPr>
              <a:t>old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sys</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getrecursionlimit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err="1">
                <a:solidFill>
                  <a:srgbClr val="000000"/>
                </a:solidFill>
                <a:latin typeface="Courier New" panose="02070309020205020404" pitchFamily="49" charset="0"/>
                <a:ea typeface="宋体" panose="02010600030101010101" pitchFamily="2" charset="-122"/>
              </a:rPr>
              <a:t>sys</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setrecursionlimit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50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smtClean="0">
                <a:solidFill>
                  <a:srgbClr val="0000FF"/>
                </a:solidFill>
                <a:latin typeface="Courier New" panose="02070309020205020404" pitchFamily="49" charset="0"/>
                <a:ea typeface="宋体" panose="02010600030101010101" pitchFamily="2" charset="-122"/>
              </a:rPr>
              <a:t>print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err="1" smtClean="0">
                <a:solidFill>
                  <a:srgbClr val="000000"/>
                </a:solidFill>
                <a:latin typeface="Courier New" panose="02070309020205020404" pitchFamily="49" charset="0"/>
                <a:ea typeface="宋体" panose="02010600030101010101" pitchFamily="2" charset="-122"/>
              </a:rPr>
              <a:t>factorialRecur</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FF0000"/>
                </a:solidFill>
                <a:latin typeface="Courier New" panose="02070309020205020404" pitchFamily="49" charset="0"/>
                <a:ea typeface="宋体" panose="02010600030101010101" pitchFamily="2" charset="-122"/>
              </a:rPr>
              <a:t>45</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err="1" smtClean="0">
                <a:solidFill>
                  <a:srgbClr val="000000"/>
                </a:solidFill>
                <a:latin typeface="Courier New" panose="02070309020205020404" pitchFamily="49" charset="0"/>
                <a:ea typeface="宋体" panose="02010600030101010101" pitchFamily="2" charset="-122"/>
              </a:rPr>
              <a:t>sys</a:t>
            </a:r>
            <a:r>
              <a:rPr lang="en-US" altLang="zh-CN" b="1" kern="0" dirty="0" err="1" smtClean="0">
                <a:solidFill>
                  <a:srgbClr val="000080"/>
                </a:solidFill>
                <a:latin typeface="Courier New" panose="02070309020205020404" pitchFamily="49" charset="0"/>
                <a:ea typeface="宋体" panose="02010600030101010101" pitchFamily="2" charset="-122"/>
              </a:rPr>
              <a:t>.</a:t>
            </a:r>
            <a:r>
              <a:rPr lang="en-US" altLang="zh-CN" kern="0" dirty="0" err="1" smtClean="0">
                <a:solidFill>
                  <a:srgbClr val="000000"/>
                </a:solidFill>
                <a:latin typeface="Courier New" panose="02070309020205020404" pitchFamily="49" charset="0"/>
                <a:ea typeface="宋体" panose="02010600030101010101" pitchFamily="2" charset="-122"/>
              </a:rPr>
              <a:t>setrecursionlimit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old</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
        <p:nvSpPr>
          <p:cNvPr id="7" name="矩形 6"/>
          <p:cNvSpPr/>
          <p:nvPr/>
        </p:nvSpPr>
        <p:spPr>
          <a:xfrm>
            <a:off x="6045200" y="5094516"/>
            <a:ext cx="5308600" cy="1477328"/>
          </a:xfrm>
          <a:prstGeom prst="rect">
            <a:avLst/>
          </a:prstGeom>
        </p:spPr>
        <p:txBody>
          <a:bodyPr wrap="square">
            <a:spAutoFit/>
          </a:bodyPr>
          <a:lstStyle/>
          <a:p>
            <a:r>
              <a:rPr lang="zh-CN" altLang="en-US" dirty="0" smtClean="0">
                <a:solidFill>
                  <a:srgbClr val="FF0000"/>
                </a:solidFill>
              </a:rPr>
              <a:t>"</a:t>
            </a:r>
            <a:r>
              <a:rPr lang="zh-CN" altLang="en-US" dirty="0">
                <a:solidFill>
                  <a:srgbClr val="FF0000"/>
                </a:solidFill>
              </a:rPr>
              <a:t>C:\Users\dlmao\PycharmProjects\pythonClass\function.py", line 540, in factorialRecur</a:t>
            </a:r>
          </a:p>
          <a:p>
            <a:r>
              <a:rPr lang="zh-CN" altLang="en-US" dirty="0">
                <a:solidFill>
                  <a:srgbClr val="FF0000"/>
                </a:solidFill>
              </a:rPr>
              <a:t>    if n == 1:</a:t>
            </a:r>
          </a:p>
          <a:p>
            <a:r>
              <a:rPr lang="zh-CN" altLang="en-US" dirty="0">
                <a:solidFill>
                  <a:srgbClr val="FF0000"/>
                </a:solidFill>
              </a:rPr>
              <a:t>RecursionError: maximum recursion depth exceeded in comparison</a:t>
            </a:r>
          </a:p>
        </p:txBody>
      </p:sp>
      <p:sp>
        <p:nvSpPr>
          <p:cNvPr id="8" name="矩形 7"/>
          <p:cNvSpPr/>
          <p:nvPr/>
        </p:nvSpPr>
        <p:spPr>
          <a:xfrm>
            <a:off x="6591300" y="3266618"/>
            <a:ext cx="537210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factorial</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008000"/>
                </a:solidFill>
                <a:latin typeface="Courier New" panose="02070309020205020404" pitchFamily="49" charset="0"/>
                <a:ea typeface="宋体" panose="02010600030101010101" pitchFamily="2" charset="-122"/>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阶乘，通过</a:t>
            </a:r>
            <a:r>
              <a:rPr lang="en-US" altLang="zh-CN" kern="0" dirty="0">
                <a:solidFill>
                  <a:srgbClr val="008000"/>
                </a:solidFill>
                <a:latin typeface="Courier New" panose="02070309020205020404" pitchFamily="49" charset="0"/>
                <a:ea typeface="宋体" panose="02010600030101010101" pitchFamily="2" charset="-122"/>
              </a:rPr>
              <a:t>loop</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实现</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result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result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result</a:t>
            </a:r>
            <a:endParaRPr lang="zh-CN" altLang="zh-CN" sz="2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91186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smtClean="0"/>
              <a:t>5.4 return</a:t>
            </a:r>
            <a:r>
              <a:rPr lang="zh-CN" altLang="en-US" dirty="0"/>
              <a:t>语句</a:t>
            </a:r>
            <a:endParaRPr lang="zh-CN" altLang="zh-CN" dirty="0"/>
          </a:p>
        </p:txBody>
      </p:sp>
      <p:sp>
        <p:nvSpPr>
          <p:cNvPr id="4" name="Rectangle 3"/>
          <p:cNvSpPr txBox="1">
            <a:spLocks noChangeArrowheads="1"/>
          </p:cNvSpPr>
          <p:nvPr/>
        </p:nvSpPr>
        <p:spPr>
          <a:xfrm>
            <a:off x="343524" y="1135265"/>
            <a:ext cx="11447423" cy="1255009"/>
          </a:xfrm>
          <a:prstGeom prst="rect">
            <a:avLst/>
          </a:prstGeom>
          <a:noFill/>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zh-CN" altLang="en-US" sz="2400" dirty="0"/>
              <a:t>在</a:t>
            </a:r>
            <a:r>
              <a:rPr lang="zh-CN" altLang="en-US" sz="2400" dirty="0">
                <a:solidFill>
                  <a:srgbClr val="FF0000"/>
                </a:solidFill>
              </a:rPr>
              <a:t>调用内置数据类型的方法时，一定要注意该方法有没有返回值</a:t>
            </a:r>
            <a:r>
              <a:rPr lang="zh-CN" altLang="en-US" sz="2400" dirty="0" smtClean="0">
                <a:solidFill>
                  <a:srgbClr val="FF0000"/>
                </a:solidFill>
              </a:rPr>
              <a:t>。</a:t>
            </a:r>
            <a:endParaRPr lang="en-US" altLang="zh-CN" sz="2400" dirty="0">
              <a:solidFill>
                <a:srgbClr val="FF0000"/>
              </a:solidFill>
            </a:endParaRPr>
          </a:p>
          <a:p>
            <a:pPr marL="228600" indent="-228600" defTabSz="914400">
              <a:lnSpc>
                <a:spcPct val="100000"/>
              </a:lnSpc>
              <a:spcBef>
                <a:spcPts val="1000"/>
              </a:spcBef>
              <a:buFont typeface="Arial"/>
              <a:buChar char="•"/>
              <a:defRPr/>
            </a:pPr>
            <a:r>
              <a:rPr lang="en-US" altLang="zh-CN" sz="2400" dirty="0" smtClean="0"/>
              <a:t>print([1,2,3,4,9,5,7].sort())</a:t>
            </a:r>
            <a:r>
              <a:rPr lang="zh-CN" altLang="en-US" sz="2400" dirty="0" smtClean="0"/>
              <a:t>可能不是想要的结果：</a:t>
            </a:r>
            <a:endParaRPr lang="en-US" altLang="zh-CN" sz="2400" dirty="0" smtClean="0"/>
          </a:p>
          <a:p>
            <a:pPr marL="772851" lvl="1" indent="-228600" defTabSz="914400">
              <a:lnSpc>
                <a:spcPct val="100000"/>
              </a:lnSpc>
              <a:spcBef>
                <a:spcPts val="1000"/>
              </a:spcBef>
              <a:buFont typeface="Arial"/>
              <a:buChar char="•"/>
              <a:defRPr/>
            </a:pPr>
            <a:r>
              <a:rPr lang="en-US" altLang="zh-CN" sz="2200" dirty="0" smtClean="0">
                <a:solidFill>
                  <a:srgbClr val="0070C0"/>
                </a:solidFill>
              </a:rPr>
              <a:t>sort</a:t>
            </a:r>
            <a:r>
              <a:rPr lang="zh-CN" altLang="en-US" sz="2200" dirty="0" smtClean="0">
                <a:solidFill>
                  <a:srgbClr val="0070C0"/>
                </a:solidFill>
              </a:rPr>
              <a:t>方法为原地排序，返回</a:t>
            </a:r>
            <a:r>
              <a:rPr lang="en-US" altLang="zh-CN" sz="2200" dirty="0" smtClean="0">
                <a:solidFill>
                  <a:srgbClr val="0070C0"/>
                </a:solidFill>
              </a:rPr>
              <a:t>None</a:t>
            </a:r>
            <a:endParaRPr lang="zh-CN" altLang="en-US" sz="2200" dirty="0">
              <a:solidFill>
                <a:srgbClr val="0070C0"/>
              </a:solidFill>
            </a:endParaRPr>
          </a:p>
        </p:txBody>
      </p:sp>
      <p:sp>
        <p:nvSpPr>
          <p:cNvPr id="5" name="Rectangle 3"/>
          <p:cNvSpPr txBox="1">
            <a:spLocks noChangeArrowheads="1"/>
          </p:cNvSpPr>
          <p:nvPr/>
        </p:nvSpPr>
        <p:spPr>
          <a:xfrm>
            <a:off x="639567" y="2641223"/>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def maximum( x, y ):</a:t>
            </a:r>
          </a:p>
          <a:p>
            <a:pPr marL="0" indent="0">
              <a:lnSpc>
                <a:spcPct val="80000"/>
              </a:lnSpc>
              <a:buNone/>
            </a:pPr>
            <a:r>
              <a:rPr lang="en-US" altLang="zh-CN" sz="2000" dirty="0">
                <a:latin typeface="宋体" charset="-122"/>
                <a:sym typeface="Arial" charset="0"/>
              </a:rPr>
              <a:t>	if x&gt;y:</a:t>
            </a:r>
          </a:p>
          <a:p>
            <a:pPr marL="0" indent="0">
              <a:lnSpc>
                <a:spcPct val="80000"/>
              </a:lnSpc>
              <a:buNone/>
            </a:pPr>
            <a:r>
              <a:rPr lang="en-US" altLang="zh-CN" sz="2000" dirty="0">
                <a:latin typeface="宋体" charset="-122"/>
                <a:sym typeface="Arial" charset="0"/>
              </a:rPr>
              <a:t>		   return x</a:t>
            </a:r>
          </a:p>
          <a:p>
            <a:pPr marL="0" indent="0">
              <a:lnSpc>
                <a:spcPct val="80000"/>
              </a:lnSpc>
              <a:buNone/>
            </a:pPr>
            <a:r>
              <a:rPr lang="en-US" altLang="zh-CN" sz="2000" dirty="0">
                <a:latin typeface="宋体" charset="-122"/>
                <a:sym typeface="Arial" charset="0"/>
              </a:rPr>
              <a:t>	else:</a:t>
            </a:r>
          </a:p>
          <a:p>
            <a:pPr marL="0" indent="0">
              <a:lnSpc>
                <a:spcPct val="80000"/>
              </a:lnSpc>
              <a:buNone/>
            </a:pPr>
            <a:r>
              <a:rPr lang="en-US" altLang="zh-CN" sz="2000" dirty="0">
                <a:latin typeface="宋体" charset="-122"/>
                <a:sym typeface="Arial" charset="0"/>
              </a:rPr>
              <a:t>		   return y</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theMax</a:t>
            </a:r>
            <a:r>
              <a:rPr lang="en-US" altLang="zh-CN" sz="2000" dirty="0">
                <a:latin typeface="宋体" charset="-122"/>
                <a:sym typeface="Arial" charset="0"/>
              </a:rPr>
              <a:t> = maximum(3,4)</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theMax</a:t>
            </a:r>
            <a:r>
              <a:rPr lang="en-US" altLang="zh-CN" sz="2000" dirty="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4</a:t>
            </a:r>
          </a:p>
        </p:txBody>
      </p:sp>
      <p:sp>
        <p:nvSpPr>
          <p:cNvPr id="7" name="Rectangle 3"/>
          <p:cNvSpPr txBox="1">
            <a:spLocks noChangeArrowheads="1"/>
          </p:cNvSpPr>
          <p:nvPr/>
        </p:nvSpPr>
        <p:spPr>
          <a:xfrm>
            <a:off x="5793895" y="2612316"/>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def maximum( x, y ):</a:t>
            </a:r>
          </a:p>
          <a:p>
            <a:pPr marL="0" indent="0">
              <a:lnSpc>
                <a:spcPct val="80000"/>
              </a:lnSpc>
              <a:buNone/>
            </a:pPr>
            <a:r>
              <a:rPr lang="en-US" altLang="zh-CN" sz="2000" dirty="0">
                <a:latin typeface="宋体" charset="-122"/>
                <a:sym typeface="Arial" charset="0"/>
              </a:rPr>
              <a:t>	if x&gt;y:</a:t>
            </a:r>
          </a:p>
          <a:p>
            <a:pPr marL="0" indent="0">
              <a:lnSpc>
                <a:spcPct val="80000"/>
              </a:lnSpc>
              <a:buNone/>
            </a:pPr>
            <a:r>
              <a:rPr lang="en-US" altLang="zh-CN" sz="2000" dirty="0">
                <a:latin typeface="宋体" charset="-122"/>
                <a:sym typeface="Arial" charset="0"/>
              </a:rPr>
              <a:t>		   </a:t>
            </a:r>
            <a:r>
              <a:rPr lang="en-US" altLang="zh-CN" sz="2000" dirty="0" smtClean="0">
                <a:latin typeface="宋体" charset="-122"/>
                <a:sym typeface="Arial" charset="0"/>
              </a:rPr>
              <a:t>print(x)</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else:</a:t>
            </a:r>
          </a:p>
          <a:p>
            <a:pPr marL="0" indent="0">
              <a:lnSpc>
                <a:spcPct val="80000"/>
              </a:lnSpc>
              <a:buNone/>
            </a:pPr>
            <a:r>
              <a:rPr lang="en-US" altLang="zh-CN" sz="2000" dirty="0">
                <a:latin typeface="宋体" charset="-122"/>
                <a:sym typeface="Arial" charset="0"/>
              </a:rPr>
              <a:t>		   </a:t>
            </a:r>
            <a:r>
              <a:rPr lang="en-US" altLang="zh-CN" sz="2000" dirty="0" smtClean="0">
                <a:latin typeface="宋体" charset="-122"/>
                <a:sym typeface="Arial" charset="0"/>
              </a:rPr>
              <a:t>print(y)</a:t>
            </a:r>
            <a:endParaRPr lang="en-US" altLang="zh-CN" sz="2000" dirty="0">
              <a:latin typeface="宋体" charset="-122"/>
              <a:sym typeface="Arial" charset="0"/>
            </a:endParaRP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theMax</a:t>
            </a:r>
            <a:r>
              <a:rPr lang="en-US" altLang="zh-CN" sz="2000" dirty="0">
                <a:latin typeface="宋体" charset="-122"/>
                <a:sym typeface="Arial" charset="0"/>
              </a:rPr>
              <a:t> = maximum(3,4)</a:t>
            </a:r>
          </a:p>
          <a:p>
            <a:pPr marL="0" indent="0">
              <a:lnSpc>
                <a:spcPct val="80000"/>
              </a:lnSpc>
              <a:buNone/>
            </a:pPr>
            <a:r>
              <a:rPr lang="en-US" altLang="zh-CN" sz="2000" dirty="0">
                <a:solidFill>
                  <a:schemeClr val="accent5"/>
                </a:solidFill>
                <a:latin typeface="宋体" charset="-122"/>
                <a:sym typeface="Arial" charset="0"/>
              </a:rPr>
              <a:t>4</a:t>
            </a:r>
          </a:p>
          <a:p>
            <a:pPr marL="0" indent="0">
              <a:lnSpc>
                <a:spcPct val="80000"/>
              </a:lnSpc>
              <a:buNone/>
            </a:pPr>
            <a:r>
              <a:rPr lang="en-US" altLang="zh-CN" sz="2000" dirty="0" smtClean="0">
                <a:latin typeface="宋体" charset="-122"/>
                <a:sym typeface="Arial" charset="0"/>
              </a:rPr>
              <a:t>&gt;&gt;&gt; </a:t>
            </a:r>
            <a:r>
              <a:rPr lang="en-US" altLang="zh-CN" sz="2000" dirty="0">
                <a:latin typeface="宋体" charset="-122"/>
                <a:sym typeface="Arial" charset="0"/>
              </a:rPr>
              <a:t>print(</a:t>
            </a:r>
            <a:r>
              <a:rPr lang="en-US" altLang="zh-CN" sz="2000" dirty="0" err="1">
                <a:latin typeface="宋体" charset="-122"/>
                <a:sym typeface="Arial" charset="0"/>
              </a:rPr>
              <a:t>theMax</a:t>
            </a:r>
            <a:r>
              <a:rPr lang="en-US" altLang="zh-CN" sz="2000" dirty="0">
                <a:latin typeface="宋体" charset="-122"/>
                <a:sym typeface="Arial" charset="0"/>
              </a:rPr>
              <a:t>)</a:t>
            </a:r>
          </a:p>
          <a:p>
            <a:pPr marL="0" indent="0">
              <a:lnSpc>
                <a:spcPct val="80000"/>
              </a:lnSpc>
              <a:buNone/>
            </a:pPr>
            <a:r>
              <a:rPr lang="en-US" altLang="zh-CN" sz="2000" dirty="0" smtClean="0">
                <a:solidFill>
                  <a:schemeClr val="accent5"/>
                </a:solidFill>
                <a:latin typeface="宋体" charset="-122"/>
                <a:sym typeface="Arial" charset="0"/>
              </a:rPr>
              <a:t>None</a:t>
            </a:r>
            <a:endParaRPr lang="en-US" altLang="zh-CN" sz="2000" dirty="0">
              <a:solidFill>
                <a:schemeClr val="accent5"/>
              </a:solidFill>
              <a:latin typeface="宋体" charset="-122"/>
              <a:sym typeface="Arial" charset="0"/>
            </a:endParaRPr>
          </a:p>
        </p:txBody>
      </p:sp>
      <p:sp>
        <p:nvSpPr>
          <p:cNvPr id="8" name="矩形 7"/>
          <p:cNvSpPr/>
          <p:nvPr/>
        </p:nvSpPr>
        <p:spPr>
          <a:xfrm>
            <a:off x="703735" y="6265967"/>
            <a:ext cx="4376226" cy="830997"/>
          </a:xfrm>
          <a:prstGeom prst="rect">
            <a:avLst/>
          </a:prstGeom>
          <a:noFill/>
        </p:spPr>
        <p:txBody>
          <a:bodyPr vert="horz" lIns="108825" tIns="54412" rIns="108825" bIns="54412" rtlCol="0">
            <a:normAutofit/>
          </a:bodyPr>
          <a:lstStyle/>
          <a:p>
            <a:pPr defTabSz="1088502">
              <a:spcBef>
                <a:spcPts val="1190"/>
              </a:spcBef>
            </a:pPr>
            <a:r>
              <a:rPr lang="en-US" altLang="zh-CN" sz="2000" i="1" dirty="0" smtClean="0">
                <a:solidFill>
                  <a:schemeClr val="accent5"/>
                </a:solidFill>
              </a:rPr>
              <a:t>(1)</a:t>
            </a:r>
            <a:r>
              <a:rPr lang="zh-CN" altLang="en-US" sz="2000" i="1" dirty="0" smtClean="0">
                <a:solidFill>
                  <a:schemeClr val="accent5"/>
                </a:solidFill>
              </a:rPr>
              <a:t>具有</a:t>
            </a:r>
            <a:r>
              <a:rPr lang="zh-CN" altLang="en-US" sz="2000" i="1" dirty="0">
                <a:solidFill>
                  <a:schemeClr val="accent5"/>
                </a:solidFill>
              </a:rPr>
              <a:t>返回</a:t>
            </a:r>
            <a:r>
              <a:rPr lang="zh-CN" altLang="en-US" sz="2000" i="1" dirty="0" smtClean="0">
                <a:solidFill>
                  <a:schemeClr val="accent5"/>
                </a:solidFill>
              </a:rPr>
              <a:t>值</a:t>
            </a:r>
            <a:endParaRPr lang="en-US" altLang="zh-CN" sz="2000" i="1" dirty="0">
              <a:solidFill>
                <a:schemeClr val="accent5"/>
              </a:solidFill>
            </a:endParaRPr>
          </a:p>
        </p:txBody>
      </p:sp>
      <p:sp>
        <p:nvSpPr>
          <p:cNvPr id="9" name="矩形 8"/>
          <p:cNvSpPr/>
          <p:nvPr/>
        </p:nvSpPr>
        <p:spPr>
          <a:xfrm>
            <a:off x="5793895" y="6278832"/>
            <a:ext cx="4376226" cy="622466"/>
          </a:xfrm>
          <a:prstGeom prst="rect">
            <a:avLst/>
          </a:prstGeom>
          <a:noFill/>
        </p:spPr>
        <p:txBody>
          <a:bodyPr vert="horz" lIns="108825" tIns="54412" rIns="108825" bIns="54412" rtlCol="0">
            <a:normAutofit/>
          </a:bodyPr>
          <a:lstStyle/>
          <a:p>
            <a:pPr defTabSz="1088502">
              <a:spcBef>
                <a:spcPts val="1190"/>
              </a:spcBef>
            </a:pPr>
            <a:r>
              <a:rPr lang="zh-CN" altLang="en-US" sz="2000" i="1" dirty="0" smtClean="0">
                <a:solidFill>
                  <a:schemeClr val="accent5"/>
                </a:solidFill>
              </a:rPr>
              <a:t>（</a:t>
            </a:r>
            <a:r>
              <a:rPr lang="en-US" altLang="zh-CN" sz="2000" i="1" dirty="0">
                <a:solidFill>
                  <a:schemeClr val="accent5"/>
                </a:solidFill>
              </a:rPr>
              <a:t>2</a:t>
            </a:r>
            <a:r>
              <a:rPr lang="zh-CN" altLang="en-US" sz="2000" i="1" dirty="0" smtClean="0">
                <a:solidFill>
                  <a:schemeClr val="accent5"/>
                </a:solidFill>
              </a:rPr>
              <a:t>）</a:t>
            </a:r>
            <a:r>
              <a:rPr lang="zh-CN" altLang="en-US" sz="2000" dirty="0" smtClean="0"/>
              <a:t> </a:t>
            </a:r>
            <a:r>
              <a:rPr lang="zh-CN" altLang="en-US" sz="2000" i="1" dirty="0">
                <a:solidFill>
                  <a:schemeClr val="accent5"/>
                </a:solidFill>
              </a:rPr>
              <a:t>没有</a:t>
            </a:r>
            <a:r>
              <a:rPr lang="zh-CN" altLang="en-US" sz="2000" i="1" dirty="0" smtClean="0">
                <a:solidFill>
                  <a:schemeClr val="accent5"/>
                </a:solidFill>
              </a:rPr>
              <a:t>返回值。</a:t>
            </a:r>
            <a:endParaRPr lang="en-US" altLang="zh-CN" sz="2000" i="1" dirty="0">
              <a:solidFill>
                <a:schemeClr val="accent5"/>
              </a:solidFill>
            </a:endParaRPr>
          </a:p>
        </p:txBody>
      </p:sp>
    </p:spTree>
    <p:extLst>
      <p:ext uri="{BB962C8B-B14F-4D97-AF65-F5344CB8AC3E}">
        <p14:creationId xmlns:p14="http://schemas.microsoft.com/office/powerpoint/2010/main" val="15266199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dirty="0" smtClean="0"/>
              <a:t>5.7 案例精选</a:t>
            </a:r>
          </a:p>
        </p:txBody>
      </p:sp>
      <p:sp>
        <p:nvSpPr>
          <p:cNvPr id="4" name="Rectangle 3"/>
          <p:cNvSpPr txBox="1">
            <a:spLocks noChangeArrowheads="1"/>
          </p:cNvSpPr>
          <p:nvPr/>
        </p:nvSpPr>
        <p:spPr>
          <a:xfrm>
            <a:off x="928352" y="1568049"/>
            <a:ext cx="10515600" cy="63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0000"/>
              </a:lnSpc>
              <a:defRPr/>
            </a:pPr>
            <a:r>
              <a:rPr lang="zh-CN" altLang="en-US" sz="2400" dirty="0" smtClean="0"/>
              <a:t>例</a:t>
            </a:r>
            <a:r>
              <a:rPr lang="en-US" altLang="zh-CN" sz="2400" dirty="0" smtClean="0"/>
              <a:t>1</a:t>
            </a:r>
            <a:r>
              <a:rPr lang="zh-CN" altLang="en-US" sz="2400" dirty="0" smtClean="0"/>
              <a:t>：编写函数计算圆的面积。  </a:t>
            </a:r>
          </a:p>
          <a:p>
            <a:pPr>
              <a:lnSpc>
                <a:spcPct val="80000"/>
              </a:lnSpc>
              <a:buFont typeface="Wingdings" panose="05000000000000000000" pitchFamily="2" charset="2"/>
              <a:buNone/>
              <a:defRPr/>
            </a:pPr>
            <a:endParaRPr lang="zh-CN" altLang="en-US" sz="2000" dirty="0" smtClean="0"/>
          </a:p>
        </p:txBody>
      </p:sp>
      <p:sp>
        <p:nvSpPr>
          <p:cNvPr id="5" name="矩形 4"/>
          <p:cNvSpPr/>
          <p:nvPr/>
        </p:nvSpPr>
        <p:spPr>
          <a:xfrm>
            <a:off x="838200" y="2202287"/>
            <a:ext cx="10372344" cy="2862322"/>
          </a:xfrm>
          <a:prstGeom prst="rect">
            <a:avLst/>
          </a:prstGeom>
          <a:solidFill>
            <a:schemeClr val="accent4">
              <a:lumMod val="20000"/>
              <a:lumOff val="80000"/>
            </a:schemeClr>
          </a:solidFill>
          <a:ln>
            <a:solidFill>
              <a:schemeClr val="accent1"/>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from</a:t>
            </a:r>
            <a:r>
              <a:rPr lang="en-US" altLang="zh-CN" kern="0" dirty="0">
                <a:solidFill>
                  <a:srgbClr val="000000"/>
                </a:solidFill>
                <a:latin typeface="Courier New" panose="02070309020205020404" pitchFamily="49" charset="0"/>
                <a:ea typeface="宋体" panose="02010600030101010101" pitchFamily="2" charset="-122"/>
              </a:rPr>
              <a:t> math </a:t>
            </a:r>
            <a:r>
              <a:rPr lang="en-US" altLang="zh-CN" b="1" kern="0" dirty="0">
                <a:solidFill>
                  <a:srgbClr val="0000FF"/>
                </a:solidFill>
                <a:latin typeface="Courier New" panose="02070309020205020404" pitchFamily="49" charset="0"/>
                <a:ea typeface="宋体" panose="02010600030101010101" pitchFamily="2" charset="-122"/>
              </a:rPr>
              <a:t>import</a:t>
            </a:r>
            <a:r>
              <a:rPr lang="en-US" altLang="zh-CN" kern="0" dirty="0">
                <a:solidFill>
                  <a:srgbClr val="000000"/>
                </a:solidFill>
                <a:latin typeface="Courier New" panose="02070309020205020404" pitchFamily="49" charset="0"/>
                <a:ea typeface="宋体" panose="02010600030101010101" pitchFamily="2" charset="-122"/>
              </a:rPr>
              <a:t> pi </a:t>
            </a:r>
            <a:r>
              <a:rPr lang="en-US" altLang="zh-CN" b="1" kern="0" dirty="0">
                <a:solidFill>
                  <a:srgbClr val="0000FF"/>
                </a:solidFill>
                <a:latin typeface="Courier New" panose="02070309020205020404" pitchFamily="49" charset="0"/>
                <a:ea typeface="宋体" panose="02010600030101010101" pitchFamily="2" charset="-122"/>
              </a:rPr>
              <a:t>as</a:t>
            </a:r>
            <a:r>
              <a:rPr lang="en-US" altLang="zh-CN" kern="0" dirty="0">
                <a:solidFill>
                  <a:srgbClr val="000000"/>
                </a:solidFill>
                <a:latin typeface="Courier New" panose="02070309020205020404" pitchFamily="49" charset="0"/>
                <a:ea typeface="宋体" panose="02010600030101010101" pitchFamily="2" charset="-122"/>
              </a:rPr>
              <a:t> PI</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#import</a:t>
            </a:r>
            <a:r>
              <a:rPr lang="en-US" altLang="zh-CN" kern="0" dirty="0">
                <a:solidFill>
                  <a:srgbClr val="000000"/>
                </a:solidFill>
                <a:latin typeface="Courier New" panose="02070309020205020404" pitchFamily="49" charset="0"/>
                <a:ea typeface="宋体" panose="02010600030101010101" pitchFamily="2" charset="-122"/>
              </a:rPr>
              <a:t> types</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FF00FF"/>
                </a:solidFill>
                <a:latin typeface="Courier New" panose="02070309020205020404" pitchFamily="49" charset="0"/>
                <a:ea typeface="宋体" panose="02010600030101010101" pitchFamily="2" charset="-122"/>
              </a:rPr>
              <a:t>CircleArea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r</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isinstance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r</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isinstance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r</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float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008000"/>
                </a:solidFill>
                <a:latin typeface="Courier New" panose="02070309020205020404" pitchFamily="49" charset="0"/>
                <a:ea typeface="宋体" panose="02010600030101010101" pitchFamily="2" charset="-122"/>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确保接收的参数为数值</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PI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r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r</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else</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'You must give me an integer or float as radius.'</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CircleArea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3</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838200" y="5584371"/>
            <a:ext cx="2420856" cy="369332"/>
          </a:xfrm>
          <a:prstGeom prst="rect">
            <a:avLst/>
          </a:prstGeom>
        </p:spPr>
        <p:txBody>
          <a:bodyPr wrap="none">
            <a:spAutoFit/>
          </a:bodyPr>
          <a:lstStyle/>
          <a:p>
            <a:r>
              <a:rPr lang="zh-CN" altLang="en-US" b="1" dirty="0">
                <a:solidFill>
                  <a:srgbClr val="002060"/>
                </a:solidFill>
              </a:rPr>
              <a:t>28.274333882308138</a:t>
            </a:r>
          </a:p>
        </p:txBody>
      </p:sp>
      <p:sp>
        <p:nvSpPr>
          <p:cNvPr id="2" name="矩形 1"/>
          <p:cNvSpPr/>
          <p:nvPr/>
        </p:nvSpPr>
        <p:spPr>
          <a:xfrm>
            <a:off x="5915696" y="1174803"/>
            <a:ext cx="5438104" cy="707886"/>
          </a:xfrm>
          <a:prstGeom prst="rect">
            <a:avLst/>
          </a:prstGeom>
        </p:spPr>
        <p:txBody>
          <a:bodyPr wrap="square">
            <a:spAutoFit/>
          </a:bodyPr>
          <a:lstStyle/>
          <a:p>
            <a:r>
              <a:rPr lang="zh-CN" altLang="en-US" sz="2000" b="1" kern="0" dirty="0" smtClean="0">
                <a:solidFill>
                  <a:srgbClr val="002060"/>
                </a:solidFill>
                <a:latin typeface="Courier New" panose="02070309020205020404" pitchFamily="49" charset="0"/>
                <a:ea typeface="宋体" panose="02010600030101010101" pitchFamily="2" charset="-122"/>
              </a:rPr>
              <a:t>内置函数： </a:t>
            </a:r>
            <a:r>
              <a:rPr lang="en-US" altLang="zh-CN" sz="2000" b="1" kern="0" dirty="0" err="1" smtClean="0">
                <a:solidFill>
                  <a:srgbClr val="002060"/>
                </a:solidFill>
                <a:latin typeface="Courier New" panose="02070309020205020404" pitchFamily="49" charset="0"/>
                <a:ea typeface="宋体" panose="02010600030101010101" pitchFamily="2" charset="-122"/>
              </a:rPr>
              <a:t>isinstance</a:t>
            </a:r>
            <a:r>
              <a:rPr lang="en-US" altLang="zh-CN" sz="2000" b="1" kern="0" dirty="0" smtClean="0">
                <a:solidFill>
                  <a:srgbClr val="002060"/>
                </a:solidFill>
                <a:latin typeface="Courier New" panose="02070309020205020404" pitchFamily="49" charset="0"/>
                <a:ea typeface="宋体" panose="02010600030101010101" pitchFamily="2" charset="-122"/>
              </a:rPr>
              <a:t>(</a:t>
            </a:r>
            <a:r>
              <a:rPr lang="en-US" altLang="zh-CN" sz="2000" b="1" kern="0" dirty="0" err="1" smtClean="0">
                <a:solidFill>
                  <a:srgbClr val="002060"/>
                </a:solidFill>
                <a:latin typeface="Courier New" panose="02070309020205020404" pitchFamily="49" charset="0"/>
                <a:ea typeface="宋体" panose="02010600030101010101" pitchFamily="2" charset="-122"/>
              </a:rPr>
              <a:t>obj</a:t>
            </a:r>
            <a:r>
              <a:rPr lang="en-US" altLang="zh-CN" sz="2000" b="1" kern="0" dirty="0" smtClean="0">
                <a:solidFill>
                  <a:srgbClr val="002060"/>
                </a:solidFill>
                <a:latin typeface="Courier New" panose="02070309020205020404" pitchFamily="49" charset="0"/>
                <a:ea typeface="宋体" panose="02010600030101010101" pitchFamily="2" charset="-122"/>
              </a:rPr>
              <a:t>, type) </a:t>
            </a:r>
          </a:p>
          <a:p>
            <a:r>
              <a:rPr lang="zh-CN" altLang="en-US" sz="2000" b="1" kern="0" dirty="0" smtClean="0">
                <a:solidFill>
                  <a:srgbClr val="002060"/>
                </a:solidFill>
                <a:latin typeface="Courier New" panose="02070309020205020404" pitchFamily="49" charset="0"/>
                <a:ea typeface="宋体" panose="02010600030101010101" pitchFamily="2" charset="-122"/>
              </a:rPr>
              <a:t>判断</a:t>
            </a:r>
            <a:r>
              <a:rPr lang="en-US" altLang="zh-CN" sz="2000" b="1" kern="0" dirty="0" err="1" smtClean="0">
                <a:solidFill>
                  <a:srgbClr val="002060"/>
                </a:solidFill>
                <a:latin typeface="Courier New" panose="02070309020205020404" pitchFamily="49" charset="0"/>
                <a:ea typeface="宋体" panose="02010600030101010101" pitchFamily="2" charset="-122"/>
              </a:rPr>
              <a:t>obj</a:t>
            </a:r>
            <a:r>
              <a:rPr lang="zh-CN" altLang="en-US" sz="2000" b="1" kern="0" dirty="0" smtClean="0">
                <a:solidFill>
                  <a:srgbClr val="002060"/>
                </a:solidFill>
                <a:latin typeface="Courier New" panose="02070309020205020404" pitchFamily="49" charset="0"/>
                <a:ea typeface="宋体" panose="02010600030101010101" pitchFamily="2" charset="-122"/>
              </a:rPr>
              <a:t>的类型是否是</a:t>
            </a:r>
            <a:r>
              <a:rPr lang="en-US" altLang="zh-CN" sz="2000" b="1" kern="0" dirty="0" smtClean="0">
                <a:solidFill>
                  <a:srgbClr val="002060"/>
                </a:solidFill>
                <a:latin typeface="Courier New" panose="02070309020205020404" pitchFamily="49" charset="0"/>
                <a:ea typeface="宋体" panose="02010600030101010101" pitchFamily="2" charset="-122"/>
              </a:rPr>
              <a:t>type</a:t>
            </a:r>
            <a:r>
              <a:rPr lang="en-US" altLang="zh-CN" sz="2000" kern="0" dirty="0" smtClean="0">
                <a:solidFill>
                  <a:srgbClr val="002060"/>
                </a:solidFill>
                <a:latin typeface="Courier New" panose="02070309020205020404" pitchFamily="49" charset="0"/>
                <a:ea typeface="宋体" panose="02010600030101010101" pitchFamily="2" charset="-122"/>
              </a:rPr>
              <a:t> </a:t>
            </a:r>
            <a:endParaRPr lang="zh-CN" altLang="en-US" sz="2000" dirty="0">
              <a:solidFill>
                <a:srgbClr val="002060"/>
              </a:solidFill>
            </a:endParaRPr>
          </a:p>
        </p:txBody>
      </p:sp>
    </p:spTree>
    <p:extLst>
      <p:ext uri="{BB962C8B-B14F-4D97-AF65-F5344CB8AC3E}">
        <p14:creationId xmlns:p14="http://schemas.microsoft.com/office/powerpoint/2010/main" val="2371340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zh-CN" altLang="en-US" dirty="0" smtClean="0"/>
              <a:t>5.7 案例精选</a:t>
            </a:r>
          </a:p>
        </p:txBody>
      </p:sp>
      <p:sp>
        <p:nvSpPr>
          <p:cNvPr id="51203" name="Rectangle 3"/>
          <p:cNvSpPr>
            <a:spLocks noGrp="1" noChangeArrowheads="1"/>
          </p:cNvSpPr>
          <p:nvPr>
            <p:ph type="body" idx="1"/>
          </p:nvPr>
        </p:nvSpPr>
        <p:spPr>
          <a:xfrm>
            <a:off x="838200" y="1825625"/>
            <a:ext cx="10515600" cy="1086387"/>
          </a:xfrm>
        </p:spPr>
        <p:txBody>
          <a:bodyPr/>
          <a:lstStyle/>
          <a:p>
            <a:pPr eaLnBrk="1" hangingPunct="1">
              <a:lnSpc>
                <a:spcPct val="100000"/>
              </a:lnSpc>
              <a:defRPr/>
            </a:pPr>
            <a:r>
              <a:rPr lang="zh-CN" altLang="en-US" sz="2400" dirty="0"/>
              <a:t>例</a:t>
            </a:r>
            <a:r>
              <a:rPr lang="en-US" altLang="zh-CN" sz="2400" dirty="0"/>
              <a:t>2</a:t>
            </a:r>
            <a:r>
              <a:rPr lang="zh-CN" altLang="en-US" sz="2400" dirty="0"/>
              <a:t>：编写函数，接收任意多个实数，返回一个</a:t>
            </a:r>
            <a:r>
              <a:rPr lang="zh-CN" altLang="en-US" sz="2400" dirty="0" smtClean="0"/>
              <a:t>元组，</a:t>
            </a:r>
            <a:r>
              <a:rPr lang="zh-CN" altLang="en-US" sz="2400" dirty="0"/>
              <a:t>其中第一个元素为所有参数的平均值，其他元素为所有参数中大于平均值的实数</a:t>
            </a:r>
            <a:r>
              <a:rPr lang="zh-CN" altLang="en-US" sz="2400" dirty="0" smtClean="0"/>
              <a:t>。</a:t>
            </a:r>
            <a:endParaRPr lang="zh-CN" altLang="en-US" sz="2400" dirty="0"/>
          </a:p>
        </p:txBody>
      </p:sp>
      <p:sp>
        <p:nvSpPr>
          <p:cNvPr id="3" name="矩形 2"/>
          <p:cNvSpPr/>
          <p:nvPr/>
        </p:nvSpPr>
        <p:spPr>
          <a:xfrm>
            <a:off x="838200" y="2919138"/>
            <a:ext cx="10280904" cy="2677656"/>
          </a:xfrm>
          <a:prstGeom prst="rect">
            <a:avLst/>
          </a:prstGeom>
          <a:solidFill>
            <a:schemeClr val="accent4">
              <a:lumMod val="20000"/>
              <a:lumOff val="80000"/>
            </a:schemeClr>
          </a:solidFill>
          <a:ln>
            <a:solidFill>
              <a:schemeClr val="accent1"/>
            </a:solidFill>
          </a:ln>
        </p:spPr>
        <p:txBody>
          <a:bodyPr wrap="square">
            <a:spAutoFit/>
          </a:bodyPr>
          <a:lstStyle/>
          <a:p>
            <a:r>
              <a:rPr lang="en-US" altLang="zh-CN" sz="2400" b="1" kern="0" dirty="0">
                <a:solidFill>
                  <a:srgbClr val="0000FF"/>
                </a:solidFill>
                <a:latin typeface="Courier New" panose="02070309020205020404" pitchFamily="49" charset="0"/>
                <a:ea typeface="宋体" panose="02010600030101010101" pitchFamily="2" charset="-122"/>
              </a:rPr>
              <a:t>def</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FF"/>
                </a:solidFill>
                <a:latin typeface="Courier New" panose="02070309020205020404" pitchFamily="49" charset="0"/>
                <a:ea typeface="宋体" panose="02010600030101010101" pitchFamily="2" charset="-122"/>
              </a:rPr>
              <a:t>demo2</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para</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err="1">
                <a:solidFill>
                  <a:srgbClr val="000000"/>
                </a:solidFill>
                <a:latin typeface="Courier New" panose="02070309020205020404" pitchFamily="49" charset="0"/>
                <a:ea typeface="宋体" panose="02010600030101010101" pitchFamily="2" charset="-122"/>
              </a:rPr>
              <a:t>avg</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sum</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para</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err="1">
                <a:solidFill>
                  <a:srgbClr val="000000"/>
                </a:solidFill>
                <a:latin typeface="Courier New" panose="02070309020205020404" pitchFamily="49" charset="0"/>
                <a:ea typeface="宋体" panose="02010600030101010101" pitchFamily="2" charset="-122"/>
              </a:rPr>
              <a:t>len</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para</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endParaRPr lang="en-US" altLang="zh-CN" sz="2400" kern="0" dirty="0" smtClean="0">
              <a:solidFill>
                <a:srgbClr val="000000"/>
              </a:solidFill>
              <a:latin typeface="Courier New" panose="02070309020205020404" pitchFamily="49"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smtClean="0">
                <a:solidFill>
                  <a:srgbClr val="000000"/>
                </a:solidFill>
                <a:latin typeface="Courier New" panose="02070309020205020404" pitchFamily="49" charset="0"/>
                <a:ea typeface="宋体" panose="02010600030101010101" pitchFamily="2" charset="-122"/>
              </a:rPr>
              <a:t>   </a:t>
            </a:r>
            <a:r>
              <a:rPr lang="en-US" altLang="zh-CN" sz="2400" kern="0" dirty="0" smtClean="0">
                <a:solidFill>
                  <a:srgbClr val="008000"/>
                </a:solidFill>
                <a:latin typeface="Courier New" panose="02070309020205020404" pitchFamily="49" charset="0"/>
                <a:ea typeface="宋体" panose="02010600030101010101" pitchFamily="2" charset="-122"/>
              </a:rPr>
              <a:t># </a:t>
            </a:r>
            <a:r>
              <a:rPr lang="zh-CN" altLang="zh-CN" sz="2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注意</a:t>
            </a:r>
            <a:r>
              <a:rPr lang="en-US" altLang="zh-CN" sz="2400" kern="0" dirty="0">
                <a:solidFill>
                  <a:srgbClr val="008000"/>
                </a:solidFill>
                <a:latin typeface="Courier New" panose="02070309020205020404" pitchFamily="49" charset="0"/>
                <a:ea typeface="宋体" panose="02010600030101010101" pitchFamily="2" charset="-122"/>
              </a:rPr>
              <a:t>Python 2.x</a:t>
            </a:r>
            <a:r>
              <a:rPr lang="zh-CN" altLang="zh-CN" sz="2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与</a:t>
            </a:r>
            <a:r>
              <a:rPr lang="en-US" altLang="zh-CN" sz="2400" kern="0" dirty="0">
                <a:solidFill>
                  <a:srgbClr val="008000"/>
                </a:solidFill>
                <a:latin typeface="Courier New" panose="02070309020205020404" pitchFamily="49" charset="0"/>
                <a:ea typeface="宋体" panose="02010600030101010101" pitchFamily="2" charset="-122"/>
              </a:rPr>
              <a:t>Python 3.x</a:t>
            </a:r>
            <a:r>
              <a:rPr lang="zh-CN" altLang="zh-CN" sz="2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对除法运算符</a:t>
            </a:r>
            <a:r>
              <a:rPr lang="en-US" altLang="zh-CN" sz="2400" kern="0" dirty="0">
                <a:solidFill>
                  <a:srgbClr val="008000"/>
                </a:solidFill>
                <a:latin typeface="Courier New" panose="02070309020205020404" pitchFamily="49" charset="0"/>
                <a:ea typeface="宋体" panose="02010600030101010101" pitchFamily="2" charset="-122"/>
              </a:rPr>
              <a:t>“/”</a:t>
            </a:r>
            <a:r>
              <a:rPr lang="zh-CN" altLang="zh-CN" sz="2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的解释不同</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g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err="1">
                <a:solidFill>
                  <a:srgbClr val="000000"/>
                </a:solidFill>
                <a:latin typeface="Courier New" panose="02070309020205020404" pitchFamily="49" charset="0"/>
                <a:ea typeface="宋体" panose="02010600030101010101" pitchFamily="2" charset="-122"/>
              </a:rPr>
              <a:t>i</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FF"/>
                </a:solidFill>
                <a:latin typeface="Courier New" panose="02070309020205020404" pitchFamily="49" charset="0"/>
                <a:ea typeface="宋体" panose="02010600030101010101" pitchFamily="2" charset="-122"/>
              </a:rPr>
              <a:t>for</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err="1">
                <a:solidFill>
                  <a:srgbClr val="000000"/>
                </a:solidFill>
                <a:latin typeface="Courier New" panose="02070309020205020404" pitchFamily="49" charset="0"/>
                <a:ea typeface="宋体" panose="02010600030101010101" pitchFamily="2" charset="-122"/>
              </a:rPr>
              <a:t>i</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FF"/>
                </a:solidFill>
                <a:latin typeface="Courier New" panose="02070309020205020404" pitchFamily="49" charset="0"/>
                <a:ea typeface="宋体" panose="02010600030101010101" pitchFamily="2" charset="-122"/>
              </a:rPr>
              <a:t>in</a:t>
            </a:r>
            <a:r>
              <a:rPr lang="en-US" altLang="zh-CN" sz="2400" kern="0" dirty="0">
                <a:solidFill>
                  <a:srgbClr val="000000"/>
                </a:solidFill>
                <a:latin typeface="Courier New" panose="02070309020205020404" pitchFamily="49" charset="0"/>
                <a:ea typeface="宋体" panose="02010600030101010101" pitchFamily="2" charset="-122"/>
              </a:rPr>
              <a:t> para </a:t>
            </a:r>
            <a:r>
              <a:rPr lang="en-US" altLang="zh-CN" sz="2400" b="1" kern="0" dirty="0">
                <a:solidFill>
                  <a:srgbClr val="0000FF"/>
                </a:solidFill>
                <a:latin typeface="Courier New" panose="02070309020205020404" pitchFamily="49" charset="0"/>
                <a:ea typeface="宋体" panose="02010600030101010101" pitchFamily="2" charset="-122"/>
              </a:rPr>
              <a:t>if</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err="1">
                <a:solidFill>
                  <a:srgbClr val="000000"/>
                </a:solidFill>
                <a:latin typeface="Courier New" panose="02070309020205020404" pitchFamily="49" charset="0"/>
                <a:ea typeface="宋体" panose="02010600030101010101" pitchFamily="2" charset="-122"/>
              </a:rPr>
              <a:t>i</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80"/>
                </a:solidFill>
                <a:latin typeface="Courier New" panose="02070309020205020404" pitchFamily="49" charset="0"/>
                <a:ea typeface="宋体" panose="02010600030101010101" pitchFamily="2" charset="-122"/>
              </a:rPr>
              <a:t>&gt;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err="1">
                <a:solidFill>
                  <a:srgbClr val="000000"/>
                </a:solidFill>
                <a:latin typeface="Courier New" panose="02070309020205020404" pitchFamily="49" charset="0"/>
                <a:ea typeface="宋体" panose="02010600030101010101" pitchFamily="2" charset="-122"/>
              </a:rPr>
              <a:t>avg</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FF"/>
                </a:solidFill>
                <a:latin typeface="Courier New" panose="02070309020205020404" pitchFamily="49" charset="0"/>
                <a:ea typeface="宋体" panose="02010600030101010101" pitchFamily="2" charset="-122"/>
              </a:rPr>
              <a:t>return</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err="1">
                <a:solidFill>
                  <a:srgbClr val="000000"/>
                </a:solidFill>
                <a:latin typeface="Courier New" panose="02070309020205020404" pitchFamily="49" charset="0"/>
                <a:ea typeface="宋体" panose="02010600030101010101" pitchFamily="2" charset="-122"/>
              </a:rPr>
              <a:t>avg</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tuple</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g</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r>
              <a:rPr lang="en-US" altLang="zh-CN" sz="2400" kern="0" dirty="0">
                <a:solidFill>
                  <a:srgbClr val="000000"/>
                </a:solidFill>
                <a:latin typeface="Courier New" panose="020703090202050204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r>
              <a:rPr lang="en-US" altLang="zh-CN" sz="2400" b="1" kern="0" dirty="0">
                <a:solidFill>
                  <a:srgbClr val="0000FF"/>
                </a:solidFill>
                <a:latin typeface="Courier New" panose="02070309020205020404" pitchFamily="49" charset="0"/>
                <a:ea typeface="宋体" panose="02010600030101010101" pitchFamily="2" charset="-122"/>
              </a:rPr>
              <a:t>print</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demo2</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FF0000"/>
                </a:solidFill>
                <a:latin typeface="Courier New" panose="02070309020205020404" pitchFamily="49" charset="0"/>
                <a:ea typeface="宋体" panose="02010600030101010101" pitchFamily="2" charset="-122"/>
              </a:rPr>
              <a:t>1</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00"/>
                </a:solidFill>
                <a:latin typeface="Courier New" panose="02070309020205020404" pitchFamily="49" charset="0"/>
                <a:ea typeface="宋体" panose="02010600030101010101" pitchFamily="2" charset="-122"/>
              </a:rPr>
              <a:t>2</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00"/>
                </a:solidFill>
                <a:latin typeface="Courier New" panose="02070309020205020404" pitchFamily="49" charset="0"/>
                <a:ea typeface="宋体" panose="02010600030101010101" pitchFamily="2" charset="-122"/>
              </a:rPr>
              <a:t>3</a:t>
            </a:r>
            <a:r>
              <a:rPr lang="en-US" altLang="zh-CN" sz="2400" b="1" kern="0" dirty="0">
                <a:solidFill>
                  <a:srgbClr val="000080"/>
                </a:solidFill>
                <a:latin typeface="Courier New" panose="02070309020205020404" pitchFamily="49" charset="0"/>
                <a:ea typeface="宋体" panose="02010600030101010101" pitchFamily="2" charset="-122"/>
              </a:rPr>
              <a:t>,</a:t>
            </a:r>
            <a:r>
              <a:rPr lang="en-US" altLang="zh-CN" sz="2400" kern="0" dirty="0">
                <a:solidFill>
                  <a:srgbClr val="000000"/>
                </a:solidFill>
                <a:latin typeface="Courier New" panose="02070309020205020404" pitchFamily="49" charset="0"/>
                <a:ea typeface="宋体" panose="02010600030101010101" pitchFamily="2" charset="-122"/>
              </a:rPr>
              <a:t> </a:t>
            </a:r>
            <a:r>
              <a:rPr lang="en-US" altLang="zh-CN" sz="2400" kern="0" dirty="0">
                <a:solidFill>
                  <a:srgbClr val="FF0000"/>
                </a:solidFill>
                <a:latin typeface="Courier New" panose="02070309020205020404" pitchFamily="49" charset="0"/>
                <a:ea typeface="宋体" panose="02010600030101010101" pitchFamily="2" charset="-122"/>
              </a:rPr>
              <a:t>4</a:t>
            </a:r>
            <a:r>
              <a:rPr lang="en-US" altLang="zh-CN" sz="2400" b="1" kern="0" dirty="0">
                <a:solidFill>
                  <a:srgbClr val="000080"/>
                </a:solidFill>
                <a:latin typeface="Courier New" panose="02070309020205020404" pitchFamily="49" charset="0"/>
                <a:ea typeface="宋体" panose="02010600030101010101" pitchFamily="2" charset="-122"/>
              </a:rPr>
              <a:t>))</a:t>
            </a:r>
            <a:endParaRPr lang="zh-CN" altLang="zh-CN" sz="2800" kern="100" dirty="0">
              <a:effectLst/>
              <a:latin typeface="Times New Roman" panose="02020603050405020304" pitchFamily="18" charset="0"/>
              <a:ea typeface="宋体" panose="02010600030101010101" pitchFamily="2" charset="-122"/>
            </a:endParaRPr>
          </a:p>
        </p:txBody>
      </p:sp>
      <p:sp>
        <p:nvSpPr>
          <p:cNvPr id="5" name="矩形 4"/>
          <p:cNvSpPr/>
          <p:nvPr/>
        </p:nvSpPr>
        <p:spPr>
          <a:xfrm>
            <a:off x="838200" y="6086332"/>
            <a:ext cx="2200889" cy="369332"/>
          </a:xfrm>
          <a:prstGeom prst="rect">
            <a:avLst/>
          </a:prstGeom>
          <a:ln>
            <a:solidFill>
              <a:schemeClr val="accent1"/>
            </a:solidFill>
          </a:ln>
        </p:spPr>
        <p:txBody>
          <a:bodyPr wrap="square">
            <a:spAutoFit/>
          </a:bodyPr>
          <a:lstStyle/>
          <a:p>
            <a:r>
              <a:rPr lang="zh-CN" altLang="en-US" b="1" dirty="0">
                <a:solidFill>
                  <a:srgbClr val="0070C0"/>
                </a:solidFill>
              </a:rPr>
              <a:t>(2.5, 3, 4)</a:t>
            </a:r>
          </a:p>
        </p:txBody>
      </p:sp>
      <p:grpSp>
        <p:nvGrpSpPr>
          <p:cNvPr id="10" name="组合 9"/>
          <p:cNvGrpSpPr/>
          <p:nvPr/>
        </p:nvGrpSpPr>
        <p:grpSpPr>
          <a:xfrm>
            <a:off x="2907792" y="4407408"/>
            <a:ext cx="5577840" cy="1894368"/>
            <a:chOff x="2907792" y="4407408"/>
            <a:chExt cx="5577840" cy="1894368"/>
          </a:xfrm>
        </p:grpSpPr>
        <p:sp>
          <p:nvSpPr>
            <p:cNvPr id="6" name="文本框 5"/>
            <p:cNvSpPr txBox="1"/>
            <p:nvPr/>
          </p:nvSpPr>
          <p:spPr>
            <a:xfrm>
              <a:off x="6382512" y="5901666"/>
              <a:ext cx="2103120" cy="400110"/>
            </a:xfrm>
            <a:prstGeom prst="rect">
              <a:avLst/>
            </a:prstGeom>
            <a:noFill/>
          </p:spPr>
          <p:txBody>
            <a:bodyPr wrap="square" rtlCol="0">
              <a:spAutoFit/>
            </a:bodyPr>
            <a:lstStyle/>
            <a:p>
              <a:r>
                <a:rPr lang="zh-CN" altLang="en-US" sz="2000" dirty="0" smtClean="0">
                  <a:solidFill>
                    <a:srgbClr val="0070C0"/>
                  </a:solidFill>
                </a:rPr>
                <a:t>元组的</a:t>
              </a:r>
              <a:r>
                <a:rPr lang="en-US" altLang="zh-CN" sz="2000" dirty="0" smtClean="0">
                  <a:solidFill>
                    <a:srgbClr val="0070C0"/>
                  </a:solidFill>
                </a:rPr>
                <a:t>+</a:t>
              </a:r>
              <a:r>
                <a:rPr lang="zh-CN" altLang="en-US" sz="2000" dirty="0" smtClean="0">
                  <a:solidFill>
                    <a:srgbClr val="0070C0"/>
                  </a:solidFill>
                </a:rPr>
                <a:t>运算</a:t>
              </a:r>
              <a:endParaRPr lang="zh-CN" altLang="en-US" sz="2000" dirty="0">
                <a:solidFill>
                  <a:srgbClr val="0070C0"/>
                </a:solidFill>
              </a:endParaRPr>
            </a:p>
          </p:txBody>
        </p:sp>
        <p:sp>
          <p:nvSpPr>
            <p:cNvPr id="7" name="矩形 6"/>
            <p:cNvSpPr/>
            <p:nvPr/>
          </p:nvSpPr>
          <p:spPr>
            <a:xfrm>
              <a:off x="2907792" y="4407408"/>
              <a:ext cx="3255264" cy="438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flipV="1">
              <a:off x="5632704" y="4846320"/>
              <a:ext cx="749808" cy="10553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1862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zh-CN" altLang="en-US" dirty="0" smtClean="0"/>
              <a:t>5.7 案例精选</a:t>
            </a:r>
          </a:p>
        </p:txBody>
      </p:sp>
      <p:sp>
        <p:nvSpPr>
          <p:cNvPr id="52227" name="Rectangle 3"/>
          <p:cNvSpPr>
            <a:spLocks noGrp="1" noChangeArrowheads="1"/>
          </p:cNvSpPr>
          <p:nvPr>
            <p:ph type="body" idx="1"/>
          </p:nvPr>
        </p:nvSpPr>
        <p:spPr>
          <a:xfrm>
            <a:off x="978877" y="1319188"/>
            <a:ext cx="10515600" cy="833169"/>
          </a:xfrm>
        </p:spPr>
        <p:txBody>
          <a:bodyPr>
            <a:normAutofit/>
          </a:bodyPr>
          <a:lstStyle/>
          <a:p>
            <a:pPr eaLnBrk="1" hangingPunct="1">
              <a:lnSpc>
                <a:spcPct val="100000"/>
              </a:lnSpc>
              <a:defRPr/>
            </a:pPr>
            <a:r>
              <a:rPr lang="zh-CN" altLang="en-US" sz="2400" dirty="0"/>
              <a:t>例</a:t>
            </a:r>
            <a:r>
              <a:rPr lang="en-US" altLang="zh-CN" sz="2400" dirty="0"/>
              <a:t>3</a:t>
            </a:r>
            <a:r>
              <a:rPr lang="zh-CN" altLang="en-US" sz="2400" dirty="0"/>
              <a:t>：编写函数，接收字符串参数，返回一个元组，其中第一个元素为大写字母个数，第二个元素为小写字母个数。</a:t>
            </a:r>
          </a:p>
          <a:p>
            <a:pPr marL="0" indent="0" eaLnBrk="1" hangingPunct="1">
              <a:lnSpc>
                <a:spcPct val="100000"/>
              </a:lnSpc>
              <a:buNone/>
              <a:defRPr/>
            </a:pPr>
            <a:endParaRPr lang="zh-CN" altLang="en-US" sz="2000" dirty="0"/>
          </a:p>
        </p:txBody>
      </p:sp>
      <p:sp>
        <p:nvSpPr>
          <p:cNvPr id="3" name="矩形 2"/>
          <p:cNvSpPr/>
          <p:nvPr/>
        </p:nvSpPr>
        <p:spPr>
          <a:xfrm>
            <a:off x="978877" y="2517888"/>
            <a:ext cx="5346192" cy="3477875"/>
          </a:xfrm>
          <a:prstGeom prst="rect">
            <a:avLst/>
          </a:prstGeom>
          <a:solidFill>
            <a:schemeClr val="accent4">
              <a:lumMod val="20000"/>
              <a:lumOff val="80000"/>
            </a:schemeClr>
          </a:solidFill>
          <a:ln>
            <a:solidFill>
              <a:srgbClr val="0070C0"/>
            </a:solidFill>
          </a:ln>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demo3</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s</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result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0</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0</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for</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ch</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in</a:t>
            </a:r>
            <a:r>
              <a:rPr lang="en-US" altLang="zh-CN" sz="2000" kern="0" dirty="0">
                <a:solidFill>
                  <a:srgbClr val="000000"/>
                </a:solidFill>
                <a:latin typeface="Courier New" panose="02070309020205020404" pitchFamily="49" charset="0"/>
                <a:ea typeface="宋体" panose="02010600030101010101" pitchFamily="2" charset="-122"/>
              </a:rPr>
              <a:t> s</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if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808080"/>
                </a:solidFill>
                <a:latin typeface="Courier New" panose="02070309020205020404" pitchFamily="49" charset="0"/>
                <a:ea typeface="宋体" panose="02010600030101010101" pitchFamily="2" charset="-122"/>
              </a:rPr>
              <a:t>'a'</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&lt;=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ch</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&lt;=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808080"/>
                </a:solidFill>
                <a:latin typeface="Courier New" panose="02070309020205020404" pitchFamily="49" charset="0"/>
                <a:ea typeface="宋体" panose="02010600030101010101" pitchFamily="2" charset="-122"/>
              </a:rPr>
              <a:t>'z'</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result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1</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err="1">
                <a:solidFill>
                  <a:srgbClr val="0000FF"/>
                </a:solidFill>
                <a:latin typeface="Courier New" panose="02070309020205020404" pitchFamily="49" charset="0"/>
                <a:ea typeface="宋体" panose="02010600030101010101" pitchFamily="2" charset="-122"/>
              </a:rPr>
              <a:t>elif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808080"/>
                </a:solidFill>
                <a:latin typeface="Courier New" panose="02070309020205020404" pitchFamily="49" charset="0"/>
                <a:ea typeface="宋体" panose="02010600030101010101" pitchFamily="2" charset="-122"/>
              </a:rPr>
              <a:t>'A'</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&lt;=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ch</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&lt;=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808080"/>
                </a:solidFill>
                <a:latin typeface="Courier New" panose="02070309020205020404" pitchFamily="49" charset="0"/>
                <a:ea typeface="宋体" panose="02010600030101010101" pitchFamily="2" charset="-122"/>
              </a:rPr>
              <a:t>'Z'</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result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0</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1</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result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demo3</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808080"/>
                </a:solidFill>
                <a:latin typeface="Courier New" panose="02070309020205020404" pitchFamily="49" charset="0"/>
                <a:ea typeface="宋体" panose="02010600030101010101" pitchFamily="2" charset="-122"/>
              </a:rPr>
              <a:t>'</a:t>
            </a:r>
            <a:r>
              <a:rPr lang="en-US" altLang="zh-CN" sz="2000" kern="0" dirty="0" err="1">
                <a:solidFill>
                  <a:srgbClr val="808080"/>
                </a:solidFill>
                <a:latin typeface="Courier New" panose="02070309020205020404" pitchFamily="49" charset="0"/>
                <a:ea typeface="宋体" panose="02010600030101010101" pitchFamily="2" charset="-122"/>
              </a:rPr>
              <a:t>aaaabbbbC</a:t>
            </a:r>
            <a:r>
              <a:rPr lang="en-US" altLang="zh-CN" sz="2000" kern="0" dirty="0">
                <a:solidFill>
                  <a:srgbClr val="808080"/>
                </a:solidFill>
                <a:latin typeface="Courier New" panose="02070309020205020404" pitchFamily="49" charset="0"/>
                <a:ea typeface="宋体" panose="02010600030101010101" pitchFamily="2" charset="-122"/>
              </a:rPr>
              <a:t>'</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
        <p:nvSpPr>
          <p:cNvPr id="7" name="矩形 6"/>
          <p:cNvSpPr/>
          <p:nvPr/>
        </p:nvSpPr>
        <p:spPr>
          <a:xfrm>
            <a:off x="978877" y="6270998"/>
            <a:ext cx="2200889" cy="369332"/>
          </a:xfrm>
          <a:prstGeom prst="rect">
            <a:avLst/>
          </a:prstGeom>
          <a:ln>
            <a:solidFill>
              <a:schemeClr val="accent1"/>
            </a:solidFill>
          </a:ln>
        </p:spPr>
        <p:txBody>
          <a:bodyPr wrap="square">
            <a:spAutoFit/>
          </a:bodyPr>
          <a:lstStyle/>
          <a:p>
            <a:r>
              <a:rPr lang="en-US" altLang="zh-CN" b="1" dirty="0" smtClean="0">
                <a:solidFill>
                  <a:srgbClr val="0070C0"/>
                </a:solidFill>
              </a:rPr>
              <a:t>[1</a:t>
            </a:r>
            <a:r>
              <a:rPr lang="en-US" altLang="zh-CN" b="1" dirty="0">
                <a:solidFill>
                  <a:srgbClr val="0070C0"/>
                </a:solidFill>
              </a:rPr>
              <a:t>, 8] </a:t>
            </a:r>
            <a:endParaRPr lang="zh-CN" altLang="en-US" b="1" dirty="0">
              <a:solidFill>
                <a:srgbClr val="0070C0"/>
              </a:solidFill>
            </a:endParaRPr>
          </a:p>
        </p:txBody>
      </p:sp>
      <p:grpSp>
        <p:nvGrpSpPr>
          <p:cNvPr id="11" name="组合 10"/>
          <p:cNvGrpSpPr/>
          <p:nvPr/>
        </p:nvGrpSpPr>
        <p:grpSpPr>
          <a:xfrm>
            <a:off x="2724912" y="2761488"/>
            <a:ext cx="4462272" cy="1627632"/>
            <a:chOff x="2724912" y="2761488"/>
            <a:chExt cx="4462272" cy="1627632"/>
          </a:xfrm>
        </p:grpSpPr>
        <p:sp>
          <p:nvSpPr>
            <p:cNvPr id="5" name="矩形 4"/>
            <p:cNvSpPr/>
            <p:nvPr/>
          </p:nvSpPr>
          <p:spPr>
            <a:xfrm>
              <a:off x="2724912" y="3474720"/>
              <a:ext cx="2414016" cy="292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26080" y="4096512"/>
              <a:ext cx="2542032" cy="292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5138928" y="2761488"/>
              <a:ext cx="2048256" cy="7132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flipV="1">
              <a:off x="5468112" y="2761488"/>
              <a:ext cx="1719072" cy="13350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13" name="文本框 12"/>
          <p:cNvSpPr txBox="1"/>
          <p:nvPr/>
        </p:nvSpPr>
        <p:spPr>
          <a:xfrm>
            <a:off x="7498080" y="2438322"/>
            <a:ext cx="2176272" cy="830997"/>
          </a:xfrm>
          <a:prstGeom prst="rect">
            <a:avLst/>
          </a:prstGeom>
          <a:noFill/>
        </p:spPr>
        <p:txBody>
          <a:bodyPr wrap="square" rtlCol="0">
            <a:spAutoFit/>
          </a:bodyPr>
          <a:lstStyle/>
          <a:p>
            <a:r>
              <a:rPr lang="en-US" altLang="zh-CN" sz="2400" dirty="0" err="1" smtClean="0">
                <a:solidFill>
                  <a:srgbClr val="0070C0"/>
                </a:solidFill>
              </a:rPr>
              <a:t>ch.islower</a:t>
            </a:r>
            <a:r>
              <a:rPr lang="en-US" altLang="zh-CN" sz="2400" dirty="0" smtClean="0">
                <a:solidFill>
                  <a:srgbClr val="0070C0"/>
                </a:solidFill>
              </a:rPr>
              <a:t>( ) </a:t>
            </a:r>
          </a:p>
          <a:p>
            <a:r>
              <a:rPr lang="en-US" altLang="zh-CN" sz="2400" dirty="0" err="1" smtClean="0">
                <a:solidFill>
                  <a:srgbClr val="0070C0"/>
                </a:solidFill>
              </a:rPr>
              <a:t>ch.isupper</a:t>
            </a:r>
            <a:r>
              <a:rPr lang="en-US" altLang="zh-CN" sz="2400" dirty="0" smtClean="0">
                <a:solidFill>
                  <a:srgbClr val="0070C0"/>
                </a:solidFill>
              </a:rPr>
              <a:t>( )</a:t>
            </a:r>
            <a:endParaRPr lang="zh-CN" altLang="en-US" sz="2400" dirty="0">
              <a:solidFill>
                <a:srgbClr val="0070C0"/>
              </a:solidFill>
            </a:endParaRPr>
          </a:p>
        </p:txBody>
      </p:sp>
    </p:spTree>
    <p:extLst>
      <p:ext uri="{BB962C8B-B14F-4D97-AF65-F5344CB8AC3E}">
        <p14:creationId xmlns:p14="http://schemas.microsoft.com/office/powerpoint/2010/main" val="14401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zh-CN" altLang="en-US" dirty="0" smtClean="0"/>
              <a:t>5.7 案例精选</a:t>
            </a:r>
          </a:p>
        </p:txBody>
      </p:sp>
      <p:sp>
        <p:nvSpPr>
          <p:cNvPr id="53251" name="Rectangle 3"/>
          <p:cNvSpPr>
            <a:spLocks noGrp="1" noChangeArrowheads="1"/>
          </p:cNvSpPr>
          <p:nvPr>
            <p:ph type="body" idx="1"/>
          </p:nvPr>
        </p:nvSpPr>
        <p:spPr>
          <a:xfrm>
            <a:off x="838200" y="1445797"/>
            <a:ext cx="10515600" cy="1212997"/>
          </a:xfrm>
        </p:spPr>
        <p:txBody>
          <a:bodyPr>
            <a:normAutofit fontScale="92500" lnSpcReduction="10000"/>
          </a:bodyPr>
          <a:lstStyle/>
          <a:p>
            <a:pPr eaLnBrk="1" hangingPunct="1">
              <a:lnSpc>
                <a:spcPct val="120000"/>
              </a:lnSpc>
              <a:defRPr/>
            </a:pPr>
            <a:r>
              <a:rPr lang="zh-CN" altLang="en-US" sz="2400" dirty="0"/>
              <a:t>例</a:t>
            </a:r>
            <a:r>
              <a:rPr lang="en-US" altLang="zh-CN" sz="2400" dirty="0"/>
              <a:t>4</a:t>
            </a:r>
            <a:r>
              <a:rPr lang="zh-CN" altLang="en-US" sz="2400" dirty="0"/>
              <a:t>：编写函数，接收包含</a:t>
            </a:r>
            <a:r>
              <a:rPr lang="en-US" altLang="zh-CN" sz="2400" dirty="0"/>
              <a:t>20</a:t>
            </a:r>
            <a:r>
              <a:rPr lang="zh-CN" altLang="en-US" sz="2400" dirty="0"/>
              <a:t>个整数的列表</a:t>
            </a:r>
            <a:r>
              <a:rPr lang="en-US" altLang="zh-CN" sz="2400" dirty="0" err="1"/>
              <a:t>lst</a:t>
            </a:r>
            <a:r>
              <a:rPr lang="zh-CN" altLang="en-US" sz="2400" dirty="0"/>
              <a:t>和一个整数</a:t>
            </a:r>
            <a:r>
              <a:rPr lang="en-US" altLang="zh-CN" sz="2400" dirty="0"/>
              <a:t>k</a:t>
            </a:r>
            <a:r>
              <a:rPr lang="zh-CN" altLang="en-US" sz="2400" dirty="0"/>
              <a:t>作为参数，返回新列表。处理规则为：将列表</a:t>
            </a:r>
            <a:r>
              <a:rPr lang="en-US" altLang="zh-CN" sz="2400" dirty="0" err="1"/>
              <a:t>lst</a:t>
            </a:r>
            <a:r>
              <a:rPr lang="zh-CN" altLang="en-US" sz="2400" dirty="0"/>
              <a:t>中下标</a:t>
            </a:r>
            <a:r>
              <a:rPr lang="en-US" altLang="zh-CN" sz="2400" dirty="0"/>
              <a:t>k</a:t>
            </a:r>
            <a:r>
              <a:rPr lang="zh-CN" altLang="en-US" sz="2400" dirty="0"/>
              <a:t>之前的元素逆序，下标</a:t>
            </a:r>
            <a:r>
              <a:rPr lang="en-US" altLang="zh-CN" sz="2400" dirty="0"/>
              <a:t>k</a:t>
            </a:r>
            <a:r>
              <a:rPr lang="zh-CN" altLang="en-US" sz="2400" dirty="0"/>
              <a:t>之后的元素依序，然后将整个列表</a:t>
            </a:r>
            <a:r>
              <a:rPr lang="en-US" altLang="zh-CN" sz="2400" dirty="0" err="1"/>
              <a:t>lst</a:t>
            </a:r>
            <a:r>
              <a:rPr lang="zh-CN" altLang="en-US" sz="2400" dirty="0"/>
              <a:t>中的所有元素逆序</a:t>
            </a:r>
            <a:r>
              <a:rPr lang="zh-CN" altLang="en-US" sz="2400" dirty="0" smtClean="0"/>
              <a:t>。</a:t>
            </a:r>
            <a:endParaRPr lang="zh-CN" altLang="en-US" sz="2400" dirty="0"/>
          </a:p>
        </p:txBody>
      </p:sp>
      <p:sp>
        <p:nvSpPr>
          <p:cNvPr id="5" name="矩形 4"/>
          <p:cNvSpPr/>
          <p:nvPr/>
        </p:nvSpPr>
        <p:spPr>
          <a:xfrm>
            <a:off x="432816" y="2658794"/>
            <a:ext cx="6096000" cy="3785652"/>
          </a:xfrm>
          <a:prstGeom prst="rect">
            <a:avLst/>
          </a:prstGeom>
        </p:spPr>
        <p:txBody>
          <a:bodyPr>
            <a:spAutoFit/>
          </a:bodyPr>
          <a:lstStyle/>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demo4</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lst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k</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x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lst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k</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x</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reverse</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y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lst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k</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y</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reverse</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r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x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y</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err="1">
                <a:solidFill>
                  <a:srgbClr val="000000"/>
                </a:solidFill>
                <a:latin typeface="Courier New" panose="02070309020205020404" pitchFamily="49" charset="0"/>
                <a:ea typeface="宋体" panose="02010600030101010101" pitchFamily="2" charset="-122"/>
              </a:rPr>
              <a:t>r</a:t>
            </a:r>
            <a:r>
              <a:rPr lang="en-US" altLang="zh-CN" sz="2000" b="1" kern="0" dirty="0" err="1">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reverse</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r</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err="1">
                <a:solidFill>
                  <a:srgbClr val="000000"/>
                </a:solidFill>
                <a:latin typeface="Courier New" panose="02070309020205020404" pitchFamily="49" charset="0"/>
                <a:ea typeface="宋体" panose="02010600030101010101" pitchFamily="2" charset="-122"/>
              </a:rPr>
              <a:t>lst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list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range</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21</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lst</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demo4</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err="1">
                <a:solidFill>
                  <a:srgbClr val="000000"/>
                </a:solidFill>
                <a:latin typeface="Courier New" panose="02070309020205020404" pitchFamily="49" charset="0"/>
                <a:ea typeface="宋体" panose="02010600030101010101" pitchFamily="2" charset="-122"/>
              </a:rPr>
              <a:t>lst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5</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3694176" y="3199042"/>
            <a:ext cx="8226552" cy="830997"/>
          </a:xfrm>
          <a:prstGeom prst="rect">
            <a:avLst/>
          </a:prstGeom>
          <a:ln>
            <a:solidFill>
              <a:srgbClr val="0070C0"/>
            </a:solidFill>
          </a:ln>
        </p:spPr>
        <p:txBody>
          <a:bodyPr wrap="square">
            <a:spAutoFit/>
          </a:bodyPr>
          <a:lstStyle/>
          <a:p>
            <a:r>
              <a:rPr lang="zh-CN" altLang="en-US" sz="2400" dirty="0">
                <a:solidFill>
                  <a:srgbClr val="0070C0"/>
                </a:solidFill>
              </a:rPr>
              <a:t>[</a:t>
            </a:r>
            <a:r>
              <a:rPr lang="zh-CN" altLang="en-US" sz="2400" dirty="0">
                <a:solidFill>
                  <a:srgbClr val="FF0000"/>
                </a:solidFill>
              </a:rPr>
              <a:t>1, 2, 3, 4, 5</a:t>
            </a:r>
            <a:r>
              <a:rPr lang="zh-CN" altLang="en-US" sz="2400" dirty="0">
                <a:solidFill>
                  <a:srgbClr val="0070C0"/>
                </a:solidFill>
              </a:rPr>
              <a:t>, 6, 7, 8, 9, 10, 11, 12, 13, 14, 15, 16, 17, 18, 19, 20]</a:t>
            </a:r>
          </a:p>
          <a:p>
            <a:r>
              <a:rPr lang="zh-CN" altLang="en-US" sz="2400" dirty="0">
                <a:solidFill>
                  <a:srgbClr val="0070C0"/>
                </a:solidFill>
              </a:rPr>
              <a:t>[6, 7, 8, 9, 10, 11, 12, 13, 14, 15, 16, 17, 18, 19, 20, </a:t>
            </a:r>
            <a:r>
              <a:rPr lang="zh-CN" altLang="en-US" sz="2400" dirty="0">
                <a:solidFill>
                  <a:srgbClr val="FF0000"/>
                </a:solidFill>
              </a:rPr>
              <a:t>1, 2, 3, 4, 5</a:t>
            </a:r>
            <a:r>
              <a:rPr lang="zh-CN" altLang="en-US" sz="2400" dirty="0">
                <a:solidFill>
                  <a:srgbClr val="0070C0"/>
                </a:solidFill>
              </a:rPr>
              <a:t>]</a:t>
            </a:r>
          </a:p>
        </p:txBody>
      </p:sp>
    </p:spTree>
    <p:extLst>
      <p:ext uri="{BB962C8B-B14F-4D97-AF65-F5344CB8AC3E}">
        <p14:creationId xmlns:p14="http://schemas.microsoft.com/office/powerpoint/2010/main" val="4197480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t>5.7 案例精选</a:t>
            </a:r>
          </a:p>
        </p:txBody>
      </p:sp>
      <p:sp>
        <p:nvSpPr>
          <p:cNvPr id="54275" name="Rectangle 3"/>
          <p:cNvSpPr>
            <a:spLocks noGrp="1" noChangeArrowheads="1"/>
          </p:cNvSpPr>
          <p:nvPr>
            <p:ph type="body" idx="1"/>
          </p:nvPr>
        </p:nvSpPr>
        <p:spPr>
          <a:xfrm>
            <a:off x="838200" y="1825625"/>
            <a:ext cx="10515600" cy="636221"/>
          </a:xfrm>
        </p:spPr>
        <p:txBody>
          <a:bodyPr/>
          <a:lstStyle/>
          <a:p>
            <a:pPr eaLnBrk="1" hangingPunct="1">
              <a:lnSpc>
                <a:spcPct val="80000"/>
              </a:lnSpc>
              <a:defRPr/>
            </a:pPr>
            <a:r>
              <a:rPr lang="zh-CN" altLang="en-US" sz="2400" dirty="0"/>
              <a:t>例</a:t>
            </a:r>
            <a:r>
              <a:rPr lang="en-US" altLang="zh-CN" sz="2400" dirty="0"/>
              <a:t>5</a:t>
            </a:r>
            <a:r>
              <a:rPr lang="zh-CN" altLang="en-US" sz="2400" dirty="0"/>
              <a:t>：编写函数，接收整数参数</a:t>
            </a:r>
            <a:r>
              <a:rPr lang="en-US" altLang="zh-CN" sz="2400" dirty="0"/>
              <a:t>t</a:t>
            </a:r>
            <a:r>
              <a:rPr lang="zh-CN" altLang="en-US" sz="2400" dirty="0"/>
              <a:t>，返回斐波那契数列中大于</a:t>
            </a:r>
            <a:r>
              <a:rPr lang="en-US" altLang="zh-CN" sz="2400" dirty="0"/>
              <a:t>t</a:t>
            </a:r>
            <a:r>
              <a:rPr lang="zh-CN" altLang="en-US" sz="2400" dirty="0"/>
              <a:t>的第一个数</a:t>
            </a:r>
            <a:r>
              <a:rPr lang="zh-CN" altLang="en-US" sz="2400" dirty="0" smtClean="0"/>
              <a:t>。</a:t>
            </a:r>
            <a:endParaRPr lang="zh-CN" altLang="en-US" sz="2400" dirty="0"/>
          </a:p>
        </p:txBody>
      </p:sp>
      <p:sp>
        <p:nvSpPr>
          <p:cNvPr id="3" name="矩形 2"/>
          <p:cNvSpPr/>
          <p:nvPr/>
        </p:nvSpPr>
        <p:spPr>
          <a:xfrm>
            <a:off x="77490" y="3894206"/>
            <a:ext cx="4300728" cy="2862322"/>
          </a:xfrm>
          <a:prstGeom prst="rect">
            <a:avLst/>
          </a:prstGeom>
          <a:solidFill>
            <a:schemeClr val="accent4">
              <a:lumMod val="20000"/>
              <a:lumOff val="80000"/>
            </a:schemeClr>
          </a:solidFill>
          <a:ln>
            <a:solidFill>
              <a:srgbClr val="0070C0"/>
            </a:solidFill>
          </a:ln>
        </p:spPr>
        <p:txBody>
          <a:bodyPr wrap="square">
            <a:spAutoFit/>
          </a:bodyPr>
          <a:lstStyle/>
          <a:p>
            <a:r>
              <a:rPr lang="en-US" altLang="zh-CN" sz="2000" b="1" kern="0" dirty="0">
                <a:solidFill>
                  <a:srgbClr val="0000FF"/>
                </a:solidFill>
                <a:latin typeface="Courier New" panose="02070309020205020404" pitchFamily="49" charset="0"/>
                <a:ea typeface="宋体" panose="02010600030101010101" pitchFamily="2" charset="-122"/>
              </a:rPr>
              <a:t>def</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FF"/>
                </a:solidFill>
                <a:latin typeface="Courier New" panose="02070309020205020404" pitchFamily="49" charset="0"/>
                <a:ea typeface="宋体" panose="02010600030101010101" pitchFamily="2" charset="-122"/>
              </a:rPr>
              <a:t>demo5</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t</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smtClean="0">
                <a:solidFill>
                  <a:srgbClr val="000000"/>
                </a:solidFill>
                <a:latin typeface="Courier New" panose="02070309020205020404" pitchFamily="49" charset="0"/>
                <a:ea typeface="宋体" panose="02010600030101010101" pitchFamily="2" charset="-122"/>
              </a:rPr>
              <a:t>a</a:t>
            </a:r>
            <a:r>
              <a:rPr lang="en-US" altLang="zh-CN" sz="2000" b="1" kern="0" dirty="0" smtClean="0">
                <a:solidFill>
                  <a:srgbClr val="000080"/>
                </a:solidFill>
                <a:latin typeface="Courier New" panose="02070309020205020404" pitchFamily="49" charset="0"/>
                <a:ea typeface="宋体" panose="02010600030101010101" pitchFamily="2" charset="-122"/>
              </a:rPr>
              <a:t>,</a:t>
            </a:r>
            <a:r>
              <a:rPr lang="en-US" altLang="zh-CN" sz="2000" kern="0" dirty="0" smtClean="0">
                <a:solidFill>
                  <a:srgbClr val="000000"/>
                </a:solidFill>
                <a:latin typeface="Courier New" panose="02070309020205020404" pitchFamily="49" charset="0"/>
                <a:ea typeface="宋体" panose="02010600030101010101" pitchFamily="2" charset="-122"/>
              </a:rPr>
              <a:t> b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1</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1</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while</a:t>
            </a:r>
            <a:r>
              <a:rPr lang="en-US" altLang="zh-CN" sz="2000" kern="0" dirty="0">
                <a:solidFill>
                  <a:srgbClr val="000000"/>
                </a:solidFill>
                <a:latin typeface="Courier New" panose="02070309020205020404" pitchFamily="49" charset="0"/>
                <a:ea typeface="宋体" panose="02010600030101010101" pitchFamily="2" charset="-122"/>
              </a:rPr>
              <a:t> b </a:t>
            </a:r>
            <a:r>
              <a:rPr lang="en-US" altLang="zh-CN" sz="2000" b="1" kern="0" dirty="0">
                <a:solidFill>
                  <a:srgbClr val="000080"/>
                </a:solidFill>
                <a:latin typeface="Courier New" panose="02070309020205020404" pitchFamily="49" charset="0"/>
                <a:ea typeface="宋体" panose="02010600030101010101" pitchFamily="2" charset="-122"/>
              </a:rPr>
              <a:t>&lt;</a:t>
            </a:r>
            <a:r>
              <a:rPr lang="en-US" altLang="zh-CN" sz="2000" kern="0" dirty="0">
                <a:solidFill>
                  <a:srgbClr val="000000"/>
                </a:solidFill>
                <a:latin typeface="Courier New" panose="02070309020205020404" pitchFamily="49" charset="0"/>
                <a:ea typeface="宋体" panose="02010600030101010101" pitchFamily="2" charset="-122"/>
              </a:rPr>
              <a:t> t</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b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b</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b</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else</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b="1" kern="0" dirty="0">
                <a:solidFill>
                  <a:srgbClr val="0000FF"/>
                </a:solidFill>
                <a:latin typeface="Courier New" panose="02070309020205020404" pitchFamily="49" charset="0"/>
                <a:ea typeface="宋体" panose="02010600030101010101" pitchFamily="2" charset="-122"/>
              </a:rPr>
              <a:t>return</a:t>
            </a:r>
            <a:r>
              <a:rPr lang="en-US" altLang="zh-CN" sz="2000" kern="0" dirty="0">
                <a:solidFill>
                  <a:srgbClr val="000000"/>
                </a:solidFill>
                <a:latin typeface="Courier New" panose="02070309020205020404" pitchFamily="49" charset="0"/>
                <a:ea typeface="宋体" panose="02010600030101010101" pitchFamily="2" charset="-122"/>
              </a:rPr>
              <a:t> b</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kern="0" dirty="0">
                <a:solidFill>
                  <a:srgbClr val="000000"/>
                </a:solidFill>
                <a:latin typeface="Courier New" panose="020703090202050204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print</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demo5</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FF0000"/>
                </a:solidFill>
                <a:latin typeface="Courier New" panose="02070309020205020404" pitchFamily="49" charset="0"/>
                <a:ea typeface="宋体" panose="02010600030101010101" pitchFamily="2" charset="-122"/>
              </a:rPr>
              <a:t>50</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
        <p:nvSpPr>
          <p:cNvPr id="5" name="矩形 4"/>
          <p:cNvSpPr/>
          <p:nvPr/>
        </p:nvSpPr>
        <p:spPr>
          <a:xfrm>
            <a:off x="2838414" y="6297197"/>
            <a:ext cx="866433" cy="369332"/>
          </a:xfrm>
          <a:prstGeom prst="rect">
            <a:avLst/>
          </a:prstGeom>
          <a:ln>
            <a:solidFill>
              <a:srgbClr val="0070C0"/>
            </a:solidFill>
          </a:ln>
        </p:spPr>
        <p:txBody>
          <a:bodyPr wrap="square">
            <a:spAutoFit/>
          </a:bodyPr>
          <a:lstStyle/>
          <a:p>
            <a:r>
              <a:rPr lang="zh-CN" altLang="en-US" b="1" dirty="0">
                <a:solidFill>
                  <a:srgbClr val="0070C0"/>
                </a:solidFill>
              </a:rPr>
              <a:t>55</a:t>
            </a:r>
          </a:p>
        </p:txBody>
      </p:sp>
      <p:sp>
        <p:nvSpPr>
          <p:cNvPr id="6" name="文本框 5"/>
          <p:cNvSpPr txBox="1"/>
          <p:nvPr/>
        </p:nvSpPr>
        <p:spPr>
          <a:xfrm>
            <a:off x="5474776" y="3820767"/>
            <a:ext cx="4096512" cy="461665"/>
          </a:xfrm>
          <a:prstGeom prst="rect">
            <a:avLst/>
          </a:prstGeom>
          <a:noFill/>
        </p:spPr>
        <p:txBody>
          <a:bodyPr wrap="square" rtlCol="0">
            <a:spAutoFit/>
          </a:bodyPr>
          <a:lstStyle/>
          <a:p>
            <a:r>
              <a:rPr lang="en-US" altLang="zh-CN" sz="2400" dirty="0" smtClean="0">
                <a:solidFill>
                  <a:srgbClr val="0070C0"/>
                </a:solidFill>
                <a:latin typeface="+mn-ea"/>
              </a:rPr>
              <a:t>fib(n) = fib(n-1) + fib(n-2) </a:t>
            </a:r>
          </a:p>
        </p:txBody>
      </p:sp>
      <p:graphicFrame>
        <p:nvGraphicFramePr>
          <p:cNvPr id="4" name="表格 3"/>
          <p:cNvGraphicFramePr>
            <a:graphicFrameLocks noGrp="1"/>
          </p:cNvGraphicFramePr>
          <p:nvPr>
            <p:extLst>
              <p:ext uri="{D42A27DB-BD31-4B8C-83A1-F6EECF244321}">
                <p14:modId xmlns:p14="http://schemas.microsoft.com/office/powerpoint/2010/main" val="1862465316"/>
              </p:ext>
            </p:extLst>
          </p:nvPr>
        </p:nvGraphicFramePr>
        <p:xfrm>
          <a:off x="1490447" y="2303122"/>
          <a:ext cx="7702659" cy="1483360"/>
        </p:xfrm>
        <a:graphic>
          <a:graphicData uri="http://schemas.openxmlformats.org/drawingml/2006/table">
            <a:tbl>
              <a:tblPr>
                <a:tableStyleId>{5C22544A-7EE6-4342-B048-85BDC9FD1C3A}</a:tableStyleId>
              </a:tblPr>
              <a:tblGrid>
                <a:gridCol w="855851">
                  <a:extLst>
                    <a:ext uri="{9D8B030D-6E8A-4147-A177-3AD203B41FA5}">
                      <a16:colId xmlns="" xmlns:a16="http://schemas.microsoft.com/office/drawing/2014/main" val="746538094"/>
                    </a:ext>
                  </a:extLst>
                </a:gridCol>
                <a:gridCol w="855851">
                  <a:extLst>
                    <a:ext uri="{9D8B030D-6E8A-4147-A177-3AD203B41FA5}">
                      <a16:colId xmlns="" xmlns:a16="http://schemas.microsoft.com/office/drawing/2014/main" val="2477554450"/>
                    </a:ext>
                  </a:extLst>
                </a:gridCol>
                <a:gridCol w="855851">
                  <a:extLst>
                    <a:ext uri="{9D8B030D-6E8A-4147-A177-3AD203B41FA5}">
                      <a16:colId xmlns="" xmlns:a16="http://schemas.microsoft.com/office/drawing/2014/main" val="3362955863"/>
                    </a:ext>
                  </a:extLst>
                </a:gridCol>
                <a:gridCol w="855851">
                  <a:extLst>
                    <a:ext uri="{9D8B030D-6E8A-4147-A177-3AD203B41FA5}">
                      <a16:colId xmlns="" xmlns:a16="http://schemas.microsoft.com/office/drawing/2014/main" val="3005933027"/>
                    </a:ext>
                  </a:extLst>
                </a:gridCol>
                <a:gridCol w="855851">
                  <a:extLst>
                    <a:ext uri="{9D8B030D-6E8A-4147-A177-3AD203B41FA5}">
                      <a16:colId xmlns="" xmlns:a16="http://schemas.microsoft.com/office/drawing/2014/main" val="980125170"/>
                    </a:ext>
                  </a:extLst>
                </a:gridCol>
                <a:gridCol w="855851">
                  <a:extLst>
                    <a:ext uri="{9D8B030D-6E8A-4147-A177-3AD203B41FA5}">
                      <a16:colId xmlns="" xmlns:a16="http://schemas.microsoft.com/office/drawing/2014/main" val="228711841"/>
                    </a:ext>
                  </a:extLst>
                </a:gridCol>
                <a:gridCol w="855851">
                  <a:extLst>
                    <a:ext uri="{9D8B030D-6E8A-4147-A177-3AD203B41FA5}">
                      <a16:colId xmlns="" xmlns:a16="http://schemas.microsoft.com/office/drawing/2014/main" val="3584960236"/>
                    </a:ext>
                  </a:extLst>
                </a:gridCol>
                <a:gridCol w="855851">
                  <a:extLst>
                    <a:ext uri="{9D8B030D-6E8A-4147-A177-3AD203B41FA5}">
                      <a16:colId xmlns="" xmlns:a16="http://schemas.microsoft.com/office/drawing/2014/main" val="3873439168"/>
                    </a:ext>
                  </a:extLst>
                </a:gridCol>
                <a:gridCol w="855851">
                  <a:extLst>
                    <a:ext uri="{9D8B030D-6E8A-4147-A177-3AD203B41FA5}">
                      <a16:colId xmlns="" xmlns:a16="http://schemas.microsoft.com/office/drawing/2014/main" val="192602188"/>
                    </a:ext>
                  </a:extLst>
                </a:gridCol>
              </a:tblGrid>
              <a:tr h="370840">
                <a:tc>
                  <a:txBody>
                    <a:bodyPr/>
                    <a:lstStyle/>
                    <a:p>
                      <a:pPr algn="ctr"/>
                      <a:r>
                        <a:rPr lang="en-US" altLang="zh-CN" sz="1600" dirty="0" smtClean="0"/>
                        <a:t>1</a:t>
                      </a:r>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1</a:t>
                      </a:r>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2</a:t>
                      </a:r>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3</a:t>
                      </a:r>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60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err="1" smtClean="0"/>
                        <a:t>prev</a:t>
                      </a:r>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err="1" smtClean="0"/>
                        <a:t>curr</a:t>
                      </a:r>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60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60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16127287"/>
                  </a:ext>
                </a:extLst>
              </a:tr>
              <a:tr h="370840">
                <a:tc>
                  <a:txBody>
                    <a:bodyPr/>
                    <a:lstStyle/>
                    <a:p>
                      <a:pPr algn="ctr"/>
                      <a:r>
                        <a:rPr lang="en-US" altLang="zh-CN" sz="1600" dirty="0" smtClean="0"/>
                        <a:t>fib(1)</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fib(2)</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fib(3)</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fib(4)</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fib(n-2)</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ltLang="zh-CN" sz="1600" dirty="0" smtClean="0"/>
                        <a:t>fib(n-1)</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ltLang="zh-CN" sz="1600" dirty="0" smtClean="0"/>
                        <a:t>fib(n)</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fib(n+1)</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62373249"/>
                  </a:ext>
                </a:extLst>
              </a:tr>
              <a:tr h="370840">
                <a:tc>
                  <a:txBody>
                    <a:bodyPr/>
                    <a:lstStyle/>
                    <a:p>
                      <a:pPr algn="ct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smtClean="0"/>
                        <a:t>fib(n-1)</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ltLang="zh-CN" sz="1600" dirty="0" smtClean="0"/>
                        <a:t>fib(n)</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77089463"/>
                  </a:ext>
                </a:extLst>
              </a:tr>
              <a:tr h="370840">
                <a:tc>
                  <a:txBody>
                    <a:bodyPr/>
                    <a:lstStyle/>
                    <a:p>
                      <a:pPr algn="ct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err="1" smtClean="0"/>
                        <a:t>prev</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err="1" smtClean="0"/>
                        <a:t>curr</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991724399"/>
                  </a:ext>
                </a:extLst>
              </a:tr>
            </a:tbl>
          </a:graphicData>
        </a:graphic>
      </p:graphicFrame>
      <p:sp>
        <p:nvSpPr>
          <p:cNvPr id="7" name="矩形 6"/>
          <p:cNvSpPr/>
          <p:nvPr/>
        </p:nvSpPr>
        <p:spPr>
          <a:xfrm>
            <a:off x="5811864" y="2709104"/>
            <a:ext cx="1645433" cy="261236"/>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611708" y="3081063"/>
            <a:ext cx="1648889" cy="332489"/>
          </a:xfrm>
          <a:prstGeom prst="rect">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74776" y="4263979"/>
            <a:ext cx="6096000" cy="2031325"/>
          </a:xfrm>
          <a:prstGeom prst="rect">
            <a:avLst/>
          </a:prstGeom>
          <a:ln>
            <a:solidFill>
              <a:srgbClr val="0070C0"/>
            </a:solidFill>
          </a:ln>
        </p:spPr>
        <p:txBody>
          <a:bodyPr>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fib_demo5</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返回小于</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t</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的最大</a:t>
            </a:r>
            <a:r>
              <a:rPr lang="en-US" altLang="zh-CN"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fibonacci</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数</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prev</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73909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zh-CN" altLang="en-US" dirty="0" smtClean="0"/>
              <a:t>5.7 案例精选</a:t>
            </a:r>
          </a:p>
        </p:txBody>
      </p:sp>
      <p:sp>
        <p:nvSpPr>
          <p:cNvPr id="55299" name="Rectangle 3"/>
          <p:cNvSpPr>
            <a:spLocks noGrp="1" noChangeArrowheads="1"/>
          </p:cNvSpPr>
          <p:nvPr>
            <p:ph type="body" idx="1"/>
          </p:nvPr>
        </p:nvSpPr>
        <p:spPr>
          <a:xfrm>
            <a:off x="964809" y="1341829"/>
            <a:ext cx="10515600" cy="697717"/>
          </a:xfrm>
        </p:spPr>
        <p:txBody>
          <a:bodyPr>
            <a:normAutofit fontScale="92500" lnSpcReduction="10000"/>
          </a:bodyPr>
          <a:lstStyle/>
          <a:p>
            <a:pPr eaLnBrk="1" hangingPunct="1">
              <a:lnSpc>
                <a:spcPct val="100000"/>
              </a:lnSpc>
              <a:defRPr/>
            </a:pPr>
            <a:r>
              <a:rPr lang="zh-CN" altLang="en-US" sz="2400" dirty="0"/>
              <a:t>例</a:t>
            </a:r>
            <a:r>
              <a:rPr lang="en-US" altLang="zh-CN" sz="2400" dirty="0"/>
              <a:t>6</a:t>
            </a:r>
            <a:r>
              <a:rPr lang="zh-CN" altLang="en-US" sz="2400" dirty="0"/>
              <a:t>：编写函数，接收一个包含若干整数的列表参数</a:t>
            </a:r>
            <a:r>
              <a:rPr lang="en-US" altLang="zh-CN" sz="2400" dirty="0" err="1"/>
              <a:t>lst</a:t>
            </a:r>
            <a:r>
              <a:rPr lang="zh-CN" altLang="en-US" sz="2400" dirty="0"/>
              <a:t>，返回一个元组，其中第一个元素为列表</a:t>
            </a:r>
            <a:r>
              <a:rPr lang="en-US" altLang="zh-CN" sz="2400" dirty="0" err="1"/>
              <a:t>lst</a:t>
            </a:r>
            <a:r>
              <a:rPr lang="zh-CN" altLang="en-US" sz="2400" dirty="0"/>
              <a:t>中的最小值，其余元素为最小值在列表</a:t>
            </a:r>
            <a:r>
              <a:rPr lang="en-US" altLang="zh-CN" sz="2400" dirty="0" err="1"/>
              <a:t>lst</a:t>
            </a:r>
            <a:r>
              <a:rPr lang="zh-CN" altLang="en-US" sz="2400" dirty="0"/>
              <a:t>中的下标。</a:t>
            </a:r>
          </a:p>
          <a:p>
            <a:pPr eaLnBrk="1" hangingPunct="1">
              <a:lnSpc>
                <a:spcPct val="100000"/>
              </a:lnSpc>
              <a:defRPr/>
            </a:pPr>
            <a:endParaRPr lang="zh-CN" altLang="en-US" sz="2400" dirty="0"/>
          </a:p>
        </p:txBody>
      </p:sp>
      <p:sp>
        <p:nvSpPr>
          <p:cNvPr id="5" name="Rectangle 3"/>
          <p:cNvSpPr txBox="1">
            <a:spLocks noChangeArrowheads="1"/>
          </p:cNvSpPr>
          <p:nvPr/>
        </p:nvSpPr>
        <p:spPr>
          <a:xfrm>
            <a:off x="7787639" y="4633669"/>
            <a:ext cx="4732607" cy="697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defRPr/>
            </a:pPr>
            <a:endParaRPr lang="zh-CN" altLang="en-US" sz="2400" dirty="0"/>
          </a:p>
        </p:txBody>
      </p:sp>
      <p:pic>
        <p:nvPicPr>
          <p:cNvPr id="2" name="图片 1"/>
          <p:cNvPicPr>
            <a:picLocks noChangeAspect="1"/>
          </p:cNvPicPr>
          <p:nvPr/>
        </p:nvPicPr>
        <p:blipFill>
          <a:blip r:embed="rId3"/>
          <a:stretch>
            <a:fillRect/>
          </a:stretch>
        </p:blipFill>
        <p:spPr>
          <a:xfrm>
            <a:off x="838200" y="5870661"/>
            <a:ext cx="8218121" cy="756358"/>
          </a:xfrm>
          <a:prstGeom prst="rect">
            <a:avLst/>
          </a:prstGeom>
        </p:spPr>
      </p:pic>
      <p:sp>
        <p:nvSpPr>
          <p:cNvPr id="7" name="矩形 6"/>
          <p:cNvSpPr/>
          <p:nvPr/>
        </p:nvSpPr>
        <p:spPr>
          <a:xfrm>
            <a:off x="4619319" y="6372665"/>
            <a:ext cx="3680385" cy="508708"/>
          </a:xfrm>
          <a:prstGeom prst="rect">
            <a:avLst/>
          </a:prstGeom>
          <a:noFill/>
        </p:spPr>
        <p:txBody>
          <a:bodyPr vert="horz" lIns="108825" tIns="54412" rIns="108825" bIns="54412" rtlCol="0">
            <a:normAutofit/>
          </a:bodyPr>
          <a:lstStyle/>
          <a:p>
            <a:pPr defTabSz="1088502">
              <a:spcBef>
                <a:spcPts val="1190"/>
              </a:spcBef>
            </a:pPr>
            <a:r>
              <a:rPr lang="zh-CN" altLang="en-US" sz="1600" i="1" dirty="0" smtClean="0">
                <a:solidFill>
                  <a:schemeClr val="accent5"/>
                </a:solidFill>
              </a:rPr>
              <a:t>注意：你的运行结果可能不一样！</a:t>
            </a:r>
            <a:endParaRPr lang="en-US" altLang="zh-CN" sz="1600" i="1" dirty="0">
              <a:solidFill>
                <a:schemeClr val="accent5"/>
              </a:solidFill>
            </a:endParaRPr>
          </a:p>
        </p:txBody>
      </p:sp>
      <p:sp>
        <p:nvSpPr>
          <p:cNvPr id="3" name="矩形 2"/>
          <p:cNvSpPr/>
          <p:nvPr/>
        </p:nvSpPr>
        <p:spPr>
          <a:xfrm>
            <a:off x="670560" y="2112698"/>
            <a:ext cx="7229856" cy="3416320"/>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import</a:t>
            </a:r>
            <a:r>
              <a:rPr lang="en-US" altLang="zh-CN" kern="0" dirty="0">
                <a:solidFill>
                  <a:srgbClr val="000000"/>
                </a:solidFill>
                <a:latin typeface="Courier New" panose="02070309020205020404" pitchFamily="49" charset="0"/>
                <a:ea typeface="宋体" panose="02010600030101010101" pitchFamily="2" charset="-122"/>
              </a:rPr>
              <a:t> random</a:t>
            </a:r>
            <a:endParaRPr lang="zh-CN" altLang="zh-CN" sz="2000" kern="100" dirty="0">
              <a:latin typeface="Times New Roman" panose="02020603050405020304" pitchFamily="18" charset="0"/>
              <a:ea typeface="宋体" panose="02010600030101010101" pitchFamily="2" charset="-122"/>
            </a:endParaRPr>
          </a:p>
          <a:p>
            <a:r>
              <a:rPr lang="en-US" altLang="zh-CN" b="1" kern="0" dirty="0" smtClean="0">
                <a:solidFill>
                  <a:srgbClr val="0000FF"/>
                </a:solidFill>
                <a:latin typeface="Courier New" panose="02070309020205020404" pitchFamily="49" charset="0"/>
                <a:ea typeface="宋体" panose="02010600030101010101" pitchFamily="2" charset="-122"/>
              </a:rPr>
              <a:t>def</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demo6</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lst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min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lst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result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m</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index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value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enumerate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lst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value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result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result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index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result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random</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randint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20</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50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demo6</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
        <p:nvSpPr>
          <p:cNvPr id="6" name="文本框 5"/>
          <p:cNvSpPr txBox="1"/>
          <p:nvPr/>
        </p:nvSpPr>
        <p:spPr>
          <a:xfrm>
            <a:off x="8156448" y="2487168"/>
            <a:ext cx="2980944" cy="1631216"/>
          </a:xfrm>
          <a:prstGeom prst="rect">
            <a:avLst/>
          </a:prstGeom>
          <a:noFill/>
        </p:spPr>
        <p:txBody>
          <a:bodyPr wrap="square" rtlCol="0">
            <a:spAutoFit/>
          </a:bodyPr>
          <a:lstStyle/>
          <a:p>
            <a:r>
              <a:rPr lang="en-US" altLang="zh-CN" sz="2000" dirty="0" smtClean="0">
                <a:solidFill>
                  <a:srgbClr val="0070C0"/>
                </a:solidFill>
              </a:rPr>
              <a:t>min</a:t>
            </a:r>
          </a:p>
          <a:p>
            <a:r>
              <a:rPr lang="en-US" altLang="zh-CN" sz="2000" dirty="0" smtClean="0">
                <a:solidFill>
                  <a:srgbClr val="0070C0"/>
                </a:solidFill>
              </a:rPr>
              <a:t>enumerate</a:t>
            </a:r>
          </a:p>
          <a:p>
            <a:r>
              <a:rPr lang="en-US" altLang="zh-CN" sz="2000" dirty="0" smtClean="0">
                <a:solidFill>
                  <a:srgbClr val="0070C0"/>
                </a:solidFill>
              </a:rPr>
              <a:t>operator + </a:t>
            </a:r>
          </a:p>
          <a:p>
            <a:r>
              <a:rPr lang="en-US" altLang="zh-CN" sz="2000" dirty="0" err="1" smtClean="0">
                <a:solidFill>
                  <a:srgbClr val="0070C0"/>
                </a:solidFill>
              </a:rPr>
              <a:t>random.randint</a:t>
            </a:r>
            <a:r>
              <a:rPr lang="en-US" altLang="zh-CN" sz="2000" dirty="0" smtClean="0">
                <a:solidFill>
                  <a:srgbClr val="0070C0"/>
                </a:solidFill>
              </a:rPr>
              <a:t> </a:t>
            </a:r>
          </a:p>
          <a:p>
            <a:r>
              <a:rPr lang="en-US" altLang="zh-CN" sz="2000" dirty="0" smtClean="0">
                <a:solidFill>
                  <a:srgbClr val="0070C0"/>
                </a:solidFill>
              </a:rPr>
              <a:t>list comprehension</a:t>
            </a:r>
            <a:endParaRPr lang="zh-CN" altLang="en-US" sz="2000" dirty="0">
              <a:solidFill>
                <a:srgbClr val="0070C0"/>
              </a:solidFill>
            </a:endParaRPr>
          </a:p>
        </p:txBody>
      </p:sp>
      <p:sp>
        <p:nvSpPr>
          <p:cNvPr id="8" name="文本框 7"/>
          <p:cNvSpPr txBox="1"/>
          <p:nvPr/>
        </p:nvSpPr>
        <p:spPr>
          <a:xfrm>
            <a:off x="8156448" y="4218170"/>
            <a:ext cx="3054096" cy="830997"/>
          </a:xfrm>
          <a:prstGeom prst="rect">
            <a:avLst/>
          </a:prstGeom>
          <a:noFill/>
        </p:spPr>
        <p:txBody>
          <a:bodyPr wrap="square" rtlCol="0">
            <a:spAutoFit/>
          </a:bodyPr>
          <a:lstStyle/>
          <a:p>
            <a:r>
              <a:rPr lang="zh-CN" altLang="en-US" sz="2000" dirty="0" smtClean="0">
                <a:solidFill>
                  <a:srgbClr val="FF0000"/>
                </a:solidFill>
              </a:rPr>
              <a:t>建议  </a:t>
            </a:r>
            <a:r>
              <a:rPr lang="en-US" altLang="zh-CN" sz="2000" dirty="0" smtClean="0">
                <a:solidFill>
                  <a:srgbClr val="FF0000"/>
                </a:solidFill>
              </a:rPr>
              <a:t>result</a:t>
            </a:r>
            <a:r>
              <a:rPr lang="zh-CN" altLang="en-US" sz="2000" dirty="0" smtClean="0">
                <a:solidFill>
                  <a:srgbClr val="FF0000"/>
                </a:solidFill>
              </a:rPr>
              <a:t>使用</a:t>
            </a:r>
            <a:r>
              <a:rPr lang="en-US" altLang="zh-CN" sz="2800" dirty="0" smtClean="0">
                <a:solidFill>
                  <a:srgbClr val="FF0000"/>
                </a:solidFill>
              </a:rPr>
              <a:t>list</a:t>
            </a:r>
            <a:r>
              <a:rPr lang="zh-CN" altLang="en-US" sz="2000" dirty="0" smtClean="0">
                <a:solidFill>
                  <a:srgbClr val="FF0000"/>
                </a:solidFill>
              </a:rPr>
              <a:t>，而不是</a:t>
            </a:r>
            <a:r>
              <a:rPr lang="en-US" altLang="zh-CN" sz="2000" dirty="0" smtClean="0">
                <a:solidFill>
                  <a:srgbClr val="FF0000"/>
                </a:solidFill>
              </a:rPr>
              <a:t>tuple!</a:t>
            </a:r>
            <a:endParaRPr lang="zh-CN" altLang="en-US" sz="2000" dirty="0">
              <a:solidFill>
                <a:srgbClr val="FF0000"/>
              </a:solidFill>
            </a:endParaRPr>
          </a:p>
        </p:txBody>
      </p:sp>
    </p:spTree>
    <p:extLst>
      <p:ext uri="{BB962C8B-B14F-4D97-AF65-F5344CB8AC3E}">
        <p14:creationId xmlns:p14="http://schemas.microsoft.com/office/powerpoint/2010/main" val="1835318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97497" y="6119243"/>
            <a:ext cx="1565329" cy="3254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22" name="Rectangle 2"/>
          <p:cNvSpPr>
            <a:spLocks noGrp="1" noChangeArrowheads="1"/>
          </p:cNvSpPr>
          <p:nvPr>
            <p:ph type="title"/>
          </p:nvPr>
        </p:nvSpPr>
        <p:spPr/>
        <p:txBody>
          <a:bodyPr/>
          <a:lstStyle/>
          <a:p>
            <a:pPr eaLnBrk="1" hangingPunct="1">
              <a:defRPr/>
            </a:pPr>
            <a:r>
              <a:rPr lang="zh-CN" altLang="en-US" dirty="0" smtClean="0"/>
              <a:t>5.7 案例精选</a:t>
            </a:r>
          </a:p>
        </p:txBody>
      </p:sp>
      <p:sp>
        <p:nvSpPr>
          <p:cNvPr id="56323" name="Rectangle 3"/>
          <p:cNvSpPr>
            <a:spLocks noGrp="1" noChangeArrowheads="1"/>
          </p:cNvSpPr>
          <p:nvPr>
            <p:ph type="body" idx="1"/>
          </p:nvPr>
        </p:nvSpPr>
        <p:spPr>
          <a:xfrm>
            <a:off x="838200" y="1825625"/>
            <a:ext cx="10515600" cy="494982"/>
          </a:xfrm>
        </p:spPr>
        <p:txBody>
          <a:bodyPr>
            <a:normAutofit/>
          </a:bodyPr>
          <a:lstStyle/>
          <a:p>
            <a:pPr eaLnBrk="1" hangingPunct="1">
              <a:lnSpc>
                <a:spcPct val="80000"/>
              </a:lnSpc>
              <a:defRPr/>
            </a:pPr>
            <a:r>
              <a:rPr lang="zh-CN" altLang="en-US" sz="2400" dirty="0"/>
              <a:t>例</a:t>
            </a:r>
            <a:r>
              <a:rPr lang="en-US" altLang="zh-CN" sz="2400" dirty="0"/>
              <a:t>7</a:t>
            </a:r>
            <a:r>
              <a:rPr lang="zh-CN" altLang="en-US" sz="2400" dirty="0"/>
              <a:t>：编写函数，接收一个整数</a:t>
            </a:r>
            <a:r>
              <a:rPr lang="en-US" altLang="zh-CN" sz="2400" dirty="0"/>
              <a:t>t</a:t>
            </a:r>
            <a:r>
              <a:rPr lang="zh-CN" altLang="en-US" sz="2400" dirty="0"/>
              <a:t>为参数，打印</a:t>
            </a:r>
            <a:r>
              <a:rPr lang="zh-CN" altLang="en-US" sz="2400" dirty="0" smtClean="0"/>
              <a:t>杨辉三角形前</a:t>
            </a:r>
            <a:r>
              <a:rPr lang="en-US" altLang="zh-CN" sz="2400" dirty="0"/>
              <a:t>t</a:t>
            </a:r>
            <a:r>
              <a:rPr lang="zh-CN" altLang="en-US" sz="2400" dirty="0"/>
              <a:t>行。</a:t>
            </a:r>
          </a:p>
          <a:p>
            <a:pPr eaLnBrk="1" hangingPunct="1">
              <a:lnSpc>
                <a:spcPct val="80000"/>
              </a:lnSpc>
              <a:defRPr/>
            </a:pPr>
            <a:endParaRPr lang="zh-CN" altLang="en-US" sz="2000" dirty="0"/>
          </a:p>
        </p:txBody>
      </p:sp>
      <p:pic>
        <p:nvPicPr>
          <p:cNvPr id="3" name="图片 2"/>
          <p:cNvPicPr>
            <a:picLocks noChangeAspect="1"/>
          </p:cNvPicPr>
          <p:nvPr/>
        </p:nvPicPr>
        <p:blipFill>
          <a:blip r:embed="rId3"/>
          <a:stretch>
            <a:fillRect/>
          </a:stretch>
        </p:blipFill>
        <p:spPr>
          <a:xfrm>
            <a:off x="7132320" y="3334541"/>
            <a:ext cx="3987417" cy="1935920"/>
          </a:xfrm>
          <a:prstGeom prst="rect">
            <a:avLst/>
          </a:prstGeom>
        </p:spPr>
      </p:pic>
      <p:sp>
        <p:nvSpPr>
          <p:cNvPr id="2" name="矩形 1"/>
          <p:cNvSpPr/>
          <p:nvPr/>
        </p:nvSpPr>
        <p:spPr>
          <a:xfrm>
            <a:off x="487680" y="2455842"/>
            <a:ext cx="6096000" cy="3693319"/>
          </a:xfrm>
          <a:prstGeom prst="rect">
            <a:avLst/>
          </a:prstGeom>
        </p:spPr>
        <p:txBody>
          <a:bodyPr>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demo7</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line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2</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j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0</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len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line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r</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append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line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j</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line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j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line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r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line</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demo7</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
        <p:nvSpPr>
          <p:cNvPr id="5" name="文本框 4"/>
          <p:cNvSpPr txBox="1"/>
          <p:nvPr/>
        </p:nvSpPr>
        <p:spPr>
          <a:xfrm>
            <a:off x="6867289" y="2336882"/>
            <a:ext cx="3873282" cy="923330"/>
          </a:xfrm>
          <a:prstGeom prst="rect">
            <a:avLst/>
          </a:prstGeom>
          <a:noFill/>
        </p:spPr>
        <p:txBody>
          <a:bodyPr wrap="square" rtlCol="0">
            <a:spAutoFit/>
          </a:bodyPr>
          <a:lstStyle/>
          <a:p>
            <a:r>
              <a:rPr lang="zh-CN" altLang="en-US" dirty="0" smtClean="0">
                <a:solidFill>
                  <a:srgbClr val="0070C0"/>
                </a:solidFill>
              </a:rPr>
              <a:t>下一行相比上一行多了</a:t>
            </a:r>
            <a:r>
              <a:rPr lang="zh-CN" altLang="en-US" dirty="0">
                <a:solidFill>
                  <a:srgbClr val="0070C0"/>
                </a:solidFill>
              </a:rPr>
              <a:t>一</a:t>
            </a:r>
            <a:r>
              <a:rPr lang="zh-CN" altLang="en-US" dirty="0" smtClean="0">
                <a:solidFill>
                  <a:srgbClr val="0070C0"/>
                </a:solidFill>
              </a:rPr>
              <a:t>个数，最前面和最后为</a:t>
            </a:r>
            <a:r>
              <a:rPr lang="en-US" altLang="zh-CN" dirty="0" smtClean="0">
                <a:solidFill>
                  <a:srgbClr val="0070C0"/>
                </a:solidFill>
              </a:rPr>
              <a:t>1</a:t>
            </a:r>
            <a:r>
              <a:rPr lang="zh-CN" altLang="en-US" dirty="0" smtClean="0">
                <a:solidFill>
                  <a:srgbClr val="0070C0"/>
                </a:solidFill>
              </a:rPr>
              <a:t>，中间的各项都是上一行中连续两项之和</a:t>
            </a:r>
            <a:endParaRPr lang="zh-CN" altLang="en-US" dirty="0">
              <a:solidFill>
                <a:srgbClr val="0070C0"/>
              </a:solidFill>
            </a:endParaRPr>
          </a:p>
        </p:txBody>
      </p:sp>
      <p:sp>
        <p:nvSpPr>
          <p:cNvPr id="7" name="矩形 6"/>
          <p:cNvSpPr/>
          <p:nvPr/>
        </p:nvSpPr>
        <p:spPr>
          <a:xfrm>
            <a:off x="8090115" y="5563891"/>
            <a:ext cx="1565329" cy="3254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867288" y="5548393"/>
            <a:ext cx="4252449" cy="923330"/>
          </a:xfrm>
          <a:prstGeom prst="rect">
            <a:avLst/>
          </a:prstGeom>
          <a:noFill/>
        </p:spPr>
        <p:txBody>
          <a:bodyPr wrap="square" rtlCol="0">
            <a:spAutoFit/>
          </a:bodyPr>
          <a:lstStyle/>
          <a:p>
            <a:r>
              <a:rPr lang="en-US" altLang="zh-CN" dirty="0" smtClean="0"/>
              <a:t>line: 	【 1</a:t>
            </a:r>
            <a:r>
              <a:rPr lang="zh-CN" altLang="en-US" dirty="0" smtClean="0"/>
              <a:t>，</a:t>
            </a:r>
            <a:r>
              <a:rPr lang="en-US" altLang="zh-CN" dirty="0" smtClean="0"/>
              <a:t>4</a:t>
            </a:r>
            <a:r>
              <a:rPr lang="zh-CN" altLang="en-US" dirty="0" smtClean="0"/>
              <a:t>， </a:t>
            </a:r>
            <a:r>
              <a:rPr lang="en-US" altLang="zh-CN" dirty="0" smtClean="0"/>
              <a:t>6</a:t>
            </a:r>
            <a:r>
              <a:rPr lang="zh-CN" altLang="en-US" dirty="0" smtClean="0"/>
              <a:t>， </a:t>
            </a:r>
            <a:r>
              <a:rPr lang="en-US" altLang="zh-CN" dirty="0" smtClean="0"/>
              <a:t>4</a:t>
            </a:r>
            <a:r>
              <a:rPr lang="zh-CN" altLang="en-US" dirty="0" smtClean="0"/>
              <a:t>，  </a:t>
            </a:r>
            <a:r>
              <a:rPr lang="en-US" altLang="zh-CN" dirty="0" smtClean="0"/>
              <a:t>1 】</a:t>
            </a:r>
          </a:p>
          <a:p>
            <a:endParaRPr lang="en-US" altLang="zh-CN" dirty="0" smtClean="0">
              <a:sym typeface="Wingdings" panose="05000000000000000000" pitchFamily="2" charset="2"/>
            </a:endParaRPr>
          </a:p>
          <a:p>
            <a:r>
              <a:rPr lang="en-US" altLang="zh-CN" dirty="0" smtClean="0">
                <a:sym typeface="Wingdings" panose="05000000000000000000" pitchFamily="2" charset="2"/>
              </a:rPr>
              <a:t>    	</a:t>
            </a:r>
            <a:r>
              <a:rPr lang="en-US" altLang="zh-CN" dirty="0" smtClean="0"/>
              <a:t>【 1</a:t>
            </a:r>
            <a:r>
              <a:rPr lang="zh-CN" altLang="en-US" dirty="0" smtClean="0"/>
              <a:t>，</a:t>
            </a:r>
            <a:r>
              <a:rPr lang="en-US" altLang="zh-CN" dirty="0" smtClean="0"/>
              <a:t>5</a:t>
            </a:r>
            <a:r>
              <a:rPr lang="zh-CN" altLang="en-US" dirty="0" smtClean="0"/>
              <a:t>，</a:t>
            </a:r>
            <a:r>
              <a:rPr lang="en-US" altLang="zh-CN" dirty="0" smtClean="0"/>
              <a:t>10</a:t>
            </a:r>
            <a:r>
              <a:rPr lang="zh-CN" altLang="en-US" dirty="0" smtClean="0"/>
              <a:t>，</a:t>
            </a:r>
            <a:r>
              <a:rPr lang="en-US" altLang="zh-CN" dirty="0" smtClean="0"/>
              <a:t>10</a:t>
            </a:r>
            <a:r>
              <a:rPr lang="zh-CN" altLang="en-US" dirty="0" smtClean="0"/>
              <a:t>，</a:t>
            </a:r>
            <a:r>
              <a:rPr lang="en-US" altLang="zh-CN" dirty="0" smtClean="0"/>
              <a:t>5,   1 】</a:t>
            </a:r>
            <a:endParaRPr lang="zh-CN" altLang="en-US" dirty="0"/>
          </a:p>
        </p:txBody>
      </p:sp>
      <p:cxnSp>
        <p:nvCxnSpPr>
          <p:cNvPr id="9" name="直接箭头连接符 8"/>
          <p:cNvCxnSpPr/>
          <p:nvPr/>
        </p:nvCxnSpPr>
        <p:spPr>
          <a:xfrm>
            <a:off x="8818536" y="5889355"/>
            <a:ext cx="185979" cy="259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987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zh-CN" altLang="en-US" dirty="0" smtClean="0"/>
              <a:t>5.7 案例精选</a:t>
            </a:r>
          </a:p>
        </p:txBody>
      </p:sp>
      <p:sp>
        <p:nvSpPr>
          <p:cNvPr id="57347" name="Rectangle 3"/>
          <p:cNvSpPr>
            <a:spLocks noGrp="1" noChangeArrowheads="1"/>
          </p:cNvSpPr>
          <p:nvPr>
            <p:ph type="body" idx="1"/>
          </p:nvPr>
        </p:nvSpPr>
        <p:spPr>
          <a:xfrm>
            <a:off x="838200" y="1420837"/>
            <a:ext cx="10515600" cy="1026941"/>
          </a:xfrm>
        </p:spPr>
        <p:txBody>
          <a:bodyPr>
            <a:normAutofit/>
          </a:bodyPr>
          <a:lstStyle/>
          <a:p>
            <a:pPr eaLnBrk="1" hangingPunct="1">
              <a:lnSpc>
                <a:spcPct val="110000"/>
              </a:lnSpc>
              <a:defRPr/>
            </a:pPr>
            <a:r>
              <a:rPr lang="zh-CN" altLang="en-US" sz="2400" dirty="0"/>
              <a:t>例</a:t>
            </a:r>
            <a:r>
              <a:rPr lang="en-US" altLang="zh-CN" sz="2400" dirty="0"/>
              <a:t>8</a:t>
            </a:r>
            <a:r>
              <a:rPr lang="zh-CN" altLang="en-US" sz="2400" dirty="0"/>
              <a:t>：编写函数，接收一个正偶数为参数，输出两个素数，并且这两个素数之和等于原来的正偶数。如果存在多组符合条件的素数，则全部输出</a:t>
            </a:r>
            <a:r>
              <a:rPr lang="zh-CN" altLang="en-US" sz="2400" dirty="0" smtClean="0"/>
              <a:t>。</a:t>
            </a:r>
            <a:endParaRPr lang="zh-CN" altLang="en-US" sz="2000" dirty="0"/>
          </a:p>
        </p:txBody>
      </p:sp>
      <p:pic>
        <p:nvPicPr>
          <p:cNvPr id="2" name="图片 1"/>
          <p:cNvPicPr>
            <a:picLocks noChangeAspect="1"/>
          </p:cNvPicPr>
          <p:nvPr/>
        </p:nvPicPr>
        <p:blipFill>
          <a:blip r:embed="rId3"/>
          <a:stretch>
            <a:fillRect/>
          </a:stretch>
        </p:blipFill>
        <p:spPr>
          <a:xfrm>
            <a:off x="8363244" y="5012562"/>
            <a:ext cx="1434904" cy="1218897"/>
          </a:xfrm>
          <a:prstGeom prst="rect">
            <a:avLst/>
          </a:prstGeom>
        </p:spPr>
      </p:pic>
      <p:sp>
        <p:nvSpPr>
          <p:cNvPr id="3" name="矩形 2"/>
          <p:cNvSpPr/>
          <p:nvPr/>
        </p:nvSpPr>
        <p:spPr>
          <a:xfrm>
            <a:off x="530352" y="2470005"/>
            <a:ext cx="7296912" cy="3970318"/>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import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math</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FF00FF"/>
                </a:solidFill>
                <a:latin typeface="Courier New" panose="02070309020205020404" pitchFamily="49" charset="0"/>
                <a:ea typeface="宋体" panose="02010600030101010101" pitchFamily="2" charset="-122"/>
              </a:rPr>
              <a:t>IsPrime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math</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sqrt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2</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False</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True</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demo8</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isinstance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and</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&gt;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and</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3</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IsPrime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and</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IsPrime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808080"/>
                </a:solidFill>
                <a:latin typeface="Courier New" panose="02070309020205020404" pitchFamily="49" charset="0"/>
                <a:ea typeface="宋体" panose="02010600030101010101" pitchFamily="2" charset="-122"/>
              </a:rPr>
              <a: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808080"/>
                </a:solidFill>
                <a:latin typeface="Courier New" panose="02070309020205020404" pitchFamily="49" charset="0"/>
                <a:ea typeface="宋体" panose="02010600030101010101" pitchFamily="2" charset="-122"/>
              </a:rPr>
              <a: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smtClean="0">
                <a:solidFill>
                  <a:srgbClr val="000000"/>
                </a:solidFill>
                <a:latin typeface="Courier New" panose="02070309020205020404" pitchFamily="49" charset="0"/>
                <a:ea typeface="宋体" panose="02010600030101010101" pitchFamily="2" charset="-122"/>
              </a:rPr>
              <a:t>demo8</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FF0000"/>
                </a:solidFill>
                <a:latin typeface="Courier New" panose="02070309020205020404" pitchFamily="49" charset="0"/>
                <a:ea typeface="宋体" panose="02010600030101010101" pitchFamily="2" charset="-122"/>
              </a:rPr>
              <a:t>60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44956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125974"/>
            <a:ext cx="10515600" cy="1325563"/>
          </a:xfrm>
        </p:spPr>
        <p:txBody>
          <a:bodyPr/>
          <a:lstStyle/>
          <a:p>
            <a:pPr>
              <a:defRPr/>
            </a:pPr>
            <a:r>
              <a:rPr lang="zh-CN" altLang="en-US" dirty="0" smtClean="0"/>
              <a:t>5.7 案例精选</a:t>
            </a:r>
          </a:p>
        </p:txBody>
      </p:sp>
      <p:sp>
        <p:nvSpPr>
          <p:cNvPr id="58371" name="Rectangle 3"/>
          <p:cNvSpPr>
            <a:spLocks noGrp="1" noChangeArrowheads="1"/>
          </p:cNvSpPr>
          <p:nvPr>
            <p:ph type="body" idx="1"/>
          </p:nvPr>
        </p:nvSpPr>
        <p:spPr>
          <a:xfrm>
            <a:off x="1463040" y="1227078"/>
            <a:ext cx="5991645" cy="927220"/>
          </a:xfrm>
        </p:spPr>
        <p:txBody>
          <a:bodyPr vert="horz" lIns="91440" tIns="45720" rIns="91440" bIns="45720" rtlCol="0">
            <a:normAutofit fontScale="85000" lnSpcReduction="20000"/>
          </a:bodyPr>
          <a:lstStyle/>
          <a:p>
            <a:pPr>
              <a:lnSpc>
                <a:spcPct val="110000"/>
              </a:lnSpc>
            </a:pPr>
            <a:r>
              <a:rPr lang="zh-CN" altLang="en-US" sz="2400" dirty="0"/>
              <a:t>例</a:t>
            </a:r>
            <a:r>
              <a:rPr lang="en-US" altLang="zh-CN" sz="2400" dirty="0"/>
              <a:t>9</a:t>
            </a:r>
            <a:r>
              <a:rPr lang="zh-CN" altLang="en-US" sz="2400" dirty="0"/>
              <a:t>：编写函数，接收两个正整数作为参数，返回一个数组，其中第一个元素为最大公约数，第二个元素为最小公倍数。</a:t>
            </a:r>
          </a:p>
          <a:p>
            <a:pPr>
              <a:lnSpc>
                <a:spcPct val="110000"/>
              </a:lnSpc>
            </a:pPr>
            <a:endParaRPr lang="zh-CN" altLang="en-US" sz="2400" dirty="0"/>
          </a:p>
        </p:txBody>
      </p:sp>
      <p:sp>
        <p:nvSpPr>
          <p:cNvPr id="3" name="矩形 2"/>
          <p:cNvSpPr/>
          <p:nvPr/>
        </p:nvSpPr>
        <p:spPr>
          <a:xfrm>
            <a:off x="707136" y="2782733"/>
            <a:ext cx="5218176" cy="3416320"/>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demo9</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m</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&gt;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m</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p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while</a:t>
            </a:r>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r</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b="1" kern="0" dirty="0" err="1" smtClean="0">
                <a:solidFill>
                  <a:srgbClr val="000080"/>
                </a:solidFill>
                <a:latin typeface="Courier New" panose="02070309020205020404" pitchFamily="49" charset="0"/>
                <a:ea typeface="宋体" panose="02010600030101010101" pitchFamily="2" charset="-122"/>
              </a:rPr>
              <a:t>n,</a:t>
            </a:r>
            <a:r>
              <a:rPr lang="en-US" altLang="zh-CN" kern="0" dirty="0" err="1" smtClean="0">
                <a:solidFill>
                  <a:srgbClr val="000000"/>
                </a:solidFill>
                <a:latin typeface="Courier New" panose="02070309020205020404" pitchFamily="49" charset="0"/>
                <a:ea typeface="宋体" panose="02010600030101010101" pitchFamily="2" charset="-122"/>
              </a:rPr>
              <a:t>int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p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smtClean="0">
                <a:solidFill>
                  <a:srgbClr val="0000FF"/>
                </a:solidFill>
                <a:latin typeface="Courier New" panose="02070309020205020404" pitchFamily="49" charset="0"/>
                <a:ea typeface="宋体" panose="02010600030101010101" pitchFamily="2" charset="-122"/>
              </a:rPr>
              <a:t>print</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000000"/>
                </a:solidFill>
                <a:latin typeface="Courier New" panose="02070309020205020404" pitchFamily="49" charset="0"/>
                <a:ea typeface="宋体" panose="02010600030101010101" pitchFamily="2" charset="-122"/>
              </a:rPr>
              <a:t>demo9</a:t>
            </a:r>
            <a:r>
              <a:rPr lang="en-US" altLang="zh-CN" b="1" kern="0" dirty="0" smtClean="0">
                <a:solidFill>
                  <a:srgbClr val="000080"/>
                </a:solidFill>
                <a:latin typeface="Courier New" panose="02070309020205020404" pitchFamily="49" charset="0"/>
                <a:ea typeface="宋体" panose="02010600030101010101" pitchFamily="2" charset="-122"/>
              </a:rPr>
              <a:t>(</a:t>
            </a:r>
            <a:r>
              <a:rPr lang="en-US" altLang="zh-CN" kern="0" dirty="0" smtClean="0">
                <a:solidFill>
                  <a:srgbClr val="FF0000"/>
                </a:solidFill>
                <a:latin typeface="Courier New" panose="02070309020205020404" pitchFamily="49" charset="0"/>
                <a:ea typeface="宋体" panose="02010600030101010101" pitchFamily="2" charset="-122"/>
              </a:rPr>
              <a:t>30</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FF0000"/>
                </a:solidFill>
                <a:latin typeface="Courier New" panose="02070309020205020404" pitchFamily="49" charset="0"/>
                <a:ea typeface="宋体" panose="02010600030101010101" pitchFamily="2" charset="-122"/>
              </a:rPr>
              <a:t>20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
        <p:nvSpPr>
          <p:cNvPr id="5" name="文本框 4"/>
          <p:cNvSpPr txBox="1"/>
          <p:nvPr/>
        </p:nvSpPr>
        <p:spPr>
          <a:xfrm>
            <a:off x="7443216" y="806965"/>
            <a:ext cx="4535424" cy="1569660"/>
          </a:xfrm>
          <a:prstGeom prst="rect">
            <a:avLst/>
          </a:prstGeom>
          <a:noFill/>
        </p:spPr>
        <p:txBody>
          <a:bodyPr wrap="square" rtlCol="0">
            <a:spAutoFit/>
          </a:bodyPr>
          <a:lstStyle/>
          <a:p>
            <a:r>
              <a:rPr lang="zh-CN" altLang="en-US" sz="2400" b="1" dirty="0" smtClean="0">
                <a:solidFill>
                  <a:srgbClr val="0070C0"/>
                </a:solidFill>
              </a:rPr>
              <a:t>辗转相除法（欧几里德法）</a:t>
            </a:r>
            <a:r>
              <a:rPr lang="en-US" altLang="zh-CN" sz="2400" b="1" dirty="0" smtClean="0">
                <a:solidFill>
                  <a:srgbClr val="0070C0"/>
                </a:solidFill>
              </a:rPr>
              <a:t>: </a:t>
            </a:r>
          </a:p>
          <a:p>
            <a:r>
              <a:rPr lang="en-US" altLang="zh-CN" sz="2400" b="1" dirty="0" err="1" smtClean="0">
                <a:solidFill>
                  <a:srgbClr val="0070C0"/>
                </a:solidFill>
              </a:rPr>
              <a:t>m≤n</a:t>
            </a:r>
            <a:r>
              <a:rPr lang="en-US" altLang="zh-CN" sz="2400" b="1" dirty="0" smtClean="0">
                <a:solidFill>
                  <a:srgbClr val="0070C0"/>
                </a:solidFill>
              </a:rPr>
              <a:t>    </a:t>
            </a:r>
            <a:r>
              <a:rPr lang="en-US" altLang="zh-CN" sz="2400" b="1" dirty="0" err="1" smtClean="0">
                <a:solidFill>
                  <a:srgbClr val="0070C0"/>
                </a:solidFill>
              </a:rPr>
              <a:t>gcd</a:t>
            </a:r>
            <a:r>
              <a:rPr lang="en-US" altLang="zh-CN" sz="2400" b="1" dirty="0" smtClean="0">
                <a:solidFill>
                  <a:srgbClr val="0070C0"/>
                </a:solidFill>
              </a:rPr>
              <a:t>(</a:t>
            </a:r>
            <a:r>
              <a:rPr lang="en-US" altLang="zh-CN" sz="2400" b="1" dirty="0" err="1" smtClean="0">
                <a:solidFill>
                  <a:srgbClr val="0070C0"/>
                </a:solidFill>
              </a:rPr>
              <a:t>m,n</a:t>
            </a:r>
            <a:r>
              <a:rPr lang="en-US" altLang="zh-CN" sz="2400" b="1" dirty="0" smtClean="0">
                <a:solidFill>
                  <a:srgbClr val="0070C0"/>
                </a:solidFill>
              </a:rPr>
              <a:t>) = </a:t>
            </a:r>
            <a:r>
              <a:rPr lang="en-US" altLang="zh-CN" sz="2400" b="1" dirty="0" err="1" smtClean="0">
                <a:solidFill>
                  <a:srgbClr val="0070C0"/>
                </a:solidFill>
              </a:rPr>
              <a:t>gcd</a:t>
            </a:r>
            <a:r>
              <a:rPr lang="en-US" altLang="zh-CN" sz="2400" b="1" dirty="0" smtClean="0">
                <a:solidFill>
                  <a:srgbClr val="0070C0"/>
                </a:solidFill>
              </a:rPr>
              <a:t>(</a:t>
            </a:r>
            <a:r>
              <a:rPr lang="en-US" altLang="zh-CN" sz="2400" b="1" dirty="0" err="1" smtClean="0">
                <a:solidFill>
                  <a:srgbClr val="0070C0"/>
                </a:solidFill>
              </a:rPr>
              <a:t>n%m</a:t>
            </a:r>
            <a:r>
              <a:rPr lang="en-US" altLang="zh-CN" sz="2400" b="1" dirty="0" smtClean="0">
                <a:solidFill>
                  <a:srgbClr val="0070C0"/>
                </a:solidFill>
              </a:rPr>
              <a:t>, m) </a:t>
            </a:r>
          </a:p>
          <a:p>
            <a:r>
              <a:rPr lang="en-US" altLang="zh-CN" sz="2400" b="1" dirty="0" smtClean="0">
                <a:solidFill>
                  <a:srgbClr val="0070C0"/>
                </a:solidFill>
              </a:rPr>
              <a:t>… </a:t>
            </a:r>
          </a:p>
          <a:p>
            <a:r>
              <a:rPr lang="en-US" altLang="zh-CN" sz="2400" b="1" dirty="0" smtClean="0">
                <a:solidFill>
                  <a:srgbClr val="0070C0"/>
                </a:solidFill>
              </a:rPr>
              <a:t>(m=0, </a:t>
            </a:r>
            <a:r>
              <a:rPr lang="en-US" altLang="zh-CN" sz="2400" b="1" dirty="0" err="1" smtClean="0">
                <a:solidFill>
                  <a:srgbClr val="0070C0"/>
                </a:solidFill>
              </a:rPr>
              <a:t>gcd</a:t>
            </a:r>
            <a:r>
              <a:rPr lang="en-US" altLang="zh-CN" sz="2400" b="1" dirty="0" smtClean="0">
                <a:solidFill>
                  <a:srgbClr val="0070C0"/>
                </a:solidFill>
              </a:rPr>
              <a:t>) </a:t>
            </a:r>
          </a:p>
        </p:txBody>
      </p:sp>
      <p:sp>
        <p:nvSpPr>
          <p:cNvPr id="4" name="矩形 3"/>
          <p:cNvSpPr/>
          <p:nvPr/>
        </p:nvSpPr>
        <p:spPr>
          <a:xfrm>
            <a:off x="4178936" y="5676121"/>
            <a:ext cx="971741" cy="369332"/>
          </a:xfrm>
          <a:prstGeom prst="rect">
            <a:avLst/>
          </a:prstGeom>
        </p:spPr>
        <p:txBody>
          <a:bodyPr wrap="none">
            <a:spAutoFit/>
          </a:bodyPr>
          <a:lstStyle/>
          <a:p>
            <a:r>
              <a:rPr lang="zh-CN" altLang="en-US" b="1" dirty="0">
                <a:solidFill>
                  <a:srgbClr val="002060"/>
                </a:solidFill>
              </a:rPr>
              <a:t>(60, 10)</a:t>
            </a:r>
          </a:p>
        </p:txBody>
      </p:sp>
      <p:sp>
        <p:nvSpPr>
          <p:cNvPr id="8" name="矩形 7"/>
          <p:cNvSpPr/>
          <p:nvPr/>
        </p:nvSpPr>
        <p:spPr>
          <a:xfrm>
            <a:off x="6938074" y="2782733"/>
            <a:ext cx="4050224" cy="2339102"/>
          </a:xfrm>
          <a:prstGeom prst="rect">
            <a:avLst/>
          </a:prstGeom>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demo9_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p:cNvSpPr txBox="1"/>
          <p:nvPr/>
        </p:nvSpPr>
        <p:spPr>
          <a:xfrm>
            <a:off x="7237139" y="5327888"/>
            <a:ext cx="1658887" cy="400110"/>
          </a:xfrm>
          <a:prstGeom prst="rect">
            <a:avLst/>
          </a:prstGeom>
          <a:noFill/>
        </p:spPr>
        <p:txBody>
          <a:bodyPr wrap="square" rtlCol="0">
            <a:spAutoFit/>
          </a:bodyPr>
          <a:lstStyle/>
          <a:p>
            <a:r>
              <a:rPr lang="zh-CN" altLang="en-US" sz="2000" dirty="0" smtClean="0">
                <a:solidFill>
                  <a:srgbClr val="FF0000"/>
                </a:solidFill>
              </a:rPr>
              <a:t>序列展开</a:t>
            </a:r>
            <a:endParaRPr lang="zh-CN" altLang="en-US" sz="2000" dirty="0">
              <a:solidFill>
                <a:srgbClr val="FF0000"/>
              </a:solidFill>
            </a:endParaRPr>
          </a:p>
        </p:txBody>
      </p:sp>
    </p:spTree>
    <p:extLst>
      <p:ext uri="{BB962C8B-B14F-4D97-AF65-F5344CB8AC3E}">
        <p14:creationId xmlns:p14="http://schemas.microsoft.com/office/powerpoint/2010/main" val="19376427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125974"/>
            <a:ext cx="10515600" cy="1325563"/>
          </a:xfrm>
        </p:spPr>
        <p:txBody>
          <a:bodyPr/>
          <a:lstStyle/>
          <a:p>
            <a:pPr>
              <a:defRPr/>
            </a:pPr>
            <a:r>
              <a:rPr lang="zh-CN" altLang="en-US" dirty="0" smtClean="0"/>
              <a:t>5.7 案例</a:t>
            </a:r>
            <a:r>
              <a:rPr lang="zh-CN" altLang="en-US" dirty="0"/>
              <a:t>精选（自学，不讲）</a:t>
            </a:r>
            <a:endParaRPr lang="zh-CN" altLang="en-US" dirty="0" smtClean="0"/>
          </a:p>
        </p:txBody>
      </p:sp>
      <p:sp>
        <p:nvSpPr>
          <p:cNvPr id="58371" name="Rectangle 3"/>
          <p:cNvSpPr>
            <a:spLocks noGrp="1" noChangeArrowheads="1"/>
          </p:cNvSpPr>
          <p:nvPr>
            <p:ph type="body" idx="1"/>
          </p:nvPr>
        </p:nvSpPr>
        <p:spPr>
          <a:xfrm>
            <a:off x="1463040" y="1227078"/>
            <a:ext cx="9890760" cy="927220"/>
          </a:xfrm>
        </p:spPr>
        <p:txBody>
          <a:bodyPr vert="horz" lIns="91440" tIns="45720" rIns="91440" bIns="45720" rtlCol="0">
            <a:normAutofit fontScale="85000" lnSpcReduction="20000"/>
          </a:bodyPr>
          <a:lstStyle/>
          <a:p>
            <a:pPr>
              <a:lnSpc>
                <a:spcPct val="110000"/>
              </a:lnSpc>
            </a:pPr>
            <a:r>
              <a:rPr lang="zh-CN" altLang="en-US" sz="2400" dirty="0" smtClean="0"/>
              <a:t>例</a:t>
            </a:r>
            <a:r>
              <a:rPr lang="en-US" altLang="zh-CN" sz="2400" dirty="0" smtClean="0"/>
              <a:t>10</a:t>
            </a:r>
            <a:r>
              <a:rPr lang="zh-CN" altLang="en-US" sz="2400" dirty="0" smtClean="0"/>
              <a:t>：</a:t>
            </a:r>
            <a:r>
              <a:rPr lang="zh-CN" altLang="en-US" sz="2400" dirty="0"/>
              <a:t>编写函数，</a:t>
            </a:r>
            <a:r>
              <a:rPr lang="zh-CN" altLang="en-US" sz="2400" dirty="0" smtClean="0"/>
              <a:t>接收一个所有元素值互不相等的整数数列</a:t>
            </a:r>
            <a:r>
              <a:rPr lang="en-US" altLang="zh-CN" sz="2400" dirty="0" smtClean="0"/>
              <a:t>x,</a:t>
            </a:r>
            <a:r>
              <a:rPr lang="zh-CN" altLang="en-US" sz="2400" dirty="0" smtClean="0"/>
              <a:t>和一个整数</a:t>
            </a:r>
            <a:r>
              <a:rPr lang="en-US" altLang="zh-CN" sz="2400" dirty="0" smtClean="0"/>
              <a:t>n</a:t>
            </a:r>
            <a:r>
              <a:rPr lang="zh-CN" altLang="en-US" sz="2400" dirty="0" smtClean="0"/>
              <a:t>，要求将值</a:t>
            </a:r>
            <a:r>
              <a:rPr lang="en-US" altLang="zh-CN" sz="2400" dirty="0" smtClean="0"/>
              <a:t>n</a:t>
            </a:r>
            <a:r>
              <a:rPr lang="zh-CN" altLang="en-US" sz="2400" dirty="0" smtClean="0"/>
              <a:t>的元素作为支点，将列表中所有值小于</a:t>
            </a:r>
            <a:r>
              <a:rPr lang="en-US" altLang="zh-CN" sz="2400" dirty="0" smtClean="0"/>
              <a:t>n</a:t>
            </a:r>
            <a:r>
              <a:rPr lang="zh-CN" altLang="en-US" sz="2400" dirty="0" smtClean="0"/>
              <a:t>元素全部放到</a:t>
            </a:r>
            <a:r>
              <a:rPr lang="en-US" altLang="zh-CN" sz="2400" dirty="0" smtClean="0"/>
              <a:t>n</a:t>
            </a:r>
            <a:r>
              <a:rPr lang="zh-CN" altLang="en-US" sz="2400" dirty="0" smtClean="0"/>
              <a:t>前面，所有值大于</a:t>
            </a:r>
            <a:r>
              <a:rPr lang="en-US" altLang="zh-CN" sz="2400" dirty="0" smtClean="0"/>
              <a:t>n</a:t>
            </a:r>
            <a:r>
              <a:rPr lang="zh-CN" altLang="en-US" sz="2400" dirty="0" smtClean="0"/>
              <a:t>的元素放到</a:t>
            </a:r>
            <a:r>
              <a:rPr lang="en-US" altLang="zh-CN" sz="2400" dirty="0" smtClean="0"/>
              <a:t>n</a:t>
            </a:r>
            <a:r>
              <a:rPr lang="zh-CN" altLang="en-US" sz="2400" dirty="0" smtClean="0"/>
              <a:t>后面。</a:t>
            </a:r>
            <a:endParaRPr lang="zh-CN" altLang="en-US" sz="2400" dirty="0"/>
          </a:p>
          <a:p>
            <a:pPr>
              <a:lnSpc>
                <a:spcPct val="110000"/>
              </a:lnSpc>
            </a:pPr>
            <a:endParaRPr lang="zh-CN" altLang="en-US" sz="2400" dirty="0"/>
          </a:p>
        </p:txBody>
      </p:sp>
      <p:sp>
        <p:nvSpPr>
          <p:cNvPr id="2" name="矩形 1"/>
          <p:cNvSpPr/>
          <p:nvPr/>
        </p:nvSpPr>
        <p:spPr>
          <a:xfrm>
            <a:off x="330708" y="2079746"/>
            <a:ext cx="7822692" cy="4616648"/>
          </a:xfrm>
          <a:prstGeom prst="rect">
            <a:avLst/>
          </a:prstGeom>
          <a:solidFill>
            <a:schemeClr val="accent4">
              <a:lumMod val="20000"/>
              <a:lumOff val="80000"/>
            </a:schemeClr>
          </a:solidFill>
          <a:ln>
            <a:solidFill>
              <a:srgbClr val="0070C0"/>
            </a:solidFill>
          </a:ln>
        </p:spPr>
        <p:txBody>
          <a:bodyPr wrap="square">
            <a:spAutoFit/>
          </a:bodyPr>
          <a:lstStyle/>
          <a:p>
            <a:r>
              <a:rPr lang="en-US" altLang="zh-CN" sz="1400" b="1" kern="0" dirty="0">
                <a:solidFill>
                  <a:srgbClr val="0000FF"/>
                </a:solidFill>
                <a:latin typeface="Courier New" panose="02070309020205020404" pitchFamily="49" charset="0"/>
                <a:ea typeface="宋体" panose="02010600030101010101" pitchFamily="2" charset="-122"/>
              </a:rPr>
              <a:t>import</a:t>
            </a:r>
            <a:r>
              <a:rPr lang="en-US" altLang="zh-CN" sz="1400" kern="0" dirty="0">
                <a:solidFill>
                  <a:srgbClr val="000000"/>
                </a:solidFill>
                <a:latin typeface="Courier New" panose="02070309020205020404" pitchFamily="49" charset="0"/>
                <a:ea typeface="宋体" panose="02010600030101010101" pitchFamily="2" charset="-122"/>
              </a:rPr>
              <a:t> random</a:t>
            </a:r>
            <a:endParaRPr lang="zh-CN" altLang="zh-CN" sz="1600" kern="100" dirty="0">
              <a:latin typeface="Times New Roman" panose="02020603050405020304" pitchFamily="18" charset="0"/>
              <a:ea typeface="宋体" panose="02010600030101010101" pitchFamily="2" charset="-122"/>
            </a:endParaRPr>
          </a:p>
          <a:p>
            <a:r>
              <a:rPr lang="en-US" altLang="zh-CN" sz="1400" b="1" kern="0" dirty="0">
                <a:solidFill>
                  <a:srgbClr val="0000FF"/>
                </a:solidFill>
                <a:latin typeface="Courier New" panose="02070309020205020404" pitchFamily="49" charset="0"/>
                <a:ea typeface="宋体" panose="02010600030101010101" pitchFamily="2" charset="-122"/>
              </a:rPr>
              <a:t>def</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FF00FF"/>
                </a:solidFill>
                <a:latin typeface="Courier New" panose="02070309020205020404" pitchFamily="49" charset="0"/>
                <a:ea typeface="宋体" panose="02010600030101010101" pitchFamily="2" charset="-122"/>
              </a:rPr>
              <a:t>demo10</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n</a:t>
            </a:r>
            <a:r>
              <a:rPr lang="en-US" altLang="zh-CN" sz="1400" b="1" kern="0" dirty="0">
                <a:solidFill>
                  <a:srgbClr val="000080"/>
                </a:solidFill>
                <a:latin typeface="Courier New" panose="02070309020205020404" pitchFamily="49"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FF"/>
                </a:solidFill>
                <a:latin typeface="Courier New" panose="02070309020205020404" pitchFamily="49" charset="0"/>
                <a:ea typeface="宋体" panose="02010600030101010101" pitchFamily="2" charset="-122"/>
              </a:rPr>
              <a:t>if</a:t>
            </a:r>
            <a:r>
              <a:rPr lang="en-US" altLang="zh-CN" sz="1400" kern="0" dirty="0">
                <a:solidFill>
                  <a:srgbClr val="000000"/>
                </a:solidFill>
                <a:latin typeface="Courier New" panose="02070309020205020404" pitchFamily="49" charset="0"/>
                <a:ea typeface="宋体" panose="02010600030101010101" pitchFamily="2" charset="-122"/>
              </a:rPr>
              <a:t> n </a:t>
            </a:r>
            <a:r>
              <a:rPr lang="en-US" altLang="zh-CN" sz="1400" b="1" kern="0" dirty="0">
                <a:solidFill>
                  <a:srgbClr val="0000FF"/>
                </a:solidFill>
                <a:latin typeface="Courier New" panose="02070309020205020404" pitchFamily="49" charset="0"/>
                <a:ea typeface="宋体" panose="02010600030101010101" pitchFamily="2" charset="-122"/>
              </a:rPr>
              <a:t>not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FF"/>
                </a:solidFill>
                <a:latin typeface="Courier New" panose="02070309020205020404" pitchFamily="49" charset="0"/>
                <a:ea typeface="宋体" panose="02010600030101010101" pitchFamily="2" charset="-122"/>
              </a:rPr>
              <a:t>in</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FF"/>
                </a:solidFill>
                <a:latin typeface="Courier New" panose="02070309020205020404" pitchFamily="49" charset="0"/>
                <a:ea typeface="宋体" panose="02010600030101010101" pitchFamily="2" charset="-122"/>
              </a:rPr>
              <a:t>print</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n</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808080"/>
                </a:solidFill>
                <a:latin typeface="Courier New" panose="02070309020205020404" pitchFamily="49" charset="0"/>
                <a:ea typeface="宋体" panose="02010600030101010101" pitchFamily="2" charset="-122"/>
              </a:rPr>
              <a:t>'is not an element of'</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FF"/>
                </a:solidFill>
                <a:latin typeface="Courier New" panose="02070309020205020404" pitchFamily="49" charset="0"/>
                <a:ea typeface="宋体" panose="02010600030101010101" pitchFamily="2" charset="-122"/>
              </a:rPr>
              <a:t>return</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err="1">
                <a:solidFill>
                  <a:srgbClr val="000000"/>
                </a:solidFill>
                <a:latin typeface="Courier New" panose="02070309020205020404" pitchFamily="49" charset="0"/>
                <a:ea typeface="宋体" panose="02010600030101010101" pitchFamily="2" charset="-122"/>
              </a:rPr>
              <a:t>x</a:t>
            </a:r>
            <a:r>
              <a:rPr lang="en-US" altLang="zh-CN" sz="1400" b="1" kern="0" dirty="0" err="1">
                <a:solidFill>
                  <a:srgbClr val="000080"/>
                </a:solidFill>
                <a:latin typeface="Courier New" panose="02070309020205020404" pitchFamily="49" charset="0"/>
                <a:ea typeface="宋体" panose="02010600030101010101" pitchFamily="2" charset="-122"/>
              </a:rPr>
              <a:t>.</a:t>
            </a:r>
            <a:r>
              <a:rPr lang="en-US" altLang="zh-CN" sz="1400" kern="0" dirty="0" err="1">
                <a:solidFill>
                  <a:srgbClr val="000000"/>
                </a:solidFill>
                <a:latin typeface="Courier New" panose="02070309020205020404" pitchFamily="49" charset="0"/>
                <a:ea typeface="宋体" panose="02010600030101010101" pitchFamily="2" charset="-122"/>
              </a:rPr>
              <a:t>index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n</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008000"/>
                </a:solidFill>
                <a:latin typeface="Courier New" panose="02070309020205020404" pitchFamily="49" charset="0"/>
                <a:ea typeface="宋体" panose="02010600030101010101" pitchFamily="2" charset="-122"/>
              </a:rPr>
              <a:t># </a:t>
            </a:r>
            <a:r>
              <a:rPr lang="zh-CN" altLang="zh-CN" sz="1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获取</a:t>
            </a:r>
            <a:r>
              <a:rPr lang="en-US" altLang="zh-CN" sz="1400" kern="0" dirty="0">
                <a:solidFill>
                  <a:srgbClr val="008000"/>
                </a:solidFill>
                <a:latin typeface="Courier New" panose="02070309020205020404" pitchFamily="49" charset="0"/>
                <a:ea typeface="宋体" panose="02010600030101010101" pitchFamily="2" charset="-122"/>
              </a:rPr>
              <a:t>n</a:t>
            </a:r>
            <a:r>
              <a:rPr lang="zh-CN" altLang="zh-CN" sz="1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在列表</a:t>
            </a:r>
            <a:r>
              <a:rPr lang="en-US" altLang="zh-CN" sz="1400" kern="0" dirty="0">
                <a:solidFill>
                  <a:srgbClr val="008000"/>
                </a:solidFill>
                <a:latin typeface="Courier New" panose="02070309020205020404" pitchFamily="49" charset="0"/>
                <a:ea typeface="宋体" panose="02010600030101010101" pitchFamily="2" charset="-122"/>
              </a:rPr>
              <a:t>x</a:t>
            </a:r>
            <a:r>
              <a:rPr lang="zh-CN" altLang="zh-CN" sz="1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的索引</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FF0000"/>
                </a:solidFill>
                <a:latin typeface="Courier New" panose="02070309020205020404" pitchFamily="49" charset="0"/>
                <a:ea typeface="宋体" panose="02010600030101010101" pitchFamily="2" charset="-122"/>
              </a:rPr>
              <a:t>0</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FF0000"/>
                </a:solidFill>
                <a:latin typeface="Courier New" panose="02070309020205020404" pitchFamily="49" charset="0"/>
                <a:ea typeface="宋体" panose="02010600030101010101" pitchFamily="2" charset="-122"/>
              </a:rPr>
              <a:t>0</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008000"/>
                </a:solidFill>
                <a:latin typeface="Courier New" panose="02070309020205020404" pitchFamily="49" charset="0"/>
                <a:ea typeface="宋体" panose="02010600030101010101" pitchFamily="2" charset="-122"/>
              </a:rPr>
              <a:t># n</a:t>
            </a:r>
            <a:r>
              <a:rPr lang="zh-CN" altLang="zh-CN" sz="1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与第</a:t>
            </a:r>
            <a:r>
              <a:rPr lang="en-US" altLang="zh-CN" sz="1400" kern="0" dirty="0">
                <a:solidFill>
                  <a:srgbClr val="008000"/>
                </a:solidFill>
                <a:latin typeface="Courier New" panose="02070309020205020404" pitchFamily="49" charset="0"/>
                <a:ea typeface="宋体" panose="02010600030101010101" pitchFamily="2" charset="-122"/>
              </a:rPr>
              <a:t>0</a:t>
            </a:r>
            <a:r>
              <a:rPr lang="zh-CN" altLang="zh-CN" sz="1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个元素互换</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key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FF0000"/>
                </a:solidFill>
                <a:latin typeface="Courier New" panose="02070309020205020404" pitchFamily="49" charset="0"/>
                <a:ea typeface="宋体" panose="02010600030101010101" pitchFamily="2" charset="-122"/>
              </a:rPr>
              <a:t>0</a:t>
            </a:r>
            <a:r>
              <a:rPr lang="en-US" altLang="zh-CN" sz="1400" b="1" kern="0" dirty="0">
                <a:solidFill>
                  <a:srgbClr val="000080"/>
                </a:solidFill>
                <a:latin typeface="Courier New" panose="02070309020205020404" pitchFamily="49"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FF0000"/>
                </a:solidFill>
                <a:latin typeface="Courier New" panose="02070309020205020404" pitchFamily="49" charset="0"/>
                <a:ea typeface="宋体" panose="02010600030101010101" pitchFamily="2" charset="-122"/>
              </a:rPr>
              <a:t>0</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j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err="1">
                <a:solidFill>
                  <a:srgbClr val="000000"/>
                </a:solidFill>
                <a:latin typeface="Courier New" panose="02070309020205020404" pitchFamily="49" charset="0"/>
                <a:ea typeface="宋体" panose="02010600030101010101" pitchFamily="2" charset="-122"/>
              </a:rPr>
              <a:t>len</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FF0000"/>
                </a:solidFill>
                <a:latin typeface="Courier New" panose="02070309020205020404" pitchFamily="49" charset="0"/>
                <a:ea typeface="宋体" panose="02010600030101010101" pitchFamily="2" charset="-122"/>
              </a:rPr>
              <a:t>1</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FF"/>
                </a:solidFill>
                <a:latin typeface="Courier New" panose="02070309020205020404" pitchFamily="49" charset="0"/>
                <a:ea typeface="宋体" panose="02010600030101010101" pitchFamily="2" charset="-122"/>
              </a:rPr>
              <a:t>while</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&lt;</a:t>
            </a:r>
            <a:r>
              <a:rPr lang="en-US" altLang="zh-CN" sz="1400" kern="0" dirty="0">
                <a:solidFill>
                  <a:srgbClr val="000000"/>
                </a:solidFill>
                <a:latin typeface="Courier New" panose="02070309020205020404" pitchFamily="49" charset="0"/>
                <a:ea typeface="宋体" panose="02010600030101010101" pitchFamily="2" charset="-122"/>
              </a:rPr>
              <a:t> j</a:t>
            </a:r>
            <a:r>
              <a:rPr lang="en-US" altLang="zh-CN" sz="1400" b="1" kern="0" dirty="0">
                <a:solidFill>
                  <a:srgbClr val="000080"/>
                </a:solidFill>
                <a:latin typeface="Courier New" panose="02070309020205020404" pitchFamily="49"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FF"/>
                </a:solidFill>
                <a:latin typeface="Courier New" panose="02070309020205020404" pitchFamily="49" charset="0"/>
                <a:ea typeface="宋体" panose="02010600030101010101" pitchFamily="2" charset="-122"/>
              </a:rPr>
              <a:t>while</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&lt;</a:t>
            </a:r>
            <a:r>
              <a:rPr lang="en-US" altLang="zh-CN" sz="1400" kern="0" dirty="0">
                <a:solidFill>
                  <a:srgbClr val="000000"/>
                </a:solidFill>
                <a:latin typeface="Courier New" panose="02070309020205020404" pitchFamily="49" charset="0"/>
                <a:ea typeface="宋体" panose="02010600030101010101" pitchFamily="2" charset="-122"/>
              </a:rPr>
              <a:t> j </a:t>
            </a:r>
            <a:r>
              <a:rPr lang="en-US" altLang="zh-CN" sz="1400" b="1" kern="0" dirty="0">
                <a:solidFill>
                  <a:srgbClr val="0000FF"/>
                </a:solidFill>
                <a:latin typeface="Courier New" panose="02070309020205020404" pitchFamily="49" charset="0"/>
                <a:ea typeface="宋体" panose="02010600030101010101" pitchFamily="2" charset="-122"/>
              </a:rPr>
              <a:t>and</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j</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&gt;=</a:t>
            </a:r>
            <a:r>
              <a:rPr lang="en-US" altLang="zh-CN" sz="1400" kern="0" dirty="0">
                <a:solidFill>
                  <a:srgbClr val="000000"/>
                </a:solidFill>
                <a:latin typeface="Courier New" panose="02070309020205020404" pitchFamily="49" charset="0"/>
                <a:ea typeface="宋体" panose="02010600030101010101" pitchFamily="2" charset="-122"/>
              </a:rPr>
              <a:t> key</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008000"/>
                </a:solidFill>
                <a:latin typeface="Courier New" panose="02070309020205020404" pitchFamily="49" charset="0"/>
                <a:ea typeface="宋体" panose="02010600030101010101" pitchFamily="2" charset="-122"/>
              </a:rPr>
              <a:t># </a:t>
            </a:r>
            <a:r>
              <a:rPr lang="zh-CN" altLang="zh-CN" sz="1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从后往前寻找第一个比指定元素小的元素</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j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FF0000"/>
                </a:solidFill>
                <a:latin typeface="Courier New" panose="02070309020205020404" pitchFamily="49" charset="0"/>
                <a:ea typeface="宋体" panose="02010600030101010101" pitchFamily="2" charset="-122"/>
              </a:rPr>
              <a:t>1</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j</a:t>
            </a:r>
            <a:r>
              <a:rPr lang="en-US" altLang="zh-CN" sz="1400" b="1" kern="0" dirty="0">
                <a:solidFill>
                  <a:srgbClr val="000080"/>
                </a:solidFill>
                <a:latin typeface="Courier New" panose="02070309020205020404" pitchFamily="49"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FF"/>
                </a:solidFill>
                <a:latin typeface="Courier New" panose="02070309020205020404" pitchFamily="49" charset="0"/>
                <a:ea typeface="宋体" panose="02010600030101010101" pitchFamily="2" charset="-122"/>
              </a:rPr>
              <a:t>while</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&lt;</a:t>
            </a:r>
            <a:r>
              <a:rPr lang="en-US" altLang="zh-CN" sz="1400" kern="0" dirty="0">
                <a:solidFill>
                  <a:srgbClr val="000000"/>
                </a:solidFill>
                <a:latin typeface="Courier New" panose="02070309020205020404" pitchFamily="49" charset="0"/>
                <a:ea typeface="宋体" panose="02010600030101010101" pitchFamily="2" charset="-122"/>
              </a:rPr>
              <a:t> j </a:t>
            </a:r>
            <a:r>
              <a:rPr lang="en-US" altLang="zh-CN" sz="1400" b="1" kern="0" dirty="0">
                <a:solidFill>
                  <a:srgbClr val="0000FF"/>
                </a:solidFill>
                <a:latin typeface="Courier New" panose="02070309020205020404" pitchFamily="49" charset="0"/>
                <a:ea typeface="宋体" panose="02010600030101010101" pitchFamily="2" charset="-122"/>
              </a:rPr>
              <a:t>and</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&lt;=</a:t>
            </a:r>
            <a:r>
              <a:rPr lang="en-US" altLang="zh-CN" sz="1400" kern="0" dirty="0">
                <a:solidFill>
                  <a:srgbClr val="000000"/>
                </a:solidFill>
                <a:latin typeface="Courier New" panose="02070309020205020404" pitchFamily="49" charset="0"/>
                <a:ea typeface="宋体" panose="02010600030101010101" pitchFamily="2" charset="-122"/>
              </a:rPr>
              <a:t> key</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008000"/>
                </a:solidFill>
                <a:latin typeface="Courier New" panose="02070309020205020404" pitchFamily="49" charset="0"/>
                <a:ea typeface="宋体" panose="02010600030101010101" pitchFamily="2" charset="-122"/>
              </a:rPr>
              <a:t># </a:t>
            </a:r>
            <a:r>
              <a:rPr lang="zh-CN" altLang="zh-CN" sz="14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从前往后寻找第一个比指定元素大的元素</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a:solidFill>
                  <a:srgbClr val="FF0000"/>
                </a:solidFill>
                <a:latin typeface="Courier New" panose="02070309020205020404" pitchFamily="49" charset="0"/>
                <a:ea typeface="宋体" panose="02010600030101010101" pitchFamily="2" charset="-122"/>
              </a:rPr>
              <a:t>1</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j</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b="1" kern="0" dirty="0">
                <a:solidFill>
                  <a:srgbClr val="000080"/>
                </a:solidFill>
                <a:latin typeface="Courier New" panose="02070309020205020404" pitchFamily="49"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r>
              <a:rPr lang="en-US" altLang="zh-CN" sz="1400" kern="0" dirty="0">
                <a:solidFill>
                  <a:srgbClr val="000000"/>
                </a:solidFill>
                <a:latin typeface="Courier New" panose="02070309020205020404" pitchFamily="49" charset="0"/>
                <a:ea typeface="宋体" panose="02010600030101010101" pitchFamily="2" charset="-122"/>
              </a:rPr>
              <a:t>    x</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err="1">
                <a:solidFill>
                  <a:srgbClr val="000000"/>
                </a:solidFill>
                <a:latin typeface="Courier New" panose="02070309020205020404" pitchFamily="49" charset="0"/>
                <a:ea typeface="宋体" panose="02010600030101010101" pitchFamily="2" charset="-122"/>
              </a:rPr>
              <a:t>i</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b="1" kern="0" dirty="0">
                <a:solidFill>
                  <a:srgbClr val="000080"/>
                </a:solidFill>
                <a:latin typeface="Courier New" panose="02070309020205020404" pitchFamily="49" charset="0"/>
                <a:ea typeface="宋体" panose="02010600030101010101" pitchFamily="2" charset="-122"/>
              </a:rPr>
              <a:t>=</a:t>
            </a:r>
            <a:r>
              <a:rPr lang="en-US" altLang="zh-CN" sz="1400" kern="0" dirty="0">
                <a:solidFill>
                  <a:srgbClr val="000000"/>
                </a:solidFill>
                <a:latin typeface="Courier New" panose="02070309020205020404" pitchFamily="49" charset="0"/>
                <a:ea typeface="宋体" panose="02010600030101010101" pitchFamily="2" charset="-122"/>
              </a:rPr>
              <a:t> </a:t>
            </a:r>
            <a:r>
              <a:rPr lang="en-US" altLang="zh-CN" sz="1400" kern="0" dirty="0" smtClean="0">
                <a:solidFill>
                  <a:srgbClr val="000000"/>
                </a:solidFill>
                <a:latin typeface="Courier New" panose="02070309020205020404" pitchFamily="49" charset="0"/>
                <a:ea typeface="宋体" panose="02010600030101010101" pitchFamily="2" charset="-122"/>
              </a:rPr>
              <a:t>key</a:t>
            </a:r>
            <a:endParaRPr lang="zh-CN" altLang="zh-CN" sz="1600" kern="100" dirty="0">
              <a:latin typeface="Times New Roman" panose="02020603050405020304" pitchFamily="18" charset="0"/>
              <a:ea typeface="宋体" panose="02010600030101010101" pitchFamily="2" charset="-122"/>
            </a:endParaRPr>
          </a:p>
        </p:txBody>
      </p:sp>
      <p:sp>
        <p:nvSpPr>
          <p:cNvPr id="5" name="矩形 4"/>
          <p:cNvSpPr/>
          <p:nvPr/>
        </p:nvSpPr>
        <p:spPr>
          <a:xfrm>
            <a:off x="8648700" y="2079746"/>
            <a:ext cx="354330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kern="0" dirty="0" smtClean="0">
                <a:solidFill>
                  <a:srgbClr val="000000"/>
                </a:solidFill>
                <a:latin typeface="Courier New" panose="02070309020205020404" pitchFamily="49" charset="0"/>
                <a:ea typeface="宋体" panose="02010600030101010101" pitchFamily="2" charset="-122"/>
              </a:rPr>
              <a:t>x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list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r>
              <a:rPr lang="en-US" altLang="zh-CN" kern="0" dirty="0" err="1">
                <a:solidFill>
                  <a:srgbClr val="000000"/>
                </a:solidFill>
                <a:latin typeface="Courier New" panose="02070309020205020404" pitchFamily="49" charset="0"/>
                <a:ea typeface="宋体" panose="02010600030101010101" pitchFamily="2" charset="-122"/>
              </a:rPr>
              <a:t>random</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shuffle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demo10</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4</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p:txBody>
      </p:sp>
      <p:sp>
        <p:nvSpPr>
          <p:cNvPr id="6" name="矩形 5"/>
          <p:cNvSpPr/>
          <p:nvPr/>
        </p:nvSpPr>
        <p:spPr>
          <a:xfrm>
            <a:off x="8648700" y="3810002"/>
            <a:ext cx="3086100" cy="646331"/>
          </a:xfrm>
          <a:prstGeom prst="rect">
            <a:avLst/>
          </a:prstGeom>
        </p:spPr>
        <p:txBody>
          <a:bodyPr wrap="square">
            <a:spAutoFit/>
          </a:bodyPr>
          <a:lstStyle/>
          <a:p>
            <a:r>
              <a:rPr lang="zh-CN" altLang="en-US" dirty="0">
                <a:solidFill>
                  <a:srgbClr val="0070C0"/>
                </a:solidFill>
              </a:rPr>
              <a:t>[2, 8, 1, 9, 5, 7, 4, 3, 6]</a:t>
            </a:r>
          </a:p>
          <a:p>
            <a:r>
              <a:rPr lang="zh-CN" altLang="en-US" dirty="0">
                <a:solidFill>
                  <a:srgbClr val="0070C0"/>
                </a:solidFill>
              </a:rPr>
              <a:t>[3, 2, 1, 4, 5, 7, 9, 8, 6]</a:t>
            </a:r>
          </a:p>
        </p:txBody>
      </p:sp>
      <p:sp>
        <p:nvSpPr>
          <p:cNvPr id="9" name="文本框 8"/>
          <p:cNvSpPr txBox="1"/>
          <p:nvPr/>
        </p:nvSpPr>
        <p:spPr>
          <a:xfrm>
            <a:off x="8331708" y="4884008"/>
            <a:ext cx="3860292" cy="1631216"/>
          </a:xfrm>
          <a:prstGeom prst="rect">
            <a:avLst/>
          </a:prstGeom>
          <a:noFill/>
          <a:ln>
            <a:solidFill>
              <a:srgbClr val="0070C0"/>
            </a:solidFill>
          </a:ln>
        </p:spPr>
        <p:txBody>
          <a:bodyPr wrap="square" rtlCol="0">
            <a:spAutoFit/>
          </a:bodyPr>
          <a:lstStyle/>
          <a:p>
            <a:r>
              <a:rPr lang="zh-CN" altLang="en-US" sz="2000" b="1" dirty="0" smtClean="0">
                <a:solidFill>
                  <a:srgbClr val="0070C0"/>
                </a:solidFill>
              </a:rPr>
              <a:t>思考题：你能</a:t>
            </a:r>
            <a:r>
              <a:rPr lang="zh-CN" altLang="en-US" sz="2000" b="1" dirty="0">
                <a:solidFill>
                  <a:srgbClr val="0070C0"/>
                </a:solidFill>
              </a:rPr>
              <a:t>理解</a:t>
            </a:r>
            <a:r>
              <a:rPr lang="zh-CN" altLang="en-US" sz="2000" b="1" dirty="0" smtClean="0">
                <a:solidFill>
                  <a:srgbClr val="0070C0"/>
                </a:solidFill>
              </a:rPr>
              <a:t>该程序实现的算法步骤吗？重点在</a:t>
            </a:r>
            <a:r>
              <a:rPr lang="en-US" altLang="zh-CN" sz="2000" b="1" dirty="0" err="1" smtClean="0">
                <a:solidFill>
                  <a:srgbClr val="0070C0"/>
                </a:solidFill>
              </a:rPr>
              <a:t>i</a:t>
            </a:r>
            <a:r>
              <a:rPr lang="zh-CN" altLang="en-US" sz="2000" b="1" dirty="0" smtClean="0">
                <a:solidFill>
                  <a:srgbClr val="0070C0"/>
                </a:solidFill>
              </a:rPr>
              <a:t>和</a:t>
            </a:r>
            <a:r>
              <a:rPr lang="en-US" altLang="zh-CN" sz="2000" b="1" dirty="0" smtClean="0">
                <a:solidFill>
                  <a:srgbClr val="0070C0"/>
                </a:solidFill>
              </a:rPr>
              <a:t>j</a:t>
            </a:r>
            <a:r>
              <a:rPr lang="zh-CN" altLang="en-US" sz="2000" b="1" dirty="0" smtClean="0">
                <a:solidFill>
                  <a:srgbClr val="0070C0"/>
                </a:solidFill>
              </a:rPr>
              <a:t>的具体含义是什么</a:t>
            </a:r>
            <a:endParaRPr lang="en-US" altLang="zh-CN" sz="2000" b="1" dirty="0" smtClean="0">
              <a:solidFill>
                <a:srgbClr val="0070C0"/>
              </a:solidFill>
            </a:endParaRPr>
          </a:p>
          <a:p>
            <a:endParaRPr lang="en-US" altLang="zh-CN" sz="2000" b="1" dirty="0">
              <a:solidFill>
                <a:srgbClr val="0070C0"/>
              </a:solidFill>
            </a:endParaRPr>
          </a:p>
          <a:p>
            <a:r>
              <a:rPr lang="zh-CN" altLang="en-US" sz="2000" b="1" dirty="0" smtClean="0">
                <a:solidFill>
                  <a:srgbClr val="0070C0"/>
                </a:solidFill>
              </a:rPr>
              <a:t>可以采用</a:t>
            </a:r>
            <a:r>
              <a:rPr lang="en-US" altLang="zh-CN" sz="2000" b="1" dirty="0" smtClean="0">
                <a:solidFill>
                  <a:srgbClr val="0070C0"/>
                </a:solidFill>
              </a:rPr>
              <a:t>IDLE</a:t>
            </a:r>
            <a:r>
              <a:rPr lang="zh-CN" altLang="en-US" sz="2000" b="1" dirty="0" smtClean="0">
                <a:solidFill>
                  <a:srgbClr val="0070C0"/>
                </a:solidFill>
              </a:rPr>
              <a:t>调试器来单步跟踪</a:t>
            </a:r>
            <a:endParaRPr lang="zh-CN" altLang="en-US" sz="2000" b="1" dirty="0">
              <a:solidFill>
                <a:srgbClr val="0070C0"/>
              </a:solidFill>
            </a:endParaRPr>
          </a:p>
        </p:txBody>
      </p:sp>
    </p:spTree>
    <p:extLst>
      <p:ext uri="{BB962C8B-B14F-4D97-AF65-F5344CB8AC3E}">
        <p14:creationId xmlns:p14="http://schemas.microsoft.com/office/powerpoint/2010/main" val="2980975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zh-CN" altLang="en-US" dirty="0" smtClean="0"/>
              <a:t>函数定义：文档字符串</a:t>
            </a:r>
            <a:endParaRPr lang="zh-CN" altLang="zh-CN" dirty="0"/>
          </a:p>
        </p:txBody>
      </p:sp>
      <p:sp>
        <p:nvSpPr>
          <p:cNvPr id="4" name="Rectangle 3"/>
          <p:cNvSpPr txBox="1">
            <a:spLocks noChangeArrowheads="1"/>
          </p:cNvSpPr>
          <p:nvPr/>
        </p:nvSpPr>
        <p:spPr>
          <a:xfrm>
            <a:off x="345426" y="1458821"/>
            <a:ext cx="5560074" cy="539917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2400" dirty="0" smtClean="0"/>
              <a:t>定义函数（及模块）时，开头</a:t>
            </a:r>
            <a:r>
              <a:rPr lang="zh-CN" altLang="en-US" sz="2400" dirty="0"/>
              <a:t>部分的注释并不是必需的，但是如果为函数的定义加上这段注释的话，可以为用户提供友好的提示和使用帮助</a:t>
            </a:r>
            <a:r>
              <a:rPr lang="zh-CN" altLang="en-US" sz="2400" dirty="0" smtClean="0"/>
              <a:t>。 </a:t>
            </a:r>
            <a:endParaRPr lang="en-US" altLang="zh-CN" sz="2400" dirty="0" smtClean="0"/>
          </a:p>
          <a:p>
            <a:r>
              <a:rPr lang="zh-CN" altLang="en-US" sz="2400" dirty="0" smtClean="0"/>
              <a:t>该字符串保存在函数（及模块）对象的</a:t>
            </a:r>
            <a:r>
              <a:rPr lang="en-US" altLang="zh-CN" sz="2400" dirty="0" smtClean="0"/>
              <a:t>__doc__</a:t>
            </a:r>
            <a:r>
              <a:rPr lang="zh-CN" altLang="en-US" sz="2400" dirty="0" smtClean="0"/>
              <a:t>属性中，称为</a:t>
            </a:r>
            <a:r>
              <a:rPr lang="en-US" altLang="zh-CN" sz="2400" dirty="0" err="1" smtClean="0"/>
              <a:t>docstring</a:t>
            </a:r>
            <a:endParaRPr lang="en-US" altLang="zh-CN" sz="2400" dirty="0" smtClean="0"/>
          </a:p>
          <a:p>
            <a:r>
              <a:rPr lang="en-US" altLang="zh-CN" sz="2400" dirty="0" smtClean="0"/>
              <a:t>help(</a:t>
            </a:r>
            <a:r>
              <a:rPr lang="en-US" altLang="zh-CN" sz="2400" dirty="0" err="1" smtClean="0"/>
              <a:t>func</a:t>
            </a:r>
            <a:r>
              <a:rPr lang="en-US" altLang="zh-CN" sz="2400" dirty="0" smtClean="0"/>
              <a:t>)</a:t>
            </a:r>
            <a:r>
              <a:rPr lang="zh-CN" altLang="en-US" sz="2400" dirty="0" smtClean="0"/>
              <a:t>可以查看相应的</a:t>
            </a:r>
            <a:r>
              <a:rPr lang="en-US" altLang="zh-CN" sz="2400" dirty="0" smtClean="0"/>
              <a:t>__doc__</a:t>
            </a:r>
            <a:r>
              <a:rPr lang="zh-CN" altLang="en-US" sz="2400" dirty="0" smtClean="0"/>
              <a:t>属性</a:t>
            </a:r>
            <a:endParaRPr lang="en-US" altLang="zh-CN" sz="2400" dirty="0" smtClean="0"/>
          </a:p>
          <a:p>
            <a:r>
              <a:rPr lang="en-US" altLang="zh-CN" sz="2400" dirty="0" smtClean="0"/>
              <a:t>IDE</a:t>
            </a:r>
            <a:r>
              <a:rPr lang="zh-CN" altLang="en-US" sz="2400" dirty="0" smtClean="0"/>
              <a:t>界面会</a:t>
            </a:r>
            <a:r>
              <a:rPr lang="zh-CN" altLang="en-US" sz="2400" dirty="0"/>
              <a:t>在</a:t>
            </a:r>
            <a:r>
              <a:rPr lang="zh-CN" altLang="en-US" sz="2400" dirty="0" smtClean="0"/>
              <a:t>相应的</a:t>
            </a:r>
            <a:r>
              <a:rPr lang="en-US" altLang="zh-CN" sz="2400" dirty="0" err="1" smtClean="0"/>
              <a:t>calltip</a:t>
            </a:r>
            <a:r>
              <a:rPr lang="zh-CN" altLang="en-US" sz="2400" dirty="0" smtClean="0"/>
              <a:t>给出其注释</a:t>
            </a:r>
            <a:endParaRPr lang="en-US" altLang="zh-CN" sz="2400" dirty="0" smtClean="0"/>
          </a:p>
        </p:txBody>
      </p:sp>
      <p:sp>
        <p:nvSpPr>
          <p:cNvPr id="7" name="矩形 6"/>
          <p:cNvSpPr/>
          <p:nvPr/>
        </p:nvSpPr>
        <p:spPr>
          <a:xfrm>
            <a:off x="6153150" y="1490455"/>
            <a:ext cx="5543550" cy="2031325"/>
          </a:xfrm>
          <a:prstGeom prst="rect">
            <a:avLst/>
          </a:prstGeom>
          <a:solidFill>
            <a:schemeClr val="accent4">
              <a:lumMod val="20000"/>
              <a:lumOff val="80000"/>
            </a:schemeClr>
          </a:solidFill>
        </p:spPr>
        <p:txBody>
          <a:bodyPr wrap="square">
            <a:spAutoFit/>
          </a:bodyPr>
          <a:lstStyle/>
          <a:p>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def</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smtClean="0">
                <a:solidFill>
                  <a:srgbClr val="FF00FF"/>
                </a:solidFill>
                <a:highlight>
                  <a:srgbClr val="FFFFFF"/>
                </a:highlight>
                <a:latin typeface="Courier New" panose="02070309020205020404" pitchFamily="49" charset="0"/>
                <a:cs typeface="Times New Roman" panose="02020603050405020304" pitchFamily="18" charset="0"/>
              </a:rPr>
              <a:t>fahrenheit_from_celsius</a:t>
            </a:r>
            <a:r>
              <a:rPr lang="en-US" altLang="zh-CN" b="1" kern="0" dirty="0" smtClean="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err="1" smtClean="0">
                <a:solidFill>
                  <a:srgbClr val="000000"/>
                </a:solidFill>
                <a:highlight>
                  <a:srgbClr val="FFFFFF"/>
                </a:highlight>
                <a:latin typeface="Courier New" panose="02070309020205020404" pitchFamily="49" charset="0"/>
                <a:cs typeface="Times New Roman" panose="02020603050405020304" pitchFamily="18" charset="0"/>
              </a:rPr>
              <a:t>celsius</a:t>
            </a:r>
            <a:r>
              <a:rPr lang="en-US" altLang="zh-CN" b="1" kern="0" dirty="0" smtClean="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 </a:t>
            </a:r>
            <a:r>
              <a:rPr lang="zh-CN" altLang="zh-CN" kern="0" dirty="0">
                <a:solidFill>
                  <a:srgbClr val="FF8000"/>
                </a:solidFill>
                <a:highlight>
                  <a:srgbClr val="FFFFFF"/>
                </a:highlight>
                <a:latin typeface="Courier New" panose="02070309020205020404" pitchFamily="49" charset="0"/>
                <a:cs typeface="Courier New" panose="02070309020205020404" pitchFamily="49" charset="0"/>
              </a:rPr>
              <a:t>摄氏度转换到华氏度</a:t>
            </a:r>
            <a:r>
              <a:rPr lang="en-US" altLang="zh-CN" kern="0" dirty="0">
                <a:solidFill>
                  <a:srgbClr val="FF800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fahrenheit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9</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5</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celsius</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32</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return</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cs typeface="Times New Roman" panose="02020603050405020304" pitchFamily="18" charset="0"/>
              </a:rPr>
              <a:t>fahrenheit</a:t>
            </a:r>
            <a:endParaRPr lang="zh-CN" altLang="zh-CN" sz="2000" kern="100" dirty="0">
              <a:latin typeface="等线" panose="02010600030101010101" pitchFamily="2" charset="-122"/>
              <a:cs typeface="Times New Roman" panose="02020603050405020304" pitchFamily="18" charset="0"/>
            </a:endParaRPr>
          </a:p>
          <a:p>
            <a:endParaRPr lang="en-US" altLang="zh-CN" b="1" kern="0" dirty="0" smtClean="0">
              <a:solidFill>
                <a:srgbClr val="0000FF"/>
              </a:solidFill>
              <a:latin typeface="Courier New" panose="02070309020205020404" pitchFamily="49" charset="0"/>
              <a:ea typeface="宋体" panose="02010600030101010101" pitchFamily="2" charset="-122"/>
            </a:endParaRPr>
          </a:p>
          <a:p>
            <a:r>
              <a:rPr lang="en-US" altLang="zh-CN" b="1" kern="0" dirty="0" smtClean="0">
                <a:solidFill>
                  <a:srgbClr val="0000FF"/>
                </a:solidFill>
                <a:latin typeface="Courier New" panose="02070309020205020404" pitchFamily="49" charset="0"/>
                <a:ea typeface="宋体" panose="02010600030101010101" pitchFamily="2" charset="-122"/>
              </a:rPr>
              <a:t>def</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cubic</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en-US" altLang="zh-CN" kern="0" dirty="0" smtClean="0">
              <a:solidFill>
                <a:srgbClr val="000000"/>
              </a:solidFill>
              <a:latin typeface="Courier New" panose="02070309020205020404" pitchFamily="49" charset="0"/>
              <a:ea typeface="宋体" panose="02010600030101010101" pitchFamily="2" charset="-122"/>
            </a:endParaRPr>
          </a:p>
          <a:p>
            <a:r>
              <a:rPr lang="en-US" altLang="zh-CN" b="1" kern="0" dirty="0">
                <a:solidFill>
                  <a:srgbClr val="000000"/>
                </a:solidFill>
                <a:latin typeface="Courier New" panose="02070309020205020404" pitchFamily="49" charset="0"/>
                <a:ea typeface="宋体" panose="02010600030101010101" pitchFamily="2" charset="-122"/>
              </a:rPr>
              <a:t> </a:t>
            </a:r>
            <a:r>
              <a:rPr lang="en-US" altLang="zh-CN" b="1" kern="0" dirty="0" smtClean="0">
                <a:solidFill>
                  <a:srgbClr val="000000"/>
                </a:solidFill>
                <a:latin typeface="Courier New" panose="02070309020205020404" pitchFamily="49" charset="0"/>
                <a:ea typeface="宋体" panose="02010600030101010101" pitchFamily="2" charset="-122"/>
              </a:rPr>
              <a:t>   </a:t>
            </a:r>
            <a:r>
              <a:rPr lang="en-US" altLang="zh-CN" b="1" kern="0" dirty="0" smtClean="0">
                <a:solidFill>
                  <a:srgbClr val="0000FF"/>
                </a:solidFill>
                <a:latin typeface="Courier New" panose="02070309020205020404" pitchFamily="49" charset="0"/>
                <a:ea typeface="宋体" panose="02010600030101010101" pitchFamily="2" charset="-122"/>
              </a:rPr>
              <a:t>return</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3 </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6224900" y="4158410"/>
            <a:ext cx="5368384" cy="1594690"/>
          </a:xfrm>
          <a:prstGeom prst="rect">
            <a:avLst/>
          </a:prstGeom>
        </p:spPr>
      </p:pic>
    </p:spTree>
    <p:extLst>
      <p:ext uri="{BB962C8B-B14F-4D97-AF65-F5344CB8AC3E}">
        <p14:creationId xmlns:p14="http://schemas.microsoft.com/office/powerpoint/2010/main" val="4042329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zh-CN" altLang="en-US" dirty="0"/>
              <a:t>5.8 高级</a:t>
            </a:r>
            <a:r>
              <a:rPr lang="zh-CN" altLang="en-US" dirty="0" smtClean="0"/>
              <a:t>话题</a:t>
            </a:r>
            <a:r>
              <a:rPr lang="zh-CN" altLang="en-US" sz="3200" dirty="0" smtClean="0">
                <a:solidFill>
                  <a:srgbClr val="FF0000"/>
                </a:solidFill>
              </a:rPr>
              <a:t>（不作要求）</a:t>
            </a:r>
            <a:endParaRPr lang="zh-CN" altLang="zh-CN" sz="32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64457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dirty="0" smtClean="0"/>
              <a:t>5.8 高级话题</a:t>
            </a:r>
          </a:p>
        </p:txBody>
      </p:sp>
      <p:sp>
        <p:nvSpPr>
          <p:cNvPr id="59395" name="Rectangle 3"/>
          <p:cNvSpPr>
            <a:spLocks noGrp="1" noChangeArrowheads="1"/>
          </p:cNvSpPr>
          <p:nvPr>
            <p:ph type="body" idx="1"/>
          </p:nvPr>
        </p:nvSpPr>
        <p:spPr>
          <a:xfrm>
            <a:off x="838200" y="1479238"/>
            <a:ext cx="10515600" cy="2163848"/>
          </a:xfrm>
        </p:spPr>
        <p:txBody>
          <a:bodyPr>
            <a:normAutofit/>
          </a:bodyPr>
          <a:lstStyle/>
          <a:p>
            <a:pPr eaLnBrk="1" hangingPunct="1">
              <a:lnSpc>
                <a:spcPct val="90000"/>
              </a:lnSpc>
              <a:defRPr/>
            </a:pPr>
            <a:r>
              <a:rPr lang="zh-CN" altLang="en-US" sz="2400" dirty="0"/>
              <a:t>内置函数</a:t>
            </a:r>
            <a:r>
              <a:rPr lang="zh-CN" altLang="en-US" sz="3500" dirty="0">
                <a:solidFill>
                  <a:schemeClr val="accent5"/>
                </a:solidFill>
              </a:rPr>
              <a:t>map</a:t>
            </a:r>
            <a:r>
              <a:rPr lang="zh-CN" altLang="en-US" sz="2400" dirty="0"/>
              <a:t>可以将一个函数作用到一个序列或迭代器对象上</a:t>
            </a:r>
            <a:r>
              <a:rPr lang="zh-CN" altLang="en-US" sz="2400" dirty="0" smtClean="0"/>
              <a:t>。</a:t>
            </a:r>
            <a:endParaRPr lang="en-US" altLang="zh-CN" sz="2400" dirty="0" smtClean="0"/>
          </a:p>
          <a:p>
            <a:pPr eaLnBrk="1" hangingPunct="1">
              <a:lnSpc>
                <a:spcPct val="90000"/>
              </a:lnSpc>
              <a:defRPr/>
            </a:pPr>
            <a:r>
              <a:rPr lang="en-US" altLang="zh-CN" sz="2400" dirty="0" smtClean="0"/>
              <a:t>map(</a:t>
            </a:r>
            <a:r>
              <a:rPr lang="en-US" altLang="zh-CN" sz="2400" dirty="0" err="1" smtClean="0"/>
              <a:t>func,iterable</a:t>
            </a:r>
            <a:r>
              <a:rPr lang="en-US" altLang="zh-CN" sz="2400" dirty="0" smtClean="0"/>
              <a:t>) :</a:t>
            </a:r>
            <a:r>
              <a:rPr lang="zh-CN" altLang="en-US" sz="2400" dirty="0" smtClean="0"/>
              <a:t>生成一个支持</a:t>
            </a:r>
            <a:r>
              <a:rPr lang="en-US" altLang="zh-CN" sz="2400" dirty="0" smtClean="0"/>
              <a:t>iterator</a:t>
            </a:r>
            <a:r>
              <a:rPr lang="zh-CN" altLang="en-US" sz="2400" dirty="0" smtClean="0"/>
              <a:t>协议的</a:t>
            </a:r>
            <a:r>
              <a:rPr lang="en-US" altLang="zh-CN" sz="2400" dirty="0" smtClean="0"/>
              <a:t>map</a:t>
            </a:r>
            <a:r>
              <a:rPr lang="zh-CN" altLang="en-US" sz="2400" dirty="0" smtClean="0"/>
              <a:t>对象，其每个元素为对于</a:t>
            </a:r>
            <a:r>
              <a:rPr lang="en-US" altLang="zh-CN" sz="2400" dirty="0" err="1" smtClean="0"/>
              <a:t>iterable</a:t>
            </a:r>
            <a:r>
              <a:rPr lang="zh-CN" altLang="en-US" sz="2400" dirty="0" smtClean="0"/>
              <a:t>对象的元素调用相应函数</a:t>
            </a:r>
            <a:r>
              <a:rPr lang="en-US" altLang="zh-CN" sz="2400" dirty="0" err="1" smtClean="0"/>
              <a:t>func</a:t>
            </a:r>
            <a:r>
              <a:rPr lang="zh-CN" altLang="en-US" sz="2400" dirty="0" smtClean="0"/>
              <a:t>的结果</a:t>
            </a:r>
            <a:endParaRPr lang="en-US" altLang="zh-CN" sz="2400" dirty="0" smtClean="0"/>
          </a:p>
          <a:p>
            <a:pPr marL="0" indent="0" eaLnBrk="1" hangingPunct="1">
              <a:lnSpc>
                <a:spcPct val="90000"/>
              </a:lnSpc>
              <a:buNone/>
              <a:defRPr/>
            </a:pPr>
            <a:endParaRPr lang="zh-CN" altLang="en-US" sz="2400" dirty="0"/>
          </a:p>
        </p:txBody>
      </p:sp>
      <p:sp>
        <p:nvSpPr>
          <p:cNvPr id="4" name="Rectangle 3"/>
          <p:cNvSpPr txBox="1">
            <a:spLocks noChangeArrowheads="1"/>
          </p:cNvSpPr>
          <p:nvPr/>
        </p:nvSpPr>
        <p:spPr>
          <a:xfrm>
            <a:off x="4874554" y="3174839"/>
            <a:ext cx="5636249" cy="2854198"/>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defRPr/>
            </a:pPr>
            <a:r>
              <a:rPr lang="zh-CN" altLang="en-US" sz="2000" dirty="0"/>
              <a:t>&gt;&gt;&gt; </a:t>
            </a:r>
            <a:r>
              <a:rPr lang="en-US" altLang="zh-CN" sz="2000" dirty="0"/>
              <a:t>list(</a:t>
            </a:r>
            <a:r>
              <a:rPr lang="zh-CN" altLang="en-US" sz="2000" dirty="0" smtClean="0"/>
              <a:t>map</a:t>
            </a:r>
            <a:r>
              <a:rPr lang="zh-CN" altLang="en-US" sz="2000" dirty="0"/>
              <a:t>(str,range(5</a:t>
            </a:r>
            <a:r>
              <a:rPr lang="zh-CN" altLang="en-US" sz="2000" dirty="0" smtClean="0"/>
              <a:t>))</a:t>
            </a:r>
            <a:r>
              <a:rPr lang="en-US" altLang="zh-CN" sz="2000" dirty="0" smtClean="0"/>
              <a:t>)</a:t>
            </a:r>
            <a:endParaRPr lang="zh-CN" altLang="en-US" sz="2000" dirty="0"/>
          </a:p>
          <a:p>
            <a:pPr>
              <a:defRPr/>
            </a:pPr>
            <a:r>
              <a:rPr lang="zh-CN" altLang="en-US" sz="2000" dirty="0">
                <a:solidFill>
                  <a:schemeClr val="accent5"/>
                </a:solidFill>
              </a:rPr>
              <a:t>['0', '1', '2', '3', '4']</a:t>
            </a:r>
          </a:p>
          <a:p>
            <a:pPr>
              <a:defRPr/>
            </a:pPr>
            <a:r>
              <a:rPr lang="en-US" altLang="zh-CN" sz="2000" dirty="0"/>
              <a:t>&gt;&gt;&gt; def add5(v):</a:t>
            </a:r>
          </a:p>
          <a:p>
            <a:pPr>
              <a:defRPr/>
            </a:pPr>
            <a:r>
              <a:rPr lang="en-US" altLang="zh-CN" sz="2000" dirty="0"/>
              <a:t>	return v+5</a:t>
            </a:r>
          </a:p>
          <a:p>
            <a:pPr>
              <a:defRPr/>
            </a:pPr>
            <a:r>
              <a:rPr lang="en-US" altLang="zh-CN" sz="2000" dirty="0"/>
              <a:t>&gt;&gt;&gt; list(map(add5,range(10)))</a:t>
            </a:r>
          </a:p>
          <a:p>
            <a:pPr>
              <a:defRPr/>
            </a:pPr>
            <a:r>
              <a:rPr lang="en-US" altLang="zh-CN" sz="2000" dirty="0">
                <a:solidFill>
                  <a:schemeClr val="accent5"/>
                </a:solidFill>
              </a:rPr>
              <a:t>[5, 6, 7, 8, 9, 10, 11, 12, 13, 14]</a:t>
            </a:r>
          </a:p>
        </p:txBody>
      </p:sp>
      <p:sp>
        <p:nvSpPr>
          <p:cNvPr id="2" name="文本框 1"/>
          <p:cNvSpPr txBox="1"/>
          <p:nvPr/>
        </p:nvSpPr>
        <p:spPr>
          <a:xfrm>
            <a:off x="358459" y="3381476"/>
            <a:ext cx="3673098" cy="523220"/>
          </a:xfrm>
          <a:prstGeom prst="rect">
            <a:avLst/>
          </a:prstGeom>
          <a:noFill/>
        </p:spPr>
        <p:txBody>
          <a:bodyPr wrap="square" rtlCol="0">
            <a:spAutoFit/>
          </a:bodyPr>
          <a:lstStyle/>
          <a:p>
            <a:r>
              <a:rPr lang="en-US" altLang="zh-CN" sz="2800" dirty="0" smtClean="0"/>
              <a:t>[</a:t>
            </a:r>
            <a:r>
              <a:rPr lang="en-US" altLang="zh-CN" sz="2800" dirty="0" err="1" smtClean="0"/>
              <a:t>str</a:t>
            </a:r>
            <a:r>
              <a:rPr lang="en-US" altLang="zh-CN" sz="2800" dirty="0" smtClean="0"/>
              <a:t>(</a:t>
            </a:r>
            <a:r>
              <a:rPr lang="en-US" altLang="zh-CN" sz="2800" dirty="0" err="1" smtClean="0"/>
              <a:t>i</a:t>
            </a:r>
            <a:r>
              <a:rPr lang="en-US" altLang="zh-CN" sz="2800" dirty="0" smtClean="0"/>
              <a:t>) for </a:t>
            </a:r>
            <a:r>
              <a:rPr lang="en-US" altLang="zh-CN" sz="2800" dirty="0" err="1" smtClean="0"/>
              <a:t>i</a:t>
            </a:r>
            <a:r>
              <a:rPr lang="en-US" altLang="zh-CN" sz="2800" dirty="0" smtClean="0"/>
              <a:t> in range(5)]</a:t>
            </a:r>
            <a:endParaRPr lang="zh-CN" altLang="en-US" sz="2800" dirty="0"/>
          </a:p>
        </p:txBody>
      </p:sp>
    </p:spTree>
    <p:extLst>
      <p:ext uri="{BB962C8B-B14F-4D97-AF65-F5344CB8AC3E}">
        <p14:creationId xmlns:p14="http://schemas.microsoft.com/office/powerpoint/2010/main" val="2043657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zh-CN" altLang="en-US" dirty="0" smtClean="0"/>
              <a:t>5.8 高级话题</a:t>
            </a:r>
          </a:p>
        </p:txBody>
      </p:sp>
      <p:sp>
        <p:nvSpPr>
          <p:cNvPr id="62467" name="Rectangle 3"/>
          <p:cNvSpPr>
            <a:spLocks noGrp="1" noChangeArrowheads="1"/>
          </p:cNvSpPr>
          <p:nvPr>
            <p:ph type="body" idx="1"/>
          </p:nvPr>
        </p:nvSpPr>
        <p:spPr>
          <a:xfrm>
            <a:off x="838200" y="1510831"/>
            <a:ext cx="10515600" cy="842625"/>
          </a:xfrm>
        </p:spPr>
        <p:txBody>
          <a:bodyPr>
            <a:normAutofit lnSpcReduction="10000"/>
          </a:bodyPr>
          <a:lstStyle/>
          <a:p>
            <a:pPr eaLnBrk="1" hangingPunct="1">
              <a:lnSpc>
                <a:spcPct val="90000"/>
              </a:lnSpc>
              <a:defRPr/>
            </a:pPr>
            <a:r>
              <a:rPr lang="zh-CN" altLang="en-US" sz="2400" dirty="0"/>
              <a:t>内置函数</a:t>
            </a:r>
            <a:r>
              <a:rPr lang="zh-CN" altLang="en-US" sz="3200" dirty="0">
                <a:solidFill>
                  <a:schemeClr val="accent5"/>
                </a:solidFill>
              </a:rPr>
              <a:t>filter</a:t>
            </a:r>
            <a:r>
              <a:rPr lang="zh-CN" altLang="en-US" sz="2400" dirty="0"/>
              <a:t>将一个函数作用到一个序列上，返回该序列中使得该函数返回值为True的那些元素组成的列表、元组或字符串。</a:t>
            </a:r>
          </a:p>
          <a:p>
            <a:pPr marL="0" indent="0" eaLnBrk="1" hangingPunct="1">
              <a:lnSpc>
                <a:spcPct val="90000"/>
              </a:lnSpc>
              <a:buNone/>
              <a:defRPr/>
            </a:pPr>
            <a:endParaRPr lang="zh-CN" altLang="en-US" sz="2400" dirty="0"/>
          </a:p>
        </p:txBody>
      </p:sp>
      <p:sp>
        <p:nvSpPr>
          <p:cNvPr id="5" name="Rectangle 3"/>
          <p:cNvSpPr txBox="1">
            <a:spLocks noChangeArrowheads="1"/>
          </p:cNvSpPr>
          <p:nvPr/>
        </p:nvSpPr>
        <p:spPr>
          <a:xfrm>
            <a:off x="4192395" y="2471712"/>
            <a:ext cx="7645314" cy="4182255"/>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90000"/>
              </a:lnSpc>
              <a:spcBef>
                <a:spcPct val="0"/>
              </a:spcBef>
              <a:defRPr/>
            </a:pPr>
            <a:r>
              <a:rPr lang="zh-CN" altLang="en-US" sz="2000" dirty="0"/>
              <a:t>&gt;&gt;&gt; seq=['foo','x41','?!','***']</a:t>
            </a:r>
          </a:p>
          <a:p>
            <a:pPr>
              <a:lnSpc>
                <a:spcPct val="90000"/>
              </a:lnSpc>
              <a:spcBef>
                <a:spcPct val="0"/>
              </a:spcBef>
              <a:defRPr/>
            </a:pPr>
            <a:r>
              <a:rPr lang="zh-CN" altLang="en-US" sz="2000" dirty="0"/>
              <a:t>&gt;&gt;&gt; def func(x):</a:t>
            </a:r>
          </a:p>
          <a:p>
            <a:pPr>
              <a:lnSpc>
                <a:spcPct val="90000"/>
              </a:lnSpc>
              <a:spcBef>
                <a:spcPct val="0"/>
              </a:spcBef>
              <a:defRPr/>
            </a:pPr>
            <a:r>
              <a:rPr lang="zh-CN" altLang="en-US" sz="2000" dirty="0"/>
              <a:t>	return x.isalnum()</a:t>
            </a:r>
          </a:p>
          <a:p>
            <a:pPr>
              <a:lnSpc>
                <a:spcPct val="90000"/>
              </a:lnSpc>
              <a:spcBef>
                <a:spcPct val="0"/>
              </a:spcBef>
              <a:defRPr/>
            </a:pPr>
            <a:r>
              <a:rPr lang="en-US" altLang="zh-CN" sz="2000" dirty="0"/>
              <a:t>&gt;&gt;&gt; list(filter(</a:t>
            </a:r>
            <a:r>
              <a:rPr lang="en-US" altLang="zh-CN" sz="2000" dirty="0" err="1"/>
              <a:t>func,seq</a:t>
            </a:r>
            <a:r>
              <a:rPr lang="en-US" altLang="zh-CN" sz="2000" dirty="0"/>
              <a:t>))</a:t>
            </a:r>
          </a:p>
          <a:p>
            <a:pPr>
              <a:lnSpc>
                <a:spcPct val="90000"/>
              </a:lnSpc>
              <a:spcBef>
                <a:spcPct val="0"/>
              </a:spcBef>
              <a:defRPr/>
            </a:pPr>
            <a:r>
              <a:rPr lang="en-US" altLang="zh-CN" sz="2000" dirty="0">
                <a:solidFill>
                  <a:schemeClr val="accent5"/>
                </a:solidFill>
              </a:rPr>
              <a:t>['foo', 'x41']</a:t>
            </a:r>
          </a:p>
          <a:p>
            <a:pPr>
              <a:lnSpc>
                <a:spcPct val="90000"/>
              </a:lnSpc>
              <a:spcBef>
                <a:spcPct val="0"/>
              </a:spcBef>
              <a:defRPr/>
            </a:pPr>
            <a:endParaRPr lang="en-US" altLang="zh-CN" sz="2000" dirty="0"/>
          </a:p>
          <a:p>
            <a:pPr>
              <a:lnSpc>
                <a:spcPct val="90000"/>
              </a:lnSpc>
              <a:spcBef>
                <a:spcPct val="0"/>
              </a:spcBef>
              <a:defRPr/>
            </a:pPr>
            <a:r>
              <a:rPr lang="en-US" altLang="zh-CN" sz="2000" dirty="0"/>
              <a:t>&gt;&gt;&gt; </a:t>
            </a:r>
            <a:r>
              <a:rPr lang="en-US" altLang="zh-CN" sz="2000" dirty="0" err="1"/>
              <a:t>seq</a:t>
            </a:r>
            <a:endParaRPr lang="en-US" altLang="zh-CN" sz="2000" dirty="0"/>
          </a:p>
          <a:p>
            <a:pPr>
              <a:lnSpc>
                <a:spcPct val="90000"/>
              </a:lnSpc>
              <a:spcBef>
                <a:spcPct val="0"/>
              </a:spcBef>
              <a:defRPr/>
            </a:pPr>
            <a:r>
              <a:rPr lang="en-US" altLang="zh-CN" sz="2000" dirty="0">
                <a:solidFill>
                  <a:schemeClr val="accent5"/>
                </a:solidFill>
              </a:rPr>
              <a:t>['foo', 'x41', '?!', '***']</a:t>
            </a:r>
          </a:p>
          <a:p>
            <a:pPr>
              <a:lnSpc>
                <a:spcPct val="90000"/>
              </a:lnSpc>
              <a:spcBef>
                <a:spcPct val="0"/>
              </a:spcBef>
              <a:defRPr/>
            </a:pPr>
            <a:r>
              <a:rPr lang="en-US" altLang="zh-CN" sz="2000" dirty="0"/>
              <a:t>&gt;&gt;&gt; [x for x in </a:t>
            </a:r>
            <a:r>
              <a:rPr lang="en-US" altLang="zh-CN" sz="2000" dirty="0" err="1"/>
              <a:t>seq</a:t>
            </a:r>
            <a:r>
              <a:rPr lang="en-US" altLang="zh-CN" sz="2000" dirty="0"/>
              <a:t> if </a:t>
            </a:r>
            <a:r>
              <a:rPr lang="en-US" altLang="zh-CN" sz="2000" dirty="0" err="1"/>
              <a:t>x.isalnum</a:t>
            </a:r>
            <a:r>
              <a:rPr lang="en-US" altLang="zh-CN" sz="2000" dirty="0"/>
              <a:t>()]</a:t>
            </a:r>
          </a:p>
          <a:p>
            <a:pPr>
              <a:lnSpc>
                <a:spcPct val="90000"/>
              </a:lnSpc>
              <a:spcBef>
                <a:spcPct val="0"/>
              </a:spcBef>
              <a:defRPr/>
            </a:pPr>
            <a:r>
              <a:rPr lang="en-US" altLang="zh-CN" sz="2000" dirty="0">
                <a:solidFill>
                  <a:schemeClr val="accent5"/>
                </a:solidFill>
              </a:rPr>
              <a:t>['foo', 'x41']</a:t>
            </a:r>
          </a:p>
          <a:p>
            <a:pPr>
              <a:lnSpc>
                <a:spcPct val="90000"/>
              </a:lnSpc>
              <a:spcBef>
                <a:spcPct val="0"/>
              </a:spcBef>
              <a:defRPr/>
            </a:pPr>
            <a:r>
              <a:rPr lang="en-US" altLang="zh-CN" sz="2000" dirty="0" smtClean="0"/>
              <a:t>&gt;&gt;&gt; </a:t>
            </a:r>
            <a:r>
              <a:rPr lang="en-US" altLang="zh-CN" sz="2000" dirty="0"/>
              <a:t>list(filter(lambda x:x.isalnum(),seq))</a:t>
            </a:r>
          </a:p>
          <a:p>
            <a:pPr>
              <a:lnSpc>
                <a:spcPct val="90000"/>
              </a:lnSpc>
              <a:spcBef>
                <a:spcPct val="0"/>
              </a:spcBef>
              <a:defRPr/>
            </a:pPr>
            <a:r>
              <a:rPr lang="en-US" altLang="zh-CN" sz="2000" dirty="0">
                <a:solidFill>
                  <a:schemeClr val="accent5"/>
                </a:solidFill>
              </a:rPr>
              <a:t>['foo', 'x41']</a:t>
            </a:r>
            <a:endParaRPr lang="zh-CN" altLang="en-US" sz="2000" dirty="0">
              <a:solidFill>
                <a:schemeClr val="accent5"/>
              </a:solidFill>
            </a:endParaRPr>
          </a:p>
        </p:txBody>
      </p:sp>
      <p:sp>
        <p:nvSpPr>
          <p:cNvPr id="6" name="内容占位符 2"/>
          <p:cNvSpPr txBox="1">
            <a:spLocks/>
          </p:cNvSpPr>
          <p:nvPr/>
        </p:nvSpPr>
        <p:spPr>
          <a:xfrm>
            <a:off x="141515" y="2612572"/>
            <a:ext cx="3849914" cy="2510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sz="2000" dirty="0" smtClean="0"/>
              <a:t>可以看到</a:t>
            </a:r>
            <a:r>
              <a:rPr lang="en-US" altLang="zh-CN" sz="2000" dirty="0" smtClean="0"/>
              <a:t>map</a:t>
            </a:r>
            <a:r>
              <a:rPr lang="zh-CN" altLang="en-US" sz="2000" dirty="0" smtClean="0"/>
              <a:t>和</a:t>
            </a:r>
            <a:r>
              <a:rPr lang="en-US" altLang="zh-CN" sz="2000" dirty="0" smtClean="0"/>
              <a:t>filter</a:t>
            </a:r>
            <a:r>
              <a:rPr lang="zh-CN" altLang="en-US" sz="2000" dirty="0" smtClean="0"/>
              <a:t>实际上都可以通过以前介绍的</a:t>
            </a:r>
            <a:r>
              <a:rPr lang="en-US" altLang="zh-CN" sz="2000" dirty="0" smtClean="0"/>
              <a:t>list comprehension</a:t>
            </a:r>
            <a:r>
              <a:rPr lang="zh-CN" altLang="en-US" sz="2000" dirty="0" smtClean="0"/>
              <a:t>来实现</a:t>
            </a:r>
            <a:endParaRPr lang="en-US" altLang="zh-CN" sz="2000" dirty="0" smtClean="0"/>
          </a:p>
          <a:p>
            <a:endParaRPr lang="en-US" altLang="zh-CN" sz="2000" dirty="0"/>
          </a:p>
          <a:p>
            <a:r>
              <a:rPr lang="zh-CN" altLang="en-US" sz="2000" dirty="0" smtClean="0"/>
              <a:t>实际上早期</a:t>
            </a:r>
            <a:r>
              <a:rPr lang="en-US" altLang="zh-CN" sz="2000" dirty="0" smtClean="0"/>
              <a:t>python</a:t>
            </a:r>
            <a:r>
              <a:rPr lang="zh-CN" altLang="en-US" sz="2000" dirty="0" smtClean="0"/>
              <a:t>仅仅支持</a:t>
            </a:r>
            <a:r>
              <a:rPr lang="en-US" altLang="zh-CN" sz="2000" dirty="0" smtClean="0"/>
              <a:t>map/reduce/filter</a:t>
            </a:r>
            <a:r>
              <a:rPr lang="zh-CN" altLang="en-US" sz="2000" dirty="0" smtClean="0"/>
              <a:t>函数，后来才扩展为支持列表解析。</a:t>
            </a:r>
            <a:endParaRPr lang="en-US" altLang="zh-CN" sz="2000" dirty="0"/>
          </a:p>
          <a:p>
            <a:endParaRPr lang="zh-CN" altLang="en-US" sz="2000" dirty="0"/>
          </a:p>
        </p:txBody>
      </p:sp>
    </p:spTree>
    <p:extLst>
      <p:ext uri="{BB962C8B-B14F-4D97-AF65-F5344CB8AC3E}">
        <p14:creationId xmlns:p14="http://schemas.microsoft.com/office/powerpoint/2010/main" val="34731334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dirty="0" smtClean="0"/>
              <a:t>5.8 高级话题</a:t>
            </a:r>
          </a:p>
        </p:txBody>
      </p:sp>
      <p:sp>
        <p:nvSpPr>
          <p:cNvPr id="60419" name="Rectangle 3"/>
          <p:cNvSpPr>
            <a:spLocks noGrp="1" noChangeArrowheads="1"/>
          </p:cNvSpPr>
          <p:nvPr>
            <p:ph type="body" idx="1"/>
          </p:nvPr>
        </p:nvSpPr>
        <p:spPr>
          <a:xfrm>
            <a:off x="838199" y="1283806"/>
            <a:ext cx="10715171" cy="1894824"/>
          </a:xfrm>
        </p:spPr>
        <p:txBody>
          <a:bodyPr>
            <a:normAutofit fontScale="77500" lnSpcReduction="20000"/>
          </a:bodyPr>
          <a:lstStyle/>
          <a:p>
            <a:pPr eaLnBrk="1" hangingPunct="1">
              <a:lnSpc>
                <a:spcPct val="120000"/>
              </a:lnSpc>
              <a:defRPr/>
            </a:pPr>
            <a:r>
              <a:rPr lang="zh-CN" altLang="en-US" sz="2400" strike="sngStrike" dirty="0">
                <a:solidFill>
                  <a:srgbClr val="FF0000"/>
                </a:solidFill>
              </a:rPr>
              <a:t>内置函数</a:t>
            </a:r>
            <a:r>
              <a:rPr lang="zh-CN" altLang="en-US" sz="3200" dirty="0">
                <a:solidFill>
                  <a:schemeClr val="accent5"/>
                </a:solidFill>
              </a:rPr>
              <a:t>reduce</a:t>
            </a:r>
            <a:r>
              <a:rPr lang="zh-CN" altLang="en-US" sz="2400" dirty="0"/>
              <a:t>可以将一个接受2个参数的函数以累积的方式从左到右依次作用到一个序列或迭代器对象的所有元素上</a:t>
            </a:r>
            <a:r>
              <a:rPr lang="zh-CN" altLang="en-US" sz="2400" dirty="0" smtClean="0"/>
              <a:t>。</a:t>
            </a:r>
            <a:endParaRPr lang="en-US" altLang="zh-CN" sz="2400" dirty="0" smtClean="0"/>
          </a:p>
          <a:p>
            <a:pPr marL="0" indent="0" eaLnBrk="1" hangingPunct="1">
              <a:lnSpc>
                <a:spcPct val="120000"/>
              </a:lnSpc>
              <a:buNone/>
              <a:defRPr/>
            </a:pPr>
            <a:r>
              <a:rPr lang="en-US" altLang="zh-CN" sz="2400" dirty="0" smtClean="0"/>
              <a:t>reduce(</a:t>
            </a:r>
            <a:r>
              <a:rPr lang="en-US" altLang="zh-CN" sz="2400" dirty="0" err="1" smtClean="0"/>
              <a:t>func,iterable</a:t>
            </a:r>
            <a:r>
              <a:rPr lang="en-US" altLang="zh-CN" sz="2400" dirty="0" smtClean="0"/>
              <a:t>): </a:t>
            </a:r>
            <a:r>
              <a:rPr lang="zh-CN" altLang="en-US" sz="2400" dirty="0" smtClean="0"/>
              <a:t>从第一个元素开始调用</a:t>
            </a:r>
            <a:r>
              <a:rPr lang="en-US" altLang="zh-CN" sz="2400" dirty="0" err="1" smtClean="0"/>
              <a:t>func</a:t>
            </a:r>
            <a:r>
              <a:rPr lang="en-US" altLang="zh-CN" sz="2400" dirty="0" smtClean="0"/>
              <a:t>(</a:t>
            </a:r>
            <a:r>
              <a:rPr lang="en-US" altLang="zh-CN" sz="2400" dirty="0" err="1" smtClean="0"/>
              <a:t>sum,element</a:t>
            </a:r>
            <a:r>
              <a:rPr lang="en-US" altLang="zh-CN" sz="2400" dirty="0" smtClean="0"/>
              <a:t>)</a:t>
            </a:r>
            <a:r>
              <a:rPr lang="zh-CN" altLang="en-US" sz="2400" dirty="0" smtClean="0"/>
              <a:t>，第一个参数为前面计算的结果，第二个参数为当前元素</a:t>
            </a:r>
            <a:r>
              <a:rPr lang="en-US" altLang="zh-CN" sz="2400" dirty="0" smtClean="0"/>
              <a:t> </a:t>
            </a:r>
            <a:endParaRPr lang="en-US" altLang="zh-CN" sz="2400" dirty="0"/>
          </a:p>
          <a:p>
            <a:pPr eaLnBrk="1" hangingPunct="1">
              <a:lnSpc>
                <a:spcPct val="120000"/>
              </a:lnSpc>
              <a:defRPr/>
            </a:pPr>
            <a:r>
              <a:rPr lang="zh-CN" altLang="en-US" sz="2400" dirty="0" smtClean="0"/>
              <a:t>在</a:t>
            </a:r>
            <a:r>
              <a:rPr lang="zh-CN" altLang="en-US" sz="2400" dirty="0"/>
              <a:t>python 3中</a:t>
            </a:r>
            <a:r>
              <a:rPr lang="zh-CN" altLang="en-US" sz="2400" dirty="0" smtClean="0"/>
              <a:t>，reduce函数在模块functools中</a:t>
            </a:r>
            <a:endParaRPr lang="zh-CN" altLang="en-US" sz="2400" dirty="0"/>
          </a:p>
          <a:p>
            <a:pPr eaLnBrk="1" hangingPunct="1">
              <a:lnSpc>
                <a:spcPct val="120000"/>
              </a:lnSpc>
              <a:defRPr/>
            </a:pPr>
            <a:endParaRPr lang="zh-CN" altLang="en-US" sz="2400" dirty="0"/>
          </a:p>
        </p:txBody>
      </p:sp>
      <p:sp>
        <p:nvSpPr>
          <p:cNvPr id="4" name="Rectangle 3"/>
          <p:cNvSpPr txBox="1">
            <a:spLocks noChangeArrowheads="1"/>
          </p:cNvSpPr>
          <p:nvPr/>
        </p:nvSpPr>
        <p:spPr>
          <a:xfrm>
            <a:off x="546173" y="3334158"/>
            <a:ext cx="6255366" cy="328633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80000"/>
              </a:lnSpc>
              <a:spcBef>
                <a:spcPct val="0"/>
              </a:spcBef>
              <a:defRPr/>
            </a:pPr>
            <a:r>
              <a:rPr lang="en-US" altLang="zh-CN" sz="2000" dirty="0"/>
              <a:t>&gt;&gt;&gt; from </a:t>
            </a:r>
            <a:r>
              <a:rPr lang="en-US" altLang="zh-CN" sz="2000" dirty="0" err="1"/>
              <a:t>functools</a:t>
            </a:r>
            <a:r>
              <a:rPr lang="en-US" altLang="zh-CN" sz="2000" dirty="0"/>
              <a:t> import reduce</a:t>
            </a:r>
          </a:p>
          <a:p>
            <a:pPr>
              <a:lnSpc>
                <a:spcPct val="80000"/>
              </a:lnSpc>
              <a:spcBef>
                <a:spcPct val="0"/>
              </a:spcBef>
              <a:defRPr/>
            </a:pPr>
            <a:r>
              <a:rPr lang="en-US" altLang="zh-CN" sz="2000" dirty="0"/>
              <a:t>&gt;&gt;&gt; </a:t>
            </a:r>
            <a:r>
              <a:rPr lang="en-US" altLang="zh-CN" sz="2000" dirty="0" err="1"/>
              <a:t>seq</a:t>
            </a:r>
            <a:r>
              <a:rPr lang="en-US" altLang="zh-CN" sz="2000" dirty="0"/>
              <a:t>=[1,2,3,4,5,6,7,8,9]</a:t>
            </a:r>
          </a:p>
          <a:p>
            <a:pPr>
              <a:lnSpc>
                <a:spcPct val="80000"/>
              </a:lnSpc>
              <a:spcBef>
                <a:spcPct val="0"/>
              </a:spcBef>
              <a:defRPr/>
            </a:pPr>
            <a:r>
              <a:rPr lang="en-US" altLang="zh-CN" sz="2000" dirty="0"/>
              <a:t>&gt;&gt;&gt; reduce(lambda </a:t>
            </a:r>
            <a:r>
              <a:rPr lang="en-US" altLang="zh-CN" sz="2000" dirty="0" err="1"/>
              <a:t>x,y:x+y</a:t>
            </a:r>
            <a:r>
              <a:rPr lang="en-US" altLang="zh-CN" sz="2000" dirty="0"/>
              <a:t>, </a:t>
            </a:r>
            <a:r>
              <a:rPr lang="en-US" altLang="zh-CN" sz="2000" dirty="0" err="1"/>
              <a:t>seq</a:t>
            </a:r>
            <a:r>
              <a:rPr lang="en-US" altLang="zh-CN" sz="2000" dirty="0"/>
              <a:t>)</a:t>
            </a:r>
          </a:p>
          <a:p>
            <a:pPr>
              <a:lnSpc>
                <a:spcPct val="80000"/>
              </a:lnSpc>
              <a:spcBef>
                <a:spcPct val="0"/>
              </a:spcBef>
              <a:defRPr/>
            </a:pPr>
            <a:r>
              <a:rPr lang="en-US" altLang="zh-CN" sz="2000" dirty="0">
                <a:solidFill>
                  <a:schemeClr val="accent5"/>
                </a:solidFill>
              </a:rPr>
              <a:t>45</a:t>
            </a:r>
          </a:p>
          <a:p>
            <a:pPr>
              <a:lnSpc>
                <a:spcPct val="80000"/>
              </a:lnSpc>
              <a:spcBef>
                <a:spcPct val="0"/>
              </a:spcBef>
              <a:defRPr/>
            </a:pPr>
            <a:r>
              <a:rPr lang="en-US" altLang="zh-CN" sz="2000" dirty="0"/>
              <a:t>&gt;&gt;&gt; def add(x, y):</a:t>
            </a:r>
          </a:p>
          <a:p>
            <a:pPr>
              <a:lnSpc>
                <a:spcPct val="80000"/>
              </a:lnSpc>
              <a:spcBef>
                <a:spcPct val="0"/>
              </a:spcBef>
              <a:defRPr/>
            </a:pPr>
            <a:r>
              <a:rPr lang="en-US" altLang="zh-CN" sz="2000" dirty="0"/>
              <a:t>	return x + y</a:t>
            </a:r>
          </a:p>
          <a:p>
            <a:pPr>
              <a:lnSpc>
                <a:spcPct val="80000"/>
              </a:lnSpc>
              <a:spcBef>
                <a:spcPct val="0"/>
              </a:spcBef>
              <a:defRPr/>
            </a:pPr>
            <a:endParaRPr lang="en-US" altLang="zh-CN" sz="2000" dirty="0"/>
          </a:p>
          <a:p>
            <a:pPr>
              <a:lnSpc>
                <a:spcPct val="80000"/>
              </a:lnSpc>
              <a:spcBef>
                <a:spcPct val="0"/>
              </a:spcBef>
              <a:defRPr/>
            </a:pPr>
            <a:r>
              <a:rPr lang="en-US" altLang="zh-CN" sz="2000" dirty="0"/>
              <a:t>&gt;&gt;&gt; </a:t>
            </a:r>
            <a:r>
              <a:rPr lang="en-US" altLang="zh-CN" sz="2000" dirty="0" smtClean="0"/>
              <a:t>reduce(</a:t>
            </a:r>
            <a:r>
              <a:rPr lang="en-US" altLang="zh-CN" sz="2000" dirty="0" err="1" smtClean="0"/>
              <a:t>add,range</a:t>
            </a:r>
            <a:r>
              <a:rPr lang="en-US" altLang="zh-CN" sz="2000" dirty="0" smtClean="0"/>
              <a:t>(10</a:t>
            </a:r>
            <a:r>
              <a:rPr lang="en-US" altLang="zh-CN" sz="2000" dirty="0"/>
              <a:t>))</a:t>
            </a:r>
          </a:p>
          <a:p>
            <a:pPr>
              <a:lnSpc>
                <a:spcPct val="80000"/>
              </a:lnSpc>
              <a:spcBef>
                <a:spcPct val="0"/>
              </a:spcBef>
              <a:defRPr/>
            </a:pPr>
            <a:endParaRPr lang="en-US" altLang="zh-CN" sz="2000" dirty="0"/>
          </a:p>
          <a:p>
            <a:pPr>
              <a:lnSpc>
                <a:spcPct val="80000"/>
              </a:lnSpc>
              <a:spcBef>
                <a:spcPct val="0"/>
              </a:spcBef>
              <a:defRPr/>
            </a:pPr>
            <a:r>
              <a:rPr lang="en-US" altLang="zh-CN" sz="2000" dirty="0">
                <a:solidFill>
                  <a:schemeClr val="accent5"/>
                </a:solidFill>
              </a:rPr>
              <a:t>45</a:t>
            </a:r>
          </a:p>
          <a:p>
            <a:pPr>
              <a:lnSpc>
                <a:spcPct val="80000"/>
              </a:lnSpc>
              <a:spcBef>
                <a:spcPct val="0"/>
              </a:spcBef>
              <a:defRPr/>
            </a:pPr>
            <a:r>
              <a:rPr lang="en-US" altLang="zh-CN" sz="2000" dirty="0"/>
              <a:t>&gt;&gt;&gt; reduce(</a:t>
            </a:r>
            <a:r>
              <a:rPr lang="en-US" altLang="zh-CN" sz="2000" dirty="0" err="1"/>
              <a:t>add,map</a:t>
            </a:r>
            <a:r>
              <a:rPr lang="en-US" altLang="zh-CN" sz="2000" dirty="0"/>
              <a:t>(</a:t>
            </a:r>
            <a:r>
              <a:rPr lang="en-US" altLang="zh-CN" sz="2000" dirty="0" err="1"/>
              <a:t>str,range</a:t>
            </a:r>
            <a:r>
              <a:rPr lang="en-US" altLang="zh-CN" sz="2000" dirty="0"/>
              <a:t>(10)))</a:t>
            </a:r>
          </a:p>
          <a:p>
            <a:pPr>
              <a:lnSpc>
                <a:spcPct val="80000"/>
              </a:lnSpc>
              <a:spcBef>
                <a:spcPct val="0"/>
              </a:spcBef>
              <a:defRPr/>
            </a:pPr>
            <a:r>
              <a:rPr lang="en-US" altLang="zh-CN" sz="2000" dirty="0">
                <a:solidFill>
                  <a:schemeClr val="accent5"/>
                </a:solidFill>
              </a:rPr>
              <a:t>'0123456789'</a:t>
            </a:r>
          </a:p>
          <a:p>
            <a:pPr>
              <a:lnSpc>
                <a:spcPct val="80000"/>
              </a:lnSpc>
              <a:spcBef>
                <a:spcPct val="0"/>
              </a:spcBef>
              <a:defRPr/>
            </a:pPr>
            <a:r>
              <a:rPr lang="en-US" altLang="zh-CN" sz="2000" dirty="0"/>
              <a:t>&gt;&gt;&gt; </a:t>
            </a:r>
            <a:endParaRPr lang="zh-CN" altLang="en-US" sz="2000" dirty="0"/>
          </a:p>
        </p:txBody>
      </p:sp>
      <p:graphicFrame>
        <p:nvGraphicFramePr>
          <p:cNvPr id="5" name="图片 84"/>
          <p:cNvGraphicFramePr>
            <a:graphicFrameLocks noChangeAspect="1"/>
          </p:cNvGraphicFramePr>
          <p:nvPr>
            <p:extLst>
              <p:ext uri="{D42A27DB-BD31-4B8C-83A1-F6EECF244321}">
                <p14:modId xmlns:p14="http://schemas.microsoft.com/office/powerpoint/2010/main" val="1755003435"/>
              </p:ext>
            </p:extLst>
          </p:nvPr>
        </p:nvGraphicFramePr>
        <p:xfrm>
          <a:off x="7275558" y="2708062"/>
          <a:ext cx="4092756" cy="4005626"/>
        </p:xfrm>
        <a:graphic>
          <a:graphicData uri="http://schemas.openxmlformats.org/presentationml/2006/ole">
            <mc:AlternateContent xmlns:mc="http://schemas.openxmlformats.org/markup-compatibility/2006">
              <mc:Choice xmlns:v="urn:schemas-microsoft-com:vml" Requires="v">
                <p:oleObj spid="_x0000_s2191" name="Visio" r:id="rId4" imgW="4894847" imgH="4795787" progId="Visio.Drawing.11">
                  <p:embed/>
                </p:oleObj>
              </mc:Choice>
              <mc:Fallback>
                <p:oleObj name="Visio" r:id="rId4" imgW="4894847" imgH="4795787" progId="Visio.Drawing.11">
                  <p:embed/>
                  <p:pic>
                    <p:nvPicPr>
                      <p:cNvPr id="0" name=""/>
                      <p:cNvPicPr>
                        <a:picLocks noChangeAspect="1" noChangeArrowheads="1"/>
                      </p:cNvPicPr>
                      <p:nvPr/>
                    </p:nvPicPr>
                    <p:blipFill>
                      <a:blip r:embed="rId5"/>
                      <a:srcRect/>
                      <a:stretch>
                        <a:fillRect/>
                      </a:stretch>
                    </p:blipFill>
                    <p:spPr bwMode="auto">
                      <a:xfrm>
                        <a:off x="7275558" y="2708062"/>
                        <a:ext cx="4092756" cy="40056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423167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2108"/>
            <a:ext cx="10515600" cy="1325563"/>
          </a:xfrm>
        </p:spPr>
        <p:txBody>
          <a:bodyPr/>
          <a:lstStyle/>
          <a:p>
            <a:pPr>
              <a:defRPr/>
            </a:pPr>
            <a:r>
              <a:rPr lang="zh-CN" altLang="en-US" dirty="0" smtClean="0"/>
              <a:t>5.8 高级</a:t>
            </a:r>
            <a:r>
              <a:rPr lang="zh-CN" altLang="en-US" dirty="0" smtClean="0"/>
              <a:t>话题</a:t>
            </a:r>
            <a:endParaRPr lang="zh-CN" altLang="en-US" dirty="0" smtClean="0"/>
          </a:p>
        </p:txBody>
      </p:sp>
      <p:sp>
        <p:nvSpPr>
          <p:cNvPr id="63491" name="Rectangle 3"/>
          <p:cNvSpPr>
            <a:spLocks noGrp="1" noChangeArrowheads="1"/>
          </p:cNvSpPr>
          <p:nvPr>
            <p:ph type="body" idx="1"/>
          </p:nvPr>
        </p:nvSpPr>
        <p:spPr>
          <a:xfrm>
            <a:off x="838200" y="1405788"/>
            <a:ext cx="10515600" cy="4747039"/>
          </a:xfrm>
        </p:spPr>
        <p:txBody>
          <a:bodyPr>
            <a:noAutofit/>
          </a:bodyPr>
          <a:lstStyle/>
          <a:p>
            <a:pPr eaLnBrk="1" hangingPunct="1">
              <a:lnSpc>
                <a:spcPct val="100000"/>
              </a:lnSpc>
              <a:defRPr/>
            </a:pPr>
            <a:r>
              <a:rPr lang="zh-CN" altLang="en-US" sz="2400" dirty="0"/>
              <a:t>生成器</a:t>
            </a:r>
            <a:r>
              <a:rPr lang="zh-CN" altLang="en-US" sz="2400" dirty="0" smtClean="0"/>
              <a:t>：不会一次返回全部数据，而是支持</a:t>
            </a:r>
            <a:r>
              <a:rPr lang="en-US" altLang="zh-CN" sz="2400" dirty="0" smtClean="0"/>
              <a:t>iterator</a:t>
            </a:r>
            <a:r>
              <a:rPr lang="zh-CN" altLang="en-US" sz="2400" dirty="0" smtClean="0"/>
              <a:t>协议，即通过</a:t>
            </a:r>
            <a:r>
              <a:rPr lang="en-US" altLang="zh-CN" sz="2400" dirty="0" smtClean="0"/>
              <a:t>next</a:t>
            </a:r>
            <a:r>
              <a:rPr lang="zh-CN" altLang="en-US" sz="2400" dirty="0" smtClean="0"/>
              <a:t>内置函数或者</a:t>
            </a:r>
            <a:r>
              <a:rPr lang="en-US" altLang="zh-CN" sz="2400" dirty="0" smtClean="0"/>
              <a:t>__next__</a:t>
            </a:r>
            <a:r>
              <a:rPr lang="zh-CN" altLang="en-US" sz="2400" dirty="0" smtClean="0"/>
              <a:t>方法获得下一个元素</a:t>
            </a:r>
            <a:endParaRPr lang="en-US" altLang="zh-CN" sz="2400" dirty="0" smtClean="0"/>
          </a:p>
          <a:p>
            <a:pPr lvl="1">
              <a:lnSpc>
                <a:spcPct val="100000"/>
              </a:lnSpc>
              <a:defRPr/>
            </a:pPr>
            <a:r>
              <a:rPr lang="zh-CN" altLang="en-US" sz="1800" dirty="0" smtClean="0"/>
              <a:t>第二章时介绍了列表生成器的概念</a:t>
            </a:r>
            <a:endParaRPr lang="en-US" altLang="zh-CN" sz="1800" dirty="0" smtClean="0"/>
          </a:p>
          <a:p>
            <a:pPr lvl="1">
              <a:lnSpc>
                <a:spcPct val="100000"/>
              </a:lnSpc>
              <a:defRPr/>
            </a:pPr>
            <a:r>
              <a:rPr lang="zh-CN" altLang="en-US" sz="1800" dirty="0" smtClean="0"/>
              <a:t>也可以采取生成器函数来创建生成器　</a:t>
            </a:r>
            <a:endParaRPr lang="en-US" altLang="zh-CN" sz="1800" dirty="0" smtClean="0"/>
          </a:p>
          <a:p>
            <a:pPr>
              <a:lnSpc>
                <a:spcPct val="100000"/>
              </a:lnSpc>
              <a:defRPr/>
            </a:pPr>
            <a:r>
              <a:rPr lang="zh-CN" altLang="en-US" sz="2400" b="1" dirty="0" smtClean="0">
                <a:solidFill>
                  <a:srgbClr val="0070C0"/>
                </a:solidFill>
              </a:rPr>
              <a:t>生成器函数</a:t>
            </a:r>
            <a:r>
              <a:rPr lang="zh-CN" altLang="en-US" sz="2400" dirty="0" smtClean="0"/>
              <a:t>是函数的一种，</a:t>
            </a:r>
            <a:r>
              <a:rPr lang="zh-CN" altLang="en-US" sz="2400" dirty="0"/>
              <a:t>普通</a:t>
            </a:r>
            <a:r>
              <a:rPr lang="zh-CN" altLang="en-US" sz="2400" dirty="0" smtClean="0"/>
              <a:t>函数原来通过</a:t>
            </a:r>
            <a:r>
              <a:rPr lang="en-US" altLang="zh-CN" sz="2400" dirty="0" smtClean="0">
                <a:solidFill>
                  <a:srgbClr val="0070C0"/>
                </a:solidFill>
              </a:rPr>
              <a:t>return</a:t>
            </a:r>
            <a:r>
              <a:rPr lang="zh-CN" altLang="en-US" sz="2400" dirty="0" smtClean="0">
                <a:solidFill>
                  <a:srgbClr val="0070C0"/>
                </a:solidFill>
              </a:rPr>
              <a:t>语句</a:t>
            </a:r>
            <a:r>
              <a:rPr lang="zh-CN" altLang="en-US" sz="2400" dirty="0" smtClean="0"/>
              <a:t>来返回值，现在通过</a:t>
            </a:r>
            <a:r>
              <a:rPr lang="en-US" altLang="zh-CN" sz="2400" dirty="0" smtClean="0">
                <a:solidFill>
                  <a:srgbClr val="0070C0"/>
                </a:solidFill>
              </a:rPr>
              <a:t>yield</a:t>
            </a:r>
            <a:r>
              <a:rPr lang="zh-CN" altLang="en-US" sz="2400" dirty="0" smtClean="0">
                <a:solidFill>
                  <a:srgbClr val="0070C0"/>
                </a:solidFill>
              </a:rPr>
              <a:t>语句</a:t>
            </a:r>
            <a:r>
              <a:rPr lang="zh-CN" altLang="en-US" sz="2400" dirty="0" smtClean="0"/>
              <a:t>来返回值 </a:t>
            </a:r>
            <a:endParaRPr lang="en-US" altLang="zh-CN" sz="2400" dirty="0" smtClean="0"/>
          </a:p>
          <a:p>
            <a:pPr>
              <a:lnSpc>
                <a:spcPct val="100000"/>
              </a:lnSpc>
              <a:defRPr/>
            </a:pPr>
            <a:r>
              <a:rPr lang="zh-CN" altLang="en-US" sz="2400" dirty="0" smtClean="0"/>
              <a:t>调用生成器函数的结果是得到一个生成器对象，调用</a:t>
            </a:r>
            <a:r>
              <a:rPr lang="en-US" altLang="zh-CN" sz="2400" dirty="0" smtClean="0"/>
              <a:t>next</a:t>
            </a:r>
            <a:r>
              <a:rPr lang="zh-CN" altLang="en-US" sz="2400" dirty="0" smtClean="0"/>
              <a:t>时得到一个元素</a:t>
            </a:r>
            <a:endParaRPr lang="en-US" altLang="zh-CN" sz="2400" dirty="0" smtClean="0"/>
          </a:p>
          <a:p>
            <a:pPr>
              <a:lnSpc>
                <a:spcPct val="100000"/>
              </a:lnSpc>
              <a:defRPr/>
            </a:pPr>
            <a:r>
              <a:rPr lang="zh-CN" altLang="en-US" sz="2400" dirty="0" smtClean="0"/>
              <a:t>每次调用</a:t>
            </a:r>
            <a:r>
              <a:rPr lang="en-US" altLang="zh-CN" sz="2400" dirty="0" smtClean="0"/>
              <a:t>next</a:t>
            </a:r>
            <a:r>
              <a:rPr lang="zh-CN" altLang="en-US" sz="2400" dirty="0" smtClean="0"/>
              <a:t>时相当于：</a:t>
            </a:r>
            <a:endParaRPr lang="en-US" altLang="zh-CN" sz="2400" dirty="0" smtClean="0"/>
          </a:p>
          <a:p>
            <a:pPr lvl="1">
              <a:lnSpc>
                <a:spcPct val="100000"/>
              </a:lnSpc>
              <a:defRPr/>
            </a:pPr>
            <a:r>
              <a:rPr lang="zh-CN" altLang="en-US" sz="2000" dirty="0" smtClean="0"/>
              <a:t>执行生成器函数中给出的代码直到</a:t>
            </a:r>
            <a:r>
              <a:rPr lang="en-US" altLang="zh-CN" sz="2000" dirty="0" smtClean="0"/>
              <a:t>yield</a:t>
            </a:r>
            <a:r>
              <a:rPr lang="zh-CN" altLang="en-US" sz="2000" dirty="0" smtClean="0"/>
              <a:t>语句时返回一个结果，然后暂停执行返回</a:t>
            </a:r>
            <a:endParaRPr lang="en-US" altLang="zh-CN" sz="2000" dirty="0" smtClean="0"/>
          </a:p>
          <a:p>
            <a:pPr lvl="1">
              <a:lnSpc>
                <a:spcPct val="100000"/>
              </a:lnSpc>
              <a:defRPr/>
            </a:pPr>
            <a:r>
              <a:rPr lang="zh-CN" altLang="en-US" sz="2000" dirty="0" smtClean="0"/>
              <a:t>下次</a:t>
            </a:r>
            <a:r>
              <a:rPr lang="en-US" altLang="zh-CN" sz="2000" dirty="0" smtClean="0"/>
              <a:t>next</a:t>
            </a:r>
            <a:r>
              <a:rPr lang="zh-CN" altLang="en-US" sz="2000" dirty="0" smtClean="0"/>
              <a:t>调用时从暂停的地方恢复继续执行直到执行到</a:t>
            </a:r>
            <a:r>
              <a:rPr lang="en-US" altLang="zh-CN" sz="2000" dirty="0" smtClean="0"/>
              <a:t>yield</a:t>
            </a:r>
            <a:r>
              <a:rPr lang="zh-CN" altLang="en-US" sz="2000" dirty="0" smtClean="0"/>
              <a:t>语句为止 </a:t>
            </a:r>
            <a:endParaRPr lang="en-US" altLang="zh-CN" sz="2000" dirty="0" smtClean="0"/>
          </a:p>
          <a:p>
            <a:pPr lvl="1">
              <a:lnSpc>
                <a:spcPct val="100000"/>
              </a:lnSpc>
              <a:defRPr/>
            </a:pPr>
            <a:r>
              <a:rPr lang="zh-CN" altLang="en-US" sz="2000" dirty="0" smtClean="0"/>
              <a:t>如果从生成器函数中返回则调用</a:t>
            </a:r>
            <a:r>
              <a:rPr lang="en-US" altLang="zh-CN" sz="2000" dirty="0" smtClean="0"/>
              <a:t>next</a:t>
            </a:r>
            <a:r>
              <a:rPr lang="zh-CN" altLang="en-US" sz="2000" dirty="0" smtClean="0"/>
              <a:t>抛出异常</a:t>
            </a:r>
            <a:r>
              <a:rPr lang="en-US" altLang="zh-CN" sz="2000" dirty="0" err="1" smtClean="0"/>
              <a:t>StopIteration</a:t>
            </a:r>
            <a:r>
              <a:rPr lang="en-US" altLang="zh-CN" sz="2000" dirty="0" smtClean="0"/>
              <a:t> </a:t>
            </a:r>
          </a:p>
          <a:p>
            <a:pPr lvl="1">
              <a:lnSpc>
                <a:spcPct val="100000"/>
              </a:lnSpc>
              <a:defRPr/>
            </a:pPr>
            <a:endParaRPr lang="en-US" altLang="zh-CN" sz="2000" dirty="0"/>
          </a:p>
        </p:txBody>
      </p:sp>
    </p:spTree>
    <p:extLst>
      <p:ext uri="{BB962C8B-B14F-4D97-AF65-F5344CB8AC3E}">
        <p14:creationId xmlns:p14="http://schemas.microsoft.com/office/powerpoint/2010/main" val="1989341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2108"/>
            <a:ext cx="10515600" cy="1325563"/>
          </a:xfrm>
        </p:spPr>
        <p:txBody>
          <a:bodyPr/>
          <a:lstStyle/>
          <a:p>
            <a:pPr>
              <a:defRPr/>
            </a:pPr>
            <a:r>
              <a:rPr lang="zh-CN" altLang="en-US" dirty="0" smtClean="0"/>
              <a:t>5.8 高级话题</a:t>
            </a:r>
          </a:p>
        </p:txBody>
      </p:sp>
      <p:sp>
        <p:nvSpPr>
          <p:cNvPr id="7" name="矩形 6"/>
          <p:cNvSpPr/>
          <p:nvPr/>
        </p:nvSpPr>
        <p:spPr>
          <a:xfrm>
            <a:off x="838200" y="1255127"/>
            <a:ext cx="3419757" cy="623589"/>
          </a:xfrm>
          <a:prstGeom prst="rect">
            <a:avLst/>
          </a:prstGeom>
          <a:noFill/>
        </p:spPr>
        <p:txBody>
          <a:bodyPr vert="horz" lIns="108825" tIns="54412" rIns="108825" bIns="54412" rtlCol="0">
            <a:normAutofit/>
          </a:bodyPr>
          <a:lstStyle/>
          <a:p>
            <a:pPr defTabSz="1088502">
              <a:spcBef>
                <a:spcPts val="1190"/>
              </a:spcBef>
            </a:pPr>
            <a:r>
              <a:rPr lang="zh-CN" altLang="en-US" sz="2000" i="1" dirty="0" smtClean="0">
                <a:solidFill>
                  <a:schemeClr val="accent5"/>
                </a:solidFill>
              </a:rPr>
              <a:t>示例：生成斐波那契数列</a:t>
            </a:r>
            <a:endParaRPr lang="en-US" altLang="zh-CN" sz="2000" i="1" dirty="0">
              <a:solidFill>
                <a:schemeClr val="accent5"/>
              </a:solidFill>
            </a:endParaRPr>
          </a:p>
        </p:txBody>
      </p:sp>
      <p:sp>
        <p:nvSpPr>
          <p:cNvPr id="3" name="矩形 2"/>
          <p:cNvSpPr/>
          <p:nvPr/>
        </p:nvSpPr>
        <p:spPr>
          <a:xfrm>
            <a:off x="764693" y="4503598"/>
            <a:ext cx="396240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fib2</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while</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True</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u="sng" kern="0" dirty="0">
                <a:solidFill>
                  <a:srgbClr val="0000FF"/>
                </a:solidFill>
                <a:latin typeface="Courier New" panose="02070309020205020404" pitchFamily="49" charset="0"/>
                <a:ea typeface="宋体" panose="02010600030101010101" pitchFamily="2" charset="-122"/>
              </a:rPr>
              <a:t>yield</a:t>
            </a:r>
            <a:r>
              <a:rPr lang="en-US" altLang="zh-CN" u="sng" kern="0" dirty="0">
                <a:solidFill>
                  <a:srgbClr val="000000"/>
                </a:solidFill>
                <a:latin typeface="Courier New" panose="02070309020205020404" pitchFamily="49" charset="0"/>
                <a:ea typeface="宋体" panose="02010600030101010101" pitchFamily="2" charset="-122"/>
              </a:rPr>
              <a:t> a</a:t>
            </a:r>
            <a:endParaRPr lang="zh-CN" altLang="zh-CN" sz="2000" u="sng"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b</a:t>
            </a:r>
            <a:endParaRPr lang="zh-CN" altLang="zh-CN" sz="2000" kern="100" dirty="0">
              <a:latin typeface="Times New Roman" panose="02020603050405020304" pitchFamily="18" charset="0"/>
              <a:ea typeface="宋体" panose="02010600030101010101" pitchFamily="2" charset="-122"/>
            </a:endParaRPr>
          </a:p>
        </p:txBody>
      </p:sp>
      <p:sp>
        <p:nvSpPr>
          <p:cNvPr id="5" name="矩形 4"/>
          <p:cNvSpPr/>
          <p:nvPr/>
        </p:nvSpPr>
        <p:spPr>
          <a:xfrm>
            <a:off x="838200" y="1888098"/>
            <a:ext cx="3759200" cy="1754326"/>
          </a:xfrm>
          <a:prstGeom prst="rect">
            <a:avLst/>
          </a:prstGeom>
          <a:solidFill>
            <a:schemeClr val="accent4">
              <a:lumMod val="20000"/>
              <a:lumOff val="80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fib</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smtClean="0">
                <a:solidFill>
                  <a:srgbClr val="000000"/>
                </a:solidFill>
                <a:latin typeface="Courier New" panose="02070309020205020404" pitchFamily="49" charset="0"/>
                <a:ea typeface="宋体" panose="02010600030101010101" pitchFamily="2" charset="-122"/>
              </a:rPr>
              <a:t>    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while</a:t>
            </a:r>
            <a:r>
              <a:rPr lang="en-US" altLang="zh-CN" kern="0" dirty="0">
                <a:solidFill>
                  <a:srgbClr val="000000"/>
                </a:solidFill>
                <a:latin typeface="Courier New" panose="02070309020205020404" pitchFamily="49" charset="0"/>
                <a:ea typeface="宋体" panose="02010600030101010101" pitchFamily="2" charset="-122"/>
              </a:rPr>
              <a:t> a </a:t>
            </a:r>
            <a:r>
              <a:rPr lang="en-US" altLang="zh-CN" b="1" kern="0" dirty="0">
                <a:solidFill>
                  <a:srgbClr val="000080"/>
                </a:solidFill>
                <a:latin typeface="Courier New" panose="02070309020205020404" pitchFamily="49" charset="0"/>
                <a:ea typeface="宋体" panose="02010600030101010101" pitchFamily="2" charset="-122"/>
              </a:rPr>
              <a:t>&lt;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end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b</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
        <p:nvSpPr>
          <p:cNvPr id="12" name="矩形 11"/>
          <p:cNvSpPr/>
          <p:nvPr/>
        </p:nvSpPr>
        <p:spPr>
          <a:xfrm>
            <a:off x="6284686" y="333064"/>
            <a:ext cx="4793343" cy="1200329"/>
          </a:xfrm>
          <a:prstGeom prst="rect">
            <a:avLst/>
          </a:prstGeom>
          <a:solidFill>
            <a:schemeClr val="accent4">
              <a:lumMod val="20000"/>
              <a:lumOff val="80000"/>
            </a:schemeClr>
          </a:solidFill>
          <a:ln>
            <a:solidFill>
              <a:srgbClr val="0070C0"/>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rPr>
              <a:t>a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fib2</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a</a:t>
            </a:r>
            <a:r>
              <a:rPr lang="en-US" altLang="zh-CN" b="1" kern="0" dirty="0" err="1">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__next</a:t>
            </a:r>
            <a:r>
              <a:rPr lang="en-US" altLang="zh-CN" kern="0" dirty="0">
                <a:solidFill>
                  <a:srgbClr val="000000"/>
                </a:solidFill>
                <a:latin typeface="Courier New" panose="02070309020205020404" pitchFamily="49" charset="0"/>
                <a:ea typeface="宋体" panose="02010600030101010101" pitchFamily="2" charset="-122"/>
              </a:rPr>
              <a:t>__</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end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sp>
        <p:nvSpPr>
          <p:cNvPr id="13" name="矩形 12"/>
          <p:cNvSpPr/>
          <p:nvPr/>
        </p:nvSpPr>
        <p:spPr>
          <a:xfrm>
            <a:off x="5751287" y="5303245"/>
            <a:ext cx="5123542" cy="1200329"/>
          </a:xfrm>
          <a:prstGeom prst="rect">
            <a:avLst/>
          </a:prstGeom>
          <a:noFill/>
          <a:ln>
            <a:solidFill>
              <a:srgbClr val="0070C0"/>
            </a:solidFill>
          </a:ln>
        </p:spPr>
        <p:txBody>
          <a:bodyPr wrap="square">
            <a:spAutoFit/>
          </a:bodyPr>
          <a:lstStyle/>
          <a:p>
            <a:r>
              <a:rPr lang="en-US" altLang="zh-CN" kern="0" dirty="0" smtClean="0">
                <a:solidFill>
                  <a:srgbClr val="0070C0"/>
                </a:solidFill>
                <a:latin typeface="Courier New" panose="02070309020205020404" pitchFamily="49" charset="0"/>
                <a:ea typeface="宋体" panose="02010600030101010101" pitchFamily="2" charset="-122"/>
              </a:rPr>
              <a:t>1</a:t>
            </a:r>
            <a:r>
              <a:rPr lang="en-US" altLang="zh-CN" kern="0" dirty="0">
                <a:solidFill>
                  <a:srgbClr val="0070C0"/>
                </a:solidFill>
                <a:latin typeface="Courier New" panose="02070309020205020404" pitchFamily="49" charset="0"/>
                <a:ea typeface="宋体" panose="02010600030101010101" pitchFamily="2" charset="-122"/>
              </a:rPr>
              <a:t>	1	2	3	5	</a:t>
            </a:r>
          </a:p>
          <a:p>
            <a:r>
              <a:rPr lang="en-US" altLang="zh-CN" kern="0" dirty="0">
                <a:solidFill>
                  <a:srgbClr val="0070C0"/>
                </a:solidFill>
                <a:latin typeface="Courier New" panose="02070309020205020404" pitchFamily="49" charset="0"/>
                <a:ea typeface="宋体" panose="02010600030101010101" pitchFamily="2" charset="-122"/>
              </a:rPr>
              <a:t>8	13	21	34	55	</a:t>
            </a:r>
          </a:p>
          <a:p>
            <a:r>
              <a:rPr lang="en-US" altLang="zh-CN" kern="0" dirty="0">
                <a:solidFill>
                  <a:srgbClr val="0070C0"/>
                </a:solidFill>
                <a:latin typeface="Courier New" panose="02070309020205020404" pitchFamily="49" charset="0"/>
                <a:ea typeface="宋体" panose="02010600030101010101" pitchFamily="2" charset="-122"/>
              </a:rPr>
              <a:t>89	144	233	377	610	</a:t>
            </a:r>
          </a:p>
          <a:p>
            <a:r>
              <a:rPr lang="en-US" altLang="zh-CN" kern="0" dirty="0">
                <a:solidFill>
                  <a:srgbClr val="0070C0"/>
                </a:solidFill>
                <a:latin typeface="Courier New" panose="02070309020205020404" pitchFamily="49" charset="0"/>
                <a:ea typeface="宋体" panose="02010600030101010101" pitchFamily="2" charset="-122"/>
              </a:rPr>
              <a:t>987		</a:t>
            </a:r>
            <a:endParaRPr lang="zh-CN" altLang="zh-CN" sz="2000" kern="100" dirty="0">
              <a:solidFill>
                <a:srgbClr val="0070C0"/>
              </a:solidFill>
              <a:latin typeface="Times New Roman" panose="02020603050405020304" pitchFamily="18" charset="0"/>
              <a:ea typeface="宋体" panose="02010600030101010101" pitchFamily="2" charset="-122"/>
            </a:endParaRPr>
          </a:p>
        </p:txBody>
      </p:sp>
      <p:sp>
        <p:nvSpPr>
          <p:cNvPr id="14" name="矩形 13"/>
          <p:cNvSpPr/>
          <p:nvPr/>
        </p:nvSpPr>
        <p:spPr>
          <a:xfrm>
            <a:off x="5877981" y="1703432"/>
            <a:ext cx="5291833" cy="369332"/>
          </a:xfrm>
          <a:prstGeom prst="rect">
            <a:avLst/>
          </a:prstGeom>
        </p:spPr>
        <p:txBody>
          <a:bodyPr wrap="none">
            <a:spAutoFit/>
          </a:bodyPr>
          <a:lstStyle/>
          <a:p>
            <a:r>
              <a:rPr lang="zh-CN" altLang="en-US" kern="0" dirty="0" smtClean="0">
                <a:solidFill>
                  <a:srgbClr val="0070C0"/>
                </a:solidFill>
                <a:latin typeface="Courier New" panose="02070309020205020404" pitchFamily="49" charset="0"/>
                <a:ea typeface="宋体" panose="02010600030101010101" pitchFamily="2" charset="-122"/>
              </a:rPr>
              <a:t>返回前</a:t>
            </a:r>
            <a:r>
              <a:rPr lang="en-US" altLang="zh-CN" kern="0" dirty="0" smtClean="0">
                <a:solidFill>
                  <a:srgbClr val="0070C0"/>
                </a:solidFill>
                <a:latin typeface="Courier New" panose="02070309020205020404" pitchFamily="49" charset="0"/>
                <a:ea typeface="宋体" panose="02010600030101010101" pitchFamily="2" charset="-122"/>
              </a:rPr>
              <a:t>10</a:t>
            </a:r>
            <a:r>
              <a:rPr lang="zh-CN" altLang="en-US" kern="0" dirty="0" smtClean="0">
                <a:solidFill>
                  <a:srgbClr val="0070C0"/>
                </a:solidFill>
                <a:latin typeface="Courier New" panose="02070309020205020404" pitchFamily="49" charset="0"/>
                <a:ea typeface="宋体" panose="02010600030101010101" pitchFamily="2" charset="-122"/>
              </a:rPr>
              <a:t>个数： </a:t>
            </a:r>
            <a:r>
              <a:rPr lang="en-US" altLang="zh-CN" kern="0" dirty="0" smtClean="0">
                <a:solidFill>
                  <a:srgbClr val="0070C0"/>
                </a:solidFill>
                <a:latin typeface="Courier New" panose="02070309020205020404" pitchFamily="49" charset="0"/>
                <a:ea typeface="宋体" panose="02010600030101010101" pitchFamily="2" charset="-122"/>
              </a:rPr>
              <a:t>1 </a:t>
            </a:r>
            <a:r>
              <a:rPr lang="en-US" altLang="zh-CN" kern="0" dirty="0">
                <a:solidFill>
                  <a:srgbClr val="0070C0"/>
                </a:solidFill>
                <a:latin typeface="Courier New" panose="02070309020205020404" pitchFamily="49" charset="0"/>
                <a:ea typeface="宋体" panose="02010600030101010101" pitchFamily="2" charset="-122"/>
              </a:rPr>
              <a:t>1 2 3 5 8 13 21 34 55 </a:t>
            </a:r>
          </a:p>
        </p:txBody>
      </p:sp>
      <p:sp>
        <p:nvSpPr>
          <p:cNvPr id="15" name="矩形 14"/>
          <p:cNvSpPr/>
          <p:nvPr/>
        </p:nvSpPr>
        <p:spPr>
          <a:xfrm>
            <a:off x="5831487" y="2762105"/>
            <a:ext cx="4394198"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rPr>
              <a:t>count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fib2</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b="1" kern="0" dirty="0" smtClean="0">
                <a:solidFill>
                  <a:srgbClr val="0000FF"/>
                </a:solidFill>
                <a:latin typeface="Courier New" panose="02070309020205020404" pitchFamily="49" charset="0"/>
                <a:ea typeface="宋体" panose="02010600030101010101" pitchFamily="2" charset="-122"/>
              </a:rPr>
              <a:t>if</a:t>
            </a:r>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&gt;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1000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break</a:t>
            </a:r>
            <a:endParaRPr lang="en-US" altLang="zh-CN" kern="0" dirty="0" smtClean="0">
              <a:solidFill>
                <a:srgbClr val="000000"/>
              </a:solidFill>
              <a:latin typeface="Courier New" panose="02070309020205020404" pitchFamily="49" charset="0"/>
              <a:ea typeface="宋体" panose="02010600030101010101" pitchFamily="2" charset="-122"/>
            </a:endParaRPr>
          </a:p>
          <a:p>
            <a:r>
              <a:rPr lang="en-US" altLang="zh-CN" kern="0" dirty="0" smtClean="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end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count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count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5</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smtClean="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cxnSp>
        <p:nvCxnSpPr>
          <p:cNvPr id="4" name="直接箭头连接符 3"/>
          <p:cNvCxnSpPr/>
          <p:nvPr/>
        </p:nvCxnSpPr>
        <p:spPr>
          <a:xfrm>
            <a:off x="2185261" y="3778704"/>
            <a:ext cx="0" cy="588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877980" y="2298442"/>
            <a:ext cx="3361818" cy="369332"/>
          </a:xfrm>
          <a:prstGeom prst="rect">
            <a:avLst/>
          </a:prstGeom>
        </p:spPr>
        <p:txBody>
          <a:bodyPr wrap="none">
            <a:spAutoFit/>
          </a:bodyPr>
          <a:lstStyle/>
          <a:p>
            <a:r>
              <a:rPr lang="zh-CN" altLang="en-US" kern="0" dirty="0" smtClean="0">
                <a:solidFill>
                  <a:srgbClr val="0070C0"/>
                </a:solidFill>
                <a:latin typeface="Courier New" panose="02070309020205020404" pitchFamily="49" charset="0"/>
                <a:ea typeface="宋体" panose="02010600030101010101" pitchFamily="2" charset="-122"/>
              </a:rPr>
              <a:t>返回</a:t>
            </a:r>
            <a:r>
              <a:rPr lang="en-US" altLang="zh-CN" kern="0" dirty="0" smtClean="0">
                <a:solidFill>
                  <a:srgbClr val="0070C0"/>
                </a:solidFill>
                <a:latin typeface="Courier New" panose="02070309020205020404" pitchFamily="49" charset="0"/>
                <a:ea typeface="宋体" panose="02010600030101010101" pitchFamily="2" charset="-122"/>
              </a:rPr>
              <a:t>1000</a:t>
            </a:r>
            <a:r>
              <a:rPr lang="zh-CN" altLang="en-US" kern="0" dirty="0" smtClean="0">
                <a:solidFill>
                  <a:srgbClr val="0070C0"/>
                </a:solidFill>
                <a:latin typeface="Courier New" panose="02070309020205020404" pitchFamily="49" charset="0"/>
                <a:ea typeface="宋体" panose="02010600030101010101" pitchFamily="2" charset="-122"/>
              </a:rPr>
              <a:t>以内的</a:t>
            </a:r>
            <a:r>
              <a:rPr lang="en-US" altLang="zh-CN" kern="0" dirty="0" err="1" smtClean="0">
                <a:solidFill>
                  <a:srgbClr val="FF8000"/>
                </a:solidFill>
                <a:latin typeface="Courier New" panose="02070309020205020404" pitchFamily="49" charset="0"/>
                <a:ea typeface="宋体" panose="02010600030101010101" pitchFamily="2" charset="-122"/>
                <a:cs typeface="Times New Roman" panose="02020603050405020304" pitchFamily="18" charset="0"/>
              </a:rPr>
              <a:t>fibonacci</a:t>
            </a:r>
            <a:r>
              <a:rPr lang="zh-CN" altLang="en-US" kern="0" dirty="0" smtClean="0">
                <a:solidFill>
                  <a:srgbClr val="0070C0"/>
                </a:solidFill>
                <a:latin typeface="Courier New" panose="02070309020205020404" pitchFamily="49" charset="0"/>
                <a:ea typeface="宋体" panose="02010600030101010101" pitchFamily="2" charset="-122"/>
              </a:rPr>
              <a:t>数</a:t>
            </a:r>
            <a:endParaRPr lang="en-US" altLang="zh-CN" kern="0" dirty="0">
              <a:solidFill>
                <a:srgbClr val="0070C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1191248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zh-CN" altLang="en-US" dirty="0" smtClean="0"/>
              <a:t>5.8 高级话题</a:t>
            </a:r>
          </a:p>
        </p:txBody>
      </p:sp>
      <p:sp>
        <p:nvSpPr>
          <p:cNvPr id="64515" name="Rectangle 3"/>
          <p:cNvSpPr>
            <a:spLocks noGrp="1" noChangeArrowheads="1"/>
          </p:cNvSpPr>
          <p:nvPr>
            <p:ph type="body" idx="1"/>
          </p:nvPr>
        </p:nvSpPr>
        <p:spPr>
          <a:xfrm>
            <a:off x="838200" y="1480852"/>
            <a:ext cx="10515600" cy="4351338"/>
          </a:xfrm>
        </p:spPr>
        <p:txBody>
          <a:bodyPr>
            <a:normAutofit/>
          </a:bodyPr>
          <a:lstStyle/>
          <a:p>
            <a:pPr>
              <a:lnSpc>
                <a:spcPct val="100000"/>
              </a:lnSpc>
              <a:defRPr/>
            </a:pPr>
            <a:r>
              <a:rPr lang="zh-CN" altLang="en-US" dirty="0"/>
              <a:t>使用</a:t>
            </a:r>
            <a:r>
              <a:rPr lang="zh-CN" altLang="en-US" b="1" dirty="0">
                <a:solidFill>
                  <a:schemeClr val="accent5"/>
                </a:solidFill>
              </a:rPr>
              <a:t>dis</a:t>
            </a:r>
            <a:r>
              <a:rPr lang="zh-CN" altLang="en-US" dirty="0"/>
              <a:t>模块可以查看函数的字节码指令</a:t>
            </a:r>
          </a:p>
          <a:p>
            <a:pPr marL="0" indent="0" eaLnBrk="1" hangingPunct="1">
              <a:buNone/>
              <a:defRPr/>
            </a:pPr>
            <a:endParaRPr lang="zh-CN" altLang="en-US" sz="2400" dirty="0"/>
          </a:p>
        </p:txBody>
      </p:sp>
      <p:sp>
        <p:nvSpPr>
          <p:cNvPr id="4" name="Rectangle 3"/>
          <p:cNvSpPr txBox="1">
            <a:spLocks noChangeArrowheads="1"/>
          </p:cNvSpPr>
          <p:nvPr/>
        </p:nvSpPr>
        <p:spPr>
          <a:xfrm>
            <a:off x="1237327" y="2408618"/>
            <a:ext cx="6280049" cy="3788983"/>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95000"/>
              </a:lnSpc>
              <a:spcBef>
                <a:spcPct val="0"/>
              </a:spcBef>
              <a:defRPr/>
            </a:pPr>
            <a:r>
              <a:rPr lang="zh-CN" altLang="en-US" sz="2000" dirty="0"/>
              <a:t>&gt;&gt;&gt; def add(n):</a:t>
            </a:r>
          </a:p>
          <a:p>
            <a:pPr>
              <a:lnSpc>
                <a:spcPct val="95000"/>
              </a:lnSpc>
              <a:spcBef>
                <a:spcPct val="0"/>
              </a:spcBef>
              <a:defRPr/>
            </a:pPr>
            <a:r>
              <a:rPr lang="zh-CN" altLang="en-US" sz="2000" dirty="0"/>
              <a:t>	n+=1</a:t>
            </a:r>
          </a:p>
          <a:p>
            <a:pPr>
              <a:lnSpc>
                <a:spcPct val="95000"/>
              </a:lnSpc>
              <a:spcBef>
                <a:spcPct val="0"/>
              </a:spcBef>
              <a:defRPr/>
            </a:pPr>
            <a:r>
              <a:rPr lang="zh-CN" altLang="en-US" sz="2000" dirty="0"/>
              <a:t>	return n</a:t>
            </a:r>
          </a:p>
          <a:p>
            <a:pPr>
              <a:lnSpc>
                <a:spcPct val="95000"/>
              </a:lnSpc>
              <a:spcBef>
                <a:spcPct val="0"/>
              </a:spcBef>
              <a:defRPr/>
            </a:pPr>
            <a:r>
              <a:rPr lang="zh-CN" altLang="en-US" sz="2000" dirty="0"/>
              <a:t>&gt;&gt;&gt; import dis</a:t>
            </a:r>
          </a:p>
          <a:p>
            <a:pPr>
              <a:lnSpc>
                <a:spcPct val="95000"/>
              </a:lnSpc>
              <a:spcBef>
                <a:spcPct val="0"/>
              </a:spcBef>
              <a:defRPr/>
            </a:pPr>
            <a:r>
              <a:rPr lang="zh-CN" altLang="en-US" sz="2000" dirty="0"/>
              <a:t>&gt;&gt;&gt; dis.dis(add)</a:t>
            </a:r>
          </a:p>
          <a:p>
            <a:pPr>
              <a:lnSpc>
                <a:spcPct val="95000"/>
              </a:lnSpc>
              <a:spcBef>
                <a:spcPct val="0"/>
              </a:spcBef>
              <a:defRPr/>
            </a:pPr>
            <a:r>
              <a:rPr lang="zh-CN" altLang="en-US" sz="2000" dirty="0"/>
              <a:t>  </a:t>
            </a:r>
            <a:r>
              <a:rPr lang="zh-CN" altLang="en-US" sz="2000" dirty="0">
                <a:solidFill>
                  <a:schemeClr val="accent5"/>
                </a:solidFill>
              </a:rPr>
              <a:t>2           0 LOAD_FAST                0 (n)</a:t>
            </a:r>
          </a:p>
          <a:p>
            <a:pPr>
              <a:lnSpc>
                <a:spcPct val="95000"/>
              </a:lnSpc>
              <a:spcBef>
                <a:spcPct val="0"/>
              </a:spcBef>
              <a:defRPr/>
            </a:pPr>
            <a:r>
              <a:rPr lang="zh-CN" altLang="en-US" sz="2000" dirty="0">
                <a:solidFill>
                  <a:schemeClr val="accent5"/>
                </a:solidFill>
              </a:rPr>
              <a:t>              3 LOAD_CONST               1 (1)</a:t>
            </a:r>
          </a:p>
          <a:p>
            <a:pPr>
              <a:lnSpc>
                <a:spcPct val="95000"/>
              </a:lnSpc>
              <a:spcBef>
                <a:spcPct val="0"/>
              </a:spcBef>
              <a:defRPr/>
            </a:pPr>
            <a:r>
              <a:rPr lang="zh-CN" altLang="en-US" sz="2000" dirty="0">
                <a:solidFill>
                  <a:schemeClr val="accent5"/>
                </a:solidFill>
              </a:rPr>
              <a:t>              6 INPLACE_ADD         </a:t>
            </a:r>
          </a:p>
          <a:p>
            <a:pPr>
              <a:lnSpc>
                <a:spcPct val="95000"/>
              </a:lnSpc>
              <a:spcBef>
                <a:spcPct val="0"/>
              </a:spcBef>
              <a:defRPr/>
            </a:pPr>
            <a:r>
              <a:rPr lang="zh-CN" altLang="en-US" sz="2000" dirty="0">
                <a:solidFill>
                  <a:schemeClr val="accent5"/>
                </a:solidFill>
              </a:rPr>
              <a:t>              7 STORE_FAST               0 (n)</a:t>
            </a:r>
          </a:p>
          <a:p>
            <a:pPr>
              <a:lnSpc>
                <a:spcPct val="95000"/>
              </a:lnSpc>
              <a:spcBef>
                <a:spcPct val="0"/>
              </a:spcBef>
              <a:defRPr/>
            </a:pPr>
            <a:endParaRPr lang="zh-CN" altLang="en-US" sz="2000" dirty="0">
              <a:solidFill>
                <a:schemeClr val="accent5"/>
              </a:solidFill>
            </a:endParaRPr>
          </a:p>
          <a:p>
            <a:pPr>
              <a:lnSpc>
                <a:spcPct val="95000"/>
              </a:lnSpc>
              <a:spcBef>
                <a:spcPct val="0"/>
              </a:spcBef>
              <a:defRPr/>
            </a:pPr>
            <a:r>
              <a:rPr lang="zh-CN" altLang="en-US" sz="2000" dirty="0">
                <a:solidFill>
                  <a:schemeClr val="accent5"/>
                </a:solidFill>
              </a:rPr>
              <a:t>  3          10 LOAD_FAST                0 (n)</a:t>
            </a:r>
          </a:p>
          <a:p>
            <a:pPr>
              <a:lnSpc>
                <a:spcPct val="95000"/>
              </a:lnSpc>
              <a:spcBef>
                <a:spcPct val="0"/>
              </a:spcBef>
              <a:defRPr/>
            </a:pPr>
            <a:r>
              <a:rPr lang="zh-CN" altLang="en-US" sz="2000" dirty="0">
                <a:solidFill>
                  <a:schemeClr val="accent5"/>
                </a:solidFill>
              </a:rPr>
              <a:t>             13 RETURN_VALUE        </a:t>
            </a:r>
          </a:p>
        </p:txBody>
      </p:sp>
    </p:spTree>
    <p:extLst>
      <p:ext uri="{BB962C8B-B14F-4D97-AF65-F5344CB8AC3E}">
        <p14:creationId xmlns:p14="http://schemas.microsoft.com/office/powerpoint/2010/main" val="1307209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zh-CN" altLang="en-US" dirty="0" smtClean="0"/>
              <a:t>5.</a:t>
            </a:r>
            <a:r>
              <a:rPr lang="en-US" altLang="zh-CN" dirty="0" smtClean="0"/>
              <a:t>8</a:t>
            </a:r>
            <a:r>
              <a:rPr lang="zh-CN" altLang="en-US" dirty="0" smtClean="0"/>
              <a:t>高级话题</a:t>
            </a:r>
          </a:p>
        </p:txBody>
      </p:sp>
      <p:sp>
        <p:nvSpPr>
          <p:cNvPr id="66563" name="Rectangle 3"/>
          <p:cNvSpPr>
            <a:spLocks noGrp="1" noChangeArrowheads="1"/>
          </p:cNvSpPr>
          <p:nvPr>
            <p:ph type="body" idx="1"/>
          </p:nvPr>
        </p:nvSpPr>
        <p:spPr>
          <a:xfrm>
            <a:off x="838200" y="2329879"/>
            <a:ext cx="10515600" cy="4351338"/>
          </a:xfrm>
          <a:solidFill>
            <a:schemeClr val="accent4">
              <a:lumMod val="20000"/>
              <a:lumOff val="80000"/>
            </a:schemeClr>
          </a:solidFill>
        </p:spPr>
        <p:txBody>
          <a:bodyPr vert="horz" lIns="91440" tIns="45720" rIns="91440" bIns="45720" rtlCol="0">
            <a:noAutofit/>
          </a:bodyPr>
          <a:lstStyle/>
          <a:p>
            <a:pPr marL="0" indent="0">
              <a:lnSpc>
                <a:spcPct val="120000"/>
              </a:lnSpc>
              <a:spcBef>
                <a:spcPts val="0"/>
              </a:spcBef>
              <a:buNone/>
            </a:pPr>
            <a:r>
              <a:rPr lang="fr-FR" altLang="zh-CN" sz="1600" dirty="0">
                <a:latin typeface="宋体" charset="-122"/>
              </a:rPr>
              <a:t>&gt;&gt;&gt; import collections</a:t>
            </a:r>
          </a:p>
          <a:p>
            <a:pPr marL="0" indent="0">
              <a:lnSpc>
                <a:spcPct val="120000"/>
              </a:lnSpc>
              <a:spcBef>
                <a:spcPts val="0"/>
              </a:spcBef>
              <a:buNone/>
            </a:pPr>
            <a:r>
              <a:rPr lang="fr-FR" altLang="zh-CN" sz="1600" dirty="0">
                <a:latin typeface="宋体" charset="-122"/>
              </a:rPr>
              <a:t>&gt;&gt;&gt; x = range(20)</a:t>
            </a:r>
          </a:p>
          <a:p>
            <a:pPr marL="0" indent="0">
              <a:lnSpc>
                <a:spcPct val="120000"/>
              </a:lnSpc>
              <a:spcBef>
                <a:spcPts val="0"/>
              </a:spcBef>
              <a:buNone/>
            </a:pPr>
            <a:r>
              <a:rPr lang="fr-FR" altLang="zh-CN" sz="1600" dirty="0">
                <a:latin typeface="宋体" charset="-122"/>
              </a:rPr>
              <a:t>&gt;&gt;&gt; list(x)</a:t>
            </a:r>
          </a:p>
          <a:p>
            <a:pPr marL="0" indent="0">
              <a:lnSpc>
                <a:spcPct val="120000"/>
              </a:lnSpc>
              <a:spcBef>
                <a:spcPts val="0"/>
              </a:spcBef>
              <a:buNone/>
            </a:pPr>
            <a:r>
              <a:rPr lang="fr-FR" altLang="zh-CN" sz="1600" dirty="0">
                <a:solidFill>
                  <a:schemeClr val="accent5"/>
                </a:solidFill>
                <a:latin typeface="宋体" charset="-122"/>
              </a:rPr>
              <a:t>[0, 1, 2, 3, 4, 5, 6, 7, 8, 9, 10, 11, 12, 13, 14, 15, 16, 17, 18, 19]</a:t>
            </a:r>
          </a:p>
          <a:p>
            <a:pPr marL="0" indent="0">
              <a:lnSpc>
                <a:spcPct val="120000"/>
              </a:lnSpc>
              <a:spcBef>
                <a:spcPts val="0"/>
              </a:spcBef>
              <a:buNone/>
            </a:pPr>
            <a:r>
              <a:rPr lang="fr-FR" altLang="zh-CN" sz="1600" dirty="0">
                <a:latin typeface="宋体" charset="-122"/>
              </a:rPr>
              <a:t>&gt;&gt;&gt; x = collections.deque(x)</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deque([0, 1, 2, 3, 4, 5, 6, 7, 8, 9, 10, 11, 12, 13, 14, 15, 16, 17, 18, 19])</a:t>
            </a:r>
          </a:p>
          <a:p>
            <a:pPr marL="0" indent="0">
              <a:lnSpc>
                <a:spcPct val="120000"/>
              </a:lnSpc>
              <a:spcBef>
                <a:spcPts val="0"/>
              </a:spcBef>
              <a:buNone/>
            </a:pPr>
            <a:r>
              <a:rPr lang="fr-FR" altLang="zh-CN" sz="1600" dirty="0">
                <a:latin typeface="宋体" charset="-122"/>
              </a:rPr>
              <a:t>&gt;&gt;&gt; x.rotate(-3)</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deque([3, 4, 5, 6, 7, 8, 9, 10, 11, 12, 13, 14, 15, 16, 17, 18, 19, 0, 1, 2])</a:t>
            </a:r>
          </a:p>
          <a:p>
            <a:pPr marL="0" indent="0">
              <a:lnSpc>
                <a:spcPct val="120000"/>
              </a:lnSpc>
              <a:spcBef>
                <a:spcPts val="0"/>
              </a:spcBef>
              <a:buNone/>
            </a:pPr>
            <a:r>
              <a:rPr lang="fr-FR" altLang="zh-CN" sz="1600" dirty="0">
                <a:latin typeface="宋体" charset="-122"/>
              </a:rPr>
              <a:t>&gt;&gt;&gt; x = list(x)</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[3, 4, 5, 6, 7, 8, 9, 10, 11, 12, 13, 14, 15, 16, 17, 18, 19, 0, 1, 2]</a:t>
            </a:r>
            <a:endParaRPr lang="zh-CN" altLang="en-US" sz="1600" dirty="0">
              <a:solidFill>
                <a:schemeClr val="accent5"/>
              </a:solidFill>
              <a:latin typeface="宋体" charset="-122"/>
            </a:endParaRPr>
          </a:p>
        </p:txBody>
      </p:sp>
      <p:sp>
        <p:nvSpPr>
          <p:cNvPr id="2" name="矩形 1"/>
          <p:cNvSpPr/>
          <p:nvPr/>
        </p:nvSpPr>
        <p:spPr>
          <a:xfrm>
            <a:off x="717452" y="1312123"/>
            <a:ext cx="11169747" cy="978729"/>
          </a:xfrm>
          <a:prstGeom prst="rect">
            <a:avLst/>
          </a:prstGeom>
        </p:spPr>
        <p:txBody>
          <a:bodyPr vert="horz" lIns="91440" tIns="45720" rIns="91440" bIns="45720" rtlCol="0">
            <a:normAutofit/>
          </a:bodyPr>
          <a:lstStyle/>
          <a:p>
            <a:pPr marL="228600" indent="-228600">
              <a:lnSpc>
                <a:spcPct val="120000"/>
              </a:lnSpc>
              <a:spcBef>
                <a:spcPts val="1000"/>
              </a:spcBef>
              <a:buFont typeface="Arial"/>
              <a:buChar char="•"/>
            </a:pPr>
            <a:r>
              <a:rPr lang="zh-CN" altLang="en-US" sz="2400" dirty="0"/>
              <a:t>把列表中所有元素循环左移</a:t>
            </a:r>
            <a:r>
              <a:rPr lang="en-US" altLang="zh-CN" sz="2400" dirty="0"/>
              <a:t>k</a:t>
            </a:r>
            <a:r>
              <a:rPr lang="zh-CN" altLang="en-US" sz="2400" dirty="0"/>
              <a:t>位。在</a:t>
            </a:r>
            <a:r>
              <a:rPr lang="en-US" altLang="zh-CN" sz="2400" dirty="0"/>
              <a:t>collections</a:t>
            </a:r>
            <a:r>
              <a:rPr lang="zh-CN" altLang="en-US" sz="2400" dirty="0"/>
              <a:t>标准库的</a:t>
            </a:r>
            <a:r>
              <a:rPr lang="en-US" altLang="zh-CN" sz="2400" b="1" dirty="0" err="1">
                <a:solidFill>
                  <a:schemeClr val="accent5"/>
                </a:solidFill>
              </a:rPr>
              <a:t>deque</a:t>
            </a:r>
            <a:r>
              <a:rPr lang="zh-CN" altLang="en-US" sz="2400" dirty="0"/>
              <a:t>对象已经实现了该功能，直接调用即可。</a:t>
            </a:r>
          </a:p>
        </p:txBody>
      </p:sp>
    </p:spTree>
    <p:extLst>
      <p:ext uri="{BB962C8B-B14F-4D97-AF65-F5344CB8AC3E}">
        <p14:creationId xmlns:p14="http://schemas.microsoft.com/office/powerpoint/2010/main" val="3299650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函数：函数调用</a:t>
            </a:r>
            <a:endParaRPr lang="zh-CN" altLang="en-US" dirty="0"/>
          </a:p>
        </p:txBody>
      </p:sp>
      <p:sp>
        <p:nvSpPr>
          <p:cNvPr id="3" name="内容占位符 2"/>
          <p:cNvSpPr>
            <a:spLocks noGrp="1"/>
          </p:cNvSpPr>
          <p:nvPr>
            <p:ph idx="1"/>
          </p:nvPr>
        </p:nvSpPr>
        <p:spPr>
          <a:xfrm>
            <a:off x="838200" y="1501032"/>
            <a:ext cx="10515600" cy="4351338"/>
          </a:xfrm>
        </p:spPr>
        <p:txBody>
          <a:bodyPr>
            <a:normAutofit fontScale="92500" lnSpcReduction="20000"/>
          </a:bodyPr>
          <a:lstStyle/>
          <a:p>
            <a:pPr>
              <a:lnSpc>
                <a:spcPct val="110000"/>
              </a:lnSpc>
            </a:pPr>
            <a:r>
              <a:rPr lang="zh-CN" altLang="en-US" dirty="0"/>
              <a:t>函数调用：</a:t>
            </a:r>
            <a:r>
              <a:rPr lang="en-US" altLang="zh-CN" dirty="0"/>
              <a:t>     </a:t>
            </a:r>
            <a:r>
              <a:rPr lang="zh-CN" altLang="en-US" dirty="0">
                <a:solidFill>
                  <a:srgbClr val="0070C0"/>
                </a:solidFill>
              </a:rPr>
              <a:t>函数名([实参列表])</a:t>
            </a:r>
            <a:endParaRPr lang="en-US" altLang="zh-CN" dirty="0">
              <a:solidFill>
                <a:srgbClr val="0070C0"/>
              </a:solidFill>
            </a:endParaRPr>
          </a:p>
          <a:p>
            <a:pPr lvl="1">
              <a:lnSpc>
                <a:spcPct val="110000"/>
              </a:lnSpc>
            </a:pPr>
            <a:r>
              <a:rPr lang="zh-CN" altLang="en-US" dirty="0"/>
              <a:t>多个参数之间以逗号分隔</a:t>
            </a:r>
            <a:endParaRPr lang="en-US" altLang="zh-CN" dirty="0"/>
          </a:p>
          <a:p>
            <a:pPr lvl="1">
              <a:lnSpc>
                <a:spcPct val="110000"/>
              </a:lnSpc>
            </a:pPr>
            <a:r>
              <a:rPr lang="zh-CN" altLang="en-US" dirty="0" smtClean="0"/>
              <a:t>实参</a:t>
            </a:r>
            <a:r>
              <a:rPr lang="en-US" altLang="zh-CN" dirty="0"/>
              <a:t>(argument) </a:t>
            </a:r>
            <a:r>
              <a:rPr lang="zh-CN" altLang="en-US" dirty="0" smtClean="0"/>
              <a:t>：</a:t>
            </a:r>
            <a:r>
              <a:rPr lang="zh-CN" altLang="en-US" dirty="0"/>
              <a:t>应该与形参</a:t>
            </a:r>
            <a:r>
              <a:rPr lang="zh-CN" altLang="en-US" dirty="0" smtClean="0"/>
              <a:t>（</a:t>
            </a:r>
            <a:r>
              <a:rPr lang="en-US" altLang="zh-CN" dirty="0"/>
              <a:t> </a:t>
            </a:r>
            <a:r>
              <a:rPr lang="en-US" altLang="zh-CN" dirty="0" smtClean="0"/>
              <a:t>parameter</a:t>
            </a:r>
            <a:r>
              <a:rPr lang="zh-CN" altLang="en-US" dirty="0" smtClean="0"/>
              <a:t>，函数</a:t>
            </a:r>
            <a:r>
              <a:rPr lang="zh-CN" altLang="en-US" dirty="0"/>
              <a:t>定义时的参数）对应，表示传递实参给出的</a:t>
            </a:r>
            <a:r>
              <a:rPr lang="zh-CN" altLang="en-US" dirty="0">
                <a:solidFill>
                  <a:srgbClr val="0070C0"/>
                </a:solidFill>
              </a:rPr>
              <a:t>对象引用</a:t>
            </a:r>
            <a:r>
              <a:rPr lang="zh-CN" altLang="en-US" dirty="0"/>
              <a:t>到相应的形参</a:t>
            </a:r>
            <a:endParaRPr lang="en-US" altLang="zh-CN" dirty="0"/>
          </a:p>
          <a:p>
            <a:pPr lvl="1">
              <a:lnSpc>
                <a:spcPct val="110000"/>
              </a:lnSpc>
            </a:pPr>
            <a:r>
              <a:rPr lang="zh-CN" altLang="en-US" dirty="0"/>
              <a:t>为了避免</a:t>
            </a:r>
            <a:r>
              <a:rPr lang="en-US" altLang="zh-CN" dirty="0"/>
              <a:t>side effect</a:t>
            </a:r>
            <a:r>
              <a:rPr lang="zh-CN" altLang="en-US" dirty="0"/>
              <a:t>，函数中的形参（变量）的使用范围为函数体</a:t>
            </a:r>
            <a:r>
              <a:rPr lang="en-US" altLang="zh-CN" dirty="0"/>
              <a:t>(</a:t>
            </a:r>
            <a:r>
              <a:rPr lang="zh-CN" altLang="en-US" dirty="0"/>
              <a:t>作用域部分会详细介绍</a:t>
            </a:r>
            <a:r>
              <a:rPr lang="en-US" altLang="zh-CN" dirty="0"/>
              <a:t>)</a:t>
            </a:r>
          </a:p>
          <a:p>
            <a:pPr lvl="1">
              <a:lnSpc>
                <a:spcPct val="110000"/>
              </a:lnSpc>
            </a:pPr>
            <a:r>
              <a:rPr lang="zh-CN" altLang="en-US" dirty="0"/>
              <a:t>函数调用时向其传递实参，</a:t>
            </a:r>
            <a:r>
              <a:rPr lang="en-US" altLang="zh-CN" dirty="0"/>
              <a:t>python</a:t>
            </a:r>
            <a:r>
              <a:rPr lang="zh-CN" altLang="en-US" dirty="0"/>
              <a:t>采用</a:t>
            </a:r>
            <a:r>
              <a:rPr lang="zh-CN" altLang="en-US" b="1" dirty="0">
                <a:solidFill>
                  <a:srgbClr val="0070C0"/>
                </a:solidFill>
              </a:rPr>
              <a:t>赋值传递</a:t>
            </a:r>
            <a:r>
              <a:rPr lang="en-US" altLang="zh-CN" b="1" dirty="0">
                <a:solidFill>
                  <a:srgbClr val="0070C0"/>
                </a:solidFill>
              </a:rPr>
              <a:t>(pass by assignment)</a:t>
            </a:r>
            <a:r>
              <a:rPr lang="zh-CN" altLang="en-US" dirty="0"/>
              <a:t>的策略</a:t>
            </a:r>
            <a:endParaRPr lang="en-US" altLang="zh-CN" dirty="0"/>
          </a:p>
          <a:p>
            <a:pPr lvl="2">
              <a:lnSpc>
                <a:spcPct val="110000"/>
              </a:lnSpc>
            </a:pPr>
            <a:r>
              <a:rPr lang="zh-CN" altLang="en-US" sz="2400" dirty="0"/>
              <a:t>与其它高级语言的</a:t>
            </a:r>
            <a:r>
              <a:rPr lang="en-US" altLang="zh-CN" sz="2400" dirty="0"/>
              <a:t>pass by value</a:t>
            </a:r>
            <a:r>
              <a:rPr lang="zh-CN" altLang="en-US" sz="2400" dirty="0"/>
              <a:t>以及</a:t>
            </a:r>
            <a:r>
              <a:rPr lang="en-US" altLang="zh-CN" sz="2400" dirty="0"/>
              <a:t>pass by reference</a:t>
            </a:r>
            <a:r>
              <a:rPr lang="zh-CN" altLang="en-US" sz="2400" dirty="0"/>
              <a:t>不同</a:t>
            </a:r>
            <a:endParaRPr lang="en-US" altLang="zh-CN" sz="2400" dirty="0"/>
          </a:p>
          <a:p>
            <a:pPr lvl="2">
              <a:lnSpc>
                <a:spcPct val="110000"/>
              </a:lnSpc>
            </a:pPr>
            <a:r>
              <a:rPr lang="zh-CN" altLang="en-US" sz="2400" dirty="0"/>
              <a:t>形参变量</a:t>
            </a:r>
            <a:r>
              <a:rPr lang="en-US" altLang="zh-CN" sz="2400" dirty="0"/>
              <a:t>=</a:t>
            </a:r>
            <a:r>
              <a:rPr lang="zh-CN" altLang="en-US" sz="2400" dirty="0"/>
              <a:t>实参变量，即形参变量与实参变量指向同一个对象　</a:t>
            </a:r>
            <a:endParaRPr lang="en-US" altLang="zh-CN" sz="2400" dirty="0"/>
          </a:p>
          <a:p>
            <a:pPr lvl="1">
              <a:lnSpc>
                <a:spcPct val="110000"/>
              </a:lnSpc>
            </a:pPr>
            <a:r>
              <a:rPr lang="zh-CN" altLang="en-US" dirty="0"/>
              <a:t>绝大多数情况下，在函数内部直接修改形参的值不会影响实参</a:t>
            </a:r>
            <a:endParaRPr lang="en-US" altLang="zh-CN" dirty="0"/>
          </a:p>
          <a:p>
            <a:pPr lvl="2">
              <a:lnSpc>
                <a:spcPct val="110000"/>
              </a:lnSpc>
            </a:pPr>
            <a:r>
              <a:rPr lang="zh-CN" altLang="en-US" sz="2400" dirty="0"/>
              <a:t>对于不可变对象，显然</a:t>
            </a:r>
            <a:r>
              <a:rPr lang="zh-CN" altLang="en-US" sz="2400" dirty="0" smtClean="0"/>
              <a:t>如此</a:t>
            </a:r>
            <a:endParaRPr lang="en-US" altLang="zh-CN" sz="2400" dirty="0" smtClean="0"/>
          </a:p>
          <a:p>
            <a:pPr lvl="2">
              <a:lnSpc>
                <a:spcPct val="110000"/>
              </a:lnSpc>
            </a:pPr>
            <a:r>
              <a:rPr lang="zh-CN" altLang="en-US" sz="2400" dirty="0"/>
              <a:t>对于</a:t>
            </a:r>
            <a:r>
              <a:rPr lang="zh-CN" altLang="en-US" sz="2400" dirty="0">
                <a:solidFill>
                  <a:srgbClr val="0070C0"/>
                </a:solidFill>
              </a:rPr>
              <a:t>可变对象</a:t>
            </a:r>
            <a:r>
              <a:rPr lang="zh-CN" altLang="en-US" sz="2400" dirty="0"/>
              <a:t>，需要小心处理</a:t>
            </a:r>
            <a:endParaRPr lang="en-US" altLang="zh-CN" sz="2400" dirty="0"/>
          </a:p>
          <a:p>
            <a:pPr>
              <a:lnSpc>
                <a:spcPct val="110000"/>
              </a:lnSpc>
            </a:pPr>
            <a:endParaRPr lang="zh-CN" altLang="en-US" dirty="0"/>
          </a:p>
        </p:txBody>
      </p:sp>
      <p:sp>
        <p:nvSpPr>
          <p:cNvPr id="4" name="矩形 3"/>
          <p:cNvSpPr/>
          <p:nvPr/>
        </p:nvSpPr>
        <p:spPr>
          <a:xfrm>
            <a:off x="7737335" y="485369"/>
            <a:ext cx="3254515" cy="1015663"/>
          </a:xfrm>
          <a:prstGeom prst="rect">
            <a:avLst/>
          </a:prstGeom>
        </p:spPr>
        <p:txBody>
          <a:bodyPr wrap="square">
            <a:spAutoFit/>
          </a:bodyPr>
          <a:lstStyle/>
          <a:p>
            <a:pPr>
              <a:buFont typeface="Wingdings" panose="05000000000000000000" pitchFamily="2" charset="2"/>
              <a:buNone/>
            </a:pPr>
            <a:r>
              <a:rPr lang="zh-CN" altLang="en-US" sz="2000" b="1" dirty="0">
                <a:solidFill>
                  <a:schemeClr val="accent5"/>
                </a:solidFill>
              </a:rPr>
              <a:t>def 函数名([形参列表])</a:t>
            </a:r>
            <a:r>
              <a:rPr lang="zh-CN" altLang="en-US" sz="2000" b="1" dirty="0" smtClean="0">
                <a:solidFill>
                  <a:schemeClr val="accent5"/>
                </a:solidFill>
              </a:rPr>
              <a:t>:</a:t>
            </a:r>
            <a:endParaRPr lang="en-US" altLang="zh-CN" sz="2000" b="1" dirty="0" smtClean="0">
              <a:solidFill>
                <a:schemeClr val="accent5"/>
              </a:solidFill>
            </a:endParaRPr>
          </a:p>
          <a:p>
            <a:pPr>
              <a:buFont typeface="Wingdings" panose="05000000000000000000" pitchFamily="2" charset="2"/>
              <a:buNone/>
            </a:pPr>
            <a:r>
              <a:rPr lang="en-US" altLang="zh-CN" sz="2000" b="1" dirty="0">
                <a:solidFill>
                  <a:schemeClr val="accent5"/>
                </a:solidFill>
              </a:rPr>
              <a:t> </a:t>
            </a:r>
            <a:r>
              <a:rPr lang="en-US" altLang="zh-CN" sz="2000" b="1" dirty="0" smtClean="0">
                <a:solidFill>
                  <a:schemeClr val="accent5"/>
                </a:solidFill>
              </a:rPr>
              <a:t>   </a:t>
            </a:r>
            <a:r>
              <a:rPr lang="zh-CN" altLang="en-US" sz="2000" b="1" dirty="0" smtClean="0"/>
              <a:t> </a:t>
            </a:r>
            <a:r>
              <a:rPr lang="zh-CN" altLang="en-US" sz="2000" b="1" dirty="0" smtClean="0">
                <a:solidFill>
                  <a:schemeClr val="accent6"/>
                </a:solidFill>
              </a:rPr>
              <a:t>'''注释''' </a:t>
            </a:r>
            <a:endParaRPr lang="en-US" altLang="zh-CN" sz="2000" b="1" dirty="0" smtClean="0">
              <a:solidFill>
                <a:schemeClr val="accent6"/>
              </a:solidFill>
            </a:endParaRPr>
          </a:p>
          <a:p>
            <a:pPr>
              <a:buFont typeface="Wingdings" panose="05000000000000000000" pitchFamily="2" charset="2"/>
              <a:buNone/>
            </a:pPr>
            <a:r>
              <a:rPr lang="zh-CN" altLang="en-US" sz="2000" b="1" dirty="0" smtClean="0">
                <a:solidFill>
                  <a:schemeClr val="accent5"/>
                </a:solidFill>
              </a:rPr>
              <a:t>    函数</a:t>
            </a:r>
            <a:r>
              <a:rPr lang="zh-CN" altLang="en-US" sz="2000" b="1" dirty="0">
                <a:solidFill>
                  <a:schemeClr val="accent5"/>
                </a:solidFill>
              </a:rPr>
              <a:t>体</a:t>
            </a:r>
            <a:endParaRPr lang="en-US" altLang="zh-CN" sz="2000" b="1" dirty="0">
              <a:solidFill>
                <a:schemeClr val="accent5"/>
              </a:solidFill>
            </a:endParaRPr>
          </a:p>
        </p:txBody>
      </p:sp>
    </p:spTree>
    <p:extLst>
      <p:ext uri="{BB962C8B-B14F-4D97-AF65-F5344CB8AC3E}">
        <p14:creationId xmlns:p14="http://schemas.microsoft.com/office/powerpoint/2010/main" val="2521464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形参</a:t>
            </a:r>
            <a:r>
              <a:rPr lang="zh-CN" altLang="en-US" dirty="0"/>
              <a:t>与实参</a:t>
            </a:r>
          </a:p>
        </p:txBody>
      </p:sp>
      <p:sp>
        <p:nvSpPr>
          <p:cNvPr id="3" name="内容占位符 2"/>
          <p:cNvSpPr>
            <a:spLocks noGrp="1"/>
          </p:cNvSpPr>
          <p:nvPr>
            <p:ph idx="1"/>
          </p:nvPr>
        </p:nvSpPr>
        <p:spPr>
          <a:xfrm>
            <a:off x="599050" y="1516587"/>
            <a:ext cx="10515600" cy="574210"/>
          </a:xfrm>
        </p:spPr>
        <p:txBody>
          <a:bodyPr>
            <a:normAutofit fontScale="85000" lnSpcReduction="10000"/>
          </a:bodyPr>
          <a:lstStyle/>
          <a:p>
            <a:r>
              <a:rPr lang="zh-CN" altLang="en-US" dirty="0" smtClean="0"/>
              <a:t>可变对象的</a:t>
            </a:r>
            <a:r>
              <a:rPr lang="zh-CN" altLang="en-US" u="sng" dirty="0" smtClean="0">
                <a:solidFill>
                  <a:srgbClr val="FF0000"/>
                </a:solidFill>
              </a:rPr>
              <a:t>原地操作</a:t>
            </a:r>
            <a:r>
              <a:rPr lang="zh-CN" altLang="en-US" dirty="0" smtClean="0"/>
              <a:t>会影响函数外部实参</a:t>
            </a:r>
            <a:r>
              <a:rPr lang="zh-CN" altLang="en-US" dirty="0"/>
              <a:t>的</a:t>
            </a:r>
            <a:r>
              <a:rPr lang="zh-CN" altLang="en-US" dirty="0" smtClean="0"/>
              <a:t>值，许多时候会要利用该特性</a:t>
            </a:r>
            <a:endParaRPr lang="zh-CN" altLang="en-US" dirty="0"/>
          </a:p>
        </p:txBody>
      </p:sp>
      <p:sp>
        <p:nvSpPr>
          <p:cNvPr id="4" name="Rectangle 3"/>
          <p:cNvSpPr txBox="1">
            <a:spLocks noChangeArrowheads="1"/>
          </p:cNvSpPr>
          <p:nvPr/>
        </p:nvSpPr>
        <p:spPr>
          <a:xfrm>
            <a:off x="150592" y="2095350"/>
            <a:ext cx="3698515"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smtClean="0">
                <a:latin typeface="宋体" charset="-122"/>
                <a:sym typeface="Arial" charset="0"/>
              </a:rPr>
              <a:t>&gt;&gt;&gt; </a:t>
            </a:r>
            <a:r>
              <a:rPr lang="en-US" altLang="zh-CN" sz="2000" dirty="0">
                <a:latin typeface="宋体" charset="-122"/>
                <a:sym typeface="Arial" charset="0"/>
              </a:rPr>
              <a:t>def modify(v): </a:t>
            </a:r>
            <a:endParaRPr lang="en-US" altLang="zh-CN" sz="2000" dirty="0" smtClean="0">
              <a:latin typeface="宋体" charset="-122"/>
              <a:sym typeface="Arial" charset="0"/>
            </a:endParaRPr>
          </a:p>
          <a:p>
            <a:pPr marL="0" indent="0">
              <a:lnSpc>
                <a:spcPct val="80000"/>
              </a:lnSpc>
              <a:buNone/>
            </a:pPr>
            <a:r>
              <a:rPr lang="en-US" altLang="zh-CN" sz="2000" dirty="0" smtClean="0">
                <a:latin typeface="宋体" charset="-122"/>
                <a:sym typeface="Arial" charset="0"/>
              </a:rPr>
              <a:t>#</a:t>
            </a:r>
            <a:r>
              <a:rPr lang="zh-CN" altLang="en-US" sz="2000" dirty="0">
                <a:latin typeface="宋体" charset="-122"/>
                <a:sym typeface="Arial" charset="0"/>
              </a:rPr>
              <a:t>修改列表元素值</a:t>
            </a:r>
          </a:p>
          <a:p>
            <a:pPr marL="0" indent="0">
              <a:lnSpc>
                <a:spcPct val="80000"/>
              </a:lnSpc>
              <a:buNone/>
            </a:pPr>
            <a:r>
              <a:rPr lang="zh-CN" altLang="en-US" sz="2000" dirty="0">
                <a:latin typeface="宋体" charset="-122"/>
                <a:sym typeface="Arial" charset="0"/>
              </a:rPr>
              <a:t>	</a:t>
            </a:r>
            <a:r>
              <a:rPr lang="en-US" altLang="zh-CN" sz="2000" dirty="0">
                <a:latin typeface="宋体" charset="-122"/>
                <a:sym typeface="Arial" charset="0"/>
              </a:rPr>
              <a:t>v[0] = v[0]+1</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a = [2]</a:t>
            </a:r>
          </a:p>
          <a:p>
            <a:pPr marL="0" indent="0">
              <a:lnSpc>
                <a:spcPct val="80000"/>
              </a:lnSpc>
              <a:buNone/>
            </a:pPr>
            <a:r>
              <a:rPr lang="en-US" altLang="zh-CN" sz="2000" dirty="0">
                <a:latin typeface="宋体" charset="-122"/>
                <a:sym typeface="Arial" charset="0"/>
              </a:rPr>
              <a:t>&gt;&gt;&gt; modify(a)</a:t>
            </a:r>
          </a:p>
          <a:p>
            <a:pPr marL="0" indent="0">
              <a:lnSpc>
                <a:spcPct val="80000"/>
              </a:lnSpc>
              <a:buNone/>
            </a:pPr>
            <a:r>
              <a:rPr lang="en-US" altLang="zh-CN" sz="2000" dirty="0">
                <a:latin typeface="宋体" charset="-122"/>
                <a:sym typeface="Arial" charset="0"/>
              </a:rPr>
              <a:t>&gt;&gt;&gt; a</a:t>
            </a:r>
          </a:p>
          <a:p>
            <a:pPr marL="0" indent="0">
              <a:lnSpc>
                <a:spcPct val="80000"/>
              </a:lnSpc>
              <a:buNone/>
            </a:pPr>
            <a:r>
              <a:rPr lang="en-US" altLang="zh-CN" sz="2000" dirty="0">
                <a:solidFill>
                  <a:schemeClr val="accent5"/>
                </a:solidFill>
                <a:latin typeface="宋体" charset="-122"/>
                <a:sym typeface="Arial" charset="0"/>
              </a:rPr>
              <a:t>[3</a:t>
            </a:r>
            <a:r>
              <a:rPr lang="en-US" altLang="zh-CN" sz="2000" dirty="0" smtClean="0">
                <a:solidFill>
                  <a:schemeClr val="accent5"/>
                </a:solidFill>
                <a:latin typeface="宋体" charset="-122"/>
                <a:sym typeface="Arial" charset="0"/>
              </a:rPr>
              <a:t>]</a:t>
            </a:r>
            <a:endParaRPr lang="en-US" altLang="zh-CN" sz="2000" dirty="0">
              <a:solidFill>
                <a:schemeClr val="accent5"/>
              </a:solidFill>
              <a:latin typeface="宋体" charset="-122"/>
              <a:sym typeface="Arial" charset="0"/>
            </a:endParaRPr>
          </a:p>
        </p:txBody>
      </p:sp>
      <p:sp>
        <p:nvSpPr>
          <p:cNvPr id="5" name="矩形 4"/>
          <p:cNvSpPr/>
          <p:nvPr/>
        </p:nvSpPr>
        <p:spPr>
          <a:xfrm>
            <a:off x="1113921" y="5919237"/>
            <a:ext cx="10568189" cy="800219"/>
          </a:xfrm>
          <a:prstGeom prst="rect">
            <a:avLst/>
          </a:prstGeom>
        </p:spPr>
        <p:txBody>
          <a:bodyPr wrap="square">
            <a:spAutoFit/>
          </a:bodyPr>
          <a:lstStyle/>
          <a:p>
            <a:r>
              <a:rPr lang="zh-CN" altLang="en-US" sz="2800" dirty="0" smtClean="0">
                <a:solidFill>
                  <a:schemeClr val="accent5"/>
                </a:solidFill>
              </a:rPr>
              <a:t>注意</a:t>
            </a:r>
            <a:r>
              <a:rPr lang="zh-CN" altLang="en-US" dirty="0" smtClean="0"/>
              <a:t>：如果传递给函数的是</a:t>
            </a:r>
            <a:r>
              <a:rPr lang="en-US" altLang="zh-CN" dirty="0" smtClean="0"/>
              <a:t>Python</a:t>
            </a:r>
            <a:r>
              <a:rPr lang="zh-CN" altLang="en-US" dirty="0" smtClean="0"/>
              <a:t>可变序列，并且在函数内部使用下标或其他方式为可变序列增加、删除元素或修改元素值时，可以使得实参得到相应的修改。</a:t>
            </a:r>
            <a:endParaRPr lang="en-US" altLang="zh-CN" dirty="0"/>
          </a:p>
        </p:txBody>
      </p:sp>
      <p:sp>
        <p:nvSpPr>
          <p:cNvPr id="6" name="Rectangle 3"/>
          <p:cNvSpPr txBox="1">
            <a:spLocks noChangeArrowheads="1"/>
          </p:cNvSpPr>
          <p:nvPr/>
        </p:nvSpPr>
        <p:spPr>
          <a:xfrm>
            <a:off x="3892861" y="2088348"/>
            <a:ext cx="3834463"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smtClean="0">
                <a:latin typeface="宋体" charset="-122"/>
                <a:sym typeface="Arial" charset="0"/>
              </a:rPr>
              <a:t>&gt;&gt;&gt; </a:t>
            </a:r>
            <a:r>
              <a:rPr lang="en-US" altLang="zh-CN" sz="2000" dirty="0">
                <a:latin typeface="宋体" charset="-122"/>
                <a:sym typeface="Arial" charset="0"/>
              </a:rPr>
              <a:t>def modify(v, item): </a:t>
            </a:r>
            <a:endParaRPr lang="en-US" altLang="zh-CN" sz="2000" dirty="0" smtClean="0">
              <a:latin typeface="宋体" charset="-122"/>
              <a:sym typeface="Arial" charset="0"/>
            </a:endParaRPr>
          </a:p>
          <a:p>
            <a:pPr marL="0" indent="0">
              <a:lnSpc>
                <a:spcPct val="80000"/>
              </a:lnSpc>
              <a:buNone/>
            </a:pPr>
            <a:r>
              <a:rPr lang="en-US" altLang="zh-CN" sz="2000" dirty="0" smtClean="0">
                <a:latin typeface="宋体" charset="-122"/>
                <a:sym typeface="Arial" charset="0"/>
              </a:rPr>
              <a:t>#</a:t>
            </a:r>
            <a:r>
              <a:rPr lang="zh-CN" altLang="en-US" sz="2000" dirty="0">
                <a:latin typeface="宋体" charset="-122"/>
                <a:sym typeface="Arial" charset="0"/>
              </a:rPr>
              <a:t>为列表增加元素</a:t>
            </a:r>
          </a:p>
          <a:p>
            <a:pPr marL="0" indent="0">
              <a:lnSpc>
                <a:spcPct val="80000"/>
              </a:lnSpc>
              <a:buNone/>
            </a:pPr>
            <a:r>
              <a:rPr lang="zh-CN" altLang="en-US" sz="2000" dirty="0">
                <a:latin typeface="宋体" charset="-122"/>
                <a:sym typeface="Arial" charset="0"/>
              </a:rPr>
              <a:t>	</a:t>
            </a:r>
            <a:r>
              <a:rPr lang="en-US" altLang="zh-CN" sz="2000" dirty="0" err="1">
                <a:latin typeface="宋体" charset="-122"/>
                <a:sym typeface="Arial" charset="0"/>
              </a:rPr>
              <a:t>v.append</a:t>
            </a:r>
            <a:r>
              <a:rPr lang="en-US" altLang="zh-CN" sz="2000" dirty="0">
                <a:latin typeface="宋体" charset="-122"/>
                <a:sym typeface="Arial" charset="0"/>
              </a:rPr>
              <a:t>(item)</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a = [2]</a:t>
            </a:r>
          </a:p>
          <a:p>
            <a:pPr marL="0" indent="0">
              <a:lnSpc>
                <a:spcPct val="80000"/>
              </a:lnSpc>
              <a:buNone/>
            </a:pPr>
            <a:r>
              <a:rPr lang="en-US" altLang="zh-CN" sz="2000" dirty="0">
                <a:latin typeface="宋体" charset="-122"/>
                <a:sym typeface="Arial" charset="0"/>
              </a:rPr>
              <a:t>&gt;&gt;&gt; modify(a,3)</a:t>
            </a:r>
          </a:p>
          <a:p>
            <a:pPr marL="0" indent="0">
              <a:lnSpc>
                <a:spcPct val="80000"/>
              </a:lnSpc>
              <a:buNone/>
            </a:pPr>
            <a:r>
              <a:rPr lang="en-US" altLang="zh-CN" sz="2000" dirty="0">
                <a:latin typeface="宋体" charset="-122"/>
                <a:sym typeface="Arial" charset="0"/>
              </a:rPr>
              <a:t>&gt;&gt;&gt; a</a:t>
            </a:r>
          </a:p>
          <a:p>
            <a:pPr marL="0" indent="0">
              <a:lnSpc>
                <a:spcPct val="80000"/>
              </a:lnSpc>
              <a:buNone/>
            </a:pPr>
            <a:r>
              <a:rPr lang="en-US" altLang="zh-CN" sz="2000" dirty="0">
                <a:solidFill>
                  <a:schemeClr val="accent5"/>
                </a:solidFill>
                <a:latin typeface="宋体" charset="-122"/>
                <a:sym typeface="Arial" charset="0"/>
              </a:rPr>
              <a:t>[2, 3</a:t>
            </a:r>
            <a:r>
              <a:rPr lang="en-US" altLang="zh-CN" sz="2000" dirty="0" smtClean="0">
                <a:solidFill>
                  <a:schemeClr val="accent5"/>
                </a:solidFill>
                <a:latin typeface="宋体" charset="-122"/>
                <a:sym typeface="Arial" charset="0"/>
              </a:rPr>
              <a:t>]</a:t>
            </a:r>
            <a:endParaRPr lang="en-US" altLang="zh-CN" sz="2000" dirty="0">
              <a:solidFill>
                <a:schemeClr val="accent5"/>
              </a:solidFill>
              <a:latin typeface="宋体" charset="-122"/>
              <a:sym typeface="Arial" charset="0"/>
            </a:endParaRPr>
          </a:p>
        </p:txBody>
      </p:sp>
      <p:sp>
        <p:nvSpPr>
          <p:cNvPr id="7" name="Rectangle 3"/>
          <p:cNvSpPr txBox="1">
            <a:spLocks noChangeArrowheads="1"/>
          </p:cNvSpPr>
          <p:nvPr/>
        </p:nvSpPr>
        <p:spPr>
          <a:xfrm>
            <a:off x="7980608" y="2084442"/>
            <a:ext cx="3759558"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smtClean="0">
                <a:latin typeface="宋体" charset="-122"/>
                <a:sym typeface="Arial" charset="0"/>
              </a:rPr>
              <a:t>&gt;&gt;&gt; </a:t>
            </a:r>
            <a:r>
              <a:rPr lang="en-US" altLang="zh-CN" sz="1800" dirty="0">
                <a:latin typeface="宋体" charset="-122"/>
                <a:sym typeface="Arial" charset="0"/>
              </a:rPr>
              <a:t>def modify(d): </a:t>
            </a:r>
            <a:endParaRPr lang="en-US" altLang="zh-CN" sz="1800" dirty="0" smtClean="0">
              <a:latin typeface="宋体" charset="-122"/>
              <a:sym typeface="Arial" charset="0"/>
            </a:endParaRPr>
          </a:p>
          <a:p>
            <a:pPr marL="0" indent="0">
              <a:lnSpc>
                <a:spcPct val="80000"/>
              </a:lnSpc>
              <a:buNone/>
            </a:pPr>
            <a:r>
              <a:rPr lang="en-US" altLang="zh-CN" sz="1800" dirty="0" smtClean="0">
                <a:latin typeface="宋体" charset="-122"/>
                <a:sym typeface="Arial" charset="0"/>
              </a:rPr>
              <a:t>#</a:t>
            </a:r>
            <a:r>
              <a:rPr lang="zh-CN" altLang="en-US" sz="1800" dirty="0">
                <a:latin typeface="宋体" charset="-122"/>
                <a:sym typeface="Arial" charset="0"/>
              </a:rPr>
              <a:t>修改字典元素值或为字典增加元素</a:t>
            </a:r>
          </a:p>
          <a:p>
            <a:pPr marL="0" indent="0">
              <a:lnSpc>
                <a:spcPct val="80000"/>
              </a:lnSpc>
              <a:buNone/>
            </a:pPr>
            <a:r>
              <a:rPr lang="zh-CN" altLang="en-US" sz="1800" dirty="0">
                <a:latin typeface="宋体" charset="-122"/>
                <a:sym typeface="Arial" charset="0"/>
              </a:rPr>
              <a:t>	</a:t>
            </a:r>
            <a:r>
              <a:rPr lang="en-US" altLang="zh-CN" sz="1800" dirty="0">
                <a:latin typeface="宋体" charset="-122"/>
                <a:sym typeface="Arial" charset="0"/>
              </a:rPr>
              <a:t>d['age'] = 38</a:t>
            </a:r>
          </a:p>
          <a:p>
            <a:pPr marL="0" indent="0">
              <a:lnSpc>
                <a:spcPct val="80000"/>
              </a:lnSpc>
              <a:buNone/>
            </a:pPr>
            <a:r>
              <a:rPr lang="en-US" altLang="zh-CN" sz="1800" dirty="0" smtClean="0">
                <a:latin typeface="宋体" charset="-122"/>
                <a:sym typeface="Arial" charset="0"/>
              </a:rPr>
              <a:t>&gt;&gt;&gt; </a:t>
            </a:r>
            <a:r>
              <a:rPr lang="en-US" altLang="zh-CN" sz="1800" dirty="0">
                <a:latin typeface="宋体" charset="-122"/>
                <a:sym typeface="Arial" charset="0"/>
              </a:rPr>
              <a:t>a = {'</a:t>
            </a:r>
            <a:r>
              <a:rPr lang="en-US" altLang="zh-CN" sz="1800" dirty="0" err="1">
                <a:latin typeface="宋体" charset="-122"/>
                <a:sym typeface="Arial" charset="0"/>
              </a:rPr>
              <a:t>name':'Dong</a:t>
            </a:r>
            <a:r>
              <a:rPr lang="en-US" altLang="zh-CN" sz="1800" dirty="0">
                <a:latin typeface="宋体" charset="-122"/>
                <a:sym typeface="Arial" charset="0"/>
              </a:rPr>
              <a:t>', 'age':37, '</a:t>
            </a:r>
            <a:r>
              <a:rPr lang="en-US" altLang="zh-CN" sz="1800" dirty="0" err="1">
                <a:latin typeface="宋体" charset="-122"/>
                <a:sym typeface="Arial" charset="0"/>
              </a:rPr>
              <a:t>sex':'Male</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&gt;&gt;&gt; a</a:t>
            </a:r>
          </a:p>
          <a:p>
            <a:pPr marL="0" indent="0">
              <a:lnSpc>
                <a:spcPct val="80000"/>
              </a:lnSpc>
              <a:buNone/>
            </a:pPr>
            <a:r>
              <a:rPr lang="en-US" altLang="zh-CN" sz="1800" dirty="0">
                <a:solidFill>
                  <a:schemeClr val="accent5"/>
                </a:solidFill>
                <a:latin typeface="宋体" charset="-122"/>
                <a:sym typeface="Arial" charset="0"/>
              </a:rPr>
              <a:t>{'sex': 'Male', 'age': 37, 'name': 'Dong'}</a:t>
            </a:r>
          </a:p>
          <a:p>
            <a:pPr marL="0" indent="0">
              <a:lnSpc>
                <a:spcPct val="80000"/>
              </a:lnSpc>
              <a:buNone/>
            </a:pPr>
            <a:r>
              <a:rPr lang="en-US" altLang="zh-CN" sz="1800" dirty="0">
                <a:latin typeface="宋体" charset="-122"/>
                <a:sym typeface="Arial" charset="0"/>
              </a:rPr>
              <a:t>&gt;&gt;&gt; modify(a)</a:t>
            </a:r>
          </a:p>
          <a:p>
            <a:pPr marL="0" indent="0">
              <a:lnSpc>
                <a:spcPct val="80000"/>
              </a:lnSpc>
              <a:buNone/>
            </a:pPr>
            <a:r>
              <a:rPr lang="en-US" altLang="zh-CN" sz="1800" dirty="0">
                <a:latin typeface="宋体" charset="-122"/>
                <a:sym typeface="Arial" charset="0"/>
              </a:rPr>
              <a:t>&gt;&gt;&gt; a</a:t>
            </a:r>
          </a:p>
          <a:p>
            <a:pPr marL="0" indent="0">
              <a:lnSpc>
                <a:spcPct val="80000"/>
              </a:lnSpc>
              <a:buNone/>
            </a:pPr>
            <a:r>
              <a:rPr lang="en-US" altLang="zh-CN" sz="1800" dirty="0">
                <a:solidFill>
                  <a:schemeClr val="accent5"/>
                </a:solidFill>
                <a:latin typeface="宋体" charset="-122"/>
                <a:sym typeface="Arial" charset="0"/>
              </a:rPr>
              <a:t>{'sex': 'Male', 'age': 38, 'name': 'Dong'}</a:t>
            </a:r>
            <a:endParaRPr lang="zh-CN" altLang="en-US" sz="1800" dirty="0">
              <a:solidFill>
                <a:schemeClr val="accent5"/>
              </a:solidFill>
              <a:latin typeface="宋体" charset="-122"/>
              <a:sym typeface="Arial" charset="0"/>
            </a:endParaRPr>
          </a:p>
        </p:txBody>
      </p:sp>
    </p:spTree>
    <p:extLst>
      <p:ext uri="{BB962C8B-B14F-4D97-AF65-F5344CB8AC3E}">
        <p14:creationId xmlns:p14="http://schemas.microsoft.com/office/powerpoint/2010/main" val="1302605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 </a:t>
            </a:r>
            <a:r>
              <a:rPr lang="zh-CN" altLang="en-US" dirty="0" smtClean="0"/>
              <a:t>参数类型</a:t>
            </a:r>
            <a:endParaRPr lang="zh-CN" altLang="zh-CN" dirty="0"/>
          </a:p>
        </p:txBody>
      </p:sp>
      <p:sp>
        <p:nvSpPr>
          <p:cNvPr id="4" name="Rectangle 3"/>
          <p:cNvSpPr txBox="1">
            <a:spLocks noChangeArrowheads="1"/>
          </p:cNvSpPr>
          <p:nvPr/>
        </p:nvSpPr>
        <p:spPr>
          <a:xfrm>
            <a:off x="345426" y="1458821"/>
            <a:ext cx="11387228" cy="4091973"/>
          </a:xfrm>
          <a:prstGeom prst="rect">
            <a:avLst/>
          </a:prstGeom>
          <a:noFill/>
        </p:spPr>
        <p:txBody>
          <a:bodyPr vert="horz" lIns="108825" tIns="54412" rIns="108825" bIns="54412" rtlCol="0">
            <a:normAutofit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zh-CN" altLang="en-US" sz="2800" dirty="0"/>
              <a:t>在Python中，函数参数有很多种：</a:t>
            </a:r>
            <a:endParaRPr lang="en-US" altLang="zh-CN" sz="2800" dirty="0"/>
          </a:p>
          <a:p>
            <a:pPr lvl="1">
              <a:lnSpc>
                <a:spcPct val="100000"/>
              </a:lnSpc>
              <a:defRPr/>
            </a:pPr>
            <a:r>
              <a:rPr lang="zh-CN" altLang="en-US" sz="2000" dirty="0" smtClean="0"/>
              <a:t>普通参数</a:t>
            </a:r>
            <a:endParaRPr lang="en-US" altLang="zh-CN" sz="2000" dirty="0" smtClean="0"/>
          </a:p>
          <a:p>
            <a:pPr lvl="1">
              <a:lnSpc>
                <a:spcPct val="100000"/>
              </a:lnSpc>
              <a:defRPr/>
            </a:pPr>
            <a:r>
              <a:rPr lang="zh-CN" altLang="en-US" sz="2000" dirty="0" smtClean="0"/>
              <a:t>默认</a:t>
            </a:r>
            <a:r>
              <a:rPr lang="zh-CN" altLang="en-US" sz="2000" dirty="0"/>
              <a:t>值参</a:t>
            </a:r>
            <a:r>
              <a:rPr lang="zh-CN" altLang="en-US" sz="2000" dirty="0" smtClean="0"/>
              <a:t>数</a:t>
            </a:r>
            <a:endParaRPr lang="en-US" altLang="zh-CN" sz="2000" dirty="0" smtClean="0"/>
          </a:p>
          <a:p>
            <a:pPr lvl="1">
              <a:lnSpc>
                <a:spcPct val="100000"/>
              </a:lnSpc>
              <a:defRPr/>
            </a:pPr>
            <a:r>
              <a:rPr lang="zh-CN" altLang="en-US" sz="2000" dirty="0" smtClean="0"/>
              <a:t>关键参数</a:t>
            </a:r>
            <a:endParaRPr lang="en-US" altLang="zh-CN" sz="2000" dirty="0" smtClean="0"/>
          </a:p>
          <a:p>
            <a:pPr lvl="1">
              <a:lnSpc>
                <a:spcPct val="100000"/>
              </a:lnSpc>
              <a:defRPr/>
            </a:pPr>
            <a:r>
              <a:rPr lang="zh-CN" altLang="en-US" sz="2000" dirty="0" smtClean="0"/>
              <a:t>可变</a:t>
            </a:r>
            <a:r>
              <a:rPr lang="zh-CN" altLang="en-US" sz="2000" dirty="0"/>
              <a:t>长度参数等等。</a:t>
            </a:r>
          </a:p>
          <a:p>
            <a:pPr>
              <a:lnSpc>
                <a:spcPct val="100000"/>
              </a:lnSpc>
            </a:pPr>
            <a:r>
              <a:rPr lang="en-US" altLang="zh-CN" sz="2400" dirty="0"/>
              <a:t>Python</a:t>
            </a:r>
            <a:r>
              <a:rPr lang="zh-CN" altLang="en-US" sz="2400" dirty="0"/>
              <a:t>函数的定义非常灵活，在定义函数时</a:t>
            </a:r>
            <a:r>
              <a:rPr lang="zh-CN" altLang="en-US" sz="2400" dirty="0">
                <a:solidFill>
                  <a:srgbClr val="FF0000"/>
                </a:solidFill>
              </a:rPr>
              <a:t>不需要指定参数的类型</a:t>
            </a:r>
            <a:r>
              <a:rPr lang="zh-CN" altLang="en-US" sz="2400" dirty="0" smtClean="0"/>
              <a:t>，形参的类型完全</a:t>
            </a:r>
            <a:r>
              <a:rPr lang="zh-CN" altLang="en-US" sz="2400" dirty="0"/>
              <a:t>由调用</a:t>
            </a:r>
            <a:r>
              <a:rPr lang="zh-CN" altLang="en-US" sz="2400" dirty="0" smtClean="0"/>
              <a:t>者传递的实参类型以及</a:t>
            </a:r>
            <a:r>
              <a:rPr lang="en-US" altLang="zh-CN" sz="2400" dirty="0" smtClean="0"/>
              <a:t>Python</a:t>
            </a:r>
            <a:r>
              <a:rPr lang="zh-CN" altLang="en-US" sz="2400" dirty="0" smtClean="0"/>
              <a:t>解释器的理解和推断来决定</a:t>
            </a:r>
            <a:r>
              <a:rPr lang="zh-CN" altLang="en-US" sz="2400" dirty="0"/>
              <a:t>，类似于重载和</a:t>
            </a:r>
            <a:r>
              <a:rPr lang="zh-CN" altLang="en-US" sz="2800" dirty="0">
                <a:solidFill>
                  <a:srgbClr val="00B0F0"/>
                </a:solidFill>
              </a:rPr>
              <a:t>泛</a:t>
            </a:r>
            <a:r>
              <a:rPr lang="zh-CN" altLang="en-US" sz="2800" dirty="0" smtClean="0">
                <a:solidFill>
                  <a:srgbClr val="00B0F0"/>
                </a:solidFill>
              </a:rPr>
              <a:t>型</a:t>
            </a:r>
            <a:r>
              <a:rPr lang="en-US" altLang="zh-CN" sz="2800" dirty="0" smtClean="0">
                <a:solidFill>
                  <a:srgbClr val="00B0F0"/>
                </a:solidFill>
              </a:rPr>
              <a:t>(polymorphism)</a:t>
            </a:r>
            <a:r>
              <a:rPr lang="zh-CN" altLang="en-US" sz="2400" dirty="0" smtClean="0"/>
              <a:t>；</a:t>
            </a:r>
            <a:endParaRPr lang="zh-CN" altLang="en-US" sz="2400" dirty="0"/>
          </a:p>
          <a:p>
            <a:pPr>
              <a:lnSpc>
                <a:spcPct val="100000"/>
              </a:lnSpc>
            </a:pPr>
            <a:r>
              <a:rPr lang="zh-CN" altLang="en-US" sz="2400" dirty="0"/>
              <a:t>函数编写如果有问题，只有</a:t>
            </a:r>
            <a:r>
              <a:rPr lang="zh-CN" altLang="en-US" sz="2400" dirty="0">
                <a:solidFill>
                  <a:srgbClr val="FF0000"/>
                </a:solidFill>
              </a:rPr>
              <a:t>在调用时</a:t>
            </a:r>
            <a:r>
              <a:rPr lang="zh-CN" altLang="en-US" sz="2400" dirty="0"/>
              <a:t>才能被发现，传递某些参数时执行正确，而传递另一些类型的参数时则出现错误</a:t>
            </a:r>
            <a:r>
              <a:rPr lang="zh-CN" altLang="en-US" sz="2400" dirty="0" smtClean="0"/>
              <a:t>。</a:t>
            </a:r>
            <a:endParaRPr lang="en-US" altLang="zh-CN" sz="2400" dirty="0" smtClean="0"/>
          </a:p>
          <a:p>
            <a:pPr marL="544251" lvl="1" indent="0">
              <a:lnSpc>
                <a:spcPct val="100000"/>
              </a:lnSpc>
              <a:buNone/>
            </a:pPr>
            <a:endParaRPr lang="en-US" altLang="zh-CN" sz="2000" dirty="0" smtClean="0"/>
          </a:p>
        </p:txBody>
      </p:sp>
    </p:spTree>
    <p:extLst>
      <p:ext uri="{BB962C8B-B14F-4D97-AF65-F5344CB8AC3E}">
        <p14:creationId xmlns:p14="http://schemas.microsoft.com/office/powerpoint/2010/main" val="3529015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smtClean="0"/>
              <a:t>5.3.1</a:t>
            </a:r>
            <a:r>
              <a:rPr lang="zh-CN" altLang="en-US" dirty="0"/>
              <a:t>默认值参数</a:t>
            </a:r>
            <a:endParaRPr lang="zh-CN" altLang="zh-CN" dirty="0"/>
          </a:p>
        </p:txBody>
      </p:sp>
      <p:sp>
        <p:nvSpPr>
          <p:cNvPr id="4" name="Rectangle 3"/>
          <p:cNvSpPr txBox="1">
            <a:spLocks noChangeArrowheads="1"/>
          </p:cNvSpPr>
          <p:nvPr/>
        </p:nvSpPr>
        <p:spPr>
          <a:xfrm>
            <a:off x="343525" y="1690688"/>
            <a:ext cx="6055374" cy="4722304"/>
          </a:xfrm>
          <a:prstGeom prst="rect">
            <a:avLst/>
          </a:prstGeom>
          <a:noFill/>
        </p:spPr>
        <p:txBody>
          <a:bodyPr vert="horz" lIns="108825" tIns="54412" rIns="108825" bIns="54412" rtlCol="0">
            <a:normAutofit fontScale="775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defRPr/>
            </a:pPr>
            <a:r>
              <a:rPr lang="en-US" altLang="zh-CN" sz="2400" dirty="0" smtClean="0"/>
              <a:t>Python</a:t>
            </a:r>
            <a:r>
              <a:rPr lang="zh-CN" altLang="en-US" sz="2400" dirty="0" smtClean="0"/>
              <a:t>在定义函数时，支持</a:t>
            </a:r>
            <a:r>
              <a:rPr lang="zh-CN" altLang="en-US" sz="2400" dirty="0" smtClean="0">
                <a:solidFill>
                  <a:srgbClr val="0070C0"/>
                </a:solidFill>
              </a:rPr>
              <a:t>默认值参数</a:t>
            </a:r>
            <a:r>
              <a:rPr lang="zh-CN" altLang="en-US" sz="2400" dirty="0" smtClean="0"/>
              <a:t>，即可为形参设置默认值</a:t>
            </a:r>
            <a:r>
              <a:rPr lang="en-US" altLang="zh-CN" sz="2400" dirty="0" smtClean="0"/>
              <a:t>(</a:t>
            </a:r>
            <a:r>
              <a:rPr lang="zh-CN" altLang="en-US" sz="2400" dirty="0" smtClean="0"/>
              <a:t>缺省值</a:t>
            </a:r>
            <a:r>
              <a:rPr lang="en-US" altLang="zh-CN" sz="2400" dirty="0" smtClean="0"/>
              <a:t>)</a:t>
            </a:r>
            <a:r>
              <a:rPr lang="zh-CN" altLang="en-US" sz="2400" dirty="0" smtClean="0"/>
              <a:t>。</a:t>
            </a:r>
            <a:endParaRPr lang="en-US" altLang="zh-CN" sz="2400" dirty="0" smtClean="0"/>
          </a:p>
          <a:p>
            <a:pPr marL="0" indent="0">
              <a:buNone/>
              <a:defRPr/>
            </a:pPr>
            <a:r>
              <a:rPr lang="zh-CN" altLang="en-US" sz="2800" dirty="0" smtClean="0">
                <a:solidFill>
                  <a:schemeClr val="accent5"/>
                </a:solidFill>
              </a:rPr>
              <a:t>def </a:t>
            </a:r>
            <a:r>
              <a:rPr lang="zh-CN" altLang="en-US" sz="2800" dirty="0">
                <a:solidFill>
                  <a:schemeClr val="accent5"/>
                </a:solidFill>
              </a:rPr>
              <a:t>函数名</a:t>
            </a:r>
            <a:r>
              <a:rPr lang="zh-CN" altLang="en-US" sz="2800" dirty="0" smtClean="0">
                <a:solidFill>
                  <a:schemeClr val="accent5"/>
                </a:solidFill>
              </a:rPr>
              <a:t>(……</a:t>
            </a:r>
            <a:r>
              <a:rPr lang="zh-CN" altLang="en-US" sz="2800" dirty="0">
                <a:solidFill>
                  <a:schemeClr val="accent5"/>
                </a:solidFill>
              </a:rPr>
              <a:t>，</a:t>
            </a:r>
            <a:r>
              <a:rPr lang="zh-CN" altLang="en-US" sz="2800" dirty="0" smtClean="0">
                <a:solidFill>
                  <a:schemeClr val="accent5"/>
                </a:solidFill>
              </a:rPr>
              <a:t>形参</a:t>
            </a:r>
            <a:r>
              <a:rPr lang="zh-CN" altLang="en-US" sz="2800" dirty="0">
                <a:solidFill>
                  <a:schemeClr val="accent5"/>
                </a:solidFill>
              </a:rPr>
              <a:t>名=默认</a:t>
            </a:r>
            <a:r>
              <a:rPr lang="zh-CN" altLang="en-US" sz="2800" dirty="0" smtClean="0">
                <a:solidFill>
                  <a:schemeClr val="accent5"/>
                </a:solidFill>
              </a:rPr>
              <a:t>值)</a:t>
            </a:r>
            <a:r>
              <a:rPr lang="en-US" altLang="zh-CN" sz="2800" dirty="0" smtClean="0">
                <a:solidFill>
                  <a:schemeClr val="accent5"/>
                </a:solidFill>
              </a:rPr>
              <a:t>:</a:t>
            </a:r>
            <a:endParaRPr lang="zh-CN" altLang="en-US" sz="2800" dirty="0">
              <a:solidFill>
                <a:schemeClr val="accent5"/>
              </a:solidFill>
            </a:endParaRPr>
          </a:p>
          <a:p>
            <a:pPr>
              <a:buNone/>
              <a:defRPr/>
            </a:pPr>
            <a:r>
              <a:rPr lang="zh-CN" altLang="en-US" sz="2800" dirty="0">
                <a:solidFill>
                  <a:schemeClr val="accent5"/>
                </a:solidFill>
              </a:rPr>
              <a:t>        函数体</a:t>
            </a:r>
          </a:p>
          <a:p>
            <a:pPr>
              <a:lnSpc>
                <a:spcPct val="160000"/>
              </a:lnSpc>
              <a:defRPr/>
            </a:pPr>
            <a:r>
              <a:rPr lang="zh-CN" altLang="en-US" sz="2400" dirty="0" smtClean="0"/>
              <a:t>仅仅包含形参名的参数称为</a:t>
            </a:r>
            <a:r>
              <a:rPr lang="zh-CN" altLang="en-US" sz="2400" dirty="0" smtClean="0">
                <a:solidFill>
                  <a:srgbClr val="0070C0"/>
                </a:solidFill>
              </a:rPr>
              <a:t>位置（</a:t>
            </a:r>
            <a:r>
              <a:rPr lang="en-US" altLang="zh-CN" sz="2400" dirty="0" smtClean="0">
                <a:solidFill>
                  <a:srgbClr val="0070C0"/>
                </a:solidFill>
              </a:rPr>
              <a:t>positional</a:t>
            </a:r>
            <a:r>
              <a:rPr lang="zh-CN" altLang="en-US" sz="2400" dirty="0" smtClean="0">
                <a:solidFill>
                  <a:srgbClr val="0070C0"/>
                </a:solidFill>
              </a:rPr>
              <a:t>）参数</a:t>
            </a:r>
            <a:r>
              <a:rPr lang="zh-CN" altLang="en-US" sz="2400" dirty="0" smtClean="0"/>
              <a:t>，根据其出现的位置顺序来逐个匹配相应的实参 </a:t>
            </a:r>
            <a:endParaRPr lang="en-US" altLang="zh-CN" sz="2400" dirty="0" smtClean="0"/>
          </a:p>
          <a:p>
            <a:pPr>
              <a:lnSpc>
                <a:spcPct val="160000"/>
              </a:lnSpc>
              <a:defRPr/>
            </a:pPr>
            <a:r>
              <a:rPr lang="zh-CN" altLang="en-US" sz="2400" dirty="0" smtClean="0"/>
              <a:t>调用</a:t>
            </a:r>
            <a:r>
              <a:rPr lang="zh-CN" altLang="en-US" sz="2400" dirty="0"/>
              <a:t>带有默认值参数的函数时，可以不对默认值参数进行赋值，也可以赋值，具有较大的灵活性</a:t>
            </a:r>
            <a:r>
              <a:rPr lang="zh-CN" altLang="en-US" sz="2400" dirty="0" smtClean="0"/>
              <a:t>。</a:t>
            </a:r>
            <a:endParaRPr lang="en-US" altLang="zh-CN" sz="2400" dirty="0" smtClean="0"/>
          </a:p>
          <a:p>
            <a:pPr>
              <a:lnSpc>
                <a:spcPct val="160000"/>
              </a:lnSpc>
              <a:defRPr/>
            </a:pPr>
            <a:r>
              <a:rPr lang="zh-CN" altLang="en-US" sz="2400" dirty="0" smtClean="0"/>
              <a:t>使用“</a:t>
            </a:r>
            <a:r>
              <a:rPr lang="zh-CN" altLang="en-US" sz="2400" b="1" dirty="0" smtClean="0">
                <a:solidFill>
                  <a:schemeClr val="accent5"/>
                </a:solidFill>
              </a:rPr>
              <a:t>函数名</a:t>
            </a:r>
            <a:r>
              <a:rPr lang="en-US" altLang="zh-CN" sz="2400" b="1" dirty="0">
                <a:solidFill>
                  <a:schemeClr val="accent5"/>
                </a:solidFill>
                <a:latin typeface="宋体" charset="-122"/>
                <a:sym typeface="Arial" charset="0"/>
              </a:rPr>
              <a:t>.__defaults</a:t>
            </a:r>
            <a:r>
              <a:rPr lang="en-US" altLang="zh-CN" sz="2400" b="1" dirty="0" smtClean="0">
                <a:solidFill>
                  <a:schemeClr val="accent5"/>
                </a:solidFill>
                <a:latin typeface="宋体" charset="-122"/>
                <a:sym typeface="Arial" charset="0"/>
              </a:rPr>
              <a:t>__</a:t>
            </a:r>
            <a:r>
              <a:rPr lang="en-US" altLang="zh-CN" sz="2400" dirty="0" smtClean="0">
                <a:latin typeface="宋体" charset="-122"/>
                <a:sym typeface="Arial" charset="0"/>
              </a:rPr>
              <a:t>”</a:t>
            </a:r>
            <a:r>
              <a:rPr lang="zh-CN" altLang="en-US" sz="2400" dirty="0" smtClean="0">
                <a:latin typeface="宋体" charset="-122"/>
                <a:sym typeface="Arial" charset="0"/>
              </a:rPr>
              <a:t>以元组的形式查看函数所有默认值参数的当前值。</a:t>
            </a:r>
            <a:endParaRPr lang="zh-CN" altLang="en-US" sz="2400" dirty="0"/>
          </a:p>
          <a:p>
            <a:pPr marL="544251" lvl="1" indent="0">
              <a:lnSpc>
                <a:spcPct val="100000"/>
              </a:lnSpc>
              <a:buNone/>
            </a:pPr>
            <a:endParaRPr lang="en-US" altLang="zh-CN" sz="2000" dirty="0" smtClean="0"/>
          </a:p>
        </p:txBody>
      </p:sp>
      <p:sp>
        <p:nvSpPr>
          <p:cNvPr id="5" name="Rectangle 3"/>
          <p:cNvSpPr txBox="1">
            <a:spLocks noChangeArrowheads="1"/>
          </p:cNvSpPr>
          <p:nvPr/>
        </p:nvSpPr>
        <p:spPr>
          <a:xfrm>
            <a:off x="6467917" y="476518"/>
            <a:ext cx="5492842" cy="533185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def say( message, times =1 ):</a:t>
            </a:r>
          </a:p>
          <a:p>
            <a:pPr marL="0" indent="0">
              <a:lnSpc>
                <a:spcPct val="80000"/>
              </a:lnSpc>
              <a:buNone/>
            </a:pPr>
            <a:r>
              <a:rPr lang="en-US" altLang="zh-CN" sz="2000" dirty="0">
                <a:latin typeface="宋体" charset="-122"/>
                <a:sym typeface="Arial" charset="0"/>
              </a:rPr>
              <a:t>	        print (message * times)</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say('hello')</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不为默认值参数传值</a:t>
            </a:r>
          </a:p>
          <a:p>
            <a:pPr marL="0" indent="0">
              <a:lnSpc>
                <a:spcPct val="80000"/>
              </a:lnSpc>
              <a:buNone/>
            </a:pPr>
            <a:r>
              <a:rPr lang="en-US" altLang="zh-CN" sz="2000" dirty="0">
                <a:solidFill>
                  <a:schemeClr val="accent5"/>
                </a:solidFill>
                <a:latin typeface="宋体" charset="-122"/>
                <a:sym typeface="Arial" charset="0"/>
              </a:rPr>
              <a:t>hello</a:t>
            </a:r>
          </a:p>
          <a:p>
            <a:pPr marL="0" indent="0">
              <a:lnSpc>
                <a:spcPct val="80000"/>
              </a:lnSpc>
              <a:buNone/>
            </a:pPr>
            <a:r>
              <a:rPr lang="en-US" altLang="zh-CN" sz="2000" dirty="0">
                <a:latin typeface="宋体" charset="-122"/>
                <a:sym typeface="Arial" charset="0"/>
              </a:rPr>
              <a:t>&gt;&gt;&gt; say('hello',3)</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使用调用者显示传递的值</a:t>
            </a:r>
          </a:p>
          <a:p>
            <a:pPr marL="0" indent="0">
              <a:lnSpc>
                <a:spcPct val="80000"/>
              </a:lnSpc>
              <a:buNone/>
            </a:pPr>
            <a:r>
              <a:rPr lang="en-US" altLang="zh-CN" sz="2000" dirty="0" err="1">
                <a:solidFill>
                  <a:schemeClr val="accent5"/>
                </a:solidFill>
                <a:latin typeface="宋体" charset="-122"/>
                <a:sym typeface="Arial" charset="0"/>
              </a:rPr>
              <a:t>hellohellohello</a:t>
            </a:r>
            <a:endParaRPr lang="en-US" altLang="zh-CN" sz="2000" dirty="0">
              <a:solidFill>
                <a:schemeClr val="accent5"/>
              </a:solidFill>
              <a:latin typeface="宋体" charset="-122"/>
              <a:sym typeface="Arial" charset="0"/>
            </a:endParaRPr>
          </a:p>
          <a:p>
            <a:pPr marL="0" indent="0">
              <a:lnSpc>
                <a:spcPct val="80000"/>
              </a:lnSpc>
              <a:buNone/>
            </a:pPr>
            <a:r>
              <a:rPr lang="en-US" altLang="zh-CN" sz="2000" dirty="0">
                <a:latin typeface="宋体" charset="-122"/>
                <a:sym typeface="Arial" charset="0"/>
              </a:rPr>
              <a:t>&gt;&gt;&gt; say('hi',7)</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使用调用者显示传递的值</a:t>
            </a:r>
          </a:p>
          <a:p>
            <a:pPr marL="0" indent="0">
              <a:lnSpc>
                <a:spcPct val="80000"/>
              </a:lnSpc>
              <a:buNone/>
            </a:pPr>
            <a:r>
              <a:rPr lang="en-US" altLang="zh-CN" sz="2000" dirty="0" err="1">
                <a:solidFill>
                  <a:schemeClr val="accent5"/>
                </a:solidFill>
                <a:latin typeface="宋体" charset="-122"/>
                <a:sym typeface="Arial" charset="0"/>
              </a:rPr>
              <a:t>hihihihihihihi</a:t>
            </a:r>
            <a:endParaRPr lang="en-US" altLang="zh-CN" sz="2000" dirty="0">
              <a:solidFill>
                <a:schemeClr val="accent5"/>
              </a:solidFill>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say.__defaults</a:t>
            </a:r>
            <a:r>
              <a:rPr lang="en-US" altLang="zh-CN" sz="2000" dirty="0">
                <a:latin typeface="宋体" charset="-122"/>
                <a:sym typeface="Arial" charset="0"/>
              </a:rPr>
              <a:t>__</a:t>
            </a:r>
          </a:p>
          <a:p>
            <a:pPr marL="0" indent="0">
              <a:lnSpc>
                <a:spcPct val="80000"/>
              </a:lnSpc>
              <a:buNone/>
            </a:pPr>
            <a:r>
              <a:rPr lang="en-US" altLang="zh-CN" sz="2000" dirty="0">
                <a:solidFill>
                  <a:schemeClr val="accent5"/>
                </a:solidFill>
                <a:latin typeface="宋体" charset="-122"/>
                <a:sym typeface="Arial" charset="0"/>
              </a:rPr>
              <a:t>(1</a:t>
            </a:r>
            <a:r>
              <a:rPr lang="en-US" altLang="zh-CN" sz="2000" dirty="0" smtClean="0">
                <a:solidFill>
                  <a:schemeClr val="accent5"/>
                </a:solidFill>
                <a:latin typeface="宋体" charset="-122"/>
                <a:sym typeface="Arial" charset="0"/>
              </a:rPr>
              <a:t>,)</a:t>
            </a:r>
            <a:endParaRPr lang="en-US" altLang="zh-CN" sz="2000" dirty="0">
              <a:solidFill>
                <a:schemeClr val="accent5"/>
              </a:solidFill>
              <a:latin typeface="宋体" charset="-122"/>
              <a:sym typeface="Arial" charset="0"/>
            </a:endParaRPr>
          </a:p>
        </p:txBody>
      </p:sp>
    </p:spTree>
    <p:extLst>
      <p:ext uri="{BB962C8B-B14F-4D97-AF65-F5344CB8AC3E}">
        <p14:creationId xmlns:p14="http://schemas.microsoft.com/office/powerpoint/2010/main" val="3648454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16097</TotalTime>
  <Words>8002</Words>
  <Application>Microsoft Macintosh PowerPoint</Application>
  <PresentationFormat>宽屏</PresentationFormat>
  <Paragraphs>1302</Paragraphs>
  <Slides>57</Slides>
  <Notes>38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8" baseType="lpstr">
      <vt:lpstr>Courier New</vt:lpstr>
      <vt:lpstr>DengXian</vt:lpstr>
      <vt:lpstr>DengXian Light</vt:lpstr>
      <vt:lpstr>Mangal</vt:lpstr>
      <vt:lpstr>Times New Roman</vt:lpstr>
      <vt:lpstr>Wingdings</vt:lpstr>
      <vt:lpstr>等线</vt:lpstr>
      <vt:lpstr>宋体</vt:lpstr>
      <vt:lpstr>Arial</vt:lpstr>
      <vt:lpstr>Office 主题</vt:lpstr>
      <vt:lpstr>Visio</vt:lpstr>
      <vt:lpstr>第5章 函数设计与使用</vt:lpstr>
      <vt:lpstr>函数(5.1) </vt:lpstr>
      <vt:lpstr>函数定义： 函数体</vt:lpstr>
      <vt:lpstr>5.4 return语句</vt:lpstr>
      <vt:lpstr>函数定义：文档字符串</vt:lpstr>
      <vt:lpstr>函数：函数调用</vt:lpstr>
      <vt:lpstr>5.2 形参与实参</vt:lpstr>
      <vt:lpstr>5.3 参数类型</vt:lpstr>
      <vt:lpstr>5.3.1默认值参数</vt:lpstr>
      <vt:lpstr>5.3.1默认值参数(defaults parameter)</vt:lpstr>
      <vt:lpstr>5.3.1默认值参数(defaults parameter):示例</vt:lpstr>
      <vt:lpstr>5.3.1默认值参数</vt:lpstr>
      <vt:lpstr>5.3.1默认值参数</vt:lpstr>
      <vt:lpstr>5.3.2关键字参数(keyword argument)</vt:lpstr>
      <vt:lpstr>5.3.3可变长度参数 (variable-length parameters)</vt:lpstr>
      <vt:lpstr>仅允许关键字传递的形参（keyword-only parameter）  补充，不作要求</vt:lpstr>
      <vt:lpstr>5.3.3可变长度参数（教材上例子）</vt:lpstr>
      <vt:lpstr>形参与实参之间的匹配</vt:lpstr>
      <vt:lpstr>5.3.4 参数传递的序列解包</vt:lpstr>
      <vt:lpstr>矩阵转置（第2章的内容）</vt:lpstr>
      <vt:lpstr>5.5 变量作用域 </vt:lpstr>
      <vt:lpstr>5.5 变量作用域(scope) </vt:lpstr>
      <vt:lpstr>5.5.1 局部变量</vt:lpstr>
      <vt:lpstr>5.5.2 全局变量</vt:lpstr>
      <vt:lpstr>变量的作用域搜索（只要求掌握LG规则）</vt:lpstr>
      <vt:lpstr>赋值改变作用域</vt:lpstr>
      <vt:lpstr>赋值改变作用域</vt:lpstr>
      <vt:lpstr>global改变作用域</vt:lpstr>
      <vt:lpstr>函数作用域(补充，不作要求)</vt:lpstr>
      <vt:lpstr>5.8 高级话题 (6)嵌套函数(补充，不作要求）</vt:lpstr>
      <vt:lpstr>嵌套函数的late binding (补充，不作要求）</vt:lpstr>
      <vt:lpstr>嵌套函数的late binding (补充，不作要求）</vt:lpstr>
      <vt:lpstr>5.8 高级话题: 可调用对象(不作要求）</vt:lpstr>
      <vt:lpstr>5.6 lambda表达式（不要求会写，要会读懂）</vt:lpstr>
      <vt:lpstr>5.6 lambda表达式</vt:lpstr>
      <vt:lpstr>5.6 lambda表达式</vt:lpstr>
      <vt:lpstr>5.6 lambda表达式</vt:lpstr>
      <vt:lpstr>5.7 案例精选</vt:lpstr>
      <vt:lpstr>5.7 案例精选: 递归函数（不作要求）</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案例精选（自学，不讲）</vt:lpstr>
      <vt:lpstr>5.8 高级话题（不作要求）</vt:lpstr>
      <vt:lpstr>5.8 高级话题</vt:lpstr>
      <vt:lpstr>5.8 高级话题</vt:lpstr>
      <vt:lpstr>5.8 高级话题</vt:lpstr>
      <vt:lpstr>5.8 高级话题</vt:lpstr>
      <vt:lpstr>5.8 高级话题</vt:lpstr>
      <vt:lpstr>5.8 高级话题</vt:lpstr>
      <vt:lpstr>5.8高级话题</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331</cp:revision>
  <dcterms:created xsi:type="dcterms:W3CDTF">2016-03-26T05:46:57Z</dcterms:created>
  <dcterms:modified xsi:type="dcterms:W3CDTF">2018-05-27T22:44:31Z</dcterms:modified>
</cp:coreProperties>
</file>