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7" r:id="rId2"/>
    <p:sldId id="301" r:id="rId3"/>
    <p:sldId id="302" r:id="rId4"/>
    <p:sldId id="329" r:id="rId5"/>
    <p:sldId id="330" r:id="rId6"/>
    <p:sldId id="305" r:id="rId7"/>
    <p:sldId id="306" r:id="rId8"/>
    <p:sldId id="359" r:id="rId9"/>
    <p:sldId id="307" r:id="rId10"/>
    <p:sldId id="332" r:id="rId11"/>
    <p:sldId id="357" r:id="rId12"/>
    <p:sldId id="331" r:id="rId13"/>
    <p:sldId id="310" r:id="rId14"/>
    <p:sldId id="309" r:id="rId15"/>
    <p:sldId id="267" r:id="rId16"/>
    <p:sldId id="268" r:id="rId17"/>
    <p:sldId id="313" r:id="rId18"/>
    <p:sldId id="315" r:id="rId19"/>
    <p:sldId id="269" r:id="rId20"/>
    <p:sldId id="316" r:id="rId21"/>
    <p:sldId id="273" r:id="rId22"/>
    <p:sldId id="274" r:id="rId23"/>
    <p:sldId id="276" r:id="rId24"/>
    <p:sldId id="360" r:id="rId25"/>
    <p:sldId id="317" r:id="rId26"/>
    <p:sldId id="318" r:id="rId27"/>
    <p:sldId id="312" r:id="rId28"/>
    <p:sldId id="277" r:id="rId29"/>
    <p:sldId id="279" r:id="rId30"/>
    <p:sldId id="336" r:id="rId31"/>
    <p:sldId id="338" r:id="rId32"/>
    <p:sldId id="324" r:id="rId33"/>
    <p:sldId id="339" r:id="rId34"/>
    <p:sldId id="361" r:id="rId35"/>
    <p:sldId id="340" r:id="rId36"/>
    <p:sldId id="362" r:id="rId37"/>
    <p:sldId id="341" r:id="rId38"/>
    <p:sldId id="320" r:id="rId39"/>
    <p:sldId id="356" r:id="rId40"/>
    <p:sldId id="363" r:id="rId41"/>
    <p:sldId id="335" r:id="rId42"/>
    <p:sldId id="342" r:id="rId43"/>
    <p:sldId id="355" r:id="rId44"/>
    <p:sldId id="283" r:id="rId45"/>
    <p:sldId id="345" r:id="rId46"/>
    <p:sldId id="344" r:id="rId47"/>
    <p:sldId id="346" r:id="rId48"/>
    <p:sldId id="347" r:id="rId49"/>
    <p:sldId id="349" r:id="rId50"/>
    <p:sldId id="350" r:id="rId51"/>
    <p:sldId id="351" r:id="rId52"/>
    <p:sldId id="284" r:id="rId53"/>
    <p:sldId id="321" r:id="rId54"/>
    <p:sldId id="322" r:id="rId55"/>
    <p:sldId id="323" r:id="rId56"/>
    <p:sldId id="293" r:id="rId57"/>
    <p:sldId id="300" r:id="rId58"/>
    <p:sldId id="352" r:id="rId59"/>
    <p:sldId id="353" r:id="rId60"/>
    <p:sldId id="354"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69" autoAdjust="0"/>
    <p:restoredTop sz="70915" autoAdjust="0"/>
  </p:normalViewPr>
  <p:slideViewPr>
    <p:cSldViewPr snapToGrid="0">
      <p:cViewPr varScale="1">
        <p:scale>
          <a:sx n="89" d="100"/>
          <a:sy n="89" d="100"/>
        </p:scale>
        <p:origin x="1576" y="168"/>
      </p:cViewPr>
      <p:guideLst>
        <p:guide orient="horz" pos="2160"/>
        <p:guide pos="3840"/>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D1657-F7B8-4165-A4FD-0648B0AA91CA}"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E6D0C7-0EE7-452E-BAFD-B22A574E5553}" type="slidenum">
              <a:rPr lang="zh-CN" altLang="en-US" smtClean="0"/>
              <a:t>‹#›</a:t>
            </a:fld>
            <a:endParaRPr lang="zh-CN" altLang="en-US"/>
          </a:p>
        </p:txBody>
      </p:sp>
    </p:spTree>
    <p:extLst>
      <p:ext uri="{BB962C8B-B14F-4D97-AF65-F5344CB8AC3E}">
        <p14:creationId xmlns:p14="http://schemas.microsoft.com/office/powerpoint/2010/main" val="373842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第一个例子容易理解：  </a:t>
            </a:r>
            <a:r>
              <a:rPr lang="en-US" altLang="zh-CN" dirty="0"/>
              <a:t>True  False </a:t>
            </a:r>
          </a:p>
          <a:p>
            <a:r>
              <a:rPr lang="zh-CN" altLang="en-US" dirty="0"/>
              <a:t>第二个例子 </a:t>
            </a:r>
            <a:r>
              <a:rPr lang="en-US" altLang="zh-CN" dirty="0"/>
              <a:t>if </a:t>
            </a:r>
            <a:r>
              <a:rPr lang="en-US" altLang="zh-CN" dirty="0" err="1"/>
              <a:t>obj</a:t>
            </a:r>
            <a:r>
              <a:rPr lang="en-US" altLang="zh-CN" dirty="0"/>
              <a:t>:    </a:t>
            </a:r>
          </a:p>
          <a:p>
            <a:r>
              <a:rPr lang="en-US" altLang="zh-CN" dirty="0" err="1"/>
              <a:t>obj</a:t>
            </a:r>
            <a:r>
              <a:rPr lang="en-US" altLang="zh-CN" dirty="0"/>
              <a:t> =</a:t>
            </a:r>
            <a:r>
              <a:rPr lang="zh-CN" altLang="en-US" dirty="0"/>
              <a:t>某个列表，可以尝试 调用 </a:t>
            </a:r>
            <a:r>
              <a:rPr lang="en-US" altLang="zh-CN" dirty="0" err="1"/>
              <a:t>test_nonempty</a:t>
            </a:r>
            <a:r>
              <a:rPr lang="en-US" altLang="zh-CN" dirty="0"/>
              <a:t>(3)  </a:t>
            </a:r>
          </a:p>
          <a:p>
            <a:r>
              <a:rPr lang="en-US" altLang="zh-CN" dirty="0"/>
              <a:t>&gt;&gt;&gt; </a:t>
            </a:r>
            <a:r>
              <a:rPr lang="en-US" altLang="zh-CN" dirty="0" err="1"/>
              <a:t>test_nonempty</a:t>
            </a:r>
            <a:r>
              <a:rPr lang="en-US" altLang="zh-CN" dirty="0"/>
              <a:t>(3)</a:t>
            </a:r>
          </a:p>
          <a:p>
            <a:r>
              <a:rPr lang="en-US" altLang="zh-CN" dirty="0"/>
              <a:t>3</a:t>
            </a:r>
          </a:p>
          <a:p>
            <a:r>
              <a:rPr lang="en-US" altLang="zh-CN" dirty="0"/>
              <a:t>&gt;&gt;&gt; </a:t>
            </a:r>
            <a:r>
              <a:rPr lang="en-US" altLang="zh-CN" dirty="0" err="1"/>
              <a:t>test_nonempty</a:t>
            </a:r>
            <a:r>
              <a:rPr lang="en-US" altLang="zh-CN" dirty="0"/>
              <a:t>(4.5)</a:t>
            </a:r>
          </a:p>
          <a:p>
            <a:r>
              <a:rPr lang="en-US" altLang="zh-CN" dirty="0"/>
              <a:t>4.5</a:t>
            </a:r>
          </a:p>
          <a:p>
            <a:r>
              <a:rPr lang="en-US" altLang="zh-CN" dirty="0"/>
              <a:t>&gt;&gt;&gt; </a:t>
            </a:r>
            <a:r>
              <a:rPr lang="en-US" altLang="zh-CN" dirty="0" err="1"/>
              <a:t>test_nonempty</a:t>
            </a:r>
            <a:r>
              <a:rPr lang="en-US" altLang="zh-CN" dirty="0"/>
              <a:t>(0)</a:t>
            </a:r>
          </a:p>
          <a:p>
            <a:r>
              <a:rPr lang="en-US" altLang="zh-CN" dirty="0"/>
              <a:t>Empty</a:t>
            </a:r>
          </a:p>
          <a:p>
            <a:r>
              <a:rPr lang="en-US" altLang="zh-CN" dirty="0"/>
              <a:t>&gt;&gt;&gt; </a:t>
            </a:r>
            <a:r>
              <a:rPr lang="en-US" altLang="zh-CN" dirty="0" err="1"/>
              <a:t>test_nonempty</a:t>
            </a:r>
            <a:r>
              <a:rPr lang="en-US" altLang="zh-CN" dirty="0"/>
              <a:t>(-1)</a:t>
            </a:r>
          </a:p>
          <a:p>
            <a:r>
              <a:rPr lang="en-US" altLang="zh-CN" dirty="0"/>
              <a:t>-1</a:t>
            </a:r>
          </a:p>
          <a:p>
            <a:r>
              <a:rPr lang="en-US" altLang="zh-CN" dirty="0"/>
              <a:t>&gt;&gt;&gt; </a:t>
            </a:r>
            <a:r>
              <a:rPr lang="en-US" altLang="zh-CN" dirty="0" err="1"/>
              <a:t>test_nonempty</a:t>
            </a:r>
            <a:r>
              <a:rPr lang="en-US" altLang="zh-CN" dirty="0"/>
              <a:t>(set())</a:t>
            </a:r>
          </a:p>
          <a:p>
            <a:r>
              <a:rPr lang="en-US" altLang="zh-CN" dirty="0"/>
              <a:t>Empty</a:t>
            </a:r>
          </a:p>
          <a:p>
            <a:r>
              <a:rPr lang="en-US" altLang="zh-CN" dirty="0"/>
              <a:t>&gt;&gt;&gt; </a:t>
            </a:r>
            <a:r>
              <a:rPr lang="en-US" altLang="zh-CN" dirty="0" err="1"/>
              <a:t>test_nonempty</a:t>
            </a:r>
            <a:r>
              <a:rPr lang="en-US" altLang="zh-CN" dirty="0"/>
              <a:t>((1,2,3))</a:t>
            </a:r>
          </a:p>
          <a:p>
            <a:r>
              <a:rPr lang="en-US" altLang="zh-CN" dirty="0"/>
              <a:t>(1, 2, 3)</a:t>
            </a:r>
          </a:p>
          <a:p>
            <a:r>
              <a:rPr lang="en-US" altLang="zh-CN" dirty="0"/>
              <a:t>&gt;&gt;&gt; </a:t>
            </a:r>
            <a:r>
              <a:rPr lang="en-US" altLang="zh-CN" dirty="0" err="1"/>
              <a:t>test_nonempty</a:t>
            </a:r>
            <a:r>
              <a:rPr lang="en-US" altLang="zh-CN" dirty="0"/>
              <a:t>('</a:t>
            </a:r>
            <a:r>
              <a:rPr lang="en-US" altLang="zh-CN" dirty="0" err="1"/>
              <a:t>abc</a:t>
            </a:r>
            <a:r>
              <a:rPr lang="en-US" altLang="zh-CN" dirty="0"/>
              <a:t>')</a:t>
            </a:r>
          </a:p>
          <a:p>
            <a:r>
              <a:rPr lang="en-US" altLang="zh-CN" dirty="0" err="1"/>
              <a:t>abc</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5</a:t>
            </a:fld>
            <a:endParaRPr lang="zh-CN" altLang="en-US"/>
          </a:p>
        </p:txBody>
      </p:sp>
    </p:spTree>
    <p:extLst>
      <p:ext uri="{BB962C8B-B14F-4D97-AF65-F5344CB8AC3E}">
        <p14:creationId xmlns:p14="http://schemas.microsoft.com/office/powerpoint/2010/main" val="4193342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zh-CN" sz="1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'DCBAAE'</a:t>
            </a:r>
            <a:br>
              <a:rPr kumimoji="0" lang="zh-CN" altLang="zh-CN" sz="1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en-US" altLang="zh-CN" sz="1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[60-70)   [70-80)  [80-90)  [90-100) 100 </a:t>
            </a:r>
          </a:p>
          <a:p>
            <a:endParaRPr kumimoji="0" lang="en-US" altLang="zh-CN" sz="1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endParaRPr>
          </a:p>
          <a:p>
            <a:endParaRPr kumimoji="0" lang="en-US" altLang="zh-CN" sz="1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18</a:t>
            </a:fld>
            <a:endParaRPr lang="zh-CN" altLang="en-US"/>
          </a:p>
        </p:txBody>
      </p:sp>
    </p:spTree>
    <p:extLst>
      <p:ext uri="{BB962C8B-B14F-4D97-AF65-F5344CB8AC3E}">
        <p14:creationId xmlns:p14="http://schemas.microsoft.com/office/powerpoint/2010/main" val="1060864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条件</a:t>
            </a:r>
            <a:r>
              <a:rPr lang="en-US" altLang="zh-CN" dirty="0"/>
              <a:t>N </a:t>
            </a:r>
            <a:r>
              <a:rPr lang="zh-CN" altLang="en-US" dirty="0"/>
              <a:t>实际上相当于 条件</a:t>
            </a:r>
            <a:r>
              <a:rPr lang="en-US" altLang="zh-CN" dirty="0"/>
              <a:t>N and not (</a:t>
            </a:r>
            <a:r>
              <a:rPr lang="zh-CN" altLang="en-US" dirty="0"/>
              <a:t>条件</a:t>
            </a:r>
            <a:r>
              <a:rPr lang="en-US" altLang="zh-CN" dirty="0"/>
              <a:t>1 or </a:t>
            </a:r>
            <a:r>
              <a:rPr lang="zh-CN" altLang="en-US" dirty="0"/>
              <a:t>条件</a:t>
            </a:r>
            <a:r>
              <a:rPr lang="en-US" altLang="zh-CN" dirty="0"/>
              <a:t>2</a:t>
            </a:r>
            <a:r>
              <a:rPr lang="en-US" altLang="zh-CN" baseline="0" dirty="0"/>
              <a:t> or … or </a:t>
            </a:r>
            <a:r>
              <a:rPr lang="zh-CN" altLang="en-US" baseline="0" dirty="0"/>
              <a:t>条件</a:t>
            </a:r>
            <a:r>
              <a:rPr lang="en-US" altLang="zh-CN" baseline="0" dirty="0"/>
              <a:t>N-1) </a:t>
            </a:r>
          </a:p>
          <a:p>
            <a:r>
              <a:rPr lang="zh-CN" altLang="en-US" baseline="0" dirty="0"/>
              <a:t>或者条件 </a:t>
            </a:r>
            <a:r>
              <a:rPr lang="en-US" altLang="zh-CN" baseline="0" dirty="0"/>
              <a:t>N and (not </a:t>
            </a:r>
            <a:r>
              <a:rPr lang="zh-CN" altLang="en-US" baseline="0" dirty="0"/>
              <a:t>条件</a:t>
            </a:r>
            <a:r>
              <a:rPr lang="en-US" altLang="zh-CN" baseline="0" dirty="0"/>
              <a:t>1  and not </a:t>
            </a:r>
            <a:r>
              <a:rPr lang="zh-CN" altLang="en-US" baseline="0" dirty="0"/>
              <a:t>条件</a:t>
            </a:r>
            <a:r>
              <a:rPr lang="en-US" altLang="zh-CN" baseline="0" dirty="0"/>
              <a:t>1 …. and not </a:t>
            </a:r>
            <a:r>
              <a:rPr lang="zh-CN" altLang="en-US" baseline="0" dirty="0"/>
              <a:t>条件</a:t>
            </a:r>
            <a:r>
              <a:rPr lang="en-US" altLang="zh-CN" baseline="0" dirty="0"/>
              <a:t>N-1) </a:t>
            </a:r>
          </a:p>
          <a:p>
            <a:r>
              <a:rPr lang="en-US" altLang="zh-CN" baseline="0" dirty="0"/>
              <a:t> </a:t>
            </a:r>
            <a:r>
              <a:rPr lang="zh-CN" altLang="en-US" baseline="0" dirty="0"/>
              <a:t>，即前面都为假  </a:t>
            </a:r>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19</a:t>
            </a:fld>
            <a:endParaRPr lang="zh-CN" altLang="en-US"/>
          </a:p>
        </p:txBody>
      </p:sp>
    </p:spTree>
    <p:extLst>
      <p:ext uri="{BB962C8B-B14F-4D97-AF65-F5344CB8AC3E}">
        <p14:creationId xmlns:p14="http://schemas.microsoft.com/office/powerpoint/2010/main" val="4231817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(subject = '</a:t>
            </a:r>
            <a:r>
              <a:rPr lang="zh-CN" altLang="en-US" dirty="0"/>
              <a:t>电子信息工程</a:t>
            </a:r>
            <a:r>
              <a:rPr lang="en-US" altLang="zh-CN" dirty="0"/>
              <a:t>' and (age&gt;</a:t>
            </a:r>
            <a:r>
              <a:rPr lang="en-US" altLang="zh-CN" baseline="0" dirty="0"/>
              <a:t> 25 or college == '</a:t>
            </a:r>
            <a:r>
              <a:rPr lang="zh-CN" altLang="en-US" baseline="0" dirty="0"/>
              <a:t>重点</a:t>
            </a:r>
            <a:r>
              <a:rPr lang="en-US" altLang="zh-CN" baseline="0" dirty="0"/>
              <a:t>') ) 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(age&lt;=</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28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and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subject==</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"计算机"</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endPar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21</a:t>
            </a:fld>
            <a:endParaRPr lang="zh-CN" altLang="en-US"/>
          </a:p>
        </p:txBody>
      </p:sp>
    </p:spTree>
    <p:extLst>
      <p:ext uri="{BB962C8B-B14F-4D97-AF65-F5344CB8AC3E}">
        <p14:creationId xmlns:p14="http://schemas.microsoft.com/office/powerpoint/2010/main" val="1729338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22</a:t>
            </a:fld>
            <a:endParaRPr lang="zh-CN" altLang="en-US"/>
          </a:p>
        </p:txBody>
      </p:sp>
    </p:spTree>
    <p:extLst>
      <p:ext uri="{BB962C8B-B14F-4D97-AF65-F5344CB8AC3E}">
        <p14:creationId xmlns:p14="http://schemas.microsoft.com/office/powerpoint/2010/main" val="2347115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27</a:t>
            </a:fld>
            <a:endParaRPr lang="en-US" altLang="zh-CN"/>
          </a:p>
        </p:txBody>
      </p:sp>
    </p:spTree>
    <p:extLst>
      <p:ext uri="{BB962C8B-B14F-4D97-AF65-F5344CB8AC3E}">
        <p14:creationId xmlns:p14="http://schemas.microsoft.com/office/powerpoint/2010/main" val="2230904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marL="228600" indent="-228600">
              <a:buAutoNum type="arabicPeriod"/>
            </a:pPr>
            <a:r>
              <a:rPr lang="zh-CN" altLang="en-US" dirty="0"/>
              <a:t>条件是否为真</a:t>
            </a:r>
            <a:endParaRPr lang="en-US" altLang="zh-CN" dirty="0"/>
          </a:p>
          <a:p>
            <a:pPr marL="228600" indent="-228600">
              <a:buAutoNum type="arabicPeriod"/>
            </a:pPr>
            <a:r>
              <a:rPr lang="zh-CN" altLang="en-US" dirty="0"/>
              <a:t>如果为假，退出循环，执行之后的语句</a:t>
            </a:r>
            <a:endParaRPr lang="en-US" altLang="zh-CN" dirty="0"/>
          </a:p>
          <a:p>
            <a:pPr marL="228600" indent="-228600">
              <a:buAutoNum type="arabicPeriod"/>
            </a:pPr>
            <a:r>
              <a:rPr lang="zh-CN" altLang="en-US" dirty="0"/>
              <a:t>如果为真，执行</a:t>
            </a:r>
            <a:r>
              <a:rPr lang="en-US" altLang="zh-CN" dirty="0"/>
              <a:t>…… </a:t>
            </a:r>
            <a:r>
              <a:rPr lang="zh-CN" altLang="en-US" dirty="0"/>
              <a:t>，回到第</a:t>
            </a:r>
            <a:r>
              <a:rPr lang="en-US" altLang="zh-CN" dirty="0"/>
              <a:t>1 </a:t>
            </a:r>
          </a:p>
          <a:p>
            <a:pPr marL="228600" indent="-228600">
              <a:buAutoNum type="arabicPeriod"/>
            </a:pPr>
            <a:endParaRPr lang="en-US" altLang="zh-CN" dirty="0"/>
          </a:p>
          <a:p>
            <a:pPr marL="228600" indent="-228600">
              <a:buAutoNum type="arabicPeriod"/>
            </a:pPr>
            <a:r>
              <a:rPr lang="zh-CN" altLang="en-US" dirty="0"/>
              <a:t>有的时候执行到中途发现要退出循环，可以采用</a:t>
            </a:r>
            <a:r>
              <a:rPr lang="en-US" altLang="zh-CN" dirty="0"/>
              <a:t>break </a:t>
            </a:r>
            <a:r>
              <a:rPr lang="zh-CN" altLang="en-US" dirty="0"/>
              <a:t>，比如输入某个字符时 </a:t>
            </a:r>
            <a:endParaRPr lang="en-US" altLang="zh-CN" dirty="0"/>
          </a:p>
          <a:p>
            <a:pPr marL="228600" indent="-228600">
              <a:buAutoNum type="arabicPeriod"/>
            </a:pPr>
            <a:endParaRPr lang="en-US" altLang="zh-CN" dirty="0"/>
          </a:p>
          <a:p>
            <a:pPr marL="0" indent="0">
              <a:buNone/>
            </a:pPr>
            <a:r>
              <a:rPr lang="en-US" altLang="zh-CN" dirty="0"/>
              <a:t> while</a:t>
            </a:r>
            <a:r>
              <a:rPr lang="en-US" altLang="zh-CN" baseline="0" dirty="0"/>
              <a:t> ( </a:t>
            </a:r>
            <a:r>
              <a:rPr lang="en-US" altLang="zh-CN" baseline="0" dirty="0" err="1"/>
              <a:t>condi</a:t>
            </a:r>
            <a:r>
              <a:rPr lang="en-US" altLang="zh-CN" baseline="0" dirty="0"/>
              <a:t> and not </a:t>
            </a:r>
            <a:r>
              <a:rPr lang="en-US" altLang="zh-CN" baseline="0" dirty="0" err="1"/>
              <a:t>breakcond</a:t>
            </a:r>
            <a:r>
              <a:rPr lang="en-US" altLang="zh-CN" baseline="0" dirty="0"/>
              <a:t>): </a:t>
            </a:r>
          </a:p>
          <a:p>
            <a:pPr marL="0" indent="0">
              <a:buNone/>
            </a:pPr>
            <a:r>
              <a:rPr lang="en-US" altLang="zh-CN" baseline="0" dirty="0"/>
              <a:t>       body </a:t>
            </a:r>
          </a:p>
          <a:p>
            <a:pPr marL="0" indent="0">
              <a:buNone/>
            </a:pPr>
            <a:endParaRPr lang="en-US" altLang="zh-CN" baseline="0" dirty="0"/>
          </a:p>
          <a:p>
            <a:pPr marL="0" indent="0">
              <a:buNone/>
            </a:pPr>
            <a:endParaRPr lang="en-US" altLang="zh-CN" baseline="0" dirty="0"/>
          </a:p>
          <a:p>
            <a:pPr marL="0" indent="0">
              <a:buNone/>
            </a:pPr>
            <a:endParaRPr lang="en-US" altLang="zh-CN" baseline="0" dirty="0"/>
          </a:p>
          <a:p>
            <a:pPr marL="0" indent="0">
              <a:buNone/>
            </a:pPr>
            <a:endParaRPr lang="en-US" altLang="zh-CN" baseline="0" dirty="0"/>
          </a:p>
          <a:p>
            <a:pPr marL="0" indent="0">
              <a:buNone/>
            </a:pPr>
            <a:r>
              <a:rPr lang="en-US" altLang="zh-CN" baseline="0" dirty="0"/>
              <a:t>index = 0</a:t>
            </a:r>
          </a:p>
          <a:p>
            <a:pPr marL="0" indent="0">
              <a:buNone/>
            </a:pPr>
            <a:r>
              <a:rPr lang="en-US" altLang="zh-CN" baseline="0" dirty="0"/>
              <a:t>while index &lt; </a:t>
            </a:r>
            <a:r>
              <a:rPr lang="en-US" altLang="zh-CN" baseline="0" dirty="0" err="1"/>
              <a:t>len</a:t>
            </a:r>
            <a:r>
              <a:rPr lang="en-US" altLang="zh-CN" baseline="0" dirty="0"/>
              <a:t>(fruit):</a:t>
            </a:r>
          </a:p>
          <a:p>
            <a:pPr marL="457200" lvl="1" indent="0">
              <a:buNone/>
            </a:pPr>
            <a:r>
              <a:rPr lang="en-US" altLang="zh-CN" baseline="0" dirty="0"/>
              <a:t>letter = fruit[index]</a:t>
            </a:r>
          </a:p>
          <a:p>
            <a:pPr marL="457200" lvl="1" indent="0">
              <a:buNone/>
            </a:pPr>
            <a:r>
              <a:rPr lang="en-US" altLang="zh-CN" baseline="0" dirty="0"/>
              <a:t>print(letter)</a:t>
            </a:r>
          </a:p>
          <a:p>
            <a:pPr marL="457200" lvl="1" indent="0">
              <a:buNone/>
            </a:pPr>
            <a:r>
              <a:rPr lang="en-US" altLang="zh-CN" baseline="0" dirty="0"/>
              <a:t>index = index + 1</a:t>
            </a:r>
          </a:p>
          <a:p>
            <a:pPr marL="0" indent="0">
              <a:buNone/>
            </a:pPr>
            <a:endParaRPr lang="en-US" altLang="zh-CN" baseline="0" dirty="0"/>
          </a:p>
          <a:p>
            <a:pPr marL="0" indent="0">
              <a:buNone/>
            </a:pPr>
            <a:endParaRPr lang="en-US" altLang="zh-CN" baseline="0" dirty="0"/>
          </a:p>
          <a:p>
            <a:pPr marL="0" indent="0">
              <a:buNone/>
            </a:pPr>
            <a:r>
              <a:rPr lang="en-US" altLang="zh-CN" baseline="0" dirty="0"/>
              <a:t>for letter in fruit:</a:t>
            </a:r>
          </a:p>
          <a:p>
            <a:pPr marL="0" indent="0">
              <a:buNone/>
            </a:pPr>
            <a:r>
              <a:rPr lang="en-US" altLang="zh-CN" baseline="0" dirty="0"/>
              <a:t>     print(letter)</a:t>
            </a:r>
          </a:p>
          <a:p>
            <a:pPr marL="0" indent="0">
              <a:buNone/>
            </a:pPr>
            <a:endParaRPr lang="en-US" altLang="zh-CN" baseline="0"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err="1"/>
              <a:t>def</a:t>
            </a:r>
            <a:r>
              <a:rPr lang="en-US" altLang="zh-CN" dirty="0"/>
              <a:t> find(word, letter):</a:t>
            </a:r>
          </a:p>
          <a:p>
            <a:pPr marL="457200" lvl="1" indent="0">
              <a:buNone/>
            </a:pPr>
            <a:r>
              <a:rPr lang="en-US" altLang="zh-CN" dirty="0"/>
              <a:t>index = 0</a:t>
            </a:r>
          </a:p>
          <a:p>
            <a:pPr marL="457200" lvl="1" indent="0">
              <a:buNone/>
            </a:pPr>
            <a:r>
              <a:rPr lang="en-US" altLang="zh-CN" dirty="0"/>
              <a:t>while index &lt; </a:t>
            </a:r>
            <a:r>
              <a:rPr lang="en-US" altLang="zh-CN" dirty="0" err="1"/>
              <a:t>len</a:t>
            </a:r>
            <a:r>
              <a:rPr lang="en-US" altLang="zh-CN" dirty="0"/>
              <a:t>(word):</a:t>
            </a:r>
          </a:p>
          <a:p>
            <a:pPr marL="914400" lvl="2" indent="0">
              <a:buNone/>
            </a:pPr>
            <a:r>
              <a:rPr lang="en-US" altLang="zh-CN" dirty="0"/>
              <a:t>if word[index] == letter:</a:t>
            </a:r>
          </a:p>
          <a:p>
            <a:pPr marL="914400" lvl="2" indent="0">
              <a:buNone/>
            </a:pPr>
            <a:r>
              <a:rPr lang="en-US" altLang="zh-CN" dirty="0"/>
              <a:t>	return index</a:t>
            </a:r>
          </a:p>
          <a:p>
            <a:pPr marL="914400" lvl="2" indent="0">
              <a:buNone/>
            </a:pPr>
            <a:r>
              <a:rPr lang="en-US" altLang="zh-CN" dirty="0"/>
              <a:t>index = index + 1</a:t>
            </a:r>
          </a:p>
          <a:p>
            <a:pPr marL="457200" lvl="1" indent="0">
              <a:buNone/>
            </a:pPr>
            <a:r>
              <a:rPr lang="en-US" altLang="zh-CN" dirty="0"/>
              <a:t>return -1</a:t>
            </a: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For example, the following function prints all the letters from word1 that also appear in</a:t>
            </a:r>
          </a:p>
          <a:p>
            <a:pPr marL="0" indent="0">
              <a:buNone/>
            </a:pPr>
            <a:r>
              <a:rPr lang="en-US" altLang="zh-CN" dirty="0"/>
              <a:t>word2:</a:t>
            </a:r>
          </a:p>
          <a:p>
            <a:pPr marL="0" indent="0">
              <a:buNone/>
            </a:pPr>
            <a:r>
              <a:rPr lang="en-US" altLang="zh-CN" dirty="0" err="1"/>
              <a:t>def</a:t>
            </a:r>
            <a:r>
              <a:rPr lang="en-US" altLang="zh-CN" dirty="0"/>
              <a:t> </a:t>
            </a:r>
            <a:r>
              <a:rPr lang="en-US" altLang="zh-CN" dirty="0" err="1"/>
              <a:t>in_both</a:t>
            </a:r>
            <a:r>
              <a:rPr lang="en-US" altLang="zh-CN" dirty="0"/>
              <a:t>(word1, word2):</a:t>
            </a:r>
          </a:p>
          <a:p>
            <a:pPr marL="457200" lvl="1" indent="0">
              <a:buNone/>
            </a:pPr>
            <a:r>
              <a:rPr lang="en-US" altLang="zh-CN" dirty="0"/>
              <a:t>for letter in word1:</a:t>
            </a:r>
          </a:p>
          <a:p>
            <a:pPr marL="914400" lvl="2" indent="0">
              <a:buNone/>
            </a:pPr>
            <a:r>
              <a:rPr lang="en-US" altLang="zh-CN" dirty="0"/>
              <a:t>if letter in word2:</a:t>
            </a:r>
          </a:p>
          <a:p>
            <a:pPr marL="914400" lvl="2" indent="0">
              <a:buNone/>
            </a:pPr>
            <a:r>
              <a:rPr lang="en-US" altLang="zh-CN" dirty="0"/>
              <a:t>	print(letter)</a:t>
            </a:r>
          </a:p>
          <a:p>
            <a:pPr marL="0" indent="0">
              <a:buNone/>
            </a:pPr>
            <a:endParaRPr lang="en-US" altLang="zh-CN" dirty="0"/>
          </a:p>
          <a:p>
            <a:pPr marL="0" indent="0">
              <a:buNone/>
            </a:pPr>
            <a:endParaRPr lang="en-US" altLang="zh-CN" dirty="0"/>
          </a:p>
          <a:p>
            <a:pPr marL="0" indent="0">
              <a:buNone/>
            </a:pP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29</a:t>
            </a:fld>
            <a:endParaRPr lang="zh-CN" altLang="en-US"/>
          </a:p>
        </p:txBody>
      </p:sp>
    </p:spTree>
    <p:extLst>
      <p:ext uri="{BB962C8B-B14F-4D97-AF65-F5344CB8AC3E}">
        <p14:creationId xmlns:p14="http://schemas.microsoft.com/office/powerpoint/2010/main" val="928543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第一章介绍时举的例子</a:t>
            </a:r>
            <a:r>
              <a:rPr lang="en-US" altLang="zh-CN" dirty="0">
                <a:sym typeface="Wingdings" panose="05000000000000000000" pitchFamily="2" charset="2"/>
              </a:rPr>
              <a:t></a:t>
            </a:r>
            <a:r>
              <a:rPr lang="zh-CN" altLang="en-US" dirty="0">
                <a:sym typeface="Wingdings" panose="05000000000000000000" pitchFamily="2" charset="2"/>
              </a:rPr>
              <a:t>用循环实现，与</a:t>
            </a:r>
            <a:r>
              <a:rPr lang="en-US" altLang="zh-CN" dirty="0">
                <a:sym typeface="Wingdings" panose="05000000000000000000" pitchFamily="2" charset="2"/>
              </a:rPr>
              <a:t>29</a:t>
            </a:r>
            <a:r>
              <a:rPr lang="zh-CN" altLang="en-US" dirty="0">
                <a:sym typeface="Wingdings" panose="05000000000000000000" pitchFamily="2" charset="2"/>
              </a:rPr>
              <a:t>页</a:t>
            </a:r>
            <a:r>
              <a:rPr lang="en-US" altLang="zh-CN" dirty="0" err="1">
                <a:sym typeface="Wingdings" panose="05000000000000000000" pitchFamily="2" charset="2"/>
              </a:rPr>
              <a:t>ppt</a:t>
            </a:r>
            <a:r>
              <a:rPr lang="zh-CN" altLang="en-US" dirty="0">
                <a:sym typeface="Wingdings" panose="05000000000000000000" pitchFamily="2" charset="2"/>
              </a:rPr>
              <a:t>的图对应</a:t>
            </a:r>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30</a:t>
            </a:fld>
            <a:endParaRPr lang="zh-CN" altLang="en-US"/>
          </a:p>
        </p:txBody>
      </p:sp>
    </p:spTree>
    <p:extLst>
      <p:ext uri="{BB962C8B-B14F-4D97-AF65-F5344CB8AC3E}">
        <p14:creationId xmlns:p14="http://schemas.microsoft.com/office/powerpoint/2010/main" val="2304645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a:t>
            </a:r>
            <a:r>
              <a:rPr lang="en-US" altLang="zh-CN" dirty="0"/>
              <a:t>list</a:t>
            </a:r>
            <a:r>
              <a:rPr lang="zh-CN" altLang="en-US" dirty="0"/>
              <a:t>结合在一起，第一章给出的</a:t>
            </a:r>
            <a:r>
              <a:rPr lang="en-US" altLang="zh-CN" dirty="0"/>
              <a:t>project2</a:t>
            </a:r>
            <a:r>
              <a:rPr lang="zh-CN" altLang="en-US" dirty="0"/>
              <a:t>对应，返回的条件</a:t>
            </a:r>
            <a:r>
              <a:rPr lang="en-US" altLang="zh-CN" dirty="0">
                <a:sym typeface="Wingdings" panose="05000000000000000000" pitchFamily="2" charset="2"/>
              </a:rPr>
              <a:t> not </a:t>
            </a:r>
            <a:r>
              <a:rPr lang="en-US" altLang="zh-CN" dirty="0" err="1">
                <a:sym typeface="Wingdings" panose="05000000000000000000" pitchFamily="2" charset="2"/>
              </a:rPr>
              <a:t>num</a:t>
            </a:r>
            <a:r>
              <a:rPr lang="en-US" altLang="zh-CN" dirty="0">
                <a:sym typeface="Wingdings" panose="05000000000000000000" pitchFamily="2" charset="2"/>
              </a:rPr>
              <a:t> == 0  </a:t>
            </a:r>
            <a:r>
              <a:rPr lang="en-US" altLang="zh-CN" dirty="0" err="1">
                <a:sym typeface="Wingdings" panose="05000000000000000000" pitchFamily="2" charset="2"/>
              </a:rPr>
              <a:t>num</a:t>
            </a:r>
            <a:r>
              <a:rPr lang="en-US" altLang="zh-CN" baseline="0" dirty="0">
                <a:sym typeface="Wingdings" panose="05000000000000000000" pitchFamily="2" charset="2"/>
              </a:rPr>
              <a:t> </a:t>
            </a:r>
            <a:r>
              <a:rPr lang="zh-CN" altLang="en-US" dirty="0"/>
              <a:t>作为循环的条件</a:t>
            </a:r>
          </a:p>
        </p:txBody>
      </p:sp>
      <p:sp>
        <p:nvSpPr>
          <p:cNvPr id="4" name="灯片编号占位符 3"/>
          <p:cNvSpPr>
            <a:spLocks noGrp="1"/>
          </p:cNvSpPr>
          <p:nvPr>
            <p:ph type="sldNum" sz="quarter" idx="10"/>
          </p:nvPr>
        </p:nvSpPr>
        <p:spPr/>
        <p:txBody>
          <a:bodyPr/>
          <a:lstStyle/>
          <a:p>
            <a:fld id="{7EE6D0C7-0EE7-452E-BAFD-B22A574E5553}" type="slidenum">
              <a:rPr lang="zh-CN" altLang="en-US" smtClean="0"/>
              <a:t>31</a:t>
            </a:fld>
            <a:endParaRPr lang="zh-CN" altLang="en-US"/>
          </a:p>
        </p:txBody>
      </p:sp>
    </p:spTree>
    <p:extLst>
      <p:ext uri="{BB962C8B-B14F-4D97-AF65-F5344CB8AC3E}">
        <p14:creationId xmlns:p14="http://schemas.microsoft.com/office/powerpoint/2010/main" val="7372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教材上的</a:t>
            </a:r>
            <a:r>
              <a:rPr lang="en-US" altLang="zh-CN" dirty="0"/>
              <a:t>else</a:t>
            </a:r>
            <a:r>
              <a:rPr lang="zh-CN" altLang="en-US" dirty="0"/>
              <a:t>例子过于生搬硬套了。 应该在介绍</a:t>
            </a:r>
            <a:r>
              <a:rPr lang="en-US" altLang="zh-CN" dirty="0"/>
              <a:t>break</a:t>
            </a:r>
            <a:r>
              <a:rPr lang="zh-CN" altLang="en-US" dirty="0"/>
              <a:t>的时候再引入</a:t>
            </a:r>
          </a:p>
        </p:txBody>
      </p:sp>
      <p:sp>
        <p:nvSpPr>
          <p:cNvPr id="4" name="灯片编号占位符 3"/>
          <p:cNvSpPr>
            <a:spLocks noGrp="1"/>
          </p:cNvSpPr>
          <p:nvPr>
            <p:ph type="sldNum" sz="quarter" idx="10"/>
          </p:nvPr>
        </p:nvSpPr>
        <p:spPr/>
        <p:txBody>
          <a:bodyPr/>
          <a:lstStyle/>
          <a:p>
            <a:fld id="{7EE6D0C7-0EE7-452E-BAFD-B22A574E5553}" type="slidenum">
              <a:rPr lang="zh-CN" altLang="en-US" smtClean="0"/>
              <a:t>32</a:t>
            </a:fld>
            <a:endParaRPr lang="zh-CN" altLang="en-US"/>
          </a:p>
        </p:txBody>
      </p:sp>
    </p:spTree>
    <p:extLst>
      <p:ext uri="{BB962C8B-B14F-4D97-AF65-F5344CB8AC3E}">
        <p14:creationId xmlns:p14="http://schemas.microsoft.com/office/powerpoint/2010/main" val="330006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左边是选择结构时教材上的例子，     我们也可以在用户不输入任何信息（空字符串时）结束循环</a:t>
            </a:r>
          </a:p>
        </p:txBody>
      </p:sp>
      <p:sp>
        <p:nvSpPr>
          <p:cNvPr id="4" name="灯片编号占位符 3"/>
          <p:cNvSpPr>
            <a:spLocks noGrp="1"/>
          </p:cNvSpPr>
          <p:nvPr>
            <p:ph type="sldNum" sz="quarter" idx="10"/>
          </p:nvPr>
        </p:nvSpPr>
        <p:spPr/>
        <p:txBody>
          <a:bodyPr/>
          <a:lstStyle/>
          <a:p>
            <a:fld id="{7EE6D0C7-0EE7-452E-BAFD-B22A574E5553}" type="slidenum">
              <a:rPr lang="zh-CN" altLang="en-US" smtClean="0"/>
              <a:t>33</a:t>
            </a:fld>
            <a:endParaRPr lang="zh-CN" altLang="en-US"/>
          </a:p>
        </p:txBody>
      </p:sp>
    </p:spTree>
    <p:extLst>
      <p:ext uri="{BB962C8B-B14F-4D97-AF65-F5344CB8AC3E}">
        <p14:creationId xmlns:p14="http://schemas.microsoft.com/office/powerpoint/2010/main" val="155064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6</a:t>
            </a:fld>
            <a:endParaRPr lang="zh-CN" altLang="en-US"/>
          </a:p>
        </p:txBody>
      </p:sp>
    </p:spTree>
    <p:extLst>
      <p:ext uri="{BB962C8B-B14F-4D97-AF65-F5344CB8AC3E}">
        <p14:creationId xmlns:p14="http://schemas.microsoft.com/office/powerpoint/2010/main" val="1593529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EE6D0C7-0EE7-452E-BAFD-B22A574E5553}" type="slidenum">
              <a:rPr lang="zh-CN" altLang="en-US" smtClean="0"/>
              <a:t>34</a:t>
            </a:fld>
            <a:endParaRPr lang="zh-CN" altLang="en-US"/>
          </a:p>
        </p:txBody>
      </p:sp>
    </p:spTree>
    <p:extLst>
      <p:ext uri="{BB962C8B-B14F-4D97-AF65-F5344CB8AC3E}">
        <p14:creationId xmlns:p14="http://schemas.microsoft.com/office/powerpoint/2010/main" val="112288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更多的例子来说明</a:t>
            </a:r>
            <a:r>
              <a:rPr lang="en-US" altLang="zh-CN" dirty="0"/>
              <a:t>while</a:t>
            </a:r>
            <a:r>
              <a:rPr lang="zh-CN" altLang="en-US" dirty="0"/>
              <a:t>循环的用法</a:t>
            </a:r>
          </a:p>
        </p:txBody>
      </p:sp>
      <p:sp>
        <p:nvSpPr>
          <p:cNvPr id="4" name="灯片编号占位符 3"/>
          <p:cNvSpPr>
            <a:spLocks noGrp="1"/>
          </p:cNvSpPr>
          <p:nvPr>
            <p:ph type="sldNum" sz="quarter" idx="10"/>
          </p:nvPr>
        </p:nvSpPr>
        <p:spPr/>
        <p:txBody>
          <a:bodyPr/>
          <a:lstStyle/>
          <a:p>
            <a:fld id="{7EE6D0C7-0EE7-452E-BAFD-B22A574E5553}" type="slidenum">
              <a:rPr lang="zh-CN" altLang="en-US" smtClean="0"/>
              <a:t>35</a:t>
            </a:fld>
            <a:endParaRPr lang="zh-CN" altLang="en-US"/>
          </a:p>
        </p:txBody>
      </p:sp>
    </p:spTree>
    <p:extLst>
      <p:ext uri="{BB962C8B-B14F-4D97-AF65-F5344CB8AC3E}">
        <p14:creationId xmlns:p14="http://schemas.microsoft.com/office/powerpoint/2010/main" val="152783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36</a:t>
            </a:fld>
            <a:endParaRPr lang="zh-CN" altLang="en-US"/>
          </a:p>
        </p:txBody>
      </p:sp>
    </p:spTree>
    <p:extLst>
      <p:ext uri="{BB962C8B-B14F-4D97-AF65-F5344CB8AC3E}">
        <p14:creationId xmlns:p14="http://schemas.microsoft.com/office/powerpoint/2010/main" val="540137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1" kern="1200" dirty="0">
                <a:solidFill>
                  <a:schemeClr val="tx1"/>
                </a:solidFill>
                <a:effectLst/>
                <a:latin typeface="+mn-lt"/>
                <a:ea typeface="+mn-ea"/>
                <a:cs typeface="+mn-cs"/>
              </a:rPr>
              <a:t>Go</a:t>
            </a:r>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38</a:t>
            </a:fld>
            <a:endParaRPr lang="zh-CN" altLang="en-US"/>
          </a:p>
        </p:txBody>
      </p:sp>
    </p:spTree>
    <p:extLst>
      <p:ext uri="{BB962C8B-B14F-4D97-AF65-F5344CB8AC3E}">
        <p14:creationId xmlns:p14="http://schemas.microsoft.com/office/powerpoint/2010/main" val="9521059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sum(range(1,101)) </a:t>
            </a:r>
          </a:p>
          <a:p>
            <a:r>
              <a:rPr lang="en-US" altLang="zh-CN" dirty="0"/>
              <a:t>sum([</a:t>
            </a:r>
            <a:r>
              <a:rPr lang="en-US" altLang="zh-CN" dirty="0" err="1"/>
              <a:t>i</a:t>
            </a:r>
            <a:r>
              <a:rPr lang="en-US" altLang="zh-CN" dirty="0"/>
              <a:t>*</a:t>
            </a:r>
            <a:r>
              <a:rPr lang="en-US" altLang="zh-CN" dirty="0" err="1"/>
              <a:t>i</a:t>
            </a:r>
            <a:r>
              <a:rPr lang="en-US" altLang="zh-CN" baseline="0" dirty="0"/>
              <a:t> for </a:t>
            </a:r>
            <a:r>
              <a:rPr lang="en-US" altLang="zh-CN" baseline="0" dirty="0" err="1"/>
              <a:t>i</a:t>
            </a:r>
            <a:r>
              <a:rPr lang="en-US" altLang="zh-CN" baseline="0" dirty="0"/>
              <a:t> in range(1,101)])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41</a:t>
            </a:fld>
            <a:endParaRPr lang="zh-CN" altLang="en-US"/>
          </a:p>
        </p:txBody>
      </p:sp>
    </p:spTree>
    <p:extLst>
      <p:ext uri="{BB962C8B-B14F-4D97-AF65-F5344CB8AC3E}">
        <p14:creationId xmlns:p14="http://schemas.microsoft.com/office/powerpoint/2010/main" val="273427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46</a:t>
            </a:fld>
            <a:endParaRPr lang="zh-CN" altLang="en-US"/>
          </a:p>
        </p:txBody>
      </p:sp>
    </p:spTree>
    <p:extLst>
      <p:ext uri="{BB962C8B-B14F-4D97-AF65-F5344CB8AC3E}">
        <p14:creationId xmlns:p14="http://schemas.microsoft.com/office/powerpoint/2010/main" val="41830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[1-10]</a:t>
            </a:r>
            <a:r>
              <a:rPr lang="zh-CN" altLang="en-US" dirty="0"/>
              <a:t>范围内的奇数 ，而不是</a:t>
            </a:r>
            <a:r>
              <a:rPr lang="en-US" altLang="zh-CN" dirty="0"/>
              <a:t>[0,9]</a:t>
            </a:r>
            <a:r>
              <a:rPr lang="zh-CN" altLang="en-US" dirty="0"/>
              <a:t>范围内的奇数</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a:t>
            </a:r>
            <a:r>
              <a:rPr kumimoji="0" lang="en-US"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0</a:t>
            </a:r>
            <a:r>
              <a:rPr kumimoji="0" lang="en-US" altLang="zh-CN" sz="12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 </a:t>
            </a:r>
            <a:br>
              <a:rPr kumimoji="0" lang="zh-CN" altLang="zh-CN" sz="12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while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&lt; </a:t>
            </a:r>
            <a:r>
              <a:rPr kumimoji="0" lang="zh-CN" altLang="zh-CN" sz="12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en-US" altLang="zh-CN" sz="12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i += </a:t>
            </a:r>
            <a:r>
              <a:rPr kumimoji="0" lang="zh-CN" altLang="zh-CN" sz="12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br>
              <a:rPr kumimoji="0" lang="zh-CN" altLang="zh-CN" sz="12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 </a:t>
            </a:r>
            <a:r>
              <a:rPr kumimoji="0" lang="zh-CN" altLang="zh-CN" sz="12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continue</a:t>
            </a:r>
            <a:b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sz="1200" b="0" i="0" u="none" strike="noStrike" cap="none" normalizeH="0" baseline="0" dirty="0">
                <a:ln>
                  <a:noFill/>
                </a:ln>
                <a:solidFill>
                  <a:srgbClr val="660099"/>
                </a:solidFill>
                <a:effectLst/>
                <a:latin typeface="宋体" panose="02010600030101010101" pitchFamily="2" charset="-122"/>
                <a:ea typeface="宋体" panose="02010600030101010101" pitchFamily="2" charset="-122"/>
              </a:rPr>
              <a:t>end</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sz="1200" b="0" i="0" u="none" strike="noStrike" cap="none" normalizeH="0" baseline="0" dirty="0">
              <a:ln>
                <a:noFill/>
              </a:ln>
              <a:solidFill>
                <a:schemeClr val="tx1"/>
              </a:solidFill>
              <a:effectLst/>
              <a:latin typeface="Arial" panose="020B0604020202020204" pitchFamily="34" charset="0"/>
            </a:endParaRPr>
          </a:p>
          <a:p>
            <a:r>
              <a:rPr lang="mr-IN" altLang="zh-CN" dirty="0"/>
              <a:t>1 3 5 7 9 11 </a:t>
            </a:r>
            <a:endParaRPr lang="en-US" altLang="zh-CN" dirty="0"/>
          </a:p>
          <a:p>
            <a:r>
              <a:rPr lang="mr-IN" altLang="zh-CN" dirty="0"/>
              <a:t>&gt;&gt;&gt; </a:t>
            </a:r>
            <a:r>
              <a:rPr lang="en-US" altLang="zh-CN" dirty="0"/>
              <a:t>11</a:t>
            </a:r>
            <a:r>
              <a:rPr lang="zh-CN" altLang="en-US" dirty="0"/>
              <a:t>以内，但算了</a:t>
            </a:r>
            <a:r>
              <a:rPr lang="en-US" altLang="zh-CN" dirty="0"/>
              <a:t>11</a:t>
            </a:r>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47</a:t>
            </a:fld>
            <a:endParaRPr lang="zh-CN" altLang="en-US"/>
          </a:p>
        </p:txBody>
      </p:sp>
    </p:spTree>
    <p:extLst>
      <p:ext uri="{BB962C8B-B14F-4D97-AF65-F5344CB8AC3E}">
        <p14:creationId xmlns:p14="http://schemas.microsoft.com/office/powerpoint/2010/main" val="3368214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52</a:t>
            </a:fld>
            <a:endParaRPr lang="zh-CN" altLang="en-US"/>
          </a:p>
        </p:txBody>
      </p:sp>
    </p:spTree>
    <p:extLst>
      <p:ext uri="{BB962C8B-B14F-4D97-AF65-F5344CB8AC3E}">
        <p14:creationId xmlns:p14="http://schemas.microsoft.com/office/powerpoint/2010/main" val="1573396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57</a:t>
            </a:fld>
            <a:endParaRPr lang="zh-CN" altLang="en-US"/>
          </a:p>
        </p:txBody>
      </p:sp>
    </p:spTree>
    <p:extLst>
      <p:ext uri="{BB962C8B-B14F-4D97-AF65-F5344CB8AC3E}">
        <p14:creationId xmlns:p14="http://schemas.microsoft.com/office/powerpoint/2010/main" val="2320351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回顾一下算术运算符，介绍位运算符，但是不展开。。。。。。 </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7</a:t>
            </a:fld>
            <a:endParaRPr lang="zh-CN" altLang="en-US"/>
          </a:p>
        </p:txBody>
      </p:sp>
    </p:spTree>
    <p:extLst>
      <p:ext uri="{BB962C8B-B14F-4D97-AF65-F5344CB8AC3E}">
        <p14:creationId xmlns:p14="http://schemas.microsoft.com/office/powerpoint/2010/main" val="3139535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首先字面量、函数调用等，然后幂运算，一元等各种算术运算，接下来按位运算，算好后可以来比较，比较结果才有逻辑运算（一元最高，接下来是</a:t>
            </a:r>
            <a:r>
              <a:rPr lang="en-US" altLang="zh-CN" dirty="0"/>
              <a:t>and</a:t>
            </a:r>
            <a:r>
              <a:rPr lang="en-US" altLang="zh-CN" baseline="0" dirty="0"/>
              <a:t> or)</a:t>
            </a:r>
            <a:r>
              <a:rPr lang="zh-CN" altLang="en-US" dirty="0"/>
              <a:t>，最后是函数定义。 </a:t>
            </a:r>
            <a:endParaRPr lang="en-US" altLang="zh-CN" dirty="0"/>
          </a:p>
          <a:p>
            <a:endParaRPr lang="en-US" altLang="zh-CN" dirty="0"/>
          </a:p>
          <a:p>
            <a:r>
              <a:rPr lang="en-US" altLang="zh-CN" dirty="0"/>
              <a:t>Python evaluates expressions from left to right. Notice that while evaluating an assignment, the right-hand side is evaluated before the left-hand side.</a:t>
            </a:r>
          </a:p>
          <a:p>
            <a:endParaRPr lang="zh-CN" altLang="en-US" dirty="0"/>
          </a:p>
        </p:txBody>
      </p:sp>
      <p:sp>
        <p:nvSpPr>
          <p:cNvPr id="4" name="灯片编号占位符 3"/>
          <p:cNvSpPr>
            <a:spLocks noGrp="1"/>
          </p:cNvSpPr>
          <p:nvPr>
            <p:ph type="sldNum" sz="quarter" idx="10"/>
          </p:nvPr>
        </p:nvSpPr>
        <p:spPr/>
        <p:txBody>
          <a:bodyPr/>
          <a:lstStyle/>
          <a:p>
            <a:fld id="{7113B4E9-4A4E-46F3-933D-B64F918C9ABF}" type="slidenum">
              <a:rPr lang="zh-CN" altLang="en-US" smtClean="0"/>
              <a:t>8</a:t>
            </a:fld>
            <a:endParaRPr lang="zh-CN" altLang="en-US"/>
          </a:p>
        </p:txBody>
      </p:sp>
    </p:spTree>
    <p:extLst>
      <p:ext uri="{BB962C8B-B14F-4D97-AF65-F5344CB8AC3E}">
        <p14:creationId xmlns:p14="http://schemas.microsoft.com/office/powerpoint/2010/main" val="1895741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 </a:t>
            </a:r>
            <a:r>
              <a:rPr lang="zh-CN" altLang="en-US" dirty="0"/>
              <a:t>只有所有条件为真才为真值，因此如果前面有假，则返回第一个假的表达式或者最后一个表达式</a:t>
            </a:r>
            <a:endParaRPr lang="en-US" altLang="zh-CN" dirty="0"/>
          </a:p>
          <a:p>
            <a:r>
              <a:rPr lang="en-US" altLang="zh-CN" dirty="0"/>
              <a:t>or: </a:t>
            </a:r>
            <a:r>
              <a:rPr lang="zh-CN" altLang="en-US" dirty="0"/>
              <a:t>只要其中任一条件为真，则为真值，否则为假值，因此前面如果为真，返回第一个真的表达式或者最后一个表达式</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9</a:t>
            </a:fld>
            <a:endParaRPr lang="zh-CN" altLang="en-US"/>
          </a:p>
        </p:txBody>
      </p:sp>
    </p:spTree>
    <p:extLst>
      <p:ext uri="{BB962C8B-B14F-4D97-AF65-F5344CB8AC3E}">
        <p14:creationId xmlns:p14="http://schemas.microsoft.com/office/powerpoint/2010/main" val="4178502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expr1 and expr2   </a:t>
            </a:r>
            <a:r>
              <a:rPr lang="en-US" altLang="zh-CN" dirty="0">
                <a:sym typeface="Wingdings" panose="05000000000000000000" pitchFamily="2" charset="2"/>
              </a:rPr>
              <a:t> </a:t>
            </a:r>
          </a:p>
          <a:p>
            <a:endParaRPr lang="en-US" altLang="zh-CN" dirty="0">
              <a:sym typeface="Wingdings" panose="05000000000000000000" pitchFamily="2" charset="2"/>
            </a:endParaRPr>
          </a:p>
          <a:p>
            <a:r>
              <a:rPr lang="en-US" altLang="zh-CN" dirty="0">
                <a:sym typeface="Wingdings" panose="05000000000000000000" pitchFamily="2" charset="2"/>
              </a:rPr>
              <a:t>if expr1:</a:t>
            </a:r>
          </a:p>
          <a:p>
            <a:r>
              <a:rPr lang="en-US" altLang="zh-CN" baseline="0" dirty="0">
                <a:sym typeface="Wingdings" panose="05000000000000000000" pitchFamily="2" charset="2"/>
              </a:rPr>
              <a:t>     return expr2</a:t>
            </a:r>
          </a:p>
          <a:p>
            <a:r>
              <a:rPr lang="en-US" altLang="zh-CN" baseline="0" dirty="0">
                <a:sym typeface="Wingdings" panose="05000000000000000000" pitchFamily="2" charset="2"/>
              </a:rPr>
              <a:t>else:</a:t>
            </a:r>
          </a:p>
          <a:p>
            <a:r>
              <a:rPr lang="en-US" altLang="zh-CN" dirty="0"/>
              <a:t>     return expr1</a:t>
            </a:r>
            <a:r>
              <a:rPr lang="en-US" altLang="zh-CN" baseline="0" dirty="0"/>
              <a:t>   # </a:t>
            </a:r>
            <a:r>
              <a:rPr lang="zh-CN" altLang="en-US" baseline="0" dirty="0"/>
              <a:t>真值为</a:t>
            </a:r>
            <a:r>
              <a:rPr lang="en-US" altLang="zh-CN" baseline="0" dirty="0"/>
              <a:t>False </a:t>
            </a:r>
          </a:p>
          <a:p>
            <a:endParaRPr lang="en-US" altLang="zh-CN"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10</a:t>
            </a:fld>
            <a:endParaRPr lang="zh-CN" altLang="en-US"/>
          </a:p>
        </p:txBody>
      </p:sp>
    </p:spTree>
    <p:extLst>
      <p:ext uri="{BB962C8B-B14F-4D97-AF65-F5344CB8AC3E}">
        <p14:creationId xmlns:p14="http://schemas.microsoft.com/office/powerpoint/2010/main" val="3264049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expr1 and expr2   </a:t>
            </a:r>
            <a:r>
              <a:rPr lang="en-US" altLang="zh-CN" dirty="0">
                <a:sym typeface="Wingdings" panose="05000000000000000000" pitchFamily="2" charset="2"/>
              </a:rPr>
              <a:t> </a:t>
            </a:r>
          </a:p>
          <a:p>
            <a:endParaRPr lang="en-US" altLang="zh-CN" dirty="0">
              <a:sym typeface="Wingdings" panose="05000000000000000000" pitchFamily="2" charset="2"/>
            </a:endParaRPr>
          </a:p>
          <a:p>
            <a:r>
              <a:rPr lang="en-US" altLang="zh-CN" dirty="0">
                <a:sym typeface="Wingdings" panose="05000000000000000000" pitchFamily="2" charset="2"/>
              </a:rPr>
              <a:t>if expr1:</a:t>
            </a:r>
          </a:p>
          <a:p>
            <a:r>
              <a:rPr lang="en-US" altLang="zh-CN" baseline="0" dirty="0">
                <a:sym typeface="Wingdings" panose="05000000000000000000" pitchFamily="2" charset="2"/>
              </a:rPr>
              <a:t>     return expr2</a:t>
            </a:r>
          </a:p>
          <a:p>
            <a:r>
              <a:rPr lang="en-US" altLang="zh-CN" baseline="0" dirty="0">
                <a:sym typeface="Wingdings" panose="05000000000000000000" pitchFamily="2" charset="2"/>
              </a:rPr>
              <a:t>else:</a:t>
            </a:r>
          </a:p>
          <a:p>
            <a:r>
              <a:rPr lang="en-US" altLang="zh-CN" dirty="0"/>
              <a:t>     return expr1</a:t>
            </a:r>
            <a:r>
              <a:rPr lang="en-US" altLang="zh-CN" baseline="0" dirty="0"/>
              <a:t>   # </a:t>
            </a:r>
            <a:r>
              <a:rPr lang="zh-CN" altLang="en-US" baseline="0" dirty="0"/>
              <a:t>真值为</a:t>
            </a:r>
            <a:r>
              <a:rPr lang="en-US" altLang="zh-CN" baseline="0" dirty="0"/>
              <a:t>False </a:t>
            </a:r>
          </a:p>
          <a:p>
            <a:endParaRPr lang="en-US" altLang="zh-CN"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11</a:t>
            </a:fld>
            <a:endParaRPr lang="zh-CN" altLang="en-US"/>
          </a:p>
        </p:txBody>
      </p:sp>
    </p:spTree>
    <p:extLst>
      <p:ext uri="{BB962C8B-B14F-4D97-AF65-F5344CB8AC3E}">
        <p14:creationId xmlns:p14="http://schemas.microsoft.com/office/powerpoint/2010/main" val="4115168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a:t>
            </a:r>
            <a:r>
              <a:rPr lang="en-US" altLang="zh-CN" baseline="0" dirty="0"/>
              <a:t> = expr1 and  alternate </a:t>
            </a:r>
          </a:p>
          <a:p>
            <a:endParaRPr lang="en-US" altLang="zh-CN" baseline="0" dirty="0"/>
          </a:p>
          <a:p>
            <a:r>
              <a:rPr lang="en-US" altLang="zh-CN" baseline="0" dirty="0"/>
              <a:t>expr1</a:t>
            </a:r>
            <a:r>
              <a:rPr lang="zh-CN" altLang="en-US" baseline="0" dirty="0"/>
              <a:t>为非空对象时采用替代值</a:t>
            </a:r>
            <a:endParaRPr lang="en-US" altLang="zh-CN" baseline="0" dirty="0"/>
          </a:p>
          <a:p>
            <a:r>
              <a:rPr lang="en-US" altLang="zh-CN" dirty="0" err="1"/>
              <a:t>my_list</a:t>
            </a:r>
            <a:r>
              <a:rPr lang="en-US" altLang="zh-CN" dirty="0"/>
              <a:t> and </a:t>
            </a:r>
            <a:r>
              <a:rPr lang="en-US" altLang="zh-CN" dirty="0" err="1"/>
              <a:t>my_list.pop</a:t>
            </a:r>
            <a:r>
              <a:rPr lang="en-US" altLang="zh-CN" dirty="0"/>
              <a:t>() </a:t>
            </a:r>
          </a:p>
          <a:p>
            <a:endParaRPr lang="en-US" altLang="zh-CN" baseline="0" dirty="0"/>
          </a:p>
          <a:p>
            <a:r>
              <a:rPr lang="en-US" altLang="zh-CN" dirty="0"/>
              <a:t>(</a:t>
            </a:r>
            <a:r>
              <a:rPr lang="en-US" altLang="zh-CN" dirty="0" err="1"/>
              <a:t>cond</a:t>
            </a:r>
            <a:r>
              <a:rPr lang="en-US" altLang="zh-CN" baseline="0" dirty="0"/>
              <a:t> </a:t>
            </a:r>
            <a:r>
              <a:rPr lang="en-US" altLang="zh-CN" dirty="0"/>
              <a:t>and [a] or [b])[0]  </a:t>
            </a:r>
            <a:r>
              <a:rPr lang="zh-CN" altLang="en-US" dirty="0"/>
              <a:t>实现 类似于 </a:t>
            </a:r>
            <a:r>
              <a:rPr lang="en-US" altLang="zh-CN" dirty="0" err="1"/>
              <a:t>cond?a:b</a:t>
            </a:r>
            <a:endParaRPr lang="en-US" altLang="zh-CN" dirty="0"/>
          </a:p>
          <a:p>
            <a:r>
              <a:rPr lang="en-US" altLang="zh-CN" dirty="0"/>
              <a:t>bool(</a:t>
            </a:r>
            <a:r>
              <a:rPr lang="en-US" altLang="zh-CN" dirty="0" err="1"/>
              <a:t>cond</a:t>
            </a:r>
            <a:r>
              <a:rPr lang="en-US" altLang="zh-CN" dirty="0"/>
              <a:t>)=True</a:t>
            </a:r>
            <a:r>
              <a:rPr lang="en-US" altLang="zh-CN" baseline="0" dirty="0"/>
              <a:t> </a:t>
            </a:r>
            <a:r>
              <a:rPr lang="en-US" altLang="zh-CN" baseline="0" dirty="0">
                <a:sym typeface="Wingdings" panose="05000000000000000000" pitchFamily="2" charset="2"/>
              </a:rPr>
              <a:t> a </a:t>
            </a:r>
          </a:p>
          <a:p>
            <a:r>
              <a:rPr lang="en-US" altLang="zh-CN" baseline="0" dirty="0">
                <a:sym typeface="Wingdings" panose="05000000000000000000" pitchFamily="2" charset="2"/>
              </a:rPr>
              <a:t>bool(</a:t>
            </a:r>
            <a:r>
              <a:rPr lang="en-US" altLang="zh-CN" baseline="0" dirty="0" err="1">
                <a:sym typeface="Wingdings" panose="05000000000000000000" pitchFamily="2" charset="2"/>
              </a:rPr>
              <a:t>cond</a:t>
            </a:r>
            <a:r>
              <a:rPr lang="en-US" altLang="zh-CN" baseline="0" dirty="0">
                <a:sym typeface="Wingdings" panose="05000000000000000000" pitchFamily="2" charset="2"/>
              </a:rPr>
              <a:t>=False),  </a:t>
            </a:r>
            <a:r>
              <a:rPr lang="en-US" altLang="zh-CN" baseline="0" dirty="0" err="1">
                <a:sym typeface="Wingdings" panose="05000000000000000000" pitchFamily="2" charset="2"/>
              </a:rPr>
              <a:t>cond</a:t>
            </a:r>
            <a:r>
              <a:rPr lang="en-US" altLang="zh-CN" baseline="0" dirty="0">
                <a:sym typeface="Wingdings" panose="05000000000000000000" pitchFamily="2" charset="2"/>
              </a:rPr>
              <a:t> and [a]  false, so b </a:t>
            </a:r>
          </a:p>
          <a:p>
            <a:endParaRPr lang="zh-CN" altLang="en-US"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12</a:t>
            </a:fld>
            <a:endParaRPr lang="zh-CN" altLang="en-US"/>
          </a:p>
        </p:txBody>
      </p:sp>
    </p:spTree>
    <p:extLst>
      <p:ext uri="{BB962C8B-B14F-4D97-AF65-F5344CB8AC3E}">
        <p14:creationId xmlns:p14="http://schemas.microsoft.com/office/powerpoint/2010/main" val="3038144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0" dirty="0"/>
              <a:t>all(tmp1,</a:t>
            </a:r>
            <a:r>
              <a:rPr lang="en-US" altLang="zh-CN" i="0" baseline="0" dirty="0"/>
              <a:t> tmp2)  </a:t>
            </a:r>
            <a:r>
              <a:rPr lang="zh-CN" altLang="en-US" i="0" baseline="0" dirty="0"/>
              <a:t>所有条件为真时 。。。。。 </a:t>
            </a:r>
            <a:endParaRPr lang="en-US" altLang="zh-CN" i="0" baseline="0" dirty="0"/>
          </a:p>
          <a:p>
            <a:r>
              <a:rPr lang="en-US" altLang="zh-CN" i="0" baseline="0" dirty="0"/>
              <a:t>any(tmp1, tmp2)  </a:t>
            </a:r>
            <a:r>
              <a:rPr lang="zh-CN" altLang="en-US" i="0" baseline="0" dirty="0"/>
              <a:t>任一条件为真时。。。。。 </a:t>
            </a:r>
            <a:endParaRPr lang="en-US" altLang="zh-CN" i="0" baseline="0" dirty="0"/>
          </a:p>
          <a:p>
            <a:endParaRPr lang="en-US" altLang="zh-CN" i="0" baseline="0" dirty="0"/>
          </a:p>
          <a:p>
            <a:r>
              <a:rPr lang="zh-CN" altLang="en-US" i="0" baseline="0" dirty="0"/>
              <a:t>如果函数返回的为 </a:t>
            </a:r>
            <a:r>
              <a:rPr lang="en-US" altLang="zh-CN" i="0" baseline="0" dirty="0"/>
              <a:t>False/True 1 or 0</a:t>
            </a:r>
            <a:r>
              <a:rPr lang="zh-CN" altLang="en-US" i="0" baseline="0" dirty="0"/>
              <a:t>，还可以采用  </a:t>
            </a:r>
            <a:r>
              <a:rPr lang="en-US" altLang="zh-CN" i="0" baseline="0" dirty="0"/>
              <a:t>&amp;  |  </a:t>
            </a:r>
            <a:r>
              <a:rPr lang="zh-CN" altLang="en-US" i="0" baseline="0" dirty="0"/>
              <a:t>来代替</a:t>
            </a:r>
            <a:r>
              <a:rPr lang="en-US" altLang="zh-CN" i="0" baseline="0" dirty="0"/>
              <a:t>and/or </a:t>
            </a:r>
            <a:r>
              <a:rPr lang="zh-CN" altLang="en-US" i="0" baseline="0" dirty="0"/>
              <a:t>，但是不进行惰性求值。 </a:t>
            </a:r>
            <a:endParaRPr lang="en-US" altLang="zh-CN" i="0" baseline="0" dirty="0"/>
          </a:p>
          <a:p>
            <a:endParaRPr lang="en-US" altLang="zh-CN" i="0" baseline="0" dirty="0"/>
          </a:p>
          <a:p>
            <a:r>
              <a:rPr lang="en-US" altLang="zh-CN" i="0" baseline="0" dirty="0"/>
              <a:t>&amp; :  </a:t>
            </a:r>
            <a:r>
              <a:rPr lang="zh-CN" altLang="en-US" i="0" baseline="0" dirty="0"/>
              <a:t>都</a:t>
            </a:r>
            <a:r>
              <a:rPr lang="en-US" altLang="zh-CN" i="0" baseline="0" dirty="0"/>
              <a:t>=True</a:t>
            </a:r>
            <a:r>
              <a:rPr lang="zh-CN" altLang="en-US" i="0" baseline="0" dirty="0"/>
              <a:t>时采用</a:t>
            </a:r>
            <a:r>
              <a:rPr lang="en-US" altLang="zh-CN" i="0" baseline="0" dirty="0"/>
              <a:t>True </a:t>
            </a:r>
          </a:p>
          <a:p>
            <a:endParaRPr lang="en-US" altLang="zh-CN" i="0" baseline="0" dirty="0"/>
          </a:p>
          <a:p>
            <a:endParaRPr lang="en-US" altLang="zh-CN" i="0" baseline="0" dirty="0"/>
          </a:p>
          <a:p>
            <a:endParaRPr lang="en-US" altLang="zh-CN" i="0" baseline="0" dirty="0"/>
          </a:p>
          <a:p>
            <a:endParaRPr lang="en-US" altLang="zh-CN" i="0" dirty="0"/>
          </a:p>
        </p:txBody>
      </p:sp>
      <p:sp>
        <p:nvSpPr>
          <p:cNvPr id="4" name="灯片编号占位符 3"/>
          <p:cNvSpPr>
            <a:spLocks noGrp="1"/>
          </p:cNvSpPr>
          <p:nvPr>
            <p:ph type="sldNum" sz="quarter" idx="10"/>
          </p:nvPr>
        </p:nvSpPr>
        <p:spPr/>
        <p:txBody>
          <a:bodyPr/>
          <a:lstStyle/>
          <a:p>
            <a:fld id="{7EE6D0C7-0EE7-452E-BAFD-B22A574E5553}" type="slidenum">
              <a:rPr lang="zh-CN" altLang="en-US" smtClean="0"/>
              <a:t>13</a:t>
            </a:fld>
            <a:endParaRPr lang="zh-CN" altLang="en-US"/>
          </a:p>
        </p:txBody>
      </p:sp>
    </p:spTree>
    <p:extLst>
      <p:ext uri="{BB962C8B-B14F-4D97-AF65-F5344CB8AC3E}">
        <p14:creationId xmlns:p14="http://schemas.microsoft.com/office/powerpoint/2010/main" val="2459862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A1BBED5-41FC-4FC2-AA4F-C891941065C9}"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2831439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A1BBED5-41FC-4FC2-AA4F-C891941065C9}"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313812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A1BBED5-41FC-4FC2-AA4F-C891941065C9}"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778219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A1BBED5-41FC-4FC2-AA4F-C891941065C9}"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304585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A1BBED5-41FC-4FC2-AA4F-C891941065C9}"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87994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A1BBED5-41FC-4FC2-AA4F-C891941065C9}"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199680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A1BBED5-41FC-4FC2-AA4F-C891941065C9}" type="datetimeFigureOut">
              <a:rPr lang="zh-CN" altLang="en-US" smtClean="0"/>
              <a:t>2018/11/2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704885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A1BBED5-41FC-4FC2-AA4F-C891941065C9}" type="datetimeFigureOut">
              <a:rPr lang="zh-CN" altLang="en-US" smtClean="0"/>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381680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1BBED5-41FC-4FC2-AA4F-C891941065C9}" type="datetimeFigureOut">
              <a:rPr lang="zh-CN" altLang="en-US" smtClean="0"/>
              <a:t>2018/11/2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38900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A1BBED5-41FC-4FC2-AA4F-C891941065C9}"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626086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A1BBED5-41FC-4FC2-AA4F-C891941065C9}"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266543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1BBED5-41FC-4FC2-AA4F-C891941065C9}" type="datetimeFigureOut">
              <a:rPr lang="zh-CN" altLang="en-US" smtClean="0"/>
              <a:t>2018/11/2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682DE3-C9B1-494E-A8D2-BAA281F9D07E}" type="slidenum">
              <a:rPr lang="zh-CN" altLang="en-US" smtClean="0"/>
              <a:t>‹#›</a:t>
            </a:fld>
            <a:endParaRPr lang="zh-CN" altLang="en-US"/>
          </a:p>
        </p:txBody>
      </p:sp>
    </p:spTree>
    <p:extLst>
      <p:ext uri="{BB962C8B-B14F-4D97-AF65-F5344CB8AC3E}">
        <p14:creationId xmlns:p14="http://schemas.microsoft.com/office/powerpoint/2010/main" val="1278803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r>
              <a:rPr lang="zh-CN" altLang="en-US"/>
              <a:t>第3章 选择与循环</a:t>
            </a:r>
          </a:p>
        </p:txBody>
      </p:sp>
      <p:sp>
        <p:nvSpPr>
          <p:cNvPr id="15363"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3948610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条件表达式：逻辑</a:t>
            </a:r>
            <a:r>
              <a:rPr lang="en-US" altLang="zh-CN" dirty="0"/>
              <a:t>(</a:t>
            </a:r>
            <a:r>
              <a:rPr lang="zh-CN" altLang="en-US" dirty="0"/>
              <a:t>布尔</a:t>
            </a:r>
            <a:r>
              <a:rPr lang="en-US" altLang="zh-CN" dirty="0"/>
              <a:t>)</a:t>
            </a:r>
            <a:r>
              <a:rPr lang="zh-CN" altLang="en-US" dirty="0"/>
              <a:t>运算符</a:t>
            </a:r>
          </a:p>
        </p:txBody>
      </p:sp>
      <p:sp>
        <p:nvSpPr>
          <p:cNvPr id="3" name="内容占位符 2"/>
          <p:cNvSpPr>
            <a:spLocks noGrp="1"/>
          </p:cNvSpPr>
          <p:nvPr>
            <p:ph idx="1"/>
          </p:nvPr>
        </p:nvSpPr>
        <p:spPr>
          <a:xfrm>
            <a:off x="838200" y="2609778"/>
            <a:ext cx="10515600" cy="3584575"/>
          </a:xfrm>
        </p:spPr>
        <p:txBody>
          <a:bodyPr>
            <a:normAutofit/>
          </a:bodyPr>
          <a:lstStyle/>
          <a:p>
            <a:r>
              <a:rPr lang="en-US" altLang="zh-CN" sz="2000" b="1" dirty="0"/>
              <a:t>and :</a:t>
            </a:r>
            <a:r>
              <a:rPr lang="zh-CN" altLang="en-US" sz="2000" dirty="0"/>
              <a:t>逻辑与运算  </a:t>
            </a:r>
            <a:r>
              <a:rPr lang="en-US" altLang="zh-CN" sz="2000" u="sng" dirty="0">
                <a:solidFill>
                  <a:srgbClr val="FF0000"/>
                </a:solidFill>
              </a:rPr>
              <a:t>expr1 and expr2 and expr3  </a:t>
            </a:r>
            <a:endParaRPr lang="zh-CN" altLang="en-US" sz="2000" u="sng" dirty="0">
              <a:solidFill>
                <a:srgbClr val="FF0000"/>
              </a:solidFill>
            </a:endParaRPr>
          </a:p>
          <a:p>
            <a:pPr lvl="1">
              <a:lnSpc>
                <a:spcPct val="100000"/>
              </a:lnSpc>
            </a:pPr>
            <a:r>
              <a:rPr lang="zh-CN" altLang="en-US" sz="2000" dirty="0"/>
              <a:t>只有</a:t>
            </a:r>
            <a:r>
              <a:rPr lang="zh-CN" altLang="en-US" sz="2000" u="sng" dirty="0">
                <a:solidFill>
                  <a:srgbClr val="FF0000"/>
                </a:solidFill>
              </a:rPr>
              <a:t>所有条件</a:t>
            </a:r>
            <a:r>
              <a:rPr lang="en-US" altLang="zh-CN" sz="2000" u="sng" dirty="0">
                <a:solidFill>
                  <a:srgbClr val="FF0000"/>
                </a:solidFill>
              </a:rPr>
              <a:t>(</a:t>
            </a:r>
            <a:r>
              <a:rPr lang="zh-CN" altLang="en-US" sz="2000" u="sng" dirty="0">
                <a:solidFill>
                  <a:srgbClr val="FF0000"/>
                </a:solidFill>
              </a:rPr>
              <a:t>表达式</a:t>
            </a:r>
            <a:r>
              <a:rPr lang="en-US" altLang="zh-CN" sz="2000" u="sng" dirty="0">
                <a:solidFill>
                  <a:srgbClr val="FF0000"/>
                </a:solidFill>
              </a:rPr>
              <a:t>)</a:t>
            </a:r>
            <a:r>
              <a:rPr lang="zh-CN" altLang="en-US" sz="2000" u="sng" dirty="0">
                <a:solidFill>
                  <a:srgbClr val="FF0000"/>
                </a:solidFill>
              </a:rPr>
              <a:t>为真</a:t>
            </a:r>
            <a:r>
              <a:rPr lang="zh-CN" altLang="en-US" sz="2000" dirty="0"/>
              <a:t>才为真值</a:t>
            </a:r>
            <a:endParaRPr lang="en-US" altLang="zh-CN" sz="2000" dirty="0"/>
          </a:p>
          <a:p>
            <a:pPr lvl="1">
              <a:lnSpc>
                <a:spcPct val="100000"/>
              </a:lnSpc>
            </a:pPr>
            <a:r>
              <a:rPr lang="en-US" altLang="zh-CN" sz="2000" dirty="0"/>
              <a:t>and</a:t>
            </a:r>
            <a:r>
              <a:rPr lang="zh-CN" altLang="en-US" sz="2000" dirty="0"/>
              <a:t>运算采用左结合律，即从左到右进行运算</a:t>
            </a:r>
            <a:endParaRPr lang="en-US" altLang="zh-CN" sz="2000" dirty="0"/>
          </a:p>
          <a:p>
            <a:pPr lvl="1">
              <a:lnSpc>
                <a:spcPct val="100000"/>
              </a:lnSpc>
            </a:pPr>
            <a:r>
              <a:rPr lang="zh-CN" altLang="en-US" sz="2000" dirty="0"/>
              <a:t>短路逻辑</a:t>
            </a:r>
            <a:r>
              <a:rPr lang="en-US" altLang="zh-CN" sz="2000" dirty="0">
                <a:latin typeface="arial" panose="020B0604020202020204" pitchFamily="34" charset="0"/>
              </a:rPr>
              <a:t>(short-circuit logic) </a:t>
            </a:r>
            <a:r>
              <a:rPr lang="zh-CN" altLang="en-US" sz="2000" dirty="0"/>
              <a:t>或者</a:t>
            </a:r>
            <a:r>
              <a:rPr lang="zh-CN" altLang="en-US" sz="2000" dirty="0">
                <a:latin typeface="arial" panose="020B0604020202020204" pitchFamily="34" charset="0"/>
              </a:rPr>
              <a:t>惰性求值</a:t>
            </a:r>
            <a:r>
              <a:rPr lang="en-US" altLang="zh-CN" sz="2000" dirty="0">
                <a:latin typeface="arial" panose="020B0604020202020204" pitchFamily="34" charset="0"/>
              </a:rPr>
              <a:t>(lazy evaluation</a:t>
            </a:r>
            <a:r>
              <a:rPr lang="zh-CN" altLang="en-US" sz="2000" dirty="0">
                <a:latin typeface="arial" panose="020B0604020202020204" pitchFamily="34" charset="0"/>
              </a:rPr>
              <a:t>）</a:t>
            </a:r>
            <a:endParaRPr lang="en-US" altLang="zh-CN" sz="2000" dirty="0"/>
          </a:p>
          <a:p>
            <a:pPr lvl="2">
              <a:lnSpc>
                <a:spcPct val="100000"/>
              </a:lnSpc>
            </a:pPr>
            <a:r>
              <a:rPr lang="zh-CN" altLang="en-US" dirty="0"/>
              <a:t>如果前面有假，不管后面的条件</a:t>
            </a:r>
            <a:r>
              <a:rPr lang="en-US" altLang="zh-CN" dirty="0"/>
              <a:t>(</a:t>
            </a:r>
            <a:r>
              <a:rPr lang="zh-CN" altLang="en-US" dirty="0"/>
              <a:t>表达式</a:t>
            </a:r>
            <a:r>
              <a:rPr lang="en-US" altLang="zh-CN" dirty="0"/>
              <a:t>)</a:t>
            </a:r>
            <a:r>
              <a:rPr lang="zh-CN" altLang="en-US" dirty="0"/>
              <a:t>怎样，最终也是假值</a:t>
            </a:r>
            <a:endParaRPr lang="en-US" altLang="zh-CN" dirty="0"/>
          </a:p>
          <a:p>
            <a:pPr lvl="2">
              <a:lnSpc>
                <a:spcPct val="100000"/>
              </a:lnSpc>
            </a:pPr>
            <a:r>
              <a:rPr lang="zh-CN" altLang="en-US" dirty="0"/>
              <a:t>后面的表达式不需要进行计算</a:t>
            </a:r>
            <a:endParaRPr lang="en-US" altLang="zh-CN" dirty="0"/>
          </a:p>
          <a:p>
            <a:pPr lvl="1">
              <a:lnSpc>
                <a:spcPct val="100000"/>
              </a:lnSpc>
            </a:pPr>
            <a:r>
              <a:rPr lang="zh-CN" altLang="en-US" sz="2000" dirty="0"/>
              <a:t>注意与其他语言不同，</a:t>
            </a:r>
            <a:r>
              <a:rPr lang="en-US" altLang="zh-CN" sz="2000" dirty="0"/>
              <a:t>and/or</a:t>
            </a:r>
            <a:r>
              <a:rPr lang="zh-CN" altLang="en-US" sz="2000" dirty="0"/>
              <a:t>运算返回的结果并不一定是</a:t>
            </a:r>
            <a:r>
              <a:rPr lang="en-US" altLang="zh-CN" sz="2000" dirty="0"/>
              <a:t>True</a:t>
            </a:r>
            <a:r>
              <a:rPr lang="zh-CN" altLang="en-US" sz="2000" dirty="0"/>
              <a:t>或者</a:t>
            </a:r>
            <a:r>
              <a:rPr lang="en-US" altLang="zh-CN" sz="2000" dirty="0"/>
              <a:t>False</a:t>
            </a:r>
            <a:r>
              <a:rPr lang="zh-CN" altLang="en-US" sz="2000" dirty="0"/>
              <a:t>，而是返回某个表达式的值</a:t>
            </a:r>
            <a:r>
              <a:rPr lang="en-US" altLang="zh-CN" sz="2000" dirty="0"/>
              <a:t>(</a:t>
            </a:r>
            <a:r>
              <a:rPr lang="zh-CN" altLang="en-US" sz="2000" dirty="0"/>
              <a:t>用于</a:t>
            </a:r>
            <a:r>
              <a:rPr lang="en-US" altLang="zh-CN" sz="2000" dirty="0">
                <a:latin typeface="arial" panose="020B0604020202020204" pitchFamily="34" charset="0"/>
              </a:rPr>
              <a:t>if/while</a:t>
            </a:r>
            <a:r>
              <a:rPr lang="zh-CN" altLang="en-US" sz="2000" dirty="0">
                <a:latin typeface="arial" panose="020B0604020202020204" pitchFamily="34" charset="0"/>
              </a:rPr>
              <a:t>中的条件时再进行真值判断）</a:t>
            </a:r>
            <a:endParaRPr lang="en-US" altLang="zh-CN" sz="2000" dirty="0"/>
          </a:p>
          <a:p>
            <a:pPr lvl="2">
              <a:lnSpc>
                <a:spcPct val="100000"/>
              </a:lnSpc>
            </a:pPr>
            <a:r>
              <a:rPr lang="en-US" altLang="zh-CN" dirty="0"/>
              <a:t>AND </a:t>
            </a:r>
            <a:r>
              <a:rPr lang="zh-CN" altLang="en-US" dirty="0"/>
              <a:t>返回的是最后一个决定真值判断的</a:t>
            </a:r>
            <a:r>
              <a:rPr lang="zh-CN" altLang="en-US" dirty="0">
                <a:solidFill>
                  <a:srgbClr val="FF0000"/>
                </a:solidFill>
                <a:highlight>
                  <a:srgbClr val="FFFF00"/>
                </a:highlight>
              </a:rPr>
              <a:t>表达式的值</a:t>
            </a:r>
            <a:r>
              <a:rPr lang="zh-CN" altLang="en-US" dirty="0"/>
              <a:t>，即第一个假的表达式或者最后一个表达式。</a:t>
            </a:r>
            <a:endParaRPr lang="en-US" altLang="zh-CN" b="1" dirty="0"/>
          </a:p>
        </p:txBody>
      </p:sp>
      <p:sp>
        <p:nvSpPr>
          <p:cNvPr id="7" name="矩形 6"/>
          <p:cNvSpPr/>
          <p:nvPr/>
        </p:nvSpPr>
        <p:spPr>
          <a:xfrm>
            <a:off x="838200" y="1750123"/>
            <a:ext cx="9970286" cy="400110"/>
          </a:xfrm>
          <a:prstGeom prst="rect">
            <a:avLst/>
          </a:prstGeom>
        </p:spPr>
        <p:txBody>
          <a:bodyPr wrap="square">
            <a:spAutoFit/>
          </a:bodyPr>
          <a:lstStyle/>
          <a:p>
            <a:r>
              <a:rPr lang="en-US" altLang="zh-CN" sz="2000" b="1" dirty="0">
                <a:highlight>
                  <a:srgbClr val="FFFF00"/>
                </a:highlight>
              </a:rPr>
              <a:t>and : </a:t>
            </a:r>
            <a:r>
              <a:rPr lang="zh-CN" altLang="en-US" sz="2000" b="1" dirty="0">
                <a:highlight>
                  <a:srgbClr val="FFFF00"/>
                </a:highlight>
              </a:rPr>
              <a:t>返回</a:t>
            </a:r>
            <a:r>
              <a:rPr lang="zh-CN" altLang="en-US" sz="2000" b="1" dirty="0">
                <a:solidFill>
                  <a:srgbClr val="0070C0"/>
                </a:solidFill>
                <a:highlight>
                  <a:srgbClr val="FFFF00"/>
                </a:highlight>
              </a:rPr>
              <a:t>第一个</a:t>
            </a:r>
            <a:r>
              <a:rPr lang="zh-CN" altLang="en-US" sz="2000" b="1" u="sng" dirty="0">
                <a:solidFill>
                  <a:srgbClr val="FF0000"/>
                </a:solidFill>
                <a:highlight>
                  <a:srgbClr val="FFFF00"/>
                </a:highlight>
              </a:rPr>
              <a:t>假</a:t>
            </a:r>
            <a:r>
              <a:rPr lang="en-US" altLang="zh-CN" sz="2000" b="1" dirty="0">
                <a:solidFill>
                  <a:srgbClr val="0070C0"/>
                </a:solidFill>
                <a:highlight>
                  <a:srgbClr val="FFFF00"/>
                </a:highlight>
              </a:rPr>
              <a:t>(None</a:t>
            </a:r>
            <a:r>
              <a:rPr lang="zh-CN" altLang="en-US" sz="2000" b="1" dirty="0">
                <a:solidFill>
                  <a:srgbClr val="0070C0"/>
                </a:solidFill>
                <a:highlight>
                  <a:srgbClr val="FFFF00"/>
                </a:highlight>
              </a:rPr>
              <a:t>、空或者数值</a:t>
            </a:r>
            <a:r>
              <a:rPr lang="en-US" altLang="zh-CN" sz="2000" b="1" dirty="0">
                <a:solidFill>
                  <a:srgbClr val="0070C0"/>
                </a:solidFill>
                <a:highlight>
                  <a:srgbClr val="FFFF00"/>
                </a:highlight>
              </a:rPr>
              <a:t>0)</a:t>
            </a:r>
            <a:r>
              <a:rPr lang="zh-CN" altLang="en-US" sz="2000" b="1" dirty="0">
                <a:highlight>
                  <a:srgbClr val="FFFF00"/>
                </a:highlight>
              </a:rPr>
              <a:t>的表达式或者最后一个表达式</a:t>
            </a:r>
            <a:endParaRPr lang="en-US" altLang="zh-CN" sz="2000" b="1" dirty="0">
              <a:highlight>
                <a:srgbClr val="FFFF00"/>
              </a:highlight>
            </a:endParaRPr>
          </a:p>
        </p:txBody>
      </p:sp>
    </p:spTree>
    <p:extLst>
      <p:ext uri="{BB962C8B-B14F-4D97-AF65-F5344CB8AC3E}">
        <p14:creationId xmlns:p14="http://schemas.microsoft.com/office/powerpoint/2010/main" val="1555792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3954"/>
            <a:ext cx="10515600" cy="1325563"/>
          </a:xfrm>
        </p:spPr>
        <p:txBody>
          <a:bodyPr/>
          <a:lstStyle/>
          <a:p>
            <a:r>
              <a:rPr lang="en-US" altLang="zh-CN" dirty="0"/>
              <a:t>3.1 </a:t>
            </a:r>
            <a:r>
              <a:rPr lang="zh-CN" altLang="en-US" dirty="0"/>
              <a:t>条件表达式：逻辑</a:t>
            </a:r>
            <a:r>
              <a:rPr lang="en-US" altLang="zh-CN" dirty="0"/>
              <a:t>(</a:t>
            </a:r>
            <a:r>
              <a:rPr lang="zh-CN" altLang="en-US" dirty="0"/>
              <a:t>布尔</a:t>
            </a:r>
            <a:r>
              <a:rPr lang="en-US" altLang="zh-CN" dirty="0"/>
              <a:t>)</a:t>
            </a:r>
            <a:r>
              <a:rPr lang="zh-CN" altLang="en-US" dirty="0"/>
              <a:t>运算符</a:t>
            </a:r>
          </a:p>
        </p:txBody>
      </p:sp>
      <p:sp>
        <p:nvSpPr>
          <p:cNvPr id="8" name="矩形 7"/>
          <p:cNvSpPr/>
          <p:nvPr/>
        </p:nvSpPr>
        <p:spPr>
          <a:xfrm>
            <a:off x="259563" y="4826675"/>
            <a:ext cx="6096000" cy="1477328"/>
          </a:xfrm>
          <a:prstGeom prst="rect">
            <a:avLst/>
          </a:prstGeom>
          <a:ln>
            <a:solidFill>
              <a:srgbClr val="0070C0"/>
            </a:solidFill>
          </a:ln>
        </p:spPr>
        <p:txBody>
          <a:bodyPr>
            <a:spAutoFit/>
          </a:bodyPr>
          <a:lstStyle/>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scores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'bob'</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65</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jim</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80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key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'bob'</a:t>
            </a:r>
            <a:endParaRPr lang="zh-CN" altLang="zh-CN" sz="2000" kern="100" dirty="0">
              <a:latin typeface="等线" panose="02010600030101010101" pitchFamily="2" charset="-122"/>
              <a:cs typeface="Times New Roman" panose="02020603050405020304" pitchFamily="18" charset="0"/>
            </a:endParaRPr>
          </a:p>
          <a:p>
            <a:endPar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key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scores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scores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key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&gt;=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60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'%s passed the exam'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key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10" name="矩形 9"/>
          <p:cNvSpPr/>
          <p:nvPr/>
        </p:nvSpPr>
        <p:spPr>
          <a:xfrm>
            <a:off x="161589" y="2124179"/>
            <a:ext cx="6766596" cy="2308324"/>
          </a:xfrm>
          <a:prstGeom prst="rect">
            <a:avLst/>
          </a:prstGeom>
          <a:ln>
            <a:solidFill>
              <a:srgbClr val="00B0F0"/>
            </a:solidFill>
          </a:ln>
        </p:spPr>
        <p:txBody>
          <a:bodyPr wrap="none">
            <a:spAutoFit/>
          </a:bodyPr>
          <a:lstStyle/>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scores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'bob'</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65</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jim</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80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key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'bob'</a:t>
            </a:r>
            <a:endParaRPr lang="zh-CN" altLang="zh-CN" sz="2000" kern="100" dirty="0">
              <a:latin typeface="等线" panose="02010600030101010101" pitchFamily="2" charset="-122"/>
              <a:cs typeface="Times New Roman" panose="02020603050405020304" pitchFamily="18" charset="0"/>
            </a:endParaRPr>
          </a:p>
          <a:p>
            <a:endPar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score = key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scores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scores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key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  # 65</a:t>
            </a:r>
          </a:p>
          <a:p>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 </a:t>
            </a:r>
            <a:r>
              <a:rPr lang="zh-CN" altLang="en-US"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如果</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key=='nobody'</a:t>
            </a:r>
            <a:r>
              <a:rPr lang="zh-CN" altLang="en-US"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score</a:t>
            </a:r>
            <a:r>
              <a:rPr lang="zh-CN" altLang="en-US"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为</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False(key in scores) </a:t>
            </a:r>
          </a:p>
          <a:p>
            <a:endPar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score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&gt;=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60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'%s passed the exam'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key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7" name="矩形 6"/>
          <p:cNvSpPr/>
          <p:nvPr/>
        </p:nvSpPr>
        <p:spPr>
          <a:xfrm>
            <a:off x="259563" y="1117955"/>
            <a:ext cx="8285795" cy="400110"/>
          </a:xfrm>
          <a:prstGeom prst="rect">
            <a:avLst/>
          </a:prstGeom>
        </p:spPr>
        <p:txBody>
          <a:bodyPr wrap="square">
            <a:spAutoFit/>
          </a:bodyPr>
          <a:lstStyle/>
          <a:p>
            <a:r>
              <a:rPr lang="en-US" altLang="zh-CN" sz="2000" b="1" dirty="0">
                <a:highlight>
                  <a:srgbClr val="FFFF00"/>
                </a:highlight>
              </a:rPr>
              <a:t>and : </a:t>
            </a:r>
            <a:r>
              <a:rPr lang="zh-CN" altLang="en-US" sz="2000" b="1" dirty="0">
                <a:highlight>
                  <a:srgbClr val="FFFF00"/>
                </a:highlight>
              </a:rPr>
              <a:t>返回</a:t>
            </a:r>
            <a:r>
              <a:rPr lang="zh-CN" altLang="en-US" sz="2000" b="1" dirty="0">
                <a:solidFill>
                  <a:srgbClr val="0070C0"/>
                </a:solidFill>
                <a:highlight>
                  <a:srgbClr val="FFFF00"/>
                </a:highlight>
              </a:rPr>
              <a:t>第一个</a:t>
            </a:r>
            <a:r>
              <a:rPr lang="zh-CN" altLang="en-US" sz="2000" b="1" u="sng" dirty="0">
                <a:solidFill>
                  <a:srgbClr val="FF0000"/>
                </a:solidFill>
                <a:highlight>
                  <a:srgbClr val="FFFF00"/>
                </a:highlight>
              </a:rPr>
              <a:t>假</a:t>
            </a:r>
            <a:r>
              <a:rPr lang="en-US" altLang="zh-CN" sz="2000" b="1" dirty="0">
                <a:solidFill>
                  <a:srgbClr val="0070C0"/>
                </a:solidFill>
                <a:highlight>
                  <a:srgbClr val="FFFF00"/>
                </a:highlight>
              </a:rPr>
              <a:t>(None</a:t>
            </a:r>
            <a:r>
              <a:rPr lang="zh-CN" altLang="en-US" sz="2000" b="1" dirty="0">
                <a:solidFill>
                  <a:srgbClr val="0070C0"/>
                </a:solidFill>
                <a:highlight>
                  <a:srgbClr val="FFFF00"/>
                </a:highlight>
              </a:rPr>
              <a:t>、空或者数值</a:t>
            </a:r>
            <a:r>
              <a:rPr lang="en-US" altLang="zh-CN" sz="2000" b="1" dirty="0">
                <a:solidFill>
                  <a:srgbClr val="0070C0"/>
                </a:solidFill>
                <a:highlight>
                  <a:srgbClr val="FFFF00"/>
                </a:highlight>
              </a:rPr>
              <a:t>0)</a:t>
            </a:r>
            <a:r>
              <a:rPr lang="zh-CN" altLang="en-US" sz="2000" b="1" dirty="0">
                <a:highlight>
                  <a:srgbClr val="FFFF00"/>
                </a:highlight>
              </a:rPr>
              <a:t>的表达式或者最后一个表达式</a:t>
            </a:r>
            <a:endParaRPr lang="en-US" altLang="zh-CN" sz="2000" b="1" dirty="0">
              <a:highlight>
                <a:srgbClr val="FFFF00"/>
              </a:highlight>
            </a:endParaRPr>
          </a:p>
        </p:txBody>
      </p:sp>
      <p:sp>
        <p:nvSpPr>
          <p:cNvPr id="5" name="矩形 4"/>
          <p:cNvSpPr/>
          <p:nvPr/>
        </p:nvSpPr>
        <p:spPr>
          <a:xfrm>
            <a:off x="6561678" y="4540074"/>
            <a:ext cx="5305515" cy="646331"/>
          </a:xfrm>
          <a:prstGeom prst="rect">
            <a:avLst/>
          </a:prstGeom>
          <a:ln>
            <a:solidFill>
              <a:srgbClr val="00B0F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scores</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get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key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)&gt;=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60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'%s passed the exam'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key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6" name="文本框 5"/>
          <p:cNvSpPr txBox="1"/>
          <p:nvPr/>
        </p:nvSpPr>
        <p:spPr>
          <a:xfrm>
            <a:off x="6741221" y="5419913"/>
            <a:ext cx="4706306" cy="707886"/>
          </a:xfrm>
          <a:prstGeom prst="rect">
            <a:avLst/>
          </a:prstGeom>
          <a:noFill/>
        </p:spPr>
        <p:txBody>
          <a:bodyPr wrap="square" rtlCol="0">
            <a:spAutoFit/>
          </a:bodyPr>
          <a:lstStyle/>
          <a:p>
            <a:r>
              <a:rPr lang="zh-CN" altLang="en-US" sz="2000" dirty="0"/>
              <a:t>为真要求 </a:t>
            </a:r>
            <a:r>
              <a:rPr lang="en-US" altLang="zh-CN" sz="2000" dirty="0"/>
              <a:t>key in scores</a:t>
            </a:r>
            <a:r>
              <a:rPr lang="zh-CN" altLang="en-US" sz="2000" dirty="0"/>
              <a:t>以及</a:t>
            </a:r>
            <a:r>
              <a:rPr lang="en-US" altLang="zh-CN" sz="2000" dirty="0"/>
              <a:t>scores[key] &gt;= 60</a:t>
            </a:r>
            <a:r>
              <a:rPr lang="zh-CN" altLang="en-US" sz="2000" dirty="0"/>
              <a:t>两个条件满足</a:t>
            </a:r>
          </a:p>
        </p:txBody>
      </p:sp>
      <p:cxnSp>
        <p:nvCxnSpPr>
          <p:cNvPr id="12" name="直接箭头连接符 11"/>
          <p:cNvCxnSpPr>
            <a:stCxn id="6" idx="1"/>
          </p:cNvCxnSpPr>
          <p:nvPr/>
        </p:nvCxnSpPr>
        <p:spPr>
          <a:xfrm flipH="1">
            <a:off x="5829300" y="5773856"/>
            <a:ext cx="911921" cy="1569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 name="文本框 2"/>
          <p:cNvSpPr txBox="1"/>
          <p:nvPr/>
        </p:nvSpPr>
        <p:spPr>
          <a:xfrm>
            <a:off x="161589" y="1587088"/>
            <a:ext cx="5160576" cy="369332"/>
          </a:xfrm>
          <a:prstGeom prst="rect">
            <a:avLst/>
          </a:prstGeom>
          <a:noFill/>
        </p:spPr>
        <p:txBody>
          <a:bodyPr wrap="square" rtlCol="0">
            <a:spAutoFit/>
          </a:bodyPr>
          <a:lstStyle/>
          <a:p>
            <a:r>
              <a:rPr lang="zh-CN" altLang="en-US" dirty="0"/>
              <a:t>问题：分数及格时输出信息：其通过了测试</a:t>
            </a:r>
          </a:p>
        </p:txBody>
      </p:sp>
    </p:spTree>
    <p:extLst>
      <p:ext uri="{BB962C8B-B14F-4D97-AF65-F5344CB8AC3E}">
        <p14:creationId xmlns:p14="http://schemas.microsoft.com/office/powerpoint/2010/main" val="462451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条件表达式：逻辑</a:t>
            </a:r>
            <a:r>
              <a:rPr lang="en-US" altLang="zh-CN" dirty="0"/>
              <a:t>(</a:t>
            </a:r>
            <a:r>
              <a:rPr lang="zh-CN" altLang="en-US" dirty="0"/>
              <a:t>布尔</a:t>
            </a:r>
            <a:r>
              <a:rPr lang="en-US" altLang="zh-CN" dirty="0"/>
              <a:t>)</a:t>
            </a:r>
            <a:r>
              <a:rPr lang="zh-CN" altLang="en-US" dirty="0"/>
              <a:t>运算符</a:t>
            </a:r>
          </a:p>
        </p:txBody>
      </p:sp>
      <p:sp>
        <p:nvSpPr>
          <p:cNvPr id="3" name="内容占位符 2"/>
          <p:cNvSpPr>
            <a:spLocks noGrp="1"/>
          </p:cNvSpPr>
          <p:nvPr>
            <p:ph idx="1"/>
          </p:nvPr>
        </p:nvSpPr>
        <p:spPr/>
        <p:txBody>
          <a:bodyPr>
            <a:normAutofit/>
          </a:bodyPr>
          <a:lstStyle/>
          <a:p>
            <a:r>
              <a:rPr lang="en-US" altLang="zh-CN" sz="2400" dirty="0"/>
              <a:t>and : </a:t>
            </a:r>
            <a:r>
              <a:rPr lang="zh-CN" altLang="en-US" sz="2400" dirty="0"/>
              <a:t>返回</a:t>
            </a:r>
            <a:r>
              <a:rPr lang="zh-CN" altLang="en-US" sz="2400" dirty="0">
                <a:solidFill>
                  <a:srgbClr val="0070C0"/>
                </a:solidFill>
              </a:rPr>
              <a:t>第一个</a:t>
            </a:r>
            <a:r>
              <a:rPr lang="zh-CN" altLang="en-US" sz="2400" u="sng" dirty="0">
                <a:solidFill>
                  <a:srgbClr val="FF0000"/>
                </a:solidFill>
              </a:rPr>
              <a:t>假</a:t>
            </a:r>
            <a:r>
              <a:rPr lang="en-US" altLang="zh-CN" sz="2400" dirty="0">
                <a:solidFill>
                  <a:srgbClr val="0070C0"/>
                </a:solidFill>
              </a:rPr>
              <a:t>(None</a:t>
            </a:r>
            <a:r>
              <a:rPr lang="zh-CN" altLang="en-US" sz="2400" dirty="0">
                <a:solidFill>
                  <a:srgbClr val="0070C0"/>
                </a:solidFill>
              </a:rPr>
              <a:t>、空或者数值</a:t>
            </a:r>
            <a:r>
              <a:rPr lang="en-US" altLang="zh-CN" sz="2400" dirty="0">
                <a:solidFill>
                  <a:srgbClr val="0070C0"/>
                </a:solidFill>
              </a:rPr>
              <a:t>0)</a:t>
            </a:r>
            <a:r>
              <a:rPr lang="zh-CN" altLang="en-US" sz="2400" dirty="0"/>
              <a:t>的表达式或者最后一个表达式</a:t>
            </a:r>
            <a:endParaRPr lang="en-US" altLang="zh-CN" sz="2400" dirty="0"/>
          </a:p>
          <a:p>
            <a:r>
              <a:rPr lang="en-US" altLang="zh-CN" sz="2400" b="1" dirty="0">
                <a:highlight>
                  <a:srgbClr val="FFFF00"/>
                </a:highlight>
              </a:rPr>
              <a:t>or: </a:t>
            </a:r>
            <a:r>
              <a:rPr lang="zh-CN" altLang="en-US" sz="2400" b="1" dirty="0">
                <a:highlight>
                  <a:srgbClr val="FFFF00"/>
                </a:highlight>
              </a:rPr>
              <a:t>返回</a:t>
            </a:r>
            <a:r>
              <a:rPr lang="zh-CN" altLang="en-US" sz="2400" b="1" dirty="0">
                <a:solidFill>
                  <a:srgbClr val="0070C0"/>
                </a:solidFill>
                <a:highlight>
                  <a:srgbClr val="FFFF00"/>
                </a:highlight>
              </a:rPr>
              <a:t>第一个</a:t>
            </a:r>
            <a:r>
              <a:rPr lang="zh-CN" altLang="en-US" sz="2400" b="1" u="sng" dirty="0">
                <a:solidFill>
                  <a:srgbClr val="FF0000"/>
                </a:solidFill>
                <a:highlight>
                  <a:srgbClr val="FFFF00"/>
                </a:highlight>
              </a:rPr>
              <a:t>真</a:t>
            </a:r>
            <a:r>
              <a:rPr lang="zh-CN" altLang="en-US" sz="2400" b="1" dirty="0">
                <a:solidFill>
                  <a:srgbClr val="0070C0"/>
                </a:solidFill>
                <a:highlight>
                  <a:srgbClr val="FFFF00"/>
                </a:highlight>
              </a:rPr>
              <a:t>（非</a:t>
            </a:r>
            <a:r>
              <a:rPr lang="en-US" altLang="zh-CN" sz="2400" b="1" dirty="0">
                <a:solidFill>
                  <a:srgbClr val="0070C0"/>
                </a:solidFill>
                <a:highlight>
                  <a:srgbClr val="FFFF00"/>
                </a:highlight>
              </a:rPr>
              <a:t>None</a:t>
            </a:r>
            <a:r>
              <a:rPr lang="zh-CN" altLang="en-US" sz="2400" b="1" dirty="0">
                <a:solidFill>
                  <a:srgbClr val="0070C0"/>
                </a:solidFill>
                <a:highlight>
                  <a:srgbClr val="FFFF00"/>
                </a:highlight>
              </a:rPr>
              <a:t>、非空或者非</a:t>
            </a:r>
            <a:r>
              <a:rPr lang="en-US" altLang="zh-CN" sz="2400" b="1" dirty="0">
                <a:solidFill>
                  <a:srgbClr val="0070C0"/>
                </a:solidFill>
                <a:highlight>
                  <a:srgbClr val="FFFF00"/>
                </a:highlight>
              </a:rPr>
              <a:t>0</a:t>
            </a:r>
            <a:r>
              <a:rPr lang="zh-CN" altLang="en-US" sz="2400" b="1" dirty="0">
                <a:solidFill>
                  <a:srgbClr val="0070C0"/>
                </a:solidFill>
                <a:highlight>
                  <a:srgbClr val="FFFF00"/>
                </a:highlight>
              </a:rPr>
              <a:t>）</a:t>
            </a:r>
            <a:r>
              <a:rPr lang="zh-CN" altLang="en-US" sz="2400" b="1" dirty="0">
                <a:highlight>
                  <a:srgbClr val="FFFF00"/>
                </a:highlight>
              </a:rPr>
              <a:t>的表达式或者最后一个表达式</a:t>
            </a:r>
            <a:endParaRPr lang="en-US" altLang="zh-CN" sz="2400" b="1" dirty="0">
              <a:highlight>
                <a:srgbClr val="FFFF00"/>
              </a:highlight>
            </a:endParaRPr>
          </a:p>
          <a:p>
            <a:pPr lvl="1"/>
            <a:r>
              <a:rPr lang="zh-CN" altLang="en-US" sz="2000" dirty="0"/>
              <a:t>只要其中任一条件为真，则为真值，否则为假值</a:t>
            </a:r>
            <a:endParaRPr lang="en-US" altLang="zh-CN" sz="2000" dirty="0"/>
          </a:p>
          <a:p>
            <a:pPr lvl="1"/>
            <a:r>
              <a:rPr lang="zh-CN" altLang="en-US" sz="2000" dirty="0"/>
              <a:t>前面条件如果为真，则返回第一个真的表达式或者最后一个表达式</a:t>
            </a:r>
            <a:endParaRPr lang="en-US" altLang="zh-CN" sz="2000" dirty="0"/>
          </a:p>
          <a:p>
            <a:pPr lvl="1"/>
            <a:endParaRPr lang="zh-CN" altLang="en-US" sz="2000" b="1" dirty="0"/>
          </a:p>
        </p:txBody>
      </p:sp>
      <p:sp>
        <p:nvSpPr>
          <p:cNvPr id="4" name="矩形 3"/>
          <p:cNvSpPr/>
          <p:nvPr/>
        </p:nvSpPr>
        <p:spPr>
          <a:xfrm>
            <a:off x="5805948" y="3314786"/>
            <a:ext cx="6096000" cy="2308324"/>
          </a:xfrm>
          <a:prstGeom prst="rect">
            <a:avLst/>
          </a:prstGeom>
        </p:spPr>
        <p:txBody>
          <a:bodyPr>
            <a:spAutoFit/>
          </a:bodyPr>
          <a:lstStyle/>
          <a:p>
            <a:pPr>
              <a:lnSpc>
                <a:spcPct val="80000"/>
              </a:lnSpc>
            </a:pPr>
            <a:endParaRPr lang="en-US" altLang="zh-CN" dirty="0">
              <a:latin typeface="宋体" panose="02010600030101010101" pitchFamily="2" charset="-122"/>
            </a:endParaRPr>
          </a:p>
          <a:p>
            <a:pPr>
              <a:lnSpc>
                <a:spcPct val="80000"/>
              </a:lnSpc>
            </a:pPr>
            <a:r>
              <a:rPr lang="zh-CN" altLang="zh-CN" dirty="0">
                <a:latin typeface="宋体" panose="02010600030101010101" pitchFamily="2" charset="-122"/>
              </a:rPr>
              <a:t>&gt;&gt;&gt; def Join(chList, sep=None):</a:t>
            </a:r>
          </a:p>
          <a:p>
            <a:pPr>
              <a:lnSpc>
                <a:spcPct val="80000"/>
              </a:lnSpc>
            </a:pPr>
            <a:r>
              <a:rPr lang="zh-CN" altLang="zh-CN" dirty="0">
                <a:latin typeface="宋体" panose="02010600030101010101" pitchFamily="2" charset="-122"/>
              </a:rPr>
              <a:t>	return </a:t>
            </a:r>
            <a:r>
              <a:rPr lang="zh-CN" altLang="zh-CN" dirty="0">
                <a:solidFill>
                  <a:srgbClr val="0070C0"/>
                </a:solidFill>
                <a:latin typeface="宋体" panose="02010600030101010101" pitchFamily="2" charset="-122"/>
              </a:rPr>
              <a:t>(sep or ',')</a:t>
            </a:r>
            <a:r>
              <a:rPr lang="zh-CN" altLang="zh-CN" dirty="0">
                <a:latin typeface="宋体" panose="02010600030101010101" pitchFamily="2" charset="-122"/>
              </a:rPr>
              <a:t>.join(chList)</a:t>
            </a:r>
          </a:p>
          <a:p>
            <a:pPr>
              <a:lnSpc>
                <a:spcPct val="80000"/>
              </a:lnSpc>
            </a:pPr>
            <a:r>
              <a:rPr lang="zh-CN" altLang="zh-CN" dirty="0">
                <a:latin typeface="宋体" panose="02010600030101010101" pitchFamily="2" charset="-122"/>
              </a:rPr>
              <a:t>&gt;&gt;&gt; chTest = ['1', '2', '3', '4', '5']</a:t>
            </a:r>
          </a:p>
          <a:p>
            <a:pPr>
              <a:lnSpc>
                <a:spcPct val="80000"/>
              </a:lnSpc>
            </a:pPr>
            <a:r>
              <a:rPr lang="zh-CN" altLang="zh-CN" dirty="0">
                <a:latin typeface="宋体" panose="02010600030101010101" pitchFamily="2" charset="-122"/>
              </a:rPr>
              <a:t>&gt;&gt;&gt; Join(chTest)</a:t>
            </a:r>
          </a:p>
          <a:p>
            <a:pPr>
              <a:lnSpc>
                <a:spcPct val="80000"/>
              </a:lnSpc>
            </a:pPr>
            <a:r>
              <a:rPr lang="zh-CN" altLang="zh-CN" dirty="0">
                <a:latin typeface="宋体" panose="02010600030101010101" pitchFamily="2" charset="-122"/>
              </a:rPr>
              <a:t>'1,2,3,4,5'</a:t>
            </a:r>
          </a:p>
          <a:p>
            <a:pPr>
              <a:lnSpc>
                <a:spcPct val="80000"/>
              </a:lnSpc>
            </a:pPr>
            <a:r>
              <a:rPr lang="zh-CN" altLang="zh-CN" dirty="0">
                <a:latin typeface="宋体" panose="02010600030101010101" pitchFamily="2" charset="-122"/>
              </a:rPr>
              <a:t>&gt;&gt;&gt; Join(chTest, ':')</a:t>
            </a:r>
          </a:p>
          <a:p>
            <a:pPr>
              <a:lnSpc>
                <a:spcPct val="80000"/>
              </a:lnSpc>
            </a:pPr>
            <a:r>
              <a:rPr lang="zh-CN" altLang="zh-CN" dirty="0">
                <a:latin typeface="宋体" panose="02010600030101010101" pitchFamily="2" charset="-122"/>
              </a:rPr>
              <a:t>'1:2:3:4:5'</a:t>
            </a:r>
          </a:p>
          <a:p>
            <a:pPr>
              <a:lnSpc>
                <a:spcPct val="80000"/>
              </a:lnSpc>
            </a:pPr>
            <a:r>
              <a:rPr lang="zh-CN" altLang="zh-CN" dirty="0">
                <a:latin typeface="宋体" panose="02010600030101010101" pitchFamily="2" charset="-122"/>
              </a:rPr>
              <a:t>&gt;&gt;&gt; Join(chTest, ' ')</a:t>
            </a:r>
          </a:p>
          <a:p>
            <a:pPr>
              <a:lnSpc>
                <a:spcPct val="80000"/>
              </a:lnSpc>
            </a:pPr>
            <a:r>
              <a:rPr lang="zh-CN" altLang="zh-CN" dirty="0">
                <a:latin typeface="宋体" panose="02010600030101010101" pitchFamily="2" charset="-122"/>
              </a:rPr>
              <a:t>'1 2 3 4 5'</a:t>
            </a:r>
          </a:p>
        </p:txBody>
      </p:sp>
      <p:sp>
        <p:nvSpPr>
          <p:cNvPr id="5" name="文本框 4"/>
          <p:cNvSpPr txBox="1"/>
          <p:nvPr/>
        </p:nvSpPr>
        <p:spPr>
          <a:xfrm>
            <a:off x="696126" y="3554354"/>
            <a:ext cx="4306530" cy="1477328"/>
          </a:xfrm>
          <a:prstGeom prst="rect">
            <a:avLst/>
          </a:prstGeom>
          <a:noFill/>
        </p:spPr>
        <p:txBody>
          <a:bodyPr wrap="square" rtlCol="0">
            <a:spAutoFit/>
          </a:bodyPr>
          <a:lstStyle/>
          <a:p>
            <a:r>
              <a:rPr lang="en-US" altLang="zh-CN" dirty="0"/>
              <a:t>&gt;&gt;&gt; param1, param2  = 'Steve', '' </a:t>
            </a:r>
          </a:p>
          <a:p>
            <a:r>
              <a:rPr lang="en-US" altLang="zh-CN" dirty="0"/>
              <a:t>&gt;&gt;&gt; name1 = param1 or 'UNKNOWN' </a:t>
            </a:r>
          </a:p>
          <a:p>
            <a:r>
              <a:rPr lang="en-US" altLang="zh-CN" dirty="0"/>
              <a:t>&gt;&gt;&gt; name2 = param2 or 'UNKNOWN'</a:t>
            </a:r>
          </a:p>
          <a:p>
            <a:r>
              <a:rPr lang="en-US" altLang="zh-CN" dirty="0"/>
              <a:t>&gt;&gt;&gt; print(name1,name2)  </a:t>
            </a:r>
          </a:p>
          <a:p>
            <a:r>
              <a:rPr lang="en-US" altLang="zh-CN" dirty="0">
                <a:solidFill>
                  <a:srgbClr val="0070C0"/>
                </a:solidFill>
              </a:rPr>
              <a:t>Steve UNKNOWN</a:t>
            </a:r>
            <a:endParaRPr lang="zh-CN" altLang="en-US" dirty="0">
              <a:solidFill>
                <a:srgbClr val="0070C0"/>
              </a:solidFill>
            </a:endParaRPr>
          </a:p>
        </p:txBody>
      </p:sp>
      <p:sp>
        <p:nvSpPr>
          <p:cNvPr id="6" name="矩形 5"/>
          <p:cNvSpPr/>
          <p:nvPr/>
        </p:nvSpPr>
        <p:spPr>
          <a:xfrm>
            <a:off x="8685518" y="4696726"/>
            <a:ext cx="3607071" cy="535531"/>
          </a:xfrm>
          <a:prstGeom prst="rect">
            <a:avLst/>
          </a:prstGeom>
        </p:spPr>
        <p:txBody>
          <a:bodyPr wrap="square">
            <a:spAutoFit/>
          </a:bodyPr>
          <a:lstStyle/>
          <a:p>
            <a:pPr>
              <a:lnSpc>
                <a:spcPct val="80000"/>
              </a:lnSpc>
            </a:pPr>
            <a:r>
              <a:rPr lang="zh-CN" altLang="en-US" dirty="0">
                <a:solidFill>
                  <a:srgbClr val="FF0000"/>
                </a:solidFill>
                <a:latin typeface="宋体" panose="02010600030101010101" pitchFamily="2" charset="-122"/>
              </a:rPr>
              <a:t>函数定义可改成 </a:t>
            </a:r>
            <a:endParaRPr lang="en-US" altLang="zh-CN" dirty="0">
              <a:solidFill>
                <a:srgbClr val="FF0000"/>
              </a:solidFill>
              <a:latin typeface="宋体" panose="02010600030101010101" pitchFamily="2" charset="-122"/>
            </a:endParaRPr>
          </a:p>
          <a:p>
            <a:pPr>
              <a:lnSpc>
                <a:spcPct val="80000"/>
              </a:lnSpc>
            </a:pPr>
            <a:r>
              <a:rPr lang="zh-CN" altLang="zh-CN" dirty="0">
                <a:solidFill>
                  <a:srgbClr val="FF0000"/>
                </a:solidFill>
                <a:latin typeface="宋体" panose="02010600030101010101" pitchFamily="2" charset="-122"/>
              </a:rPr>
              <a:t>def Join(chList, sep=</a:t>
            </a:r>
            <a:r>
              <a:rPr lang="en-US" altLang="zh-CN" dirty="0">
                <a:solidFill>
                  <a:srgbClr val="FF0000"/>
                </a:solidFill>
                <a:latin typeface="宋体" panose="02010600030101010101" pitchFamily="2" charset="-122"/>
              </a:rPr>
              <a:t>','</a:t>
            </a:r>
            <a:r>
              <a:rPr lang="zh-CN" altLang="zh-CN" dirty="0">
                <a:solidFill>
                  <a:srgbClr val="FF0000"/>
                </a:solidFill>
                <a:latin typeface="宋体" panose="02010600030101010101" pitchFamily="2" charset="-122"/>
              </a:rPr>
              <a:t>):</a:t>
            </a:r>
          </a:p>
        </p:txBody>
      </p:sp>
      <p:sp>
        <p:nvSpPr>
          <p:cNvPr id="7" name="Rectangle 1"/>
          <p:cNvSpPr>
            <a:spLocks noChangeArrowheads="1"/>
          </p:cNvSpPr>
          <p:nvPr/>
        </p:nvSpPr>
        <p:spPr bwMode="auto">
          <a:xfrm>
            <a:off x="656542" y="5768538"/>
            <a:ext cx="979292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 input(</a:t>
            </a:r>
            <a:r>
              <a:rPr kumimoji="0" lang="zh-CN" altLang="zh-CN" sz="20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'Please enter your name: '</a:t>
            </a: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or</a:t>
            </a: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20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'&lt;unknown&gt;'</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8" name="文本框 7"/>
          <p:cNvSpPr txBox="1"/>
          <p:nvPr/>
        </p:nvSpPr>
        <p:spPr>
          <a:xfrm>
            <a:off x="656542" y="5376935"/>
            <a:ext cx="4936048" cy="369332"/>
          </a:xfrm>
          <a:prstGeom prst="rect">
            <a:avLst/>
          </a:prstGeom>
          <a:noFill/>
        </p:spPr>
        <p:txBody>
          <a:bodyPr wrap="square" rtlCol="0">
            <a:spAutoFit/>
          </a:bodyPr>
          <a:lstStyle/>
          <a:p>
            <a:r>
              <a:rPr lang="zh-CN" altLang="en-US" dirty="0">
                <a:solidFill>
                  <a:srgbClr val="FF0000"/>
                </a:solidFill>
              </a:rPr>
              <a:t>对象为空对象</a:t>
            </a:r>
            <a:r>
              <a:rPr lang="en-US" altLang="zh-CN" dirty="0">
                <a:solidFill>
                  <a:srgbClr val="FF0000"/>
                </a:solidFill>
              </a:rPr>
              <a:t>(</a:t>
            </a:r>
            <a:r>
              <a:rPr lang="zh-CN" altLang="en-US" dirty="0">
                <a:solidFill>
                  <a:srgbClr val="FF0000"/>
                </a:solidFill>
              </a:rPr>
              <a:t>字符串、列表等</a:t>
            </a:r>
            <a:r>
              <a:rPr lang="en-US" altLang="zh-CN" dirty="0">
                <a:solidFill>
                  <a:srgbClr val="FF0000"/>
                </a:solidFill>
              </a:rPr>
              <a:t>)</a:t>
            </a:r>
            <a:r>
              <a:rPr lang="zh-CN" altLang="en-US" dirty="0">
                <a:solidFill>
                  <a:srgbClr val="FF0000"/>
                </a:solidFill>
              </a:rPr>
              <a:t>时采用缺省值</a:t>
            </a:r>
          </a:p>
        </p:txBody>
      </p:sp>
    </p:spTree>
    <p:extLst>
      <p:ext uri="{BB962C8B-B14F-4D97-AF65-F5344CB8AC3E}">
        <p14:creationId xmlns:p14="http://schemas.microsoft.com/office/powerpoint/2010/main" val="404759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条件表达式：短路逻辑</a:t>
            </a:r>
          </a:p>
        </p:txBody>
      </p:sp>
      <p:sp>
        <p:nvSpPr>
          <p:cNvPr id="3" name="内容占位符 2"/>
          <p:cNvSpPr>
            <a:spLocks noGrp="1"/>
          </p:cNvSpPr>
          <p:nvPr>
            <p:ph idx="1"/>
          </p:nvPr>
        </p:nvSpPr>
        <p:spPr>
          <a:xfrm>
            <a:off x="537561" y="1337778"/>
            <a:ext cx="10648950" cy="897779"/>
          </a:xfrm>
        </p:spPr>
        <p:txBody>
          <a:bodyPr/>
          <a:lstStyle/>
          <a:p>
            <a:r>
              <a:rPr lang="en-US" altLang="zh-CN" dirty="0"/>
              <a:t>and</a:t>
            </a:r>
            <a:r>
              <a:rPr lang="zh-CN" altLang="en-US" dirty="0"/>
              <a:t>和</a:t>
            </a:r>
            <a:r>
              <a:rPr lang="en-US" altLang="zh-CN" dirty="0"/>
              <a:t>or</a:t>
            </a:r>
            <a:r>
              <a:rPr lang="zh-CN" altLang="en-US" dirty="0"/>
              <a:t>在前面的表达式真值判断时就已确定最终结果时后面的表达式不会再计算 </a:t>
            </a:r>
          </a:p>
        </p:txBody>
      </p:sp>
      <p:sp>
        <p:nvSpPr>
          <p:cNvPr id="6" name="Rectangle 1"/>
          <p:cNvSpPr>
            <a:spLocks noChangeArrowheads="1"/>
          </p:cNvSpPr>
          <p:nvPr/>
        </p:nvSpPr>
        <p:spPr bwMode="auto">
          <a:xfrm>
            <a:off x="537561" y="2235557"/>
            <a:ext cx="9320982" cy="30239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f1(</a:t>
            </a:r>
            <a:r>
              <a:rPr kumimoji="0" lang="en-US"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or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f2(</a:t>
            </a:r>
            <a:r>
              <a:rPr kumimoji="0" lang="en-US"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pass</a:t>
            </a:r>
            <a:endParaRPr kumimoji="0" lang="en-US"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ts val="900"/>
              </a:lnSpc>
              <a:spcBef>
                <a:spcPct val="0"/>
              </a:spcBef>
              <a:spcAft>
                <a:spcPct val="0"/>
              </a:spcAft>
              <a:buClrTx/>
              <a:buSzTx/>
              <a:buFontTx/>
              <a:buNone/>
              <a:tabLst/>
            </a:pPr>
            <a:endParaRPr lang="en-US" altLang="zh-CN" sz="2400" b="1" dirty="0">
              <a:solidFill>
                <a:srgbClr val="000080"/>
              </a:solidFill>
              <a:latin typeface="宋体" panose="02010600030101010101" pitchFamily="2" charset="-122"/>
              <a:ea typeface="宋体" panose="02010600030101010101" pitchFamily="2" charset="-122"/>
            </a:endParaRPr>
          </a:p>
          <a:p>
            <a:pPr eaLnBrk="0" fontAlgn="base" hangingPunct="0">
              <a:spcBef>
                <a:spcPct val="0"/>
              </a:spcBef>
              <a:spcAft>
                <a:spcPct val="0"/>
              </a:spcAft>
            </a:pPr>
            <a:r>
              <a:rPr lang="zh-CN" altLang="en-US" sz="2400" dirty="0"/>
              <a:t>如果f1返回真值（非空或非</a:t>
            </a:r>
            <a:r>
              <a:rPr lang="en-US" altLang="zh-CN" sz="2400" dirty="0"/>
              <a:t>0</a:t>
            </a:r>
            <a:r>
              <a:rPr lang="zh-CN" altLang="en-US" sz="2400" dirty="0"/>
              <a:t>），Python将不再执行f2，若要保证两个函数都执行，需要在or之前调用他们</a:t>
            </a:r>
          </a:p>
          <a:p>
            <a:pPr lvl="0" eaLnBrk="0" fontAlgn="base" hangingPunct="0">
              <a:lnSpc>
                <a:spcPts val="900"/>
              </a:lnSpc>
              <a:spcBef>
                <a:spcPct val="0"/>
              </a:spcBef>
              <a:spcAft>
                <a:spcPct val="0"/>
              </a:spcAft>
            </a:pPr>
            <a:endParaRPr lang="en-US" altLang="zh-CN" sz="2400" b="1" dirty="0">
              <a:solidFill>
                <a:srgbClr val="000080"/>
              </a:solidFill>
              <a:latin typeface="宋体" panose="02010600030101010101" pitchFamily="2" charset="-122"/>
              <a:ea typeface="宋体" panose="02010600030101010101" pitchFamily="2" charset="-122"/>
            </a:endParaRPr>
          </a:p>
          <a:p>
            <a:pPr eaLnBrk="0" fontAlgn="base" hangingPunct="0">
              <a:spcBef>
                <a:spcPct val="0"/>
              </a:spcBef>
              <a:spcAft>
                <a:spcPct val="0"/>
              </a:spcAft>
            </a:pPr>
            <a:r>
              <a:rPr lang="zh-CN" altLang="zh-CN" sz="2400" dirty="0">
                <a:solidFill>
                  <a:srgbClr val="000000"/>
                </a:solidFill>
                <a:latin typeface="宋体" panose="02010600030101010101" pitchFamily="2" charset="-122"/>
                <a:ea typeface="宋体" panose="02010600030101010101" pitchFamily="2" charset="-122"/>
              </a:rPr>
              <a:t>tmp1, tmp2 = f1(</a:t>
            </a:r>
            <a:r>
              <a:rPr lang="en-US" altLang="zh-CN" sz="2400" b="1" dirty="0">
                <a:solidFill>
                  <a:srgbClr val="000080"/>
                </a:solidFill>
                <a:latin typeface="宋体" panose="02010600030101010101" pitchFamily="2" charset="-122"/>
                <a:ea typeface="宋体" panose="02010600030101010101" pitchFamily="2" charset="-122"/>
              </a:rPr>
              <a:t> </a:t>
            </a:r>
            <a:r>
              <a:rPr lang="zh-CN" altLang="zh-CN" sz="2400" dirty="0">
                <a:solidFill>
                  <a:srgbClr val="000000"/>
                </a:solidFill>
                <a:latin typeface="宋体" panose="02010600030101010101" pitchFamily="2" charset="-122"/>
                <a:ea typeface="宋体" panose="02010600030101010101" pitchFamily="2" charset="-122"/>
              </a:rPr>
              <a:t>), f2(</a:t>
            </a:r>
            <a:r>
              <a:rPr lang="en-US" altLang="zh-CN" sz="2400" b="1" dirty="0">
                <a:solidFill>
                  <a:srgbClr val="000080"/>
                </a:solidFill>
                <a:latin typeface="宋体" panose="02010600030101010101" pitchFamily="2" charset="-122"/>
                <a:ea typeface="宋体" panose="02010600030101010101" pitchFamily="2" charset="-122"/>
              </a:rPr>
              <a:t> </a:t>
            </a:r>
            <a:r>
              <a:rPr lang="zh-CN" altLang="zh-CN" sz="2400" dirty="0">
                <a:solidFill>
                  <a:srgbClr val="000000"/>
                </a:solidFill>
                <a:latin typeface="宋体" panose="02010600030101010101" pitchFamily="2" charset="-122"/>
                <a:ea typeface="宋体" panose="02010600030101010101" pitchFamily="2" charset="-122"/>
              </a:rPr>
              <a:t>)</a:t>
            </a:r>
            <a:br>
              <a:rPr lang="zh-CN" altLang="zh-CN" sz="2400" dirty="0">
                <a:solidFill>
                  <a:srgbClr val="000000"/>
                </a:solidFill>
                <a:latin typeface="宋体" panose="02010600030101010101" pitchFamily="2" charset="-122"/>
                <a:ea typeface="宋体" panose="02010600030101010101" pitchFamily="2" charset="-122"/>
              </a:rPr>
            </a:br>
            <a:r>
              <a:rPr lang="zh-CN" altLang="zh-CN" sz="2400" b="1" dirty="0">
                <a:solidFill>
                  <a:srgbClr val="000080"/>
                </a:solidFill>
                <a:latin typeface="宋体" panose="02010600030101010101" pitchFamily="2" charset="-122"/>
                <a:ea typeface="宋体" panose="02010600030101010101" pitchFamily="2" charset="-122"/>
              </a:rPr>
              <a:t>if </a:t>
            </a:r>
            <a:r>
              <a:rPr lang="zh-CN" altLang="zh-CN" sz="2400" dirty="0">
                <a:solidFill>
                  <a:srgbClr val="000000"/>
                </a:solidFill>
                <a:latin typeface="宋体" panose="02010600030101010101" pitchFamily="2" charset="-122"/>
                <a:ea typeface="宋体" panose="02010600030101010101" pitchFamily="2" charset="-122"/>
              </a:rPr>
              <a:t>tmp1 </a:t>
            </a:r>
            <a:r>
              <a:rPr lang="zh-CN" altLang="zh-CN" sz="2400" b="1" dirty="0">
                <a:solidFill>
                  <a:srgbClr val="000080"/>
                </a:solidFill>
                <a:latin typeface="宋体" panose="02010600030101010101" pitchFamily="2" charset="-122"/>
                <a:ea typeface="宋体" panose="02010600030101010101" pitchFamily="2" charset="-122"/>
              </a:rPr>
              <a:t>or </a:t>
            </a:r>
            <a:r>
              <a:rPr lang="zh-CN" altLang="zh-CN" sz="2400" dirty="0">
                <a:solidFill>
                  <a:srgbClr val="000000"/>
                </a:solidFill>
                <a:latin typeface="宋体" panose="02010600030101010101" pitchFamily="2" charset="-122"/>
                <a:ea typeface="宋体" panose="02010600030101010101" pitchFamily="2" charset="-122"/>
              </a:rPr>
              <a:t>tmp2:</a:t>
            </a:r>
            <a:br>
              <a:rPr lang="zh-CN" altLang="zh-CN" sz="2400" dirty="0">
                <a:solidFill>
                  <a:srgbClr val="000000"/>
                </a:solidFill>
                <a:latin typeface="宋体" panose="02010600030101010101" pitchFamily="2" charset="-122"/>
                <a:ea typeface="宋体" panose="02010600030101010101" pitchFamily="2" charset="-122"/>
              </a:rPr>
            </a:br>
            <a:r>
              <a:rPr lang="zh-CN" altLang="zh-CN" sz="2400" dirty="0">
                <a:solidFill>
                  <a:srgbClr val="000000"/>
                </a:solidFill>
                <a:latin typeface="宋体" panose="02010600030101010101" pitchFamily="2" charset="-122"/>
                <a:ea typeface="宋体" panose="02010600030101010101" pitchFamily="2" charset="-122"/>
              </a:rPr>
              <a:t>    </a:t>
            </a:r>
            <a:r>
              <a:rPr lang="zh-CN" altLang="zh-CN" sz="2400" b="1" dirty="0">
                <a:solidFill>
                  <a:srgbClr val="000080"/>
                </a:solidFill>
                <a:latin typeface="宋体" panose="02010600030101010101" pitchFamily="2" charset="-122"/>
                <a:ea typeface="宋体" panose="02010600030101010101" pitchFamily="2" charset="-122"/>
              </a:rPr>
              <a:t>pass</a:t>
            </a:r>
            <a:endParaRPr lang="zh-CN" altLang="zh-CN" sz="5400" dirty="0">
              <a:latin typeface="Arial" panose="020B0604020202020204" pitchFamily="34" charset="0"/>
            </a:endParaRPr>
          </a:p>
          <a:p>
            <a:pPr lvl="0" eaLnBrk="0" fontAlgn="base" hangingPunct="0">
              <a:lnSpc>
                <a:spcPts val="900"/>
              </a:lnSpc>
              <a:spcBef>
                <a:spcPct val="0"/>
              </a:spcBef>
              <a:spcAft>
                <a:spcPct val="0"/>
              </a:spcAft>
            </a:pPr>
            <a:endParaRPr lang="en-US" altLang="zh-CN" sz="2400" b="1" dirty="0">
              <a:solidFill>
                <a:srgbClr val="000080"/>
              </a:solidFill>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4" name="矩形 3"/>
          <p:cNvSpPr/>
          <p:nvPr/>
        </p:nvSpPr>
        <p:spPr>
          <a:xfrm>
            <a:off x="6832288" y="4044497"/>
            <a:ext cx="3862754" cy="830997"/>
          </a:xfrm>
          <a:prstGeom prst="rect">
            <a:avLst/>
          </a:prstGeom>
          <a:ln>
            <a:solidFill>
              <a:srgbClr val="0070C0"/>
            </a:solidFill>
          </a:ln>
        </p:spPr>
        <p:txBody>
          <a:bodyPr wrap="square">
            <a:spAutoFit/>
          </a:bodyPr>
          <a:lstStyle/>
          <a:p>
            <a:pPr eaLnBrk="0" fontAlgn="base" hangingPunct="0">
              <a:spcBef>
                <a:spcPct val="0"/>
              </a:spcBef>
              <a:spcAft>
                <a:spcPct val="0"/>
              </a:spcAft>
            </a:pPr>
            <a:r>
              <a:rPr lang="zh-CN" altLang="zh-CN" sz="2400" b="1" dirty="0">
                <a:solidFill>
                  <a:srgbClr val="000080"/>
                </a:solidFill>
                <a:latin typeface="宋体" panose="02010600030101010101" pitchFamily="2" charset="-122"/>
                <a:ea typeface="宋体" panose="02010600030101010101" pitchFamily="2" charset="-122"/>
              </a:rPr>
              <a:t>if </a:t>
            </a:r>
            <a:r>
              <a:rPr lang="en-US" altLang="zh-CN" sz="2400" dirty="0">
                <a:solidFill>
                  <a:srgbClr val="000000"/>
                </a:solidFill>
                <a:latin typeface="宋体" panose="02010600030101010101" pitchFamily="2" charset="-122"/>
                <a:ea typeface="宋体" panose="02010600030101010101" pitchFamily="2" charset="-122"/>
              </a:rPr>
              <a:t>any((f1(), f2()))</a:t>
            </a:r>
            <a:r>
              <a:rPr lang="zh-CN" altLang="zh-CN" sz="2400" dirty="0">
                <a:solidFill>
                  <a:srgbClr val="000000"/>
                </a:solidFill>
                <a:latin typeface="宋体" panose="02010600030101010101" pitchFamily="2" charset="-122"/>
                <a:ea typeface="宋体" panose="02010600030101010101" pitchFamily="2" charset="-122"/>
              </a:rPr>
              <a:t> :</a:t>
            </a:r>
            <a:br>
              <a:rPr lang="zh-CN" altLang="zh-CN" sz="2400" dirty="0">
                <a:solidFill>
                  <a:srgbClr val="000000"/>
                </a:solidFill>
                <a:latin typeface="宋体" panose="02010600030101010101" pitchFamily="2" charset="-122"/>
                <a:ea typeface="宋体" panose="02010600030101010101" pitchFamily="2" charset="-122"/>
              </a:rPr>
            </a:br>
            <a:r>
              <a:rPr lang="zh-CN" altLang="zh-CN" sz="2400" dirty="0">
                <a:solidFill>
                  <a:srgbClr val="000000"/>
                </a:solidFill>
                <a:latin typeface="宋体" panose="02010600030101010101" pitchFamily="2" charset="-122"/>
                <a:ea typeface="宋体" panose="02010600030101010101" pitchFamily="2" charset="-122"/>
              </a:rPr>
              <a:t>    </a:t>
            </a:r>
            <a:r>
              <a:rPr lang="zh-CN" altLang="zh-CN" sz="2400" b="1" dirty="0">
                <a:solidFill>
                  <a:srgbClr val="000080"/>
                </a:solidFill>
                <a:latin typeface="宋体" panose="02010600030101010101" pitchFamily="2" charset="-122"/>
                <a:ea typeface="宋体" panose="02010600030101010101" pitchFamily="2" charset="-122"/>
              </a:rPr>
              <a:t>pass</a:t>
            </a:r>
            <a:endParaRPr lang="zh-CN" altLang="zh-CN" sz="5400" dirty="0">
              <a:latin typeface="Arial" panose="020B0604020202020204" pitchFamily="34" charset="0"/>
            </a:endParaRPr>
          </a:p>
        </p:txBody>
      </p:sp>
      <p:sp>
        <p:nvSpPr>
          <p:cNvPr id="5" name="矩形 4"/>
          <p:cNvSpPr/>
          <p:nvPr/>
        </p:nvSpPr>
        <p:spPr>
          <a:xfrm>
            <a:off x="6920211" y="5259462"/>
            <a:ext cx="3686908" cy="830997"/>
          </a:xfrm>
          <a:prstGeom prst="rect">
            <a:avLst/>
          </a:prstGeom>
          <a:ln>
            <a:solidFill>
              <a:srgbClr val="0070C0"/>
            </a:solidFill>
          </a:ln>
        </p:spPr>
        <p:txBody>
          <a:bodyPr wrap="square">
            <a:spAutoFit/>
          </a:bodyPr>
          <a:lstStyle/>
          <a:p>
            <a:pPr eaLnBrk="0" fontAlgn="base" hangingPunct="0">
              <a:spcBef>
                <a:spcPct val="0"/>
              </a:spcBef>
              <a:spcAft>
                <a:spcPct val="0"/>
              </a:spcAft>
            </a:pPr>
            <a:r>
              <a:rPr lang="zh-CN" altLang="zh-CN" sz="2400" b="1" dirty="0">
                <a:solidFill>
                  <a:srgbClr val="000080"/>
                </a:solidFill>
                <a:latin typeface="宋体" panose="02010600030101010101" pitchFamily="2" charset="-122"/>
                <a:ea typeface="宋体" panose="02010600030101010101" pitchFamily="2" charset="-122"/>
              </a:rPr>
              <a:t>if </a:t>
            </a:r>
            <a:r>
              <a:rPr lang="en-US" altLang="zh-CN" sz="2400" dirty="0">
                <a:solidFill>
                  <a:srgbClr val="000000"/>
                </a:solidFill>
                <a:latin typeface="宋体" panose="02010600030101010101" pitchFamily="2" charset="-122"/>
                <a:ea typeface="宋体" panose="02010600030101010101" pitchFamily="2" charset="-122"/>
              </a:rPr>
              <a:t>all((f1(), f2()))</a:t>
            </a:r>
            <a:r>
              <a:rPr lang="zh-CN" altLang="zh-CN" sz="2400" dirty="0">
                <a:solidFill>
                  <a:srgbClr val="000000"/>
                </a:solidFill>
                <a:latin typeface="宋体" panose="02010600030101010101" pitchFamily="2" charset="-122"/>
                <a:ea typeface="宋体" panose="02010600030101010101" pitchFamily="2" charset="-122"/>
              </a:rPr>
              <a:t> :</a:t>
            </a:r>
            <a:br>
              <a:rPr lang="zh-CN" altLang="zh-CN" sz="2400" dirty="0">
                <a:solidFill>
                  <a:srgbClr val="000000"/>
                </a:solidFill>
                <a:latin typeface="宋体" panose="02010600030101010101" pitchFamily="2" charset="-122"/>
                <a:ea typeface="宋体" panose="02010600030101010101" pitchFamily="2" charset="-122"/>
              </a:rPr>
            </a:br>
            <a:r>
              <a:rPr lang="zh-CN" altLang="zh-CN" sz="2400" dirty="0">
                <a:solidFill>
                  <a:srgbClr val="000000"/>
                </a:solidFill>
                <a:latin typeface="宋体" panose="02010600030101010101" pitchFamily="2" charset="-122"/>
                <a:ea typeface="宋体" panose="02010600030101010101" pitchFamily="2" charset="-122"/>
              </a:rPr>
              <a:t>    </a:t>
            </a:r>
            <a:r>
              <a:rPr lang="zh-CN" altLang="zh-CN" sz="2400" b="1" dirty="0">
                <a:solidFill>
                  <a:srgbClr val="000080"/>
                </a:solidFill>
                <a:latin typeface="宋体" panose="02010600030101010101" pitchFamily="2" charset="-122"/>
                <a:ea typeface="宋体" panose="02010600030101010101" pitchFamily="2" charset="-122"/>
              </a:rPr>
              <a:t>pass</a:t>
            </a:r>
            <a:endParaRPr lang="zh-CN" altLang="zh-CN" sz="5400" dirty="0">
              <a:latin typeface="Arial" panose="020B0604020202020204" pitchFamily="34" charset="0"/>
            </a:endParaRPr>
          </a:p>
        </p:txBody>
      </p:sp>
      <p:sp>
        <p:nvSpPr>
          <p:cNvPr id="7" name="文本框 6"/>
          <p:cNvSpPr txBox="1"/>
          <p:nvPr/>
        </p:nvSpPr>
        <p:spPr>
          <a:xfrm>
            <a:off x="298374" y="4844250"/>
            <a:ext cx="6230815" cy="1938992"/>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any(iterable): iterable</a:t>
            </a:r>
            <a:r>
              <a:rPr lang="zh-CN" altLang="en-US" sz="2000" dirty="0"/>
              <a:t>中任一元素的真值为真时返回</a:t>
            </a:r>
            <a:r>
              <a:rPr lang="en-US" altLang="zh-CN" sz="2000" dirty="0"/>
              <a:t>True</a:t>
            </a:r>
            <a:r>
              <a:rPr lang="zh-CN" altLang="en-US" sz="2000" dirty="0"/>
              <a:t>，都为假返回</a:t>
            </a:r>
            <a:r>
              <a:rPr lang="en-US" altLang="zh-CN" sz="2000" dirty="0"/>
              <a:t>False</a:t>
            </a:r>
            <a:r>
              <a:rPr lang="zh-CN" altLang="en-US" sz="2000" dirty="0"/>
              <a:t>。长度为</a:t>
            </a:r>
            <a:r>
              <a:rPr lang="en-US" altLang="zh-CN" sz="2000" dirty="0"/>
              <a:t>0</a:t>
            </a:r>
            <a:r>
              <a:rPr lang="zh-CN" altLang="en-US" sz="2000" dirty="0"/>
              <a:t>时返回</a:t>
            </a:r>
            <a:r>
              <a:rPr lang="en-US" altLang="zh-CN" sz="2000" dirty="0"/>
              <a:t>False </a:t>
            </a:r>
          </a:p>
          <a:p>
            <a:pPr marL="285750" indent="-285750">
              <a:buFont typeface="Arial" panose="020B0604020202020204" pitchFamily="34" charset="0"/>
              <a:buChar char="•"/>
            </a:pPr>
            <a:r>
              <a:rPr lang="en-US" altLang="zh-CN" sz="2000" dirty="0"/>
              <a:t>all(iterable): iterable</a:t>
            </a:r>
            <a:r>
              <a:rPr lang="zh-CN" altLang="en-US" sz="2000" dirty="0"/>
              <a:t>中所有元素都为真时返回</a:t>
            </a:r>
            <a:r>
              <a:rPr lang="en-US" altLang="zh-CN" sz="2000" dirty="0"/>
              <a:t>True</a:t>
            </a:r>
            <a:r>
              <a:rPr lang="zh-CN" altLang="en-US" sz="2000" dirty="0"/>
              <a:t>，否则任一元素为假返回</a:t>
            </a:r>
            <a:r>
              <a:rPr lang="en-US" altLang="zh-CN" sz="2000" dirty="0"/>
              <a:t>False</a:t>
            </a:r>
            <a:r>
              <a:rPr lang="zh-CN" altLang="en-US" sz="2000" dirty="0"/>
              <a:t>。长度为</a:t>
            </a:r>
            <a:r>
              <a:rPr lang="en-US" altLang="zh-CN" sz="2000" dirty="0"/>
              <a:t>0</a:t>
            </a:r>
            <a:r>
              <a:rPr lang="zh-CN" altLang="en-US" sz="2000" dirty="0"/>
              <a:t>时返回</a:t>
            </a:r>
            <a:r>
              <a:rPr lang="en-US" altLang="zh-CN" sz="2000" dirty="0"/>
              <a:t>True</a:t>
            </a:r>
          </a:p>
          <a:p>
            <a:pPr marL="285750" indent="-285750">
              <a:buFont typeface="Arial" panose="020B0604020202020204" pitchFamily="34" charset="0"/>
              <a:buChar char="•"/>
            </a:pPr>
            <a:r>
              <a:rPr lang="en-US" altLang="zh-CN" sz="2000" dirty="0"/>
              <a:t>any</a:t>
            </a:r>
            <a:r>
              <a:rPr lang="zh-CN" altLang="en-US" sz="2000" dirty="0"/>
              <a:t>和</a:t>
            </a:r>
            <a:r>
              <a:rPr lang="en-US" altLang="zh-CN" sz="2000" dirty="0"/>
              <a:t>all</a:t>
            </a:r>
            <a:r>
              <a:rPr lang="zh-CN" altLang="en-US" sz="2000" dirty="0"/>
              <a:t>都不是惰性求值，相当于非惰性求值的</a:t>
            </a:r>
            <a:r>
              <a:rPr lang="en-US" altLang="zh-CN" sz="2000" dirty="0"/>
              <a:t>or</a:t>
            </a:r>
            <a:r>
              <a:rPr lang="zh-CN" altLang="en-US" sz="2000" dirty="0"/>
              <a:t>和</a:t>
            </a:r>
            <a:r>
              <a:rPr lang="en-US" altLang="zh-CN" sz="2000" dirty="0"/>
              <a:t>and </a:t>
            </a:r>
            <a:endParaRPr lang="zh-CN" altLang="en-US" sz="2000" dirty="0"/>
          </a:p>
        </p:txBody>
      </p:sp>
    </p:spTree>
    <p:extLst>
      <p:ext uri="{BB962C8B-B14F-4D97-AF65-F5344CB8AC3E}">
        <p14:creationId xmlns:p14="http://schemas.microsoft.com/office/powerpoint/2010/main" val="3252889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r>
              <a:rPr lang="zh-CN" altLang="zh-CN" dirty="0"/>
              <a:t>3.1 条件表达式</a:t>
            </a:r>
            <a:r>
              <a:rPr lang="zh-CN" altLang="en-US" dirty="0"/>
              <a:t>：不允许</a:t>
            </a:r>
            <a:r>
              <a:rPr lang="zh-CN" altLang="zh-CN" dirty="0">
                <a:latin typeface="宋体" panose="02010600030101010101" pitchFamily="2" charset="-122"/>
              </a:rPr>
              <a:t>赋值运算符“=”</a:t>
            </a:r>
            <a:endParaRPr lang="zh-CN" altLang="zh-CN" dirty="0"/>
          </a:p>
        </p:txBody>
      </p:sp>
      <p:sp>
        <p:nvSpPr>
          <p:cNvPr id="22531" name="Rectangle 3"/>
          <p:cNvSpPr>
            <a:spLocks noGrp="1" noChangeArrowheads="1"/>
          </p:cNvSpPr>
          <p:nvPr>
            <p:ph type="body" idx="1"/>
          </p:nvPr>
        </p:nvSpPr>
        <p:spPr/>
        <p:txBody>
          <a:bodyPr/>
          <a:lstStyle/>
          <a:p>
            <a:pPr>
              <a:lnSpc>
                <a:spcPct val="80000"/>
              </a:lnSpc>
            </a:pPr>
            <a:r>
              <a:rPr lang="zh-CN" altLang="en-US" sz="2400" dirty="0">
                <a:latin typeface="宋体" panose="02010600030101010101" pitchFamily="2" charset="-122"/>
              </a:rPr>
              <a:t>避免可能的</a:t>
            </a:r>
            <a:r>
              <a:rPr lang="en-US" altLang="zh-CN" sz="2400" dirty="0">
                <a:latin typeface="宋体" panose="02010600030101010101" pitchFamily="2" charset="-122"/>
              </a:rPr>
              <a:t>Bug</a:t>
            </a:r>
            <a:r>
              <a:rPr lang="zh-CN" altLang="en-US" sz="2400" dirty="0">
                <a:latin typeface="宋体" panose="02010600030101010101" pitchFamily="2" charset="-122"/>
              </a:rPr>
              <a:t>：</a:t>
            </a:r>
            <a:r>
              <a:rPr lang="zh-CN" altLang="zh-CN" sz="2400" dirty="0">
                <a:latin typeface="宋体" panose="02010600030101010101" pitchFamily="2" charset="-122"/>
              </a:rPr>
              <a:t>误将关系运算符“==”</a:t>
            </a:r>
            <a:r>
              <a:rPr lang="zh-CN" altLang="en-US" sz="2400" dirty="0">
                <a:latin typeface="宋体" panose="02010600030101010101" pitchFamily="2" charset="-122"/>
              </a:rPr>
              <a:t>写成</a:t>
            </a:r>
            <a:r>
              <a:rPr lang="zh-CN" altLang="zh-CN" sz="2400" dirty="0">
                <a:latin typeface="宋体" panose="02010600030101010101" pitchFamily="2" charset="-122"/>
              </a:rPr>
              <a:t>赋值运算符“=”</a:t>
            </a:r>
            <a:endParaRPr lang="en-US" altLang="zh-CN" sz="2400" dirty="0">
              <a:latin typeface="宋体" panose="02010600030101010101" pitchFamily="2" charset="-122"/>
            </a:endParaRPr>
          </a:p>
          <a:p>
            <a:pPr marL="0" indent="0">
              <a:lnSpc>
                <a:spcPct val="80000"/>
              </a:lnSpc>
              <a:buNone/>
            </a:pPr>
            <a:endParaRPr lang="zh-CN" altLang="zh-CN" sz="2400" dirty="0">
              <a:latin typeface="宋体" panose="02010600030101010101" pitchFamily="2" charset="-122"/>
            </a:endParaRPr>
          </a:p>
          <a:p>
            <a:pPr marL="0" indent="0">
              <a:lnSpc>
                <a:spcPct val="80000"/>
              </a:lnSpc>
              <a:buNone/>
            </a:pPr>
            <a:r>
              <a:rPr lang="zh-CN" altLang="zh-CN" sz="2400" dirty="0">
                <a:latin typeface="宋体" panose="02010600030101010101" pitchFamily="2" charset="-122"/>
              </a:rPr>
              <a:t>&gt;&gt;&gt; if a=3:</a:t>
            </a:r>
            <a:r>
              <a:rPr lang="en-US" altLang="zh-CN" sz="2400" dirty="0">
                <a:latin typeface="宋体" panose="02010600030101010101" pitchFamily="2" charset="-122"/>
              </a:rPr>
              <a:t>pass</a:t>
            </a:r>
            <a:endParaRPr lang="zh-CN" altLang="zh-CN" sz="2400" dirty="0">
              <a:latin typeface="宋体" panose="02010600030101010101" pitchFamily="2" charset="-122"/>
            </a:endParaRPr>
          </a:p>
          <a:p>
            <a:pPr marL="0" indent="0">
              <a:lnSpc>
                <a:spcPct val="80000"/>
              </a:lnSpc>
              <a:buNone/>
            </a:pPr>
            <a:r>
              <a:rPr lang="zh-CN" altLang="zh-CN" sz="2400" dirty="0">
                <a:solidFill>
                  <a:srgbClr val="FF0000"/>
                </a:solidFill>
                <a:latin typeface="宋体" panose="02010600030101010101" pitchFamily="2" charset="-122"/>
              </a:rPr>
              <a:t>SyntaxError: invalid syntax</a:t>
            </a:r>
          </a:p>
          <a:p>
            <a:pPr marL="0" indent="0">
              <a:lnSpc>
                <a:spcPct val="80000"/>
              </a:lnSpc>
              <a:buNone/>
            </a:pPr>
            <a:r>
              <a:rPr lang="zh-CN" altLang="zh-CN" sz="2400" dirty="0">
                <a:latin typeface="宋体" panose="02010600030101010101" pitchFamily="2" charset="-122"/>
              </a:rPr>
              <a:t>&gt;&gt;&gt; if (a=3) and (b=4):</a:t>
            </a:r>
            <a:r>
              <a:rPr lang="en-US" altLang="zh-CN" sz="2400" dirty="0">
                <a:latin typeface="宋体" panose="02010600030101010101" pitchFamily="2" charset="-122"/>
              </a:rPr>
              <a:t>pass</a:t>
            </a:r>
            <a:endParaRPr lang="zh-CN" altLang="zh-CN" sz="2400" dirty="0">
              <a:latin typeface="宋体" panose="02010600030101010101" pitchFamily="2" charset="-122"/>
            </a:endParaRPr>
          </a:p>
          <a:p>
            <a:pPr marL="0" indent="0">
              <a:lnSpc>
                <a:spcPct val="80000"/>
              </a:lnSpc>
              <a:buNone/>
            </a:pPr>
            <a:r>
              <a:rPr lang="zh-CN" altLang="zh-CN" sz="2400" dirty="0">
                <a:solidFill>
                  <a:srgbClr val="FF0000"/>
                </a:solidFill>
                <a:latin typeface="宋体" panose="02010600030101010101" pitchFamily="2" charset="-122"/>
              </a:rPr>
              <a:t>SyntaxError: invalid syntax</a:t>
            </a:r>
          </a:p>
        </p:txBody>
      </p:sp>
    </p:spTree>
    <p:extLst>
      <p:ext uri="{BB962C8B-B14F-4D97-AF65-F5344CB8AC3E}">
        <p14:creationId xmlns:p14="http://schemas.microsoft.com/office/powerpoint/2010/main" val="187801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zh-CN" altLang="en-US">
                <a:latin typeface="宋体" panose="02010600030101010101" pitchFamily="2" charset="-122"/>
              </a:rPr>
              <a:t>3.2.2 </a:t>
            </a:r>
            <a:r>
              <a:rPr lang="zh-CN" altLang="en-US"/>
              <a:t>双分支结构</a:t>
            </a:r>
          </a:p>
        </p:txBody>
      </p:sp>
      <p:sp>
        <p:nvSpPr>
          <p:cNvPr id="25603" name="Rectangle 3"/>
          <p:cNvSpPr>
            <a:spLocks noGrp="1" noChangeArrowheads="1"/>
          </p:cNvSpPr>
          <p:nvPr>
            <p:ph type="body" idx="1"/>
          </p:nvPr>
        </p:nvSpPr>
        <p:spPr>
          <a:xfrm>
            <a:off x="838200" y="1825625"/>
            <a:ext cx="9854682" cy="2447795"/>
          </a:xfrm>
        </p:spPr>
        <p:txBody>
          <a:bodyPr>
            <a:noAutofit/>
          </a:bodyPr>
          <a:lstStyle/>
          <a:p>
            <a:pPr>
              <a:lnSpc>
                <a:spcPct val="120000"/>
              </a:lnSpc>
            </a:pPr>
            <a:r>
              <a:rPr lang="zh-CN" altLang="zh-CN" sz="2000" dirty="0"/>
              <a:t>Python还支持</a:t>
            </a:r>
            <a:r>
              <a:rPr lang="en-US" altLang="zh-CN" sz="2000" dirty="0" err="1"/>
              <a:t>if|else</a:t>
            </a:r>
            <a:r>
              <a:rPr lang="zh-CN" altLang="en-US" sz="2000" dirty="0"/>
              <a:t>三元表达式</a:t>
            </a:r>
            <a:endParaRPr lang="zh-CN" altLang="zh-CN" sz="2000" dirty="0"/>
          </a:p>
          <a:p>
            <a:pPr marL="0" indent="0">
              <a:lnSpc>
                <a:spcPct val="120000"/>
              </a:lnSpc>
              <a:buNone/>
            </a:pPr>
            <a:r>
              <a:rPr lang="zh-CN" altLang="zh-CN" sz="2000" dirty="0">
                <a:solidFill>
                  <a:srgbClr val="0070C0"/>
                </a:solidFill>
              </a:rPr>
              <a:t>value1 if condition else value2</a:t>
            </a:r>
          </a:p>
          <a:p>
            <a:pPr marL="0" indent="0">
              <a:lnSpc>
                <a:spcPct val="120000"/>
              </a:lnSpc>
              <a:buNone/>
            </a:pPr>
            <a:r>
              <a:rPr lang="zh-CN" altLang="zh-CN" sz="2000" dirty="0"/>
              <a:t>当条件表达式condition的值</a:t>
            </a:r>
            <a:r>
              <a:rPr lang="zh-CN" altLang="en-US" sz="2000" dirty="0"/>
              <a:t>为</a:t>
            </a:r>
            <a:r>
              <a:rPr lang="zh-CN" altLang="zh-CN" sz="2000" dirty="0"/>
              <a:t>True时，表达式的值为value1，否则值为value2。</a:t>
            </a:r>
            <a:endParaRPr lang="en-US" altLang="zh-CN" sz="2000" dirty="0"/>
          </a:p>
          <a:p>
            <a:pPr>
              <a:lnSpc>
                <a:spcPct val="120000"/>
              </a:lnSpc>
            </a:pPr>
            <a:r>
              <a:rPr lang="zh-CN" altLang="en-US" sz="2000" dirty="0"/>
              <a:t>注意这里为短路计算，并不会同时对</a:t>
            </a:r>
            <a:r>
              <a:rPr lang="en-US" altLang="zh-CN" sz="2000" dirty="0"/>
              <a:t>value1 </a:t>
            </a:r>
            <a:r>
              <a:rPr lang="zh-CN" altLang="en-US" sz="2000" dirty="0"/>
              <a:t>和</a:t>
            </a:r>
            <a:r>
              <a:rPr lang="en-US" altLang="zh-CN" sz="2000" dirty="0"/>
              <a:t>value2 </a:t>
            </a:r>
            <a:r>
              <a:rPr lang="zh-CN" altLang="en-US" sz="2000" dirty="0"/>
              <a:t>求值。</a:t>
            </a:r>
            <a:endParaRPr lang="en-US" altLang="zh-CN" sz="2000" dirty="0"/>
          </a:p>
          <a:p>
            <a:pPr marL="0" indent="0">
              <a:buNone/>
            </a:pPr>
            <a:endParaRPr lang="en-US" altLang="zh-CN" sz="1000" dirty="0">
              <a:latin typeface="宋体" panose="02010600030101010101" pitchFamily="2" charset="-122"/>
            </a:endParaRPr>
          </a:p>
        </p:txBody>
      </p:sp>
      <p:sp>
        <p:nvSpPr>
          <p:cNvPr id="2" name="矩形 1"/>
          <p:cNvSpPr/>
          <p:nvPr/>
        </p:nvSpPr>
        <p:spPr>
          <a:xfrm>
            <a:off x="454090" y="4119963"/>
            <a:ext cx="5722776" cy="2062103"/>
          </a:xfrm>
          <a:prstGeom prst="rect">
            <a:avLst/>
          </a:prstGeom>
        </p:spPr>
        <p:txBody>
          <a:bodyPr wrap="square">
            <a:spAutoFit/>
          </a:bodyPr>
          <a:lstStyle/>
          <a:p>
            <a:pPr>
              <a:lnSpc>
                <a:spcPct val="80000"/>
              </a:lnSpc>
            </a:pPr>
            <a:r>
              <a:rPr lang="zh-CN" altLang="zh-CN" sz="2000" dirty="0">
                <a:latin typeface="宋体" panose="02010600030101010101" pitchFamily="2" charset="-122"/>
              </a:rPr>
              <a:t>&gt;&gt;&gt; a = 5</a:t>
            </a:r>
          </a:p>
          <a:p>
            <a:pPr>
              <a:lnSpc>
                <a:spcPct val="80000"/>
              </a:lnSpc>
            </a:pPr>
            <a:r>
              <a:rPr lang="zh-CN" altLang="zh-CN" sz="2000" dirty="0">
                <a:latin typeface="宋体" panose="02010600030101010101" pitchFamily="2" charset="-122"/>
              </a:rPr>
              <a:t>&gt;&gt;&gt; print(6) if a&gt;3 else print(5)</a:t>
            </a:r>
          </a:p>
          <a:p>
            <a:pPr>
              <a:lnSpc>
                <a:spcPct val="80000"/>
              </a:lnSpc>
            </a:pPr>
            <a:r>
              <a:rPr lang="zh-CN" altLang="zh-CN" sz="2000" dirty="0">
                <a:solidFill>
                  <a:srgbClr val="0070C0"/>
                </a:solidFill>
                <a:latin typeface="宋体" panose="02010600030101010101" pitchFamily="2" charset="-122"/>
              </a:rPr>
              <a:t>6</a:t>
            </a:r>
          </a:p>
          <a:p>
            <a:pPr>
              <a:lnSpc>
                <a:spcPct val="80000"/>
              </a:lnSpc>
            </a:pPr>
            <a:r>
              <a:rPr lang="zh-CN" altLang="zh-CN" sz="2000" dirty="0">
                <a:latin typeface="宋体" panose="02010600030101010101" pitchFamily="2" charset="-122"/>
              </a:rPr>
              <a:t>&gt;&gt;&gt; print(6 if a&gt;3 else 5)</a:t>
            </a:r>
          </a:p>
          <a:p>
            <a:pPr>
              <a:lnSpc>
                <a:spcPct val="80000"/>
              </a:lnSpc>
            </a:pPr>
            <a:r>
              <a:rPr lang="zh-CN" altLang="zh-CN" sz="2000" dirty="0">
                <a:solidFill>
                  <a:srgbClr val="0070C0"/>
                </a:solidFill>
                <a:latin typeface="宋体" panose="02010600030101010101" pitchFamily="2" charset="-122"/>
              </a:rPr>
              <a:t>6</a:t>
            </a:r>
          </a:p>
          <a:p>
            <a:pPr>
              <a:lnSpc>
                <a:spcPct val="80000"/>
              </a:lnSpc>
            </a:pPr>
            <a:r>
              <a:rPr lang="zh-CN" altLang="zh-CN" sz="2000" dirty="0">
                <a:latin typeface="宋体" panose="02010600030101010101" pitchFamily="2" charset="-122"/>
              </a:rPr>
              <a:t>&gt;&gt;&gt; b = 6 if a&gt;13 else 9</a:t>
            </a:r>
          </a:p>
          <a:p>
            <a:pPr>
              <a:lnSpc>
                <a:spcPct val="80000"/>
              </a:lnSpc>
            </a:pPr>
            <a:r>
              <a:rPr lang="zh-CN" altLang="zh-CN" sz="2000" dirty="0">
                <a:latin typeface="宋体" panose="02010600030101010101" pitchFamily="2" charset="-122"/>
              </a:rPr>
              <a:t>&gt;&gt;&gt; b</a:t>
            </a:r>
          </a:p>
          <a:p>
            <a:pPr>
              <a:lnSpc>
                <a:spcPct val="80000"/>
              </a:lnSpc>
            </a:pPr>
            <a:r>
              <a:rPr lang="zh-CN" altLang="zh-CN" sz="2000" dirty="0">
                <a:solidFill>
                  <a:srgbClr val="0070C0"/>
                </a:solidFill>
                <a:latin typeface="宋体" panose="02010600030101010101" pitchFamily="2" charset="-122"/>
              </a:rPr>
              <a:t>9</a:t>
            </a:r>
          </a:p>
        </p:txBody>
      </p:sp>
      <p:sp>
        <p:nvSpPr>
          <p:cNvPr id="3" name="文本框 2"/>
          <p:cNvSpPr txBox="1"/>
          <p:nvPr/>
        </p:nvSpPr>
        <p:spPr>
          <a:xfrm>
            <a:off x="7315200" y="1163905"/>
            <a:ext cx="2438400" cy="1323439"/>
          </a:xfrm>
          <a:prstGeom prst="rect">
            <a:avLst/>
          </a:prstGeom>
          <a:noFill/>
          <a:ln>
            <a:solidFill>
              <a:schemeClr val="accent1"/>
            </a:solidFill>
          </a:ln>
        </p:spPr>
        <p:txBody>
          <a:bodyPr wrap="square" rtlCol="0">
            <a:spAutoFit/>
          </a:bodyPr>
          <a:lstStyle/>
          <a:p>
            <a:r>
              <a:rPr lang="en-US" altLang="zh-CN" sz="2000" dirty="0"/>
              <a:t>if condition:</a:t>
            </a:r>
          </a:p>
          <a:p>
            <a:r>
              <a:rPr lang="en-US" altLang="zh-CN" sz="2000" dirty="0"/>
              <a:t>   return value1 </a:t>
            </a:r>
          </a:p>
          <a:p>
            <a:r>
              <a:rPr lang="en-US" altLang="zh-CN" sz="2000" dirty="0"/>
              <a:t>else:</a:t>
            </a:r>
          </a:p>
          <a:p>
            <a:r>
              <a:rPr lang="en-US" altLang="zh-CN" sz="2000" dirty="0"/>
              <a:t>   return value2 </a:t>
            </a:r>
            <a:endParaRPr lang="zh-CN" altLang="en-US" sz="2000" dirty="0"/>
          </a:p>
        </p:txBody>
      </p:sp>
    </p:spTree>
    <p:extLst>
      <p:ext uri="{BB962C8B-B14F-4D97-AF65-F5344CB8AC3E}">
        <p14:creationId xmlns:p14="http://schemas.microsoft.com/office/powerpoint/2010/main" val="2795622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r>
              <a:rPr lang="zh-CN" altLang="en-US" dirty="0">
                <a:latin typeface="宋体" panose="02010600030101010101" pitchFamily="2" charset="-122"/>
              </a:rPr>
              <a:t>3.2.2 </a:t>
            </a:r>
            <a:r>
              <a:rPr lang="zh-CN" altLang="en-US" dirty="0"/>
              <a:t>双分支结构</a:t>
            </a:r>
            <a:r>
              <a:rPr lang="en-US" altLang="zh-CN" dirty="0"/>
              <a:t>: if/else</a:t>
            </a:r>
            <a:r>
              <a:rPr lang="zh-CN" altLang="en-US" dirty="0"/>
              <a:t>三元运算符，惰性求值</a:t>
            </a:r>
          </a:p>
        </p:txBody>
      </p:sp>
      <p:sp>
        <p:nvSpPr>
          <p:cNvPr id="26627" name="Rectangle 3"/>
          <p:cNvSpPr>
            <a:spLocks noGrp="1" noChangeArrowheads="1"/>
          </p:cNvSpPr>
          <p:nvPr>
            <p:ph type="body" idx="1"/>
          </p:nvPr>
        </p:nvSpPr>
        <p:spPr>
          <a:xfrm>
            <a:off x="632927" y="1545707"/>
            <a:ext cx="10515600" cy="4351338"/>
          </a:xfrm>
        </p:spPr>
        <p:txBody>
          <a:bodyPr>
            <a:noAutofit/>
          </a:bodyPr>
          <a:lstStyle/>
          <a:p>
            <a:pPr marL="0" indent="0">
              <a:lnSpc>
                <a:spcPct val="80000"/>
              </a:lnSpc>
              <a:buNone/>
            </a:pPr>
            <a:r>
              <a:rPr lang="en-US" altLang="zh-CN" sz="2400" dirty="0">
                <a:latin typeface="宋体" panose="02010600030101010101" pitchFamily="2" charset="-122"/>
              </a:rPr>
              <a:t>&gt;&gt;&gt; a = 5</a:t>
            </a:r>
          </a:p>
          <a:p>
            <a:pPr marL="0" indent="0">
              <a:lnSpc>
                <a:spcPct val="80000"/>
              </a:lnSpc>
              <a:buNone/>
            </a:pPr>
            <a:r>
              <a:rPr lang="zh-CN" altLang="zh-CN" sz="2400" dirty="0">
                <a:latin typeface="宋体" panose="02010600030101010101" pitchFamily="2" charset="-122"/>
              </a:rPr>
              <a:t>&gt;&gt;&gt; x = math.sqrt(9) if </a:t>
            </a:r>
            <a:r>
              <a:rPr lang="en-US" altLang="zh-CN" sz="2400" dirty="0">
                <a:latin typeface="宋体" panose="02010600030101010101" pitchFamily="2" charset="-122"/>
              </a:rPr>
              <a:t>a</a:t>
            </a:r>
            <a:r>
              <a:rPr lang="zh-CN" altLang="zh-CN" sz="2400" dirty="0">
                <a:latin typeface="宋体" panose="02010600030101010101" pitchFamily="2" charset="-122"/>
              </a:rPr>
              <a:t>&gt;3 else random.randint(1, 100) #</a:t>
            </a:r>
            <a:r>
              <a:rPr lang="zh-CN" altLang="zh-CN" sz="2400" dirty="0">
                <a:solidFill>
                  <a:srgbClr val="FF0000"/>
                </a:solidFill>
                <a:latin typeface="宋体" panose="02010600030101010101" pitchFamily="2" charset="-122"/>
              </a:rPr>
              <a:t>此时还没有导入math模块</a:t>
            </a:r>
          </a:p>
          <a:p>
            <a:pPr marL="0" indent="0">
              <a:lnSpc>
                <a:spcPct val="80000"/>
              </a:lnSpc>
              <a:buNone/>
            </a:pPr>
            <a:r>
              <a:rPr lang="zh-CN" altLang="zh-CN" sz="2400" dirty="0">
                <a:solidFill>
                  <a:srgbClr val="FF0000"/>
                </a:solidFill>
                <a:latin typeface="宋体" panose="02010600030101010101" pitchFamily="2" charset="-122"/>
              </a:rPr>
              <a:t>NameError: name 'math' is not defined</a:t>
            </a:r>
          </a:p>
          <a:p>
            <a:pPr marL="0" indent="0">
              <a:lnSpc>
                <a:spcPct val="80000"/>
              </a:lnSpc>
              <a:buNone/>
            </a:pPr>
            <a:endParaRPr lang="en-US" altLang="zh-CN" sz="2400" dirty="0">
              <a:latin typeface="宋体" panose="02010600030101010101" pitchFamily="2" charset="-122"/>
            </a:endParaRPr>
          </a:p>
          <a:p>
            <a:pPr marL="0" indent="0">
              <a:lnSpc>
                <a:spcPct val="80000"/>
              </a:lnSpc>
              <a:buNone/>
            </a:pPr>
            <a:r>
              <a:rPr lang="zh-CN" altLang="zh-CN" sz="2400" dirty="0">
                <a:latin typeface="宋体" panose="02010600030101010101" pitchFamily="2" charset="-122"/>
              </a:rPr>
              <a:t>&gt;&gt;&gt; import math</a:t>
            </a:r>
            <a:endParaRPr lang="en-US" altLang="zh-CN" sz="2400" dirty="0">
              <a:latin typeface="宋体" panose="02010600030101010101" pitchFamily="2" charset="-122"/>
            </a:endParaRPr>
          </a:p>
          <a:p>
            <a:pPr marL="0" indent="0">
              <a:lnSpc>
                <a:spcPct val="80000"/>
              </a:lnSpc>
              <a:buNone/>
            </a:pPr>
            <a:r>
              <a:rPr lang="en-US" altLang="zh-CN" sz="2400" dirty="0">
                <a:latin typeface="宋体" panose="02010600030101010101" pitchFamily="2" charset="-122"/>
              </a:rPr>
              <a:t>&gt;&gt;&gt; a = 2 </a:t>
            </a:r>
          </a:p>
          <a:p>
            <a:pPr marL="0" indent="0">
              <a:lnSpc>
                <a:spcPct val="80000"/>
              </a:lnSpc>
              <a:buNone/>
            </a:pPr>
            <a:r>
              <a:rPr lang="en-US" altLang="zh-CN" sz="2400" dirty="0">
                <a:latin typeface="宋体" panose="02010600030101010101" pitchFamily="2" charset="-122"/>
              </a:rPr>
              <a:t>&gt;&gt;&gt; </a:t>
            </a:r>
            <a:r>
              <a:rPr lang="zh-CN" altLang="zh-CN" sz="2400" dirty="0">
                <a:latin typeface="宋体" panose="02010600030101010101" pitchFamily="2" charset="-122"/>
              </a:rPr>
              <a:t>x = math.sqrt(9) if </a:t>
            </a:r>
            <a:r>
              <a:rPr lang="en-US" altLang="zh-CN" sz="2400" dirty="0">
                <a:latin typeface="宋体" panose="02010600030101010101" pitchFamily="2" charset="-122"/>
              </a:rPr>
              <a:t>a</a:t>
            </a:r>
            <a:r>
              <a:rPr lang="zh-CN" altLang="zh-CN" sz="2400" dirty="0">
                <a:latin typeface="宋体" panose="02010600030101010101" pitchFamily="2" charset="-122"/>
              </a:rPr>
              <a:t>&gt;3 else random.randint(1, 100)</a:t>
            </a:r>
            <a:endParaRPr lang="zh-CN" altLang="zh-CN" sz="2400" dirty="0">
              <a:solidFill>
                <a:srgbClr val="FF0000"/>
              </a:solidFill>
              <a:latin typeface="宋体" panose="02010600030101010101" pitchFamily="2" charset="-122"/>
            </a:endParaRPr>
          </a:p>
          <a:p>
            <a:pPr marL="0" indent="0">
              <a:lnSpc>
                <a:spcPct val="80000"/>
              </a:lnSpc>
              <a:buNone/>
            </a:pPr>
            <a:r>
              <a:rPr lang="en-US" altLang="zh-CN" sz="2400" dirty="0" err="1">
                <a:solidFill>
                  <a:srgbClr val="FF0000"/>
                </a:solidFill>
                <a:latin typeface="宋体" panose="02010600030101010101" pitchFamily="2" charset="-122"/>
              </a:rPr>
              <a:t>NameError</a:t>
            </a:r>
            <a:r>
              <a:rPr lang="en-US" altLang="zh-CN" sz="2400" dirty="0">
                <a:solidFill>
                  <a:srgbClr val="FF0000"/>
                </a:solidFill>
                <a:latin typeface="宋体" panose="02010600030101010101" pitchFamily="2" charset="-122"/>
              </a:rPr>
              <a:t>: name 'random' is not defined </a:t>
            </a:r>
          </a:p>
          <a:p>
            <a:pPr marL="0" indent="0">
              <a:lnSpc>
                <a:spcPct val="80000"/>
              </a:lnSpc>
              <a:buNone/>
            </a:pPr>
            <a:endParaRPr lang="en-US" altLang="zh-CN" sz="2400" dirty="0">
              <a:latin typeface="宋体" panose="02010600030101010101" pitchFamily="2" charset="-122"/>
            </a:endParaRPr>
          </a:p>
          <a:p>
            <a:pPr marL="0" indent="0">
              <a:lnSpc>
                <a:spcPct val="80000"/>
              </a:lnSpc>
              <a:buNone/>
            </a:pPr>
            <a:r>
              <a:rPr lang="zh-CN" altLang="zh-CN" sz="2400" dirty="0">
                <a:latin typeface="宋体" panose="02010600030101010101" pitchFamily="2" charset="-122"/>
              </a:rPr>
              <a:t>&gt;&gt;&gt; import random</a:t>
            </a:r>
          </a:p>
          <a:p>
            <a:pPr marL="0" indent="0">
              <a:lnSpc>
                <a:spcPct val="80000"/>
              </a:lnSpc>
              <a:buNone/>
            </a:pPr>
            <a:r>
              <a:rPr lang="zh-CN" altLang="zh-CN" sz="2400" dirty="0">
                <a:latin typeface="宋体" panose="02010600030101010101" pitchFamily="2" charset="-122"/>
              </a:rPr>
              <a:t>&gt;&gt;&gt; x = math.sqrt(9) if </a:t>
            </a:r>
            <a:r>
              <a:rPr lang="en-US" altLang="zh-CN" sz="2400" dirty="0">
                <a:latin typeface="宋体" panose="02010600030101010101" pitchFamily="2" charset="-122"/>
              </a:rPr>
              <a:t>a</a:t>
            </a:r>
            <a:r>
              <a:rPr lang="zh-CN" altLang="zh-CN" sz="2400" dirty="0">
                <a:latin typeface="宋体" panose="02010600030101010101" pitchFamily="2" charset="-122"/>
              </a:rPr>
              <a:t>&gt;3 else random.randint(1, 100)</a:t>
            </a:r>
          </a:p>
        </p:txBody>
      </p:sp>
    </p:spTree>
    <p:extLst>
      <p:ext uri="{BB962C8B-B14F-4D97-AF65-F5344CB8AC3E}">
        <p14:creationId xmlns:p14="http://schemas.microsoft.com/office/powerpoint/2010/main" val="4148109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r>
              <a:rPr lang="zh-CN" altLang="en-US">
                <a:latin typeface="宋体" panose="02010600030101010101" pitchFamily="2" charset="-122"/>
              </a:rPr>
              <a:t>3.2.4 </a:t>
            </a:r>
            <a:r>
              <a:rPr lang="zh-CN" altLang="en-US"/>
              <a:t>选择结构的嵌套</a:t>
            </a:r>
          </a:p>
        </p:txBody>
      </p:sp>
      <p:sp>
        <p:nvSpPr>
          <p:cNvPr id="29699" name="Rectangle 3"/>
          <p:cNvSpPr>
            <a:spLocks noGrp="1" noChangeArrowheads="1"/>
          </p:cNvSpPr>
          <p:nvPr>
            <p:ph type="body" idx="1"/>
          </p:nvPr>
        </p:nvSpPr>
        <p:spPr>
          <a:xfrm>
            <a:off x="486347" y="1637933"/>
            <a:ext cx="4486467" cy="4351338"/>
          </a:xfrm>
        </p:spPr>
        <p:txBody>
          <a:bodyPr>
            <a:noAutofit/>
          </a:bodyPr>
          <a:lstStyle/>
          <a:p>
            <a:pPr marL="0" indent="0">
              <a:buNone/>
            </a:pPr>
            <a:r>
              <a:rPr lang="en-US" altLang="zh-CN" sz="18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条件表达式</a:t>
            </a:r>
            <a:r>
              <a:rPr lang="en-US" altLang="zh-CN" sz="18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sz="18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latin typeface="等线" panose="02010600030101010101" pitchFamily="2" charset="-122"/>
              <a:cs typeface="Times New Roman" panose="02020603050405020304" pitchFamily="18" charset="0"/>
            </a:endParaRPr>
          </a:p>
          <a:p>
            <a:pPr marL="0" indent="0">
              <a:buNone/>
            </a:pP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语句块</a:t>
            </a:r>
            <a:r>
              <a:rPr lang="en-US" altLang="zh-CN" sz="18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1800" kern="100" dirty="0">
              <a:latin typeface="等线" panose="02010600030101010101" pitchFamily="2" charset="-122"/>
              <a:cs typeface="Times New Roman" panose="02020603050405020304" pitchFamily="18" charset="0"/>
            </a:endParaRPr>
          </a:p>
          <a:p>
            <a:pPr marL="0" indent="0">
              <a:buNone/>
            </a:pP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条件表达式</a:t>
            </a:r>
            <a:r>
              <a:rPr lang="en-US" altLang="zh-CN" sz="18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11</a:t>
            </a:r>
            <a:r>
              <a:rPr lang="en-US" altLang="zh-CN" sz="18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latin typeface="等线" panose="02010600030101010101" pitchFamily="2" charset="-122"/>
              <a:cs typeface="Times New Roman" panose="02020603050405020304" pitchFamily="18" charset="0"/>
            </a:endParaRPr>
          </a:p>
          <a:p>
            <a:pPr marL="0" indent="0">
              <a:buNone/>
            </a:pP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语句块</a:t>
            </a:r>
            <a:r>
              <a:rPr lang="en-US" altLang="zh-CN" sz="18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endParaRPr lang="zh-CN" altLang="zh-CN" sz="1800" kern="100" dirty="0">
              <a:latin typeface="等线" panose="02010600030101010101" pitchFamily="2" charset="-122"/>
              <a:cs typeface="Times New Roman" panose="02020603050405020304" pitchFamily="18" charset="0"/>
            </a:endParaRPr>
          </a:p>
          <a:p>
            <a:pPr marL="0" indent="0">
              <a:buNone/>
            </a:pP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8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else</a:t>
            </a:r>
            <a:r>
              <a:rPr lang="en-US" altLang="zh-CN" sz="18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latin typeface="等线" panose="02010600030101010101" pitchFamily="2" charset="-122"/>
              <a:cs typeface="Times New Roman" panose="02020603050405020304" pitchFamily="18" charset="0"/>
            </a:endParaRPr>
          </a:p>
          <a:p>
            <a:pPr marL="0" indent="0">
              <a:buNone/>
            </a:pP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语句块</a:t>
            </a:r>
            <a:r>
              <a:rPr lang="en-US" altLang="zh-CN" sz="18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sz="18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latin typeface="等线" panose="02010600030101010101" pitchFamily="2" charset="-122"/>
              <a:cs typeface="Times New Roman" panose="02020603050405020304" pitchFamily="18" charset="0"/>
            </a:endParaRPr>
          </a:p>
          <a:p>
            <a:pPr marL="0" indent="0">
              <a:buNone/>
            </a:pPr>
            <a:r>
              <a:rPr lang="en-US" altLang="zh-CN" sz="18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8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else</a:t>
            </a:r>
            <a:r>
              <a:rPr lang="en-US" altLang="zh-CN" sz="18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latin typeface="等线" panose="02010600030101010101" pitchFamily="2" charset="-122"/>
              <a:cs typeface="Times New Roman" panose="02020603050405020304" pitchFamily="18" charset="0"/>
            </a:endParaRPr>
          </a:p>
          <a:p>
            <a:pPr marL="0" indent="0">
              <a:buNone/>
            </a:pP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条件表达式</a:t>
            </a:r>
            <a:r>
              <a:rPr lang="en-US" altLang="zh-CN" sz="18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21</a:t>
            </a:r>
            <a:r>
              <a:rPr lang="en-US" altLang="zh-CN" sz="18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latin typeface="等线" panose="02010600030101010101" pitchFamily="2" charset="-122"/>
              <a:cs typeface="Times New Roman" panose="02020603050405020304" pitchFamily="18" charset="0"/>
            </a:endParaRPr>
          </a:p>
          <a:p>
            <a:pPr marL="0" indent="0">
              <a:buNone/>
            </a:pP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语句块</a:t>
            </a:r>
            <a:r>
              <a:rPr lang="en-US" altLang="zh-CN" sz="18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a:t>
            </a:r>
            <a:endParaRPr lang="zh-CN" altLang="zh-CN" sz="1800" kern="100" dirty="0">
              <a:latin typeface="等线" panose="02010600030101010101" pitchFamily="2" charset="-122"/>
              <a:cs typeface="Times New Roman" panose="02020603050405020304" pitchFamily="18" charset="0"/>
            </a:endParaRPr>
          </a:p>
          <a:p>
            <a:pPr marL="0" indent="0">
              <a:buNone/>
            </a:pP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8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else</a:t>
            </a:r>
            <a:r>
              <a:rPr lang="en-US" altLang="zh-CN" sz="18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latin typeface="等线" panose="02010600030101010101" pitchFamily="2" charset="-122"/>
              <a:cs typeface="Times New Roman" panose="02020603050405020304" pitchFamily="18" charset="0"/>
            </a:endParaRPr>
          </a:p>
          <a:p>
            <a:pPr marL="0" indent="0">
              <a:buNone/>
            </a:pPr>
            <a:r>
              <a:rPr lang="en-US" altLang="zh-CN" sz="1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语句块</a:t>
            </a:r>
            <a:r>
              <a:rPr lang="en-US" altLang="zh-CN" sz="18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5</a:t>
            </a:r>
            <a:r>
              <a:rPr lang="en-US" altLang="zh-CN" sz="18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latin typeface="等线" panose="02010600030101010101" pitchFamily="2" charset="-122"/>
              <a:cs typeface="Times New Roman" panose="02020603050405020304" pitchFamily="18" charset="0"/>
            </a:endParaRPr>
          </a:p>
          <a:p>
            <a:pPr>
              <a:lnSpc>
                <a:spcPct val="90000"/>
              </a:lnSpc>
              <a:buFont typeface="Wingdings" panose="05000000000000000000" pitchFamily="2" charset="2"/>
              <a:buNone/>
            </a:pPr>
            <a:endParaRPr lang="zh-CN" altLang="en-US" sz="1800" dirty="0">
              <a:latin typeface="宋体" panose="02010600030101010101" pitchFamily="2" charset="-122"/>
            </a:endParaRPr>
          </a:p>
          <a:p>
            <a:pPr>
              <a:lnSpc>
                <a:spcPct val="90000"/>
              </a:lnSpc>
              <a:buFont typeface="Wingdings" panose="05000000000000000000" pitchFamily="2" charset="2"/>
              <a:buNone/>
            </a:pPr>
            <a:endParaRPr lang="zh-CN" altLang="en-US" sz="1800" dirty="0">
              <a:latin typeface="宋体" panose="02010600030101010101" pitchFamily="2" charset="-122"/>
            </a:endParaRPr>
          </a:p>
        </p:txBody>
      </p:sp>
      <p:sp>
        <p:nvSpPr>
          <p:cNvPr id="2" name="矩形 1"/>
          <p:cNvSpPr/>
          <p:nvPr/>
        </p:nvSpPr>
        <p:spPr>
          <a:xfrm>
            <a:off x="521517" y="6187995"/>
            <a:ext cx="5785977" cy="424732"/>
          </a:xfrm>
          <a:prstGeom prst="rect">
            <a:avLst/>
          </a:prstGeom>
        </p:spPr>
        <p:txBody>
          <a:bodyPr wrap="square">
            <a:spAutoFit/>
          </a:bodyPr>
          <a:lstStyle/>
          <a:p>
            <a:pPr>
              <a:lnSpc>
                <a:spcPct val="90000"/>
              </a:lnSpc>
              <a:buFont typeface="Wingdings" panose="05000000000000000000" pitchFamily="2" charset="2"/>
              <a:buNone/>
            </a:pPr>
            <a:r>
              <a:rPr lang="zh-CN" altLang="en-US" sz="2400" dirty="0">
                <a:latin typeface="宋体" panose="02010600030101010101" pitchFamily="2" charset="-122"/>
              </a:rPr>
              <a:t>注意：缩进必须要正确并且</a:t>
            </a:r>
            <a:r>
              <a:rPr lang="zh-CN" altLang="en-US" sz="2400" dirty="0">
                <a:solidFill>
                  <a:srgbClr val="FF0000"/>
                </a:solidFill>
                <a:latin typeface="宋体" panose="02010600030101010101" pitchFamily="2" charset="-122"/>
              </a:rPr>
              <a:t>一致</a:t>
            </a:r>
            <a:r>
              <a:rPr lang="zh-CN" altLang="en-US" sz="2400" dirty="0">
                <a:latin typeface="宋体" panose="02010600030101010101" pitchFamily="2" charset="-122"/>
              </a:rPr>
              <a:t>。</a:t>
            </a:r>
          </a:p>
        </p:txBody>
      </p:sp>
      <p:sp>
        <p:nvSpPr>
          <p:cNvPr id="5" name="Rectangle 1"/>
          <p:cNvSpPr>
            <a:spLocks noChangeArrowheads="1"/>
          </p:cNvSpPr>
          <p:nvPr/>
        </p:nvSpPr>
        <p:spPr bwMode="auto">
          <a:xfrm>
            <a:off x="5324666" y="1619184"/>
            <a:ext cx="6516813"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grade(score):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&lt;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'wrong score.must in [0,100].'</a:t>
            </a:r>
            <a:r>
              <a:rPr kumimoji="0" lang="en-US"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 None</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90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80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'B'</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70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'C'</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60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'D'</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en-US"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F</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3" name="矩形 2"/>
          <p:cNvSpPr/>
          <p:nvPr/>
        </p:nvSpPr>
        <p:spPr>
          <a:xfrm>
            <a:off x="7295542" y="1098292"/>
            <a:ext cx="2954655" cy="369332"/>
          </a:xfrm>
          <a:prstGeom prst="rect">
            <a:avLst/>
          </a:prstGeom>
        </p:spPr>
        <p:txBody>
          <a:bodyPr wrap="none">
            <a:spAutoFit/>
          </a:bodyPr>
          <a:lstStyle/>
          <a:p>
            <a:r>
              <a:rPr lang="zh-CN" altLang="zh-CN" dirty="0">
                <a:latin typeface="宋体" panose="02010600030101010101" pitchFamily="2" charset="-122"/>
              </a:rPr>
              <a:t>成绩从百分制变换到等级制</a:t>
            </a:r>
            <a:endParaRPr lang="zh-CN" altLang="en-US" dirty="0"/>
          </a:p>
        </p:txBody>
      </p:sp>
    </p:spTree>
    <p:extLst>
      <p:ext uri="{BB962C8B-B14F-4D97-AF65-F5344CB8AC3E}">
        <p14:creationId xmlns:p14="http://schemas.microsoft.com/office/powerpoint/2010/main" val="2722715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r>
              <a:rPr lang="zh-CN" altLang="en-US">
                <a:latin typeface="宋体" panose="02010600030101010101" pitchFamily="2" charset="-122"/>
              </a:rPr>
              <a:t>3.2.4 </a:t>
            </a:r>
            <a:r>
              <a:rPr lang="zh-CN" altLang="en-US"/>
              <a:t>选择结构的嵌套</a:t>
            </a:r>
          </a:p>
        </p:txBody>
      </p:sp>
      <p:sp>
        <p:nvSpPr>
          <p:cNvPr id="3" name="Rectangle 1"/>
          <p:cNvSpPr>
            <a:spLocks noChangeArrowheads="1"/>
          </p:cNvSpPr>
          <p:nvPr/>
        </p:nvSpPr>
        <p:spPr bwMode="auto">
          <a:xfrm>
            <a:off x="7074874" y="1690688"/>
            <a:ext cx="5003364" cy="453455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grade</a:t>
            </a:r>
            <a:r>
              <a:rPr kumimoji="0" lang="en-US"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2</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degree = </a:t>
            </a: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'DCBAA</a:t>
            </a:r>
            <a:r>
              <a:rPr kumimoji="0" lang="en-US"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F</a:t>
            </a: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b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or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&lt; </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'wrong score.must between 0 and 100.'</a:t>
            </a:r>
            <a:b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index = (score - </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60</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a:t>
            </a:r>
            <a:b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index &gt;= </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degree[index]</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degree[-</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256663" y="1716431"/>
            <a:ext cx="5710335" cy="479923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grade(score):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&lt;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'wrong score.must in [0,100].'</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90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80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'B'</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70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'C'</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60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'D'</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lang="en-US" altLang="zh-CN" b="1" dirty="0">
                <a:solidFill>
                  <a:srgbClr val="008080"/>
                </a:solidFill>
                <a:latin typeface="宋体" panose="02010600030101010101" pitchFamily="2" charset="-122"/>
                <a:ea typeface="宋体" panose="02010600030101010101" pitchFamily="2" charset="-122"/>
              </a:rPr>
              <a:t>F</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5" name="右箭头 4"/>
          <p:cNvSpPr/>
          <p:nvPr/>
        </p:nvSpPr>
        <p:spPr>
          <a:xfrm>
            <a:off x="6170416" y="3535680"/>
            <a:ext cx="701040" cy="24384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827520" y="551072"/>
            <a:ext cx="5958840" cy="646331"/>
          </a:xfrm>
          <a:prstGeom prst="rect">
            <a:avLst/>
          </a:prstGeom>
        </p:spPr>
        <p:txBody>
          <a:bodyPr wrap="square">
            <a:spAutoFit/>
          </a:bodyPr>
          <a:lstStyle/>
          <a:p>
            <a:r>
              <a:rPr lang="en-US" altLang="zh-CN" b="1" dirty="0">
                <a:solidFill>
                  <a:srgbClr val="008080"/>
                </a:solidFill>
                <a:latin typeface="宋体" panose="02010600030101010101" pitchFamily="2" charset="-122"/>
                <a:ea typeface="宋体" panose="02010600030101010101" pitchFamily="2" charset="-122"/>
              </a:rPr>
              <a:t>    D         C       B         A      </a:t>
            </a:r>
            <a:r>
              <a:rPr lang="en-US" altLang="zh-CN" b="1" dirty="0" err="1">
                <a:solidFill>
                  <a:srgbClr val="008080"/>
                </a:solidFill>
                <a:latin typeface="宋体" panose="02010600030101010101" pitchFamily="2" charset="-122"/>
                <a:ea typeface="宋体" panose="02010600030101010101" pitchFamily="2" charset="-122"/>
              </a:rPr>
              <a:t>A</a:t>
            </a:r>
            <a:r>
              <a:rPr lang="en-US" altLang="zh-CN" b="1" dirty="0">
                <a:solidFill>
                  <a:srgbClr val="008080"/>
                </a:solidFill>
                <a:latin typeface="宋体" panose="02010600030101010101" pitchFamily="2" charset="-122"/>
                <a:ea typeface="宋体" panose="02010600030101010101" pitchFamily="2" charset="-122"/>
              </a:rPr>
              <a:t> 	 </a:t>
            </a:r>
          </a:p>
          <a:p>
            <a:r>
              <a:rPr lang="zh-CN" altLang="zh-CN" b="1" dirty="0">
                <a:solidFill>
                  <a:srgbClr val="008080"/>
                </a:solidFill>
                <a:latin typeface="宋体" panose="02010600030101010101" pitchFamily="2" charset="-122"/>
                <a:ea typeface="宋体" panose="02010600030101010101" pitchFamily="2" charset="-122"/>
              </a:rPr>
              <a:t> </a:t>
            </a:r>
            <a:r>
              <a:rPr lang="en-US" altLang="zh-CN" b="1" dirty="0">
                <a:solidFill>
                  <a:srgbClr val="008080"/>
                </a:solidFill>
                <a:latin typeface="宋体" panose="02010600030101010101" pitchFamily="2" charset="-122"/>
                <a:ea typeface="宋体" panose="02010600030101010101" pitchFamily="2" charset="-122"/>
              </a:rPr>
              <a:t>[60-70)   [70-80)  [80-90)  [90-100) 100 </a:t>
            </a:r>
          </a:p>
        </p:txBody>
      </p:sp>
    </p:spTree>
    <p:extLst>
      <p:ext uri="{BB962C8B-B14F-4D97-AF65-F5344CB8AC3E}">
        <p14:creationId xmlns:p14="http://schemas.microsoft.com/office/powerpoint/2010/main" val="2914658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r>
              <a:rPr lang="zh-CN" altLang="en-US" dirty="0">
                <a:latin typeface="宋体" panose="02010600030101010101" pitchFamily="2" charset="-122"/>
              </a:rPr>
              <a:t>3.2.3 </a:t>
            </a:r>
            <a:r>
              <a:rPr lang="zh-CN" altLang="en-US" dirty="0"/>
              <a:t>多分支结构</a:t>
            </a:r>
          </a:p>
        </p:txBody>
      </p:sp>
      <p:sp>
        <p:nvSpPr>
          <p:cNvPr id="27651" name="Rectangle 3"/>
          <p:cNvSpPr>
            <a:spLocks noGrp="1" noChangeArrowheads="1"/>
          </p:cNvSpPr>
          <p:nvPr>
            <p:ph type="body" idx="1"/>
          </p:nvPr>
        </p:nvSpPr>
        <p:spPr/>
        <p:txBody>
          <a:bodyPr>
            <a:normAutofit lnSpcReduction="10000"/>
          </a:bodyPr>
          <a:lstStyle/>
          <a:p>
            <a:pPr>
              <a:lnSpc>
                <a:spcPct val="90000"/>
              </a:lnSpc>
              <a:buFont typeface="Wingdings" panose="05000000000000000000" pitchFamily="2" charset="2"/>
              <a:buNone/>
            </a:pPr>
            <a:r>
              <a:rPr lang="zh-CN" altLang="zh-CN" sz="2400" dirty="0">
                <a:latin typeface="宋体" panose="02010600030101010101" pitchFamily="2" charset="-122"/>
              </a:rPr>
              <a:t>if </a:t>
            </a:r>
            <a:r>
              <a:rPr lang="zh-CN" altLang="en-US" sz="2400" dirty="0">
                <a:latin typeface="宋体" panose="02010600030101010101" pitchFamily="2" charset="-122"/>
              </a:rPr>
              <a:t>条件</a:t>
            </a:r>
            <a:r>
              <a:rPr lang="zh-CN" altLang="zh-CN" sz="2400" dirty="0">
                <a:latin typeface="宋体" panose="02010600030101010101" pitchFamily="2" charset="-122"/>
              </a:rPr>
              <a:t>1:</a:t>
            </a:r>
          </a:p>
          <a:p>
            <a:pPr>
              <a:lnSpc>
                <a:spcPct val="90000"/>
              </a:lnSpc>
              <a:buFont typeface="Wingdings" panose="05000000000000000000" pitchFamily="2" charset="2"/>
              <a:buNone/>
            </a:pPr>
            <a:r>
              <a:rPr lang="zh-CN" altLang="zh-CN" sz="2400" dirty="0">
                <a:latin typeface="宋体" panose="02010600030101010101" pitchFamily="2" charset="-122"/>
              </a:rPr>
              <a:t>    语句块1</a:t>
            </a:r>
          </a:p>
          <a:p>
            <a:pPr>
              <a:lnSpc>
                <a:spcPct val="90000"/>
              </a:lnSpc>
              <a:buFont typeface="Wingdings" panose="05000000000000000000" pitchFamily="2" charset="2"/>
              <a:buNone/>
            </a:pPr>
            <a:r>
              <a:rPr lang="zh-CN" altLang="zh-CN" sz="2400" dirty="0">
                <a:latin typeface="宋体" panose="02010600030101010101" pitchFamily="2" charset="-122"/>
              </a:rPr>
              <a:t>elif </a:t>
            </a:r>
            <a:r>
              <a:rPr lang="zh-CN" altLang="en-US" sz="2400" dirty="0">
                <a:latin typeface="宋体" panose="02010600030101010101" pitchFamily="2" charset="-122"/>
              </a:rPr>
              <a:t>条件</a:t>
            </a:r>
            <a:r>
              <a:rPr lang="zh-CN" altLang="zh-CN" sz="2400" dirty="0">
                <a:latin typeface="宋体" panose="02010600030101010101" pitchFamily="2" charset="-122"/>
              </a:rPr>
              <a:t>2:</a:t>
            </a:r>
          </a:p>
          <a:p>
            <a:pPr>
              <a:lnSpc>
                <a:spcPct val="90000"/>
              </a:lnSpc>
              <a:buFont typeface="Wingdings" panose="05000000000000000000" pitchFamily="2" charset="2"/>
              <a:buNone/>
            </a:pPr>
            <a:r>
              <a:rPr lang="zh-CN" altLang="zh-CN" sz="2400" dirty="0">
                <a:latin typeface="宋体" panose="02010600030101010101" pitchFamily="2" charset="-122"/>
              </a:rPr>
              <a:t>    语句块2</a:t>
            </a:r>
          </a:p>
          <a:p>
            <a:pPr>
              <a:lnSpc>
                <a:spcPct val="90000"/>
              </a:lnSpc>
              <a:buFont typeface="Wingdings" panose="05000000000000000000" pitchFamily="2" charset="2"/>
              <a:buNone/>
            </a:pPr>
            <a:r>
              <a:rPr lang="zh-CN" altLang="zh-CN" sz="2400" dirty="0">
                <a:latin typeface="宋体" panose="02010600030101010101" pitchFamily="2" charset="-122"/>
              </a:rPr>
              <a:t>elif </a:t>
            </a:r>
            <a:r>
              <a:rPr lang="zh-CN" altLang="en-US" sz="2400" dirty="0">
                <a:latin typeface="宋体" panose="02010600030101010101" pitchFamily="2" charset="-122"/>
              </a:rPr>
              <a:t>条件</a:t>
            </a:r>
            <a:r>
              <a:rPr lang="zh-CN" altLang="zh-CN" sz="2400" dirty="0">
                <a:latin typeface="宋体" panose="02010600030101010101" pitchFamily="2" charset="-122"/>
              </a:rPr>
              <a:t>3:</a:t>
            </a:r>
          </a:p>
          <a:p>
            <a:pPr>
              <a:lnSpc>
                <a:spcPct val="90000"/>
              </a:lnSpc>
              <a:buFont typeface="Wingdings" panose="05000000000000000000" pitchFamily="2" charset="2"/>
              <a:buNone/>
            </a:pPr>
            <a:r>
              <a:rPr lang="zh-CN" altLang="zh-CN" sz="2400" dirty="0">
                <a:latin typeface="宋体" panose="02010600030101010101" pitchFamily="2" charset="-122"/>
              </a:rPr>
              <a:t>    语句块3</a:t>
            </a:r>
          </a:p>
          <a:p>
            <a:pPr>
              <a:lnSpc>
                <a:spcPct val="90000"/>
              </a:lnSpc>
              <a:buFont typeface="Wingdings" panose="05000000000000000000" pitchFamily="2" charset="2"/>
              <a:buNone/>
            </a:pPr>
            <a:r>
              <a:rPr lang="zh-CN" altLang="zh-CN" sz="2400" dirty="0">
                <a:latin typeface="宋体" panose="02010600030101010101" pitchFamily="2" charset="-122"/>
              </a:rPr>
              <a:t>else:</a:t>
            </a:r>
          </a:p>
          <a:p>
            <a:pPr>
              <a:lnSpc>
                <a:spcPct val="90000"/>
              </a:lnSpc>
              <a:buFont typeface="Wingdings" panose="05000000000000000000" pitchFamily="2" charset="2"/>
              <a:buNone/>
            </a:pPr>
            <a:r>
              <a:rPr lang="zh-CN" altLang="zh-CN" sz="2400" dirty="0">
                <a:latin typeface="宋体" panose="02010600030101010101" pitchFamily="2" charset="-122"/>
              </a:rPr>
              <a:t>    语句块4</a:t>
            </a:r>
          </a:p>
          <a:p>
            <a:pPr>
              <a:lnSpc>
                <a:spcPct val="90000"/>
              </a:lnSpc>
              <a:buFont typeface="Wingdings" panose="05000000000000000000" pitchFamily="2" charset="2"/>
              <a:buNone/>
            </a:pPr>
            <a:endParaRPr lang="zh-CN" altLang="zh-CN" sz="2400" dirty="0">
              <a:latin typeface="宋体" panose="02010600030101010101" pitchFamily="2" charset="-122"/>
            </a:endParaRPr>
          </a:p>
          <a:p>
            <a:pPr>
              <a:lnSpc>
                <a:spcPct val="90000"/>
              </a:lnSpc>
              <a:buFont typeface="Wingdings" panose="05000000000000000000" pitchFamily="2" charset="2"/>
              <a:buNone/>
            </a:pPr>
            <a:r>
              <a:rPr lang="zh-CN" altLang="zh-CN" sz="2400" dirty="0">
                <a:latin typeface="宋体" panose="02010600030101010101" pitchFamily="2" charset="-122"/>
              </a:rPr>
              <a:t>其中，关键字elif是else if的缩写。</a:t>
            </a:r>
          </a:p>
        </p:txBody>
      </p:sp>
      <p:grpSp>
        <p:nvGrpSpPr>
          <p:cNvPr id="4" name="组合 3"/>
          <p:cNvGrpSpPr/>
          <p:nvPr/>
        </p:nvGrpSpPr>
        <p:grpSpPr>
          <a:xfrm>
            <a:off x="4776152" y="1014251"/>
            <a:ext cx="7087743" cy="4139824"/>
            <a:chOff x="3079839" y="1489460"/>
            <a:chExt cx="7087743" cy="4139824"/>
          </a:xfrm>
        </p:grpSpPr>
        <p:sp>
          <p:nvSpPr>
            <p:cNvPr id="5" name="流程图: 决策 4"/>
            <p:cNvSpPr/>
            <p:nvPr/>
          </p:nvSpPr>
          <p:spPr>
            <a:xfrm>
              <a:off x="4171660" y="1751043"/>
              <a:ext cx="1542197" cy="896623"/>
            </a:xfrm>
            <a:prstGeom prst="flowChartDecision">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b="1" dirty="0">
                  <a:solidFill>
                    <a:schemeClr val="tx1"/>
                  </a:solidFill>
                </a:rPr>
                <a:t>条件</a:t>
              </a:r>
              <a:r>
                <a:rPr lang="en-US" altLang="zh-CN" b="1" dirty="0">
                  <a:solidFill>
                    <a:schemeClr val="tx1"/>
                  </a:solidFill>
                </a:rPr>
                <a:t>1?</a:t>
              </a:r>
              <a:endParaRPr lang="zh-CN" altLang="en-US" b="1" dirty="0">
                <a:solidFill>
                  <a:schemeClr val="tx1"/>
                </a:solidFill>
              </a:endParaRPr>
            </a:p>
          </p:txBody>
        </p:sp>
        <p:sp>
          <p:nvSpPr>
            <p:cNvPr id="6" name="流程图: 过程 5"/>
            <p:cNvSpPr/>
            <p:nvPr/>
          </p:nvSpPr>
          <p:spPr>
            <a:xfrm>
              <a:off x="8839190" y="3784558"/>
              <a:ext cx="1328392" cy="575475"/>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语句块</a:t>
              </a:r>
              <a:r>
                <a:rPr lang="en-US" altLang="zh-CN" dirty="0"/>
                <a:t>n+1</a:t>
              </a:r>
              <a:endParaRPr lang="zh-CN" altLang="en-US" dirty="0"/>
            </a:p>
          </p:txBody>
        </p:sp>
        <p:cxnSp>
          <p:nvCxnSpPr>
            <p:cNvPr id="7" name="直接箭头连接符 6"/>
            <p:cNvCxnSpPr/>
            <p:nvPr/>
          </p:nvCxnSpPr>
          <p:spPr>
            <a:xfrm>
              <a:off x="3658248" y="4360033"/>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肘形连接符 7" title="t "/>
            <p:cNvCxnSpPr>
              <a:stCxn id="5" idx="3"/>
              <a:endCxn id="16" idx="0"/>
            </p:cNvCxnSpPr>
            <p:nvPr/>
          </p:nvCxnSpPr>
          <p:spPr>
            <a:xfrm>
              <a:off x="5713857" y="2199355"/>
              <a:ext cx="514074" cy="181753"/>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64"/>
            <p:cNvSpPr txBox="1"/>
            <p:nvPr/>
          </p:nvSpPr>
          <p:spPr>
            <a:xfrm>
              <a:off x="5550082" y="1846577"/>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False</a:t>
              </a:r>
              <a:endParaRPr lang="zh-CN" altLang="en-US" dirty="0"/>
            </a:p>
          </p:txBody>
        </p:sp>
        <p:sp>
          <p:nvSpPr>
            <p:cNvPr id="10" name="文本框 65"/>
            <p:cNvSpPr txBox="1"/>
            <p:nvPr/>
          </p:nvSpPr>
          <p:spPr>
            <a:xfrm>
              <a:off x="3639396" y="1860224"/>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True</a:t>
              </a:r>
              <a:endParaRPr lang="zh-CN" altLang="en-US" dirty="0"/>
            </a:p>
          </p:txBody>
        </p:sp>
        <p:sp>
          <p:nvSpPr>
            <p:cNvPr id="11" name="文本框 66"/>
            <p:cNvSpPr txBox="1"/>
            <p:nvPr/>
          </p:nvSpPr>
          <p:spPr>
            <a:xfrm>
              <a:off x="5641076" y="5259952"/>
              <a:ext cx="117370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solidFill>
                    <a:srgbClr val="002060"/>
                  </a:solidFill>
                </a:rPr>
                <a:t>多分支</a:t>
              </a:r>
            </a:p>
          </p:txBody>
        </p:sp>
        <p:sp>
          <p:nvSpPr>
            <p:cNvPr id="12" name="流程图: 过程 11"/>
            <p:cNvSpPr/>
            <p:nvPr/>
          </p:nvSpPr>
          <p:spPr>
            <a:xfrm>
              <a:off x="3079839" y="3798210"/>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语句块</a:t>
              </a:r>
              <a:r>
                <a:rPr lang="en-US" altLang="zh-CN" dirty="0"/>
                <a:t>1</a:t>
              </a:r>
              <a:endParaRPr lang="zh-CN" altLang="en-US" dirty="0"/>
            </a:p>
          </p:txBody>
        </p:sp>
        <p:cxnSp>
          <p:nvCxnSpPr>
            <p:cNvPr id="13" name="肘形连接符 12" title="t "/>
            <p:cNvCxnSpPr>
              <a:stCxn id="5" idx="1"/>
              <a:endCxn id="12" idx="0"/>
            </p:cNvCxnSpPr>
            <p:nvPr/>
          </p:nvCxnSpPr>
          <p:spPr>
            <a:xfrm rot="10800000" flipV="1">
              <a:off x="3680342" y="2199354"/>
              <a:ext cx="491319" cy="1598855"/>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3596175" y="4926899"/>
              <a:ext cx="5954986" cy="12328"/>
            </a:xfrm>
            <a:prstGeom prst="line">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947306" y="1489460"/>
              <a:ext cx="0" cy="3138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流程图: 决策 15"/>
            <p:cNvSpPr/>
            <p:nvPr/>
          </p:nvSpPr>
          <p:spPr>
            <a:xfrm>
              <a:off x="5456832" y="2381108"/>
              <a:ext cx="1542197" cy="785172"/>
            </a:xfrm>
            <a:prstGeom prst="flowChartDecision">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b="1" dirty="0">
                  <a:solidFill>
                    <a:schemeClr val="tx1"/>
                  </a:solidFill>
                </a:rPr>
                <a:t>条件</a:t>
              </a:r>
              <a:r>
                <a:rPr lang="en-US" altLang="zh-CN" b="1" dirty="0">
                  <a:solidFill>
                    <a:schemeClr val="tx1"/>
                  </a:solidFill>
                </a:rPr>
                <a:t>2?</a:t>
              </a:r>
              <a:endParaRPr lang="zh-CN" altLang="en-US" b="1" dirty="0">
                <a:solidFill>
                  <a:schemeClr val="tx1"/>
                </a:solidFill>
              </a:endParaRPr>
            </a:p>
          </p:txBody>
        </p:sp>
        <p:cxnSp>
          <p:nvCxnSpPr>
            <p:cNvPr id="17" name="肘形连接符 16" title="t "/>
            <p:cNvCxnSpPr>
              <a:endCxn id="20" idx="0"/>
            </p:cNvCxnSpPr>
            <p:nvPr/>
          </p:nvCxnSpPr>
          <p:spPr>
            <a:xfrm>
              <a:off x="6946710" y="2784143"/>
              <a:ext cx="1322698" cy="238410"/>
            </a:xfrm>
            <a:prstGeom prst="bentConnector2">
              <a:avLst/>
            </a:prstGeom>
            <a:ln w="222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流程图: 过程 17"/>
            <p:cNvSpPr/>
            <p:nvPr/>
          </p:nvSpPr>
          <p:spPr>
            <a:xfrm>
              <a:off x="4419603" y="3800477"/>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语句块</a:t>
              </a:r>
              <a:r>
                <a:rPr lang="en-US" altLang="zh-CN" dirty="0"/>
                <a:t>2</a:t>
              </a:r>
              <a:endParaRPr lang="zh-CN" altLang="en-US" dirty="0"/>
            </a:p>
          </p:txBody>
        </p:sp>
        <p:cxnSp>
          <p:nvCxnSpPr>
            <p:cNvPr id="19" name="肘形连接符 18" title="t "/>
            <p:cNvCxnSpPr>
              <a:stCxn id="16" idx="1"/>
              <a:endCxn id="18" idx="0"/>
            </p:cNvCxnSpPr>
            <p:nvPr/>
          </p:nvCxnSpPr>
          <p:spPr>
            <a:xfrm rot="10800000" flipV="1">
              <a:off x="5020106" y="2773693"/>
              <a:ext cx="436727" cy="1026783"/>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流程图: 决策 19"/>
            <p:cNvSpPr/>
            <p:nvPr/>
          </p:nvSpPr>
          <p:spPr>
            <a:xfrm>
              <a:off x="7435758" y="3022553"/>
              <a:ext cx="1667299" cy="716933"/>
            </a:xfrm>
            <a:prstGeom prst="flowChartDecision">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b="1" dirty="0">
                  <a:solidFill>
                    <a:schemeClr val="tx1"/>
                  </a:solidFill>
                </a:rPr>
                <a:t>条件</a:t>
              </a:r>
              <a:r>
                <a:rPr lang="en-US" altLang="zh-CN" b="1" dirty="0">
                  <a:solidFill>
                    <a:schemeClr val="tx1"/>
                  </a:solidFill>
                </a:rPr>
                <a:t>n?</a:t>
              </a:r>
              <a:endParaRPr lang="zh-CN" altLang="en-US" b="1" dirty="0">
                <a:solidFill>
                  <a:schemeClr val="tx1"/>
                </a:solidFill>
              </a:endParaRPr>
            </a:p>
          </p:txBody>
        </p:sp>
        <p:sp>
          <p:nvSpPr>
            <p:cNvPr id="21" name="流程图: 过程 20"/>
            <p:cNvSpPr/>
            <p:nvPr/>
          </p:nvSpPr>
          <p:spPr>
            <a:xfrm>
              <a:off x="6535007" y="3786828"/>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语句块</a:t>
              </a:r>
              <a:r>
                <a:rPr lang="en-US" altLang="zh-CN" dirty="0"/>
                <a:t>n</a:t>
              </a:r>
              <a:endParaRPr lang="zh-CN" altLang="en-US" dirty="0"/>
            </a:p>
          </p:txBody>
        </p:sp>
        <p:cxnSp>
          <p:nvCxnSpPr>
            <p:cNvPr id="22" name="肘形连接符 21" title="t "/>
            <p:cNvCxnSpPr>
              <a:endCxn id="21" idx="0"/>
            </p:cNvCxnSpPr>
            <p:nvPr/>
          </p:nvCxnSpPr>
          <p:spPr>
            <a:xfrm rot="10800000" flipV="1">
              <a:off x="7135509" y="3398292"/>
              <a:ext cx="452646" cy="388535"/>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65"/>
            <p:cNvSpPr txBox="1"/>
            <p:nvPr/>
          </p:nvSpPr>
          <p:spPr>
            <a:xfrm>
              <a:off x="5113355" y="2392487"/>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True</a:t>
              </a:r>
              <a:endParaRPr lang="zh-CN" altLang="en-US" dirty="0"/>
            </a:p>
          </p:txBody>
        </p:sp>
        <p:sp>
          <p:nvSpPr>
            <p:cNvPr id="24" name="文本框 64"/>
            <p:cNvSpPr txBox="1"/>
            <p:nvPr/>
          </p:nvSpPr>
          <p:spPr>
            <a:xfrm>
              <a:off x="6805676" y="2433430"/>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False</a:t>
              </a:r>
              <a:endParaRPr lang="zh-CN" altLang="en-US" dirty="0"/>
            </a:p>
          </p:txBody>
        </p:sp>
        <p:sp>
          <p:nvSpPr>
            <p:cNvPr id="25" name="文本框 65"/>
            <p:cNvSpPr txBox="1"/>
            <p:nvPr/>
          </p:nvSpPr>
          <p:spPr>
            <a:xfrm>
              <a:off x="6996746" y="3020285"/>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True</a:t>
              </a:r>
              <a:endParaRPr lang="zh-CN" altLang="en-US" dirty="0"/>
            </a:p>
          </p:txBody>
        </p:sp>
        <p:cxnSp>
          <p:nvCxnSpPr>
            <p:cNvPr id="26" name="肘形连接符 25" title="t "/>
            <p:cNvCxnSpPr>
              <a:stCxn id="20" idx="3"/>
              <a:endCxn id="6" idx="0"/>
            </p:cNvCxnSpPr>
            <p:nvPr/>
          </p:nvCxnSpPr>
          <p:spPr>
            <a:xfrm>
              <a:off x="9103057" y="3381020"/>
              <a:ext cx="400329" cy="403538"/>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64"/>
            <p:cNvSpPr txBox="1"/>
            <p:nvPr/>
          </p:nvSpPr>
          <p:spPr>
            <a:xfrm>
              <a:off x="9019466" y="2993954"/>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False</a:t>
              </a:r>
              <a:endParaRPr lang="zh-CN" altLang="en-US" dirty="0"/>
            </a:p>
          </p:txBody>
        </p:sp>
        <p:sp>
          <p:nvSpPr>
            <p:cNvPr id="28" name="文本框 65"/>
            <p:cNvSpPr txBox="1"/>
            <p:nvPr/>
          </p:nvSpPr>
          <p:spPr>
            <a:xfrm>
              <a:off x="5813959" y="3917335"/>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t>•••</a:t>
              </a:r>
              <a:endParaRPr lang="zh-CN" altLang="en-US" dirty="0"/>
            </a:p>
          </p:txBody>
        </p:sp>
        <p:cxnSp>
          <p:nvCxnSpPr>
            <p:cNvPr id="29" name="直接箭头连接符 28"/>
            <p:cNvCxnSpPr/>
            <p:nvPr/>
          </p:nvCxnSpPr>
          <p:spPr>
            <a:xfrm>
              <a:off x="5052592" y="4362307"/>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154359" y="4375953"/>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9501778" y="4348657"/>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5052601" y="4949167"/>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200539" y="6102220"/>
            <a:ext cx="7402285" cy="461665"/>
          </a:xfrm>
          <a:prstGeom prst="rect">
            <a:avLst/>
          </a:prstGeom>
          <a:noFill/>
        </p:spPr>
        <p:txBody>
          <a:bodyPr wrap="square" rtlCol="0">
            <a:spAutoFit/>
          </a:bodyPr>
          <a:lstStyle/>
          <a:p>
            <a:r>
              <a:rPr lang="zh-CN" altLang="en-US" sz="2400" dirty="0"/>
              <a:t>条件</a:t>
            </a:r>
            <a:r>
              <a:rPr lang="en-US" altLang="zh-CN" sz="2400" dirty="0" err="1"/>
              <a:t>i</a:t>
            </a:r>
            <a:r>
              <a:rPr lang="en-US" altLang="zh-CN" sz="2400" dirty="0"/>
              <a:t> </a:t>
            </a:r>
            <a:r>
              <a:rPr lang="zh-CN" altLang="en-US" sz="2400" dirty="0"/>
              <a:t>实际上等于 </a:t>
            </a:r>
            <a:r>
              <a:rPr lang="zh-CN" altLang="en-US" sz="2400" dirty="0">
                <a:solidFill>
                  <a:srgbClr val="FF0000"/>
                </a:solidFill>
              </a:rPr>
              <a:t>前面的条件都为假</a:t>
            </a:r>
            <a:r>
              <a:rPr lang="zh-CN" altLang="en-US" sz="2400" dirty="0"/>
              <a:t> 再加上条件</a:t>
            </a:r>
            <a:r>
              <a:rPr lang="en-US" altLang="zh-CN" sz="2400" dirty="0" err="1"/>
              <a:t>i</a:t>
            </a:r>
            <a:endParaRPr lang="zh-CN" altLang="en-US" sz="2400" dirty="0"/>
          </a:p>
        </p:txBody>
      </p:sp>
    </p:spTree>
    <p:extLst>
      <p:ext uri="{BB962C8B-B14F-4D97-AF65-F5344CB8AC3E}">
        <p14:creationId xmlns:p14="http://schemas.microsoft.com/office/powerpoint/2010/main" val="3512831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程序结构</a:t>
            </a:r>
          </a:p>
        </p:txBody>
      </p:sp>
      <p:sp>
        <p:nvSpPr>
          <p:cNvPr id="3" name="内容占位符 2"/>
          <p:cNvSpPr>
            <a:spLocks noGrp="1"/>
          </p:cNvSpPr>
          <p:nvPr>
            <p:ph idx="1"/>
          </p:nvPr>
        </p:nvSpPr>
        <p:spPr/>
        <p:txBody>
          <a:bodyPr/>
          <a:lstStyle/>
          <a:p>
            <a:r>
              <a:rPr lang="zh-CN" altLang="en-US" dirty="0"/>
              <a:t>顺序结构：</a:t>
            </a:r>
            <a:endParaRPr lang="en-US" altLang="zh-CN" dirty="0"/>
          </a:p>
          <a:p>
            <a:pPr lvl="1"/>
            <a:r>
              <a:rPr lang="zh-CN" altLang="en-US" dirty="0"/>
              <a:t>按照先后顺序，逐个执行</a:t>
            </a:r>
            <a:endParaRPr lang="en-US" altLang="zh-CN" dirty="0"/>
          </a:p>
          <a:p>
            <a:r>
              <a:rPr lang="zh-CN" altLang="en-US" dirty="0"/>
              <a:t>选择结构</a:t>
            </a:r>
            <a:endParaRPr lang="en-US" altLang="zh-CN" dirty="0"/>
          </a:p>
          <a:p>
            <a:r>
              <a:rPr lang="zh-CN" altLang="en-US" dirty="0"/>
              <a:t>循环结构</a:t>
            </a:r>
            <a:endParaRPr lang="en-US" altLang="zh-CN" dirty="0"/>
          </a:p>
          <a:p>
            <a:r>
              <a:rPr lang="zh-CN" altLang="en-US" dirty="0"/>
              <a:t>异常处理结构</a:t>
            </a:r>
            <a:r>
              <a:rPr lang="en-US" altLang="zh-CN" dirty="0"/>
              <a:t>(</a:t>
            </a:r>
            <a:r>
              <a:rPr lang="zh-CN" altLang="en-US" dirty="0"/>
              <a:t>第</a:t>
            </a:r>
            <a:r>
              <a:rPr lang="en-US" altLang="zh-CN" dirty="0"/>
              <a:t>8</a:t>
            </a:r>
            <a:r>
              <a:rPr lang="zh-CN" altLang="en-US" dirty="0"/>
              <a:t>章</a:t>
            </a:r>
            <a:r>
              <a:rPr lang="en-US" altLang="zh-CN" dirty="0"/>
              <a:t>)</a:t>
            </a:r>
            <a:endParaRPr lang="zh-CN" altLang="en-US" dirty="0"/>
          </a:p>
        </p:txBody>
      </p:sp>
      <p:grpSp>
        <p:nvGrpSpPr>
          <p:cNvPr id="18" name="组合 17"/>
          <p:cNvGrpSpPr/>
          <p:nvPr/>
        </p:nvGrpSpPr>
        <p:grpSpPr>
          <a:xfrm>
            <a:off x="7820167" y="1554785"/>
            <a:ext cx="1978926" cy="2632985"/>
            <a:chOff x="8393373" y="1022523"/>
            <a:chExt cx="1978926" cy="2632985"/>
          </a:xfrm>
        </p:grpSpPr>
        <p:sp>
          <p:nvSpPr>
            <p:cNvPr id="5" name="文本框 4"/>
            <p:cNvSpPr txBox="1"/>
            <p:nvPr/>
          </p:nvSpPr>
          <p:spPr>
            <a:xfrm>
              <a:off x="8593039" y="1349855"/>
              <a:ext cx="1536192" cy="396000"/>
            </a:xfrm>
            <a:prstGeom prst="rect">
              <a:avLst/>
            </a:prstGeom>
            <a:noFill/>
            <a:ln>
              <a:solidFill>
                <a:srgbClr val="002060"/>
              </a:solidFill>
            </a:ln>
          </p:spPr>
          <p:txBody>
            <a:bodyPr wrap="square" rtlCol="0">
              <a:spAutoFit/>
            </a:bodyPr>
            <a:lstStyle/>
            <a:p>
              <a:pPr algn="ctr"/>
              <a:r>
                <a:rPr lang="zh-CN" altLang="en-US" dirty="0"/>
                <a:t>语句块</a:t>
              </a:r>
              <a:r>
                <a:rPr lang="en-US" altLang="zh-CN" dirty="0"/>
                <a:t>1</a:t>
              </a:r>
              <a:endParaRPr lang="zh-CN" altLang="en-US" dirty="0"/>
            </a:p>
          </p:txBody>
        </p:sp>
        <p:sp>
          <p:nvSpPr>
            <p:cNvPr id="6" name="文本框 5"/>
            <p:cNvSpPr txBox="1"/>
            <p:nvPr/>
          </p:nvSpPr>
          <p:spPr>
            <a:xfrm>
              <a:off x="8593039" y="2085743"/>
              <a:ext cx="1536192" cy="369332"/>
            </a:xfrm>
            <a:prstGeom prst="rect">
              <a:avLst/>
            </a:prstGeom>
            <a:noFill/>
            <a:ln>
              <a:solidFill>
                <a:srgbClr val="002060"/>
              </a:solidFill>
            </a:ln>
          </p:spPr>
          <p:txBody>
            <a:bodyPr wrap="square" rtlCol="0">
              <a:spAutoFit/>
            </a:bodyPr>
            <a:lstStyle/>
            <a:p>
              <a:pPr algn="ctr"/>
              <a:r>
                <a:rPr lang="zh-CN" altLang="en-US" dirty="0"/>
                <a:t>语句块</a:t>
              </a:r>
              <a:r>
                <a:rPr lang="en-US" altLang="zh-CN" dirty="0"/>
                <a:t>2</a:t>
              </a:r>
              <a:endParaRPr lang="zh-CN" altLang="en-US" dirty="0"/>
            </a:p>
          </p:txBody>
        </p:sp>
        <p:sp>
          <p:nvSpPr>
            <p:cNvPr id="7" name="文本框 6"/>
            <p:cNvSpPr txBox="1"/>
            <p:nvPr/>
          </p:nvSpPr>
          <p:spPr>
            <a:xfrm>
              <a:off x="8593039" y="2861663"/>
              <a:ext cx="1536192" cy="369332"/>
            </a:xfrm>
            <a:prstGeom prst="rect">
              <a:avLst/>
            </a:prstGeom>
            <a:noFill/>
            <a:ln>
              <a:solidFill>
                <a:srgbClr val="002060"/>
              </a:solidFill>
            </a:ln>
          </p:spPr>
          <p:txBody>
            <a:bodyPr wrap="square" rtlCol="0">
              <a:spAutoFit/>
            </a:bodyPr>
            <a:lstStyle/>
            <a:p>
              <a:pPr algn="ctr"/>
              <a:r>
                <a:rPr lang="zh-CN" altLang="en-US" dirty="0"/>
                <a:t>语句块</a:t>
              </a:r>
              <a:r>
                <a:rPr lang="en-US" altLang="zh-CN" dirty="0"/>
                <a:t>3</a:t>
              </a:r>
              <a:endParaRPr lang="zh-CN" altLang="en-US" dirty="0"/>
            </a:p>
          </p:txBody>
        </p:sp>
        <p:cxnSp>
          <p:nvCxnSpPr>
            <p:cNvPr id="9" name="直接箭头连接符 8"/>
            <p:cNvCxnSpPr>
              <a:stCxn id="5" idx="2"/>
              <a:endCxn id="6" idx="0"/>
            </p:cNvCxnSpPr>
            <p:nvPr/>
          </p:nvCxnSpPr>
          <p:spPr>
            <a:xfrm>
              <a:off x="9361135" y="1745855"/>
              <a:ext cx="0" cy="339888"/>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2"/>
              <a:endCxn id="7" idx="0"/>
            </p:cNvCxnSpPr>
            <p:nvPr/>
          </p:nvCxnSpPr>
          <p:spPr>
            <a:xfrm>
              <a:off x="9361135" y="2455075"/>
              <a:ext cx="0" cy="406588"/>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9363410" y="3275588"/>
              <a:ext cx="0" cy="379920"/>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393373" y="1132764"/>
              <a:ext cx="1978926" cy="2306472"/>
            </a:xfrm>
            <a:prstGeom prst="rect">
              <a:avLst/>
            </a:prstGeom>
            <a:noFill/>
            <a:ln>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a:endCxn id="5" idx="0"/>
            </p:cNvCxnSpPr>
            <p:nvPr/>
          </p:nvCxnSpPr>
          <p:spPr>
            <a:xfrm flipH="1">
              <a:off x="9361135" y="1022523"/>
              <a:ext cx="13647" cy="327332"/>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Rectangle 3"/>
          <p:cNvSpPr>
            <a:spLocks noChangeArrowheads="1"/>
          </p:cNvSpPr>
          <p:nvPr/>
        </p:nvSpPr>
        <p:spPr bwMode="auto">
          <a:xfrm>
            <a:off x="3103972" y="4372908"/>
            <a:ext cx="5224818"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try</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执行代码块</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except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TypeError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as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异常处理</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except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IndexError</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ValueError</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异常处理</a:t>
            </a:r>
            <a:endParaRPr kumimoji="0" lang="zh-CN" altLang="zh-CN"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2575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r>
              <a:rPr lang="zh-CN" altLang="en-US" dirty="0">
                <a:latin typeface="宋体" panose="02010600030101010101" pitchFamily="2" charset="-122"/>
              </a:rPr>
              <a:t>3.2.3 </a:t>
            </a:r>
            <a:r>
              <a:rPr lang="zh-CN" altLang="en-US" dirty="0"/>
              <a:t>多分支结构</a:t>
            </a:r>
          </a:p>
        </p:txBody>
      </p:sp>
      <p:sp>
        <p:nvSpPr>
          <p:cNvPr id="2" name="内容占位符 1"/>
          <p:cNvSpPr>
            <a:spLocks noGrp="1"/>
          </p:cNvSpPr>
          <p:nvPr>
            <p:ph idx="1"/>
          </p:nvPr>
        </p:nvSpPr>
        <p:spPr/>
        <p:txBody>
          <a:bodyPr/>
          <a:lstStyle/>
          <a:p>
            <a:endParaRPr lang="zh-CN" altLang="en-US"/>
          </a:p>
        </p:txBody>
      </p:sp>
      <p:sp>
        <p:nvSpPr>
          <p:cNvPr id="5" name="Rectangle 1"/>
          <p:cNvSpPr>
            <a:spLocks noChangeArrowheads="1"/>
          </p:cNvSpPr>
          <p:nvPr/>
        </p:nvSpPr>
        <p:spPr bwMode="auto">
          <a:xfrm>
            <a:off x="212214" y="1496030"/>
            <a:ext cx="5201995" cy="424731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grade</a:t>
            </a:r>
            <a:r>
              <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3</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a:t>
            </a:r>
            <a:r>
              <a:rPr kumimoji="0" lang="en-US"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 or score &lt; 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'wrong score.must </a:t>
            </a:r>
            <a:r>
              <a:rPr kumimoji="0" lang="en-US"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in [0,100]</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90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80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'B'</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70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'C'</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60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'D'</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a:t>
            </a:r>
            <a:r>
              <a:rPr kumimoji="0" lang="en-US" altLang="zh-CN" b="1" i="0" u="none" strike="noStrike" cap="none" normalizeH="0" baseline="0" dirty="0" err="1">
                <a:ln>
                  <a:noFill/>
                </a:ln>
                <a:solidFill>
                  <a:srgbClr val="000080"/>
                </a:solidFill>
                <a:effectLst/>
                <a:latin typeface="宋体" panose="02010600030101010101" pitchFamily="2" charset="-122"/>
                <a:ea typeface="宋体" panose="02010600030101010101" pitchFamily="2" charset="-122"/>
              </a:rPr>
              <a:t>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en-US"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F</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6273998" y="944108"/>
            <a:ext cx="5656745" cy="479923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grade</a:t>
            </a:r>
            <a:r>
              <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1</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&lt;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'wrong score.must in [0,100].'</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90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80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'B'</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70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'C'</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60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'D'</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en-US"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F</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1784678" y="5849137"/>
            <a:ext cx="5243804" cy="830997"/>
          </a:xfrm>
          <a:prstGeom prst="rect">
            <a:avLst/>
          </a:prstGeom>
          <a:noFill/>
        </p:spPr>
        <p:txBody>
          <a:bodyPr wrap="square" rtlCol="0">
            <a:spAutoFit/>
          </a:bodyPr>
          <a:lstStyle/>
          <a:p>
            <a:r>
              <a:rPr lang="zh-CN" altLang="en-US" sz="2400" dirty="0">
                <a:solidFill>
                  <a:srgbClr val="FF0000"/>
                </a:solidFill>
              </a:rPr>
              <a:t>注意条件的先后顺序：前面为假，</a:t>
            </a:r>
            <a:endParaRPr lang="en-US" altLang="zh-CN" sz="2400" dirty="0">
              <a:solidFill>
                <a:srgbClr val="FF0000"/>
              </a:solidFill>
            </a:endParaRPr>
          </a:p>
          <a:p>
            <a:r>
              <a:rPr lang="en-US" altLang="zh-CN" sz="2400" dirty="0">
                <a:solidFill>
                  <a:srgbClr val="FF0000"/>
                </a:solidFill>
              </a:rPr>
              <a:t>score &gt;=70 </a:t>
            </a:r>
            <a:r>
              <a:rPr lang="zh-CN" altLang="en-US" sz="2400" dirty="0">
                <a:solidFill>
                  <a:srgbClr val="FF0000"/>
                </a:solidFill>
              </a:rPr>
              <a:t>实际上为 </a:t>
            </a:r>
            <a:r>
              <a:rPr lang="en-US" altLang="zh-CN" sz="2400" dirty="0">
                <a:solidFill>
                  <a:srgbClr val="FF0000"/>
                </a:solidFill>
              </a:rPr>
              <a:t>70&lt;=score&lt;80</a:t>
            </a:r>
            <a:endParaRPr lang="zh-CN" altLang="en-US" sz="2400" dirty="0">
              <a:solidFill>
                <a:srgbClr val="FF0000"/>
              </a:solidFill>
            </a:endParaRPr>
          </a:p>
        </p:txBody>
      </p:sp>
      <p:sp>
        <p:nvSpPr>
          <p:cNvPr id="7" name="左箭头 6"/>
          <p:cNvSpPr/>
          <p:nvPr/>
        </p:nvSpPr>
        <p:spPr>
          <a:xfrm>
            <a:off x="5463253" y="3922707"/>
            <a:ext cx="761701" cy="244847"/>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2252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zh-CN" altLang="en-US">
                <a:latin typeface="宋体" panose="02010600030101010101" pitchFamily="2" charset="-122"/>
              </a:rPr>
              <a:t>3.2.5 </a:t>
            </a:r>
            <a:r>
              <a:rPr lang="zh-CN" altLang="en-US"/>
              <a:t>选择结构应用</a:t>
            </a:r>
          </a:p>
        </p:txBody>
      </p:sp>
      <p:sp>
        <p:nvSpPr>
          <p:cNvPr id="31747" name="Rectangle 3"/>
          <p:cNvSpPr>
            <a:spLocks noGrp="1" noChangeArrowheads="1"/>
          </p:cNvSpPr>
          <p:nvPr>
            <p:ph type="body" idx="1"/>
          </p:nvPr>
        </p:nvSpPr>
        <p:spPr>
          <a:xfrm>
            <a:off x="838200" y="1825625"/>
            <a:ext cx="9612086" cy="973559"/>
          </a:xfrm>
        </p:spPr>
        <p:txBody>
          <a:bodyPr/>
          <a:lstStyle/>
          <a:p>
            <a:r>
              <a:rPr lang="zh-CN" altLang="en-US" sz="2400" dirty="0">
                <a:latin typeface="宋体" panose="02010600030101010101" pitchFamily="2" charset="-122"/>
              </a:rPr>
              <a:t>例1：面试资格确认。</a:t>
            </a:r>
          </a:p>
          <a:p>
            <a:pPr>
              <a:lnSpc>
                <a:spcPct val="80000"/>
              </a:lnSpc>
              <a:buFont typeface="Wingdings" panose="05000000000000000000" pitchFamily="2" charset="2"/>
              <a:buNone/>
            </a:pPr>
            <a:endParaRPr lang="zh-CN" altLang="en-US" sz="2400" dirty="0">
              <a:latin typeface="宋体" panose="02010600030101010101" pitchFamily="2" charset="-122"/>
            </a:endParaRPr>
          </a:p>
          <a:p>
            <a:endParaRPr lang="zh-CN" altLang="en-US" sz="2400" dirty="0">
              <a:latin typeface="宋体" panose="02010600030101010101" pitchFamily="2" charset="-122"/>
            </a:endParaRPr>
          </a:p>
        </p:txBody>
      </p:sp>
      <p:sp>
        <p:nvSpPr>
          <p:cNvPr id="2" name="Rectangle 1"/>
          <p:cNvSpPr>
            <a:spLocks noChangeArrowheads="1"/>
          </p:cNvSpPr>
          <p:nvPr/>
        </p:nvSpPr>
        <p:spPr bwMode="auto">
          <a:xfrm>
            <a:off x="298581" y="2930306"/>
            <a:ext cx="11140750"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age=</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24</a:t>
            </a:r>
            <a:b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subject=</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"计算机"</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college=</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"非重点"</a:t>
            </a:r>
            <a:b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(age &gt;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25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and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subject==</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"电子信息工程"</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(college==</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"重点"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and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subject==</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"电子信息工程"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(age&lt;=</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28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and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subject==</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"计算机"</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"恭喜，你已获得我公司的面试机会!"</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"抱歉，你未达到面试要求"</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3" name="文本框 2"/>
          <p:cNvSpPr txBox="1"/>
          <p:nvPr/>
        </p:nvSpPr>
        <p:spPr>
          <a:xfrm>
            <a:off x="4698562" y="2149678"/>
            <a:ext cx="6740769" cy="923330"/>
          </a:xfrm>
          <a:prstGeom prst="rect">
            <a:avLst/>
          </a:prstGeom>
          <a:noFill/>
        </p:spPr>
        <p:txBody>
          <a:bodyPr wrap="square" rtlCol="0">
            <a:spAutoFit/>
          </a:bodyPr>
          <a:lstStyle/>
          <a:p>
            <a:r>
              <a:rPr lang="zh-CN" altLang="en-US" u="sng" dirty="0"/>
              <a:t>如果为电子信息工程专业</a:t>
            </a:r>
            <a:r>
              <a:rPr lang="en-US" altLang="zh-CN" u="sng" dirty="0"/>
              <a:t>(major</a:t>
            </a:r>
            <a:r>
              <a:rPr lang="zh-CN" altLang="en-US" u="sng" dirty="0"/>
              <a:t>）学生，年龄</a:t>
            </a:r>
            <a:r>
              <a:rPr lang="en-US" altLang="zh-CN" u="sng" dirty="0"/>
              <a:t>(age)</a:t>
            </a:r>
            <a:r>
              <a:rPr lang="zh-CN" altLang="en-US" u="sng" dirty="0"/>
              <a:t>在</a:t>
            </a:r>
            <a:r>
              <a:rPr lang="en-US" altLang="zh-CN" u="sng" dirty="0"/>
              <a:t>25</a:t>
            </a:r>
            <a:r>
              <a:rPr lang="zh-CN" altLang="en-US" u="sng" dirty="0"/>
              <a:t>岁以上或者重点院校</a:t>
            </a:r>
            <a:r>
              <a:rPr lang="en-US" altLang="zh-CN" u="sng" dirty="0"/>
              <a:t>(college)</a:t>
            </a:r>
          </a:p>
          <a:p>
            <a:r>
              <a:rPr lang="zh-CN" altLang="en-US" u="sng" dirty="0"/>
              <a:t>如果为计算机专业，年龄在</a:t>
            </a:r>
            <a:r>
              <a:rPr lang="en-US" altLang="zh-CN" u="sng" dirty="0"/>
              <a:t>28</a:t>
            </a:r>
            <a:r>
              <a:rPr lang="zh-CN" altLang="en-US" u="sng" dirty="0"/>
              <a:t>岁以下 </a:t>
            </a:r>
          </a:p>
        </p:txBody>
      </p:sp>
      <p:sp>
        <p:nvSpPr>
          <p:cNvPr id="4" name="矩形 3"/>
          <p:cNvSpPr/>
          <p:nvPr/>
        </p:nvSpPr>
        <p:spPr>
          <a:xfrm>
            <a:off x="569789" y="5843436"/>
            <a:ext cx="10784011" cy="369332"/>
          </a:xfrm>
          <a:prstGeom prst="rect">
            <a:avLst/>
          </a:prstGeom>
          <a:ln>
            <a:solidFill>
              <a:schemeClr val="accent1"/>
            </a:solidFill>
          </a:ln>
        </p:spPr>
        <p:txBody>
          <a:bodyPr wrap="square">
            <a:spAutoFit/>
          </a:bodyPr>
          <a:lstStyle/>
          <a:p>
            <a:r>
              <a:rPr lang="en-US" altLang="zh-CN" dirty="0"/>
              <a:t>(subject = '</a:t>
            </a:r>
            <a:r>
              <a:rPr lang="zh-CN" altLang="en-US" dirty="0"/>
              <a:t>电子信息工程</a:t>
            </a:r>
            <a:r>
              <a:rPr lang="en-US" altLang="zh-CN" dirty="0"/>
              <a:t>' and (age&gt; 25 or college == '</a:t>
            </a:r>
            <a:r>
              <a:rPr lang="zh-CN" altLang="en-US" dirty="0"/>
              <a:t>重点</a:t>
            </a:r>
            <a:r>
              <a:rPr lang="en-US" altLang="zh-CN" dirty="0"/>
              <a:t>') ) or </a:t>
            </a:r>
            <a:r>
              <a:rPr lang="zh-CN" altLang="zh-CN" dirty="0">
                <a:solidFill>
                  <a:srgbClr val="000000"/>
                </a:solidFill>
                <a:latin typeface="宋体" panose="02010600030101010101" pitchFamily="2" charset="-122"/>
                <a:ea typeface="宋体" panose="02010600030101010101" pitchFamily="2" charset="-122"/>
              </a:rPr>
              <a:t>(age&lt;=</a:t>
            </a:r>
            <a:r>
              <a:rPr lang="zh-CN" altLang="zh-CN" dirty="0">
                <a:solidFill>
                  <a:srgbClr val="0000FF"/>
                </a:solidFill>
                <a:latin typeface="宋体" panose="02010600030101010101" pitchFamily="2" charset="-122"/>
                <a:ea typeface="宋体" panose="02010600030101010101" pitchFamily="2" charset="-122"/>
              </a:rPr>
              <a:t>28 </a:t>
            </a:r>
            <a:r>
              <a:rPr lang="zh-CN" altLang="zh-CN" b="1" dirty="0">
                <a:solidFill>
                  <a:srgbClr val="000080"/>
                </a:solidFill>
                <a:latin typeface="宋体" panose="02010600030101010101" pitchFamily="2" charset="-122"/>
                <a:ea typeface="宋体" panose="02010600030101010101" pitchFamily="2" charset="-122"/>
              </a:rPr>
              <a:t>and </a:t>
            </a:r>
            <a:r>
              <a:rPr lang="zh-CN" altLang="zh-CN" dirty="0">
                <a:solidFill>
                  <a:srgbClr val="000000"/>
                </a:solidFill>
                <a:latin typeface="宋体" panose="02010600030101010101" pitchFamily="2" charset="-122"/>
                <a:ea typeface="宋体" panose="02010600030101010101" pitchFamily="2" charset="-122"/>
              </a:rPr>
              <a:t>subject==</a:t>
            </a:r>
            <a:r>
              <a:rPr lang="zh-CN" altLang="zh-CN" b="1" dirty="0">
                <a:solidFill>
                  <a:srgbClr val="008080"/>
                </a:solidFill>
                <a:latin typeface="宋体" panose="02010600030101010101" pitchFamily="2" charset="-122"/>
                <a:ea typeface="宋体" panose="02010600030101010101" pitchFamily="2" charset="-122"/>
              </a:rPr>
              <a:t>"计算机"</a:t>
            </a:r>
            <a:r>
              <a:rPr lang="zh-CN" altLang="zh-CN" dirty="0">
                <a:solidFill>
                  <a:srgbClr val="000000"/>
                </a:solidFill>
                <a:latin typeface="宋体" panose="02010600030101010101" pitchFamily="2" charset="-122"/>
                <a:ea typeface="宋体" panose="02010600030101010101" pitchFamily="2" charset="-122"/>
              </a:rPr>
              <a:t>)</a:t>
            </a:r>
            <a:endParaRPr lang="en-US" altLang="zh-CN" dirty="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90550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r>
              <a:rPr lang="zh-CN" altLang="en-US" dirty="0">
                <a:latin typeface="宋体" panose="02010600030101010101" pitchFamily="2" charset="-122"/>
              </a:rPr>
              <a:t>3.2.5 </a:t>
            </a:r>
            <a:r>
              <a:rPr lang="zh-CN" altLang="en-US" dirty="0"/>
              <a:t>选择结构应用</a:t>
            </a:r>
            <a:r>
              <a:rPr lang="en-US" altLang="zh-CN" dirty="0">
                <a:solidFill>
                  <a:srgbClr val="FF0000"/>
                </a:solidFill>
              </a:rPr>
              <a:t>*(while</a:t>
            </a:r>
            <a:r>
              <a:rPr lang="zh-CN" altLang="en-US" dirty="0">
                <a:solidFill>
                  <a:srgbClr val="FF0000"/>
                </a:solidFill>
              </a:rPr>
              <a:t>循环语句再讲</a:t>
            </a:r>
            <a:r>
              <a:rPr lang="en-US" altLang="zh-CN" dirty="0">
                <a:solidFill>
                  <a:srgbClr val="FF0000"/>
                </a:solidFill>
              </a:rPr>
              <a:t>)</a:t>
            </a:r>
            <a:endParaRPr lang="zh-CN" altLang="en-US" dirty="0">
              <a:solidFill>
                <a:srgbClr val="FF0000"/>
              </a:solidFill>
            </a:endParaRPr>
          </a:p>
        </p:txBody>
      </p:sp>
      <p:sp>
        <p:nvSpPr>
          <p:cNvPr id="32771" name="Rectangle 3"/>
          <p:cNvSpPr>
            <a:spLocks noGrp="1" noChangeArrowheads="1"/>
          </p:cNvSpPr>
          <p:nvPr>
            <p:ph type="body" idx="1"/>
          </p:nvPr>
        </p:nvSpPr>
        <p:spPr/>
        <p:txBody>
          <a:bodyPr/>
          <a:lstStyle/>
          <a:p>
            <a:r>
              <a:rPr lang="zh-CN" altLang="en-US" sz="2400" dirty="0">
                <a:latin typeface="宋体" panose="02010600030101010101" pitchFamily="2" charset="-122"/>
              </a:rPr>
              <a:t>例2：用户输入若干个分数，求所有分数的和。每输入一个分数后询问是否继续输入下一个分数，回答“</a:t>
            </a:r>
            <a:r>
              <a:rPr lang="en-US" altLang="zh-CN" sz="2400" dirty="0">
                <a:latin typeface="宋体" panose="02010600030101010101" pitchFamily="2" charset="-122"/>
              </a:rPr>
              <a:t>yes”</a:t>
            </a:r>
            <a:r>
              <a:rPr lang="zh-CN" altLang="en-US" sz="2400" dirty="0">
                <a:latin typeface="宋体" panose="02010600030101010101" pitchFamily="2" charset="-122"/>
              </a:rPr>
              <a:t>就继续输入下一个分数，回答“</a:t>
            </a:r>
            <a:r>
              <a:rPr lang="en-US" altLang="zh-CN" sz="2400" dirty="0">
                <a:latin typeface="宋体" panose="02010600030101010101" pitchFamily="2" charset="-122"/>
              </a:rPr>
              <a:t>no”</a:t>
            </a:r>
            <a:r>
              <a:rPr lang="zh-CN" altLang="en-US" sz="2400" dirty="0">
                <a:latin typeface="宋体" panose="02010600030101010101" pitchFamily="2" charset="-122"/>
              </a:rPr>
              <a:t>就停止输入分数。</a:t>
            </a:r>
          </a:p>
        </p:txBody>
      </p:sp>
      <p:sp>
        <p:nvSpPr>
          <p:cNvPr id="4" name="矩形 3"/>
          <p:cNvSpPr/>
          <p:nvPr/>
        </p:nvSpPr>
        <p:spPr>
          <a:xfrm>
            <a:off x="2407334" y="3036278"/>
            <a:ext cx="8413066" cy="3416320"/>
          </a:xfrm>
          <a:prstGeom prst="rect">
            <a:avLst/>
          </a:prstGeom>
        </p:spPr>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demo_3_2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endFlag</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'yes'</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    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endFlag</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lower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'yes'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input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请输入一个正整数</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eval</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isinstance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&lt;=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&lt;=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else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不是数字或不符合要求</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endFlag</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input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继续输入？</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(yes or no)'</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    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整数之和</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11711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r>
              <a:rPr lang="zh-CN" altLang="en-US">
                <a:latin typeface="宋体" panose="02010600030101010101" pitchFamily="2" charset="-122"/>
              </a:rPr>
              <a:t>3.2.5 </a:t>
            </a:r>
            <a:r>
              <a:rPr lang="zh-CN" altLang="en-US"/>
              <a:t>选择结构应用</a:t>
            </a:r>
          </a:p>
        </p:txBody>
      </p:sp>
      <p:sp>
        <p:nvSpPr>
          <p:cNvPr id="34819" name="Rectangle 3"/>
          <p:cNvSpPr>
            <a:spLocks noGrp="1" noChangeArrowheads="1"/>
          </p:cNvSpPr>
          <p:nvPr>
            <p:ph type="body" idx="1"/>
          </p:nvPr>
        </p:nvSpPr>
        <p:spPr/>
        <p:txBody>
          <a:bodyPr>
            <a:normAutofit/>
          </a:bodyPr>
          <a:lstStyle/>
          <a:p>
            <a:pPr marL="0" indent="0">
              <a:lnSpc>
                <a:spcPct val="80000"/>
              </a:lnSpc>
              <a:buNone/>
            </a:pPr>
            <a:r>
              <a:rPr lang="zh-CN" altLang="zh-CN" sz="2000" dirty="0">
                <a:latin typeface="宋体" panose="02010600030101010101" pitchFamily="2" charset="-122"/>
              </a:rPr>
              <a:t>例3：编写程序，判断今天是今年的第几天。</a:t>
            </a:r>
          </a:p>
        </p:txBody>
      </p:sp>
      <p:sp>
        <p:nvSpPr>
          <p:cNvPr id="3" name="文本框 2"/>
          <p:cNvSpPr txBox="1"/>
          <p:nvPr/>
        </p:nvSpPr>
        <p:spPr>
          <a:xfrm>
            <a:off x="6405019" y="415024"/>
            <a:ext cx="5500469" cy="646331"/>
          </a:xfrm>
          <a:prstGeom prst="rect">
            <a:avLst/>
          </a:prstGeom>
          <a:noFill/>
        </p:spPr>
        <p:txBody>
          <a:bodyPr wrap="square" rtlCol="0">
            <a:spAutoFit/>
          </a:bodyPr>
          <a:lstStyle/>
          <a:p>
            <a:pPr marL="342900" indent="-342900">
              <a:buFont typeface="+mj-lt"/>
              <a:buAutoNum type="arabicPeriod"/>
            </a:pPr>
            <a:r>
              <a:rPr lang="zh-CN" altLang="en-US" dirty="0"/>
              <a:t>首先得到今天对应的年份、月份和当月第几天</a:t>
            </a:r>
            <a:endParaRPr lang="en-US" altLang="zh-CN" dirty="0"/>
          </a:p>
          <a:p>
            <a:pPr marL="342900" indent="-342900">
              <a:buFont typeface="+mj-lt"/>
              <a:buAutoNum type="arabicPeriod"/>
            </a:pPr>
            <a:r>
              <a:rPr lang="zh-CN" altLang="en-US" dirty="0"/>
              <a:t>今年的第几天</a:t>
            </a:r>
            <a:r>
              <a:rPr lang="en-US" altLang="zh-CN" dirty="0"/>
              <a:t>=</a:t>
            </a:r>
            <a:r>
              <a:rPr lang="zh-CN" altLang="en-US" dirty="0"/>
              <a:t>前面的月份天数之和</a:t>
            </a:r>
            <a:r>
              <a:rPr lang="en-US" altLang="zh-CN" dirty="0"/>
              <a:t>+</a:t>
            </a:r>
            <a:r>
              <a:rPr lang="zh-CN" altLang="en-US" dirty="0"/>
              <a:t>当月第几天</a:t>
            </a:r>
            <a:endParaRPr lang="en-US" altLang="zh-CN" dirty="0"/>
          </a:p>
        </p:txBody>
      </p:sp>
      <p:sp>
        <p:nvSpPr>
          <p:cNvPr id="4" name="矩形 3"/>
          <p:cNvSpPr/>
          <p:nvPr/>
        </p:nvSpPr>
        <p:spPr>
          <a:xfrm>
            <a:off x="6405019" y="1372569"/>
            <a:ext cx="5098133" cy="923330"/>
          </a:xfrm>
          <a:prstGeom prst="rect">
            <a:avLst/>
          </a:prstGeom>
        </p:spPr>
        <p:txBody>
          <a:bodyPr wrap="square">
            <a:spAutoFit/>
          </a:bodyPr>
          <a:lstStyle/>
          <a:p>
            <a:r>
              <a:rPr lang="en-US" altLang="zh-CN" dirty="0"/>
              <a:t>2</a:t>
            </a:r>
            <a:r>
              <a:rPr lang="zh-CN" altLang="en-US" dirty="0"/>
              <a:t>月的天数随闰年而不同</a:t>
            </a:r>
            <a:r>
              <a:rPr lang="en-US" altLang="zh-CN" dirty="0"/>
              <a:t>, </a:t>
            </a:r>
            <a:r>
              <a:rPr lang="zh-CN" altLang="en-US" dirty="0"/>
              <a:t>怎么判断闰年？ </a:t>
            </a:r>
            <a:endParaRPr lang="en-US" altLang="zh-CN" dirty="0"/>
          </a:p>
          <a:p>
            <a:pPr marL="285750" indent="-285750">
              <a:buFont typeface="Arial" panose="020B0604020202020204" pitchFamily="34" charset="0"/>
              <a:buChar char="•"/>
            </a:pPr>
            <a:r>
              <a:rPr lang="zh-CN" altLang="en-US" dirty="0"/>
              <a:t>能被</a:t>
            </a:r>
            <a:r>
              <a:rPr lang="en-US" altLang="zh-CN" dirty="0"/>
              <a:t>4</a:t>
            </a:r>
            <a:r>
              <a:rPr lang="zh-CN" altLang="en-US" dirty="0"/>
              <a:t>整除，但不能被</a:t>
            </a:r>
            <a:r>
              <a:rPr lang="en-US" altLang="zh-CN" dirty="0"/>
              <a:t>100</a:t>
            </a:r>
            <a:r>
              <a:rPr lang="zh-CN" altLang="en-US" dirty="0"/>
              <a:t>整除</a:t>
            </a:r>
            <a:endParaRPr lang="en-US" altLang="zh-CN" dirty="0"/>
          </a:p>
          <a:p>
            <a:pPr marL="285750" indent="-285750">
              <a:buFont typeface="Arial" panose="020B0604020202020204" pitchFamily="34" charset="0"/>
              <a:buChar char="•"/>
            </a:pPr>
            <a:r>
              <a:rPr lang="zh-CN" altLang="en-US" dirty="0"/>
              <a:t>能被</a:t>
            </a:r>
            <a:r>
              <a:rPr lang="en-US" altLang="zh-CN" dirty="0"/>
              <a:t>400</a:t>
            </a:r>
            <a:r>
              <a:rPr lang="zh-CN" altLang="en-US" dirty="0"/>
              <a:t>整除</a:t>
            </a:r>
          </a:p>
        </p:txBody>
      </p:sp>
      <p:sp>
        <p:nvSpPr>
          <p:cNvPr id="5" name="矩形 4"/>
          <p:cNvSpPr/>
          <p:nvPr/>
        </p:nvSpPr>
        <p:spPr>
          <a:xfrm>
            <a:off x="662350" y="2607113"/>
            <a:ext cx="10879718" cy="4001095"/>
          </a:xfrm>
          <a:prstGeom prst="rect">
            <a:avLst/>
          </a:prstGeom>
          <a:ln>
            <a:solidFill>
              <a:srgbClr val="0070C0"/>
            </a:solidFill>
          </a:ln>
        </p:spPr>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demo_3_3</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import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time</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date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time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localtime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year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date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month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date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day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date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day_month</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28</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year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400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year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year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判断是否为闰年</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day_month</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29</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month</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day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else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sum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day_month</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month</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day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pPr algn="just">
              <a:spcAft>
                <a:spcPts val="0"/>
              </a:spcAft>
            </a:pPr>
            <a:r>
              <a:rPr lang="en-US" altLang="zh-CN" sz="2000" kern="100" dirty="0">
                <a:latin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
        <p:nvSpPr>
          <p:cNvPr id="2" name="文本框 1"/>
          <p:cNvSpPr txBox="1"/>
          <p:nvPr/>
        </p:nvSpPr>
        <p:spPr>
          <a:xfrm>
            <a:off x="7711440" y="3036391"/>
            <a:ext cx="3429000" cy="400110"/>
          </a:xfrm>
          <a:prstGeom prst="rect">
            <a:avLst/>
          </a:prstGeom>
          <a:noFill/>
        </p:spPr>
        <p:txBody>
          <a:bodyPr wrap="square" rtlCol="0">
            <a:spAutoFit/>
          </a:bodyPr>
          <a:lstStyle/>
          <a:p>
            <a:r>
              <a:rPr lang="en-US" altLang="zh-CN" sz="2000" dirty="0">
                <a:solidFill>
                  <a:srgbClr val="FF0000"/>
                </a:solidFill>
              </a:rPr>
              <a:t>&gt;&gt;&gt;print(</a:t>
            </a:r>
            <a:r>
              <a:rPr lang="en-US" altLang="zh-CN" sz="2000" dirty="0" err="1">
                <a:solidFill>
                  <a:srgbClr val="FF0000"/>
                </a:solidFill>
              </a:rPr>
              <a:t>time.localtime</a:t>
            </a:r>
            <a:r>
              <a:rPr lang="en-US" altLang="zh-CN" sz="2000" dirty="0">
                <a:solidFill>
                  <a:srgbClr val="FF0000"/>
                </a:solidFill>
              </a:rPr>
              <a:t>()[-2])</a:t>
            </a:r>
            <a:endParaRPr lang="zh-CN" altLang="en-US" sz="2000" dirty="0">
              <a:solidFill>
                <a:srgbClr val="FF0000"/>
              </a:solidFill>
            </a:endParaRPr>
          </a:p>
        </p:txBody>
      </p:sp>
    </p:spTree>
    <p:extLst>
      <p:ext uri="{BB962C8B-B14F-4D97-AF65-F5344CB8AC3E}">
        <p14:creationId xmlns:p14="http://schemas.microsoft.com/office/powerpoint/2010/main" val="839784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a:t>
            </a:r>
            <a:r>
              <a:rPr lang="en-US" altLang="zh-CN" dirty="0"/>
              <a:t>time</a:t>
            </a:r>
            <a:endParaRPr lang="zh-CN" altLang="en-US" dirty="0"/>
          </a:p>
        </p:txBody>
      </p:sp>
      <p:sp>
        <p:nvSpPr>
          <p:cNvPr id="3" name="内容占位符 2"/>
          <p:cNvSpPr>
            <a:spLocks noGrp="1"/>
          </p:cNvSpPr>
          <p:nvPr>
            <p:ph idx="1"/>
          </p:nvPr>
        </p:nvSpPr>
        <p:spPr>
          <a:xfrm>
            <a:off x="838200" y="1566545"/>
            <a:ext cx="10515600" cy="4351338"/>
          </a:xfrm>
        </p:spPr>
        <p:txBody>
          <a:bodyPr>
            <a:normAutofit/>
          </a:bodyPr>
          <a:lstStyle/>
          <a:p>
            <a:r>
              <a:rPr lang="zh-CN" altLang="en-US" sz="2400" dirty="0"/>
              <a:t>对于时间进行不同格式之间的转换</a:t>
            </a:r>
            <a:endParaRPr lang="en-US" altLang="zh-CN" sz="2400" dirty="0"/>
          </a:p>
          <a:p>
            <a:r>
              <a:rPr lang="zh-CN" altLang="en-US" sz="2400" dirty="0"/>
              <a:t>两种格式： </a:t>
            </a:r>
            <a:endParaRPr lang="en-US" altLang="zh-CN" sz="2400" dirty="0"/>
          </a:p>
          <a:p>
            <a:pPr lvl="1"/>
            <a:r>
              <a:rPr lang="zh-CN" altLang="en-US" sz="2000" dirty="0"/>
              <a:t>从</a:t>
            </a:r>
            <a:r>
              <a:rPr lang="en-US" altLang="zh-CN" sz="2000" dirty="0"/>
              <a:t>epoch(</a:t>
            </a:r>
            <a:r>
              <a:rPr lang="zh-CN" altLang="en-US" sz="2000" dirty="0"/>
              <a:t>即标准时</a:t>
            </a:r>
            <a:r>
              <a:rPr lang="en-US" altLang="zh-CN" sz="2000" dirty="0"/>
              <a:t>1970</a:t>
            </a:r>
            <a:r>
              <a:rPr lang="zh-CN" altLang="en-US" sz="2000" dirty="0"/>
              <a:t>年</a:t>
            </a:r>
            <a:r>
              <a:rPr lang="en-US" altLang="zh-CN" sz="2000" dirty="0"/>
              <a:t>1</a:t>
            </a:r>
            <a:r>
              <a:rPr lang="zh-CN" altLang="en-US" sz="2000" dirty="0"/>
              <a:t>月</a:t>
            </a:r>
            <a:r>
              <a:rPr lang="en-US" altLang="zh-CN" sz="2000" dirty="0"/>
              <a:t>1</a:t>
            </a:r>
            <a:r>
              <a:rPr lang="zh-CN" altLang="en-US" sz="2000" dirty="0"/>
              <a:t>日）开始到现在的秒数（浮点数）</a:t>
            </a:r>
            <a:endParaRPr lang="en-US" altLang="zh-CN" sz="2000" dirty="0"/>
          </a:p>
          <a:p>
            <a:pPr lvl="1"/>
            <a:r>
              <a:rPr lang="zh-CN" altLang="en-US" sz="2000" dirty="0"/>
              <a:t>包含</a:t>
            </a:r>
            <a:r>
              <a:rPr lang="en-US" altLang="zh-CN" sz="2000" dirty="0"/>
              <a:t>9</a:t>
            </a:r>
            <a:r>
              <a:rPr lang="zh-CN" altLang="en-US" sz="2000" dirty="0"/>
              <a:t>个整数的</a:t>
            </a:r>
            <a:r>
              <a:rPr lang="en-US" altLang="zh-CN" sz="2000" dirty="0"/>
              <a:t>tuple</a:t>
            </a:r>
            <a:r>
              <a:rPr lang="zh-CN" altLang="en-US" sz="2000" dirty="0"/>
              <a:t>（年</a:t>
            </a:r>
            <a:r>
              <a:rPr lang="en-US" altLang="zh-CN" sz="2000" dirty="0"/>
              <a:t>,</a:t>
            </a:r>
            <a:r>
              <a:rPr lang="zh-CN" altLang="en-US" sz="2000" dirty="0"/>
              <a:t>月</a:t>
            </a:r>
            <a:r>
              <a:rPr lang="en-US" altLang="zh-CN" sz="2000" dirty="0"/>
              <a:t>,</a:t>
            </a:r>
            <a:r>
              <a:rPr lang="zh-CN" altLang="en-US" sz="2000" dirty="0"/>
              <a:t>日</a:t>
            </a:r>
            <a:r>
              <a:rPr lang="en-US" altLang="zh-CN" sz="2000" dirty="0"/>
              <a:t>,</a:t>
            </a:r>
            <a:r>
              <a:rPr lang="zh-CN" altLang="en-US" sz="2000" dirty="0"/>
              <a:t>时钟</a:t>
            </a:r>
            <a:r>
              <a:rPr lang="en-US" altLang="zh-CN" sz="2000" dirty="0"/>
              <a:t>,</a:t>
            </a:r>
            <a:r>
              <a:rPr lang="zh-CN" altLang="en-US" sz="2000" dirty="0"/>
              <a:t>分钟</a:t>
            </a:r>
            <a:r>
              <a:rPr lang="en-US" altLang="zh-CN" sz="2000" dirty="0"/>
              <a:t>,</a:t>
            </a:r>
            <a:r>
              <a:rPr lang="zh-CN" altLang="en-US" sz="2000" dirty="0"/>
              <a:t>秒</a:t>
            </a:r>
            <a:r>
              <a:rPr lang="en-US" altLang="zh-CN" sz="2000" dirty="0"/>
              <a:t>,</a:t>
            </a:r>
            <a:r>
              <a:rPr lang="zh-CN" altLang="en-US" sz="2000" dirty="0"/>
              <a:t>星期几</a:t>
            </a:r>
            <a:r>
              <a:rPr lang="en-US" altLang="zh-CN" sz="2000" dirty="0"/>
              <a:t>,</a:t>
            </a:r>
            <a:r>
              <a:rPr lang="zh-CN" altLang="en-US" sz="2000" dirty="0"/>
              <a:t>当年第几天，是否夏时制</a:t>
            </a:r>
            <a:r>
              <a:rPr lang="en-US" altLang="zh-CN" sz="2000" dirty="0"/>
              <a:t>)</a:t>
            </a:r>
            <a:r>
              <a:rPr lang="zh-CN" altLang="en-US" sz="2000" dirty="0"/>
              <a:t>　</a:t>
            </a:r>
            <a:endParaRPr lang="en-US" altLang="zh-CN" sz="2000" dirty="0"/>
          </a:p>
          <a:p>
            <a:r>
              <a:rPr lang="zh-CN" altLang="en-US" sz="2400" dirty="0"/>
              <a:t>时间有关的模块还包括</a:t>
            </a:r>
            <a:r>
              <a:rPr lang="en-US" altLang="zh-CN" sz="2400" dirty="0" err="1"/>
              <a:t>datetime</a:t>
            </a:r>
            <a:r>
              <a:rPr lang="zh-CN" altLang="en-US" sz="2400" dirty="0"/>
              <a:t>和</a:t>
            </a:r>
            <a:r>
              <a:rPr lang="en-US" altLang="zh-CN" sz="2400" dirty="0"/>
              <a:t>calendar</a:t>
            </a:r>
            <a:r>
              <a:rPr lang="zh-CN" altLang="en-US" sz="2400" dirty="0"/>
              <a:t>等　</a:t>
            </a:r>
          </a:p>
        </p:txBody>
      </p:sp>
      <p:sp>
        <p:nvSpPr>
          <p:cNvPr id="5" name="矩形 4"/>
          <p:cNvSpPr/>
          <p:nvPr/>
        </p:nvSpPr>
        <p:spPr>
          <a:xfrm>
            <a:off x="914400" y="3587323"/>
            <a:ext cx="10363200" cy="3139321"/>
          </a:xfrm>
          <a:prstGeom prst="rect">
            <a:avLst/>
          </a:prstGeom>
        </p:spPr>
        <p:txBody>
          <a:bodyPr wrap="square">
            <a:spAutoFit/>
          </a:bodyPr>
          <a:lstStyle/>
          <a:p>
            <a:r>
              <a:rPr lang="en-US" altLang="zh-CN" dirty="0"/>
              <a:t>&gt;&gt;&gt; import time</a:t>
            </a:r>
          </a:p>
          <a:p>
            <a:r>
              <a:rPr lang="zh-CN" altLang="en-US" dirty="0"/>
              <a:t>&gt;&gt;&gt; time.time()</a:t>
            </a:r>
          </a:p>
          <a:p>
            <a:r>
              <a:rPr lang="zh-CN" altLang="en-US" dirty="0"/>
              <a:t>1492011487.5653772</a:t>
            </a:r>
          </a:p>
          <a:p>
            <a:r>
              <a:rPr lang="zh-CN" altLang="en-US" dirty="0"/>
              <a:t>&gt;&gt;&gt; time.localtime()</a:t>
            </a:r>
          </a:p>
          <a:p>
            <a:r>
              <a:rPr lang="zh-CN" altLang="en-US" dirty="0"/>
              <a:t>time.struct_time(tm_year=2017, tm_mon=4, tm_mday=12, tm_hour=23, tm_min=38, tm_sec=17, tm_wday=2, </a:t>
            </a:r>
            <a:r>
              <a:rPr lang="zh-CN" altLang="en-US" dirty="0">
                <a:solidFill>
                  <a:srgbClr val="FF0000"/>
                </a:solidFill>
              </a:rPr>
              <a:t>tm_yday=102</a:t>
            </a:r>
            <a:r>
              <a:rPr lang="zh-CN" altLang="en-US" dirty="0"/>
              <a:t>, tm_isdst=0)</a:t>
            </a:r>
            <a:endParaRPr lang="en-US" altLang="zh-CN" dirty="0"/>
          </a:p>
          <a:p>
            <a:r>
              <a:rPr lang="zh-CN" altLang="en-US" dirty="0"/>
              <a:t>&gt;&gt;&gt; time.gmtime()</a:t>
            </a:r>
          </a:p>
          <a:p>
            <a:r>
              <a:rPr lang="zh-CN" altLang="en-US" dirty="0"/>
              <a:t>time.struct_time(tm_year=2017, tm_mon=4, tm_mday=12, tm_hour=15, tm_min=36, tm_sec=29, tm_wday=2, tm_yday=102, tm_isdst=0)</a:t>
            </a:r>
          </a:p>
          <a:p>
            <a:r>
              <a:rPr lang="zh-CN" altLang="en-US" dirty="0"/>
              <a:t>&gt;&gt;&gt; time.asctime(time.localtime())</a:t>
            </a:r>
          </a:p>
          <a:p>
            <a:r>
              <a:rPr lang="zh-CN" altLang="en-US" dirty="0"/>
              <a:t>'Wed Apr 12 23:38:31 2017'</a:t>
            </a:r>
          </a:p>
        </p:txBody>
      </p:sp>
    </p:spTree>
    <p:extLst>
      <p:ext uri="{BB962C8B-B14F-4D97-AF65-F5344CB8AC3E}">
        <p14:creationId xmlns:p14="http://schemas.microsoft.com/office/powerpoint/2010/main" val="502716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常见错误：错误递进</a:t>
            </a:r>
          </a:p>
        </p:txBody>
      </p:sp>
      <p:sp>
        <p:nvSpPr>
          <p:cNvPr id="4" name="Rectangle 1"/>
          <p:cNvSpPr>
            <a:spLocks noChangeArrowheads="1"/>
          </p:cNvSpPr>
          <p:nvPr/>
        </p:nvSpPr>
        <p:spPr bwMode="auto">
          <a:xfrm>
            <a:off x="6848981" y="1514908"/>
            <a:ext cx="5053459" cy="193899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import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math</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radius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20</a:t>
            </a:r>
            <a:b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radius &gt;=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area = radius * radius * math.pi</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"The area is"</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area)</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783771" y="1496594"/>
            <a:ext cx="5131837" cy="193899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import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math</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radius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20</a:t>
            </a:r>
            <a:b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radius &gt;=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area = radius * radius * math.pi</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"The area is"</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area)</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791305" y="3605725"/>
            <a:ext cx="3638939" cy="317009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b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j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b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k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3</a:t>
            </a:r>
            <a:b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&gt; j:</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&gt; k:</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B</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6139543" y="3751279"/>
            <a:ext cx="4329404" cy="286232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b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j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b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k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3</a:t>
            </a:r>
            <a:b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&gt; j:</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&gt; k:</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B</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3" name="右箭头 2"/>
          <p:cNvSpPr/>
          <p:nvPr/>
        </p:nvSpPr>
        <p:spPr>
          <a:xfrm>
            <a:off x="6139543" y="2487881"/>
            <a:ext cx="475013" cy="243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右箭头 7"/>
          <p:cNvSpPr/>
          <p:nvPr/>
        </p:nvSpPr>
        <p:spPr>
          <a:xfrm>
            <a:off x="4736275" y="4884717"/>
            <a:ext cx="475013" cy="243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804570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常见错误：条件表达式错误</a:t>
            </a:r>
          </a:p>
        </p:txBody>
      </p:sp>
      <p:sp>
        <p:nvSpPr>
          <p:cNvPr id="4" name="矩形 3"/>
          <p:cNvSpPr/>
          <p:nvPr/>
        </p:nvSpPr>
        <p:spPr>
          <a:xfrm>
            <a:off x="186733" y="1894630"/>
            <a:ext cx="5545852" cy="3970318"/>
          </a:xfrm>
          <a:prstGeom prst="rect">
            <a:avLst/>
          </a:prstGeom>
          <a:ln>
            <a:solidFill>
              <a:srgbClr val="0070C0"/>
            </a:solidFill>
          </a:ln>
        </p:spPr>
        <p:txBody>
          <a:bodyPr wrap="square">
            <a:spAutoFit/>
          </a:bodyPr>
          <a:lstStyle/>
          <a:p>
            <a:pPr lvl="0" eaLnBrk="0" fontAlgn="base" hangingPunct="0">
              <a:spcBef>
                <a:spcPct val="0"/>
              </a:spcBef>
              <a:spcAft>
                <a:spcPct val="0"/>
              </a:spcAft>
            </a:pPr>
            <a:r>
              <a:rPr lang="zh-CN" altLang="zh-CN" b="1" dirty="0">
                <a:solidFill>
                  <a:srgbClr val="000080"/>
                </a:solidFill>
                <a:latin typeface="宋体" panose="02010600030101010101" pitchFamily="2" charset="-122"/>
                <a:ea typeface="宋体" panose="02010600030101010101" pitchFamily="2" charset="-122"/>
              </a:rPr>
              <a:t>def </a:t>
            </a:r>
            <a:r>
              <a:rPr lang="zh-CN" altLang="zh-CN" dirty="0">
                <a:solidFill>
                  <a:srgbClr val="000000"/>
                </a:solidFill>
                <a:latin typeface="宋体" panose="02010600030101010101" pitchFamily="2" charset="-122"/>
                <a:ea typeface="宋体" panose="02010600030101010101" pitchFamily="2" charset="-122"/>
              </a:rPr>
              <a:t>grade</a:t>
            </a:r>
            <a:r>
              <a:rPr lang="en-US" altLang="zh-CN" dirty="0">
                <a:solidFill>
                  <a:srgbClr val="000000"/>
                </a:solidFill>
                <a:latin typeface="宋体" panose="02010600030101010101" pitchFamily="2" charset="-122"/>
                <a:ea typeface="宋体" panose="02010600030101010101" pitchFamily="2" charset="-122"/>
              </a:rPr>
              <a:t>3</a:t>
            </a:r>
            <a:r>
              <a:rPr lang="zh-CN" altLang="zh-CN" dirty="0">
                <a:solidFill>
                  <a:srgbClr val="000000"/>
                </a:solidFill>
                <a:latin typeface="宋体" panose="02010600030101010101" pitchFamily="2" charset="-122"/>
                <a:ea typeface="宋体" panose="02010600030101010101" pitchFamily="2" charset="-122"/>
              </a:rPr>
              <a:t>(score):</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if </a:t>
            </a:r>
            <a:r>
              <a:rPr lang="zh-CN" altLang="zh-CN" dirty="0">
                <a:solidFill>
                  <a:srgbClr val="000000"/>
                </a:solidFill>
                <a:latin typeface="宋体" panose="02010600030101010101" pitchFamily="2" charset="-122"/>
                <a:ea typeface="宋体" panose="02010600030101010101" pitchFamily="2" charset="-122"/>
              </a:rPr>
              <a:t>score &gt; </a:t>
            </a:r>
            <a:r>
              <a:rPr lang="zh-CN" altLang="zh-CN" dirty="0">
                <a:solidFill>
                  <a:srgbClr val="0000FF"/>
                </a:solidFill>
                <a:latin typeface="宋体" panose="02010600030101010101" pitchFamily="2" charset="-122"/>
                <a:ea typeface="宋体" panose="02010600030101010101" pitchFamily="2" charset="-122"/>
              </a:rPr>
              <a:t>100</a:t>
            </a:r>
            <a:r>
              <a:rPr lang="en-US" altLang="zh-CN" dirty="0">
                <a:solidFill>
                  <a:srgbClr val="0000FF"/>
                </a:solidFill>
                <a:latin typeface="宋体" panose="02010600030101010101" pitchFamily="2" charset="-122"/>
                <a:ea typeface="宋体" panose="02010600030101010101" pitchFamily="2" charset="-122"/>
              </a:rPr>
              <a:t> or score &lt; 0</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'wrong score.must </a:t>
            </a:r>
            <a:r>
              <a:rPr lang="en-US" altLang="zh-CN" b="1" dirty="0">
                <a:solidFill>
                  <a:srgbClr val="008080"/>
                </a:solidFill>
                <a:latin typeface="宋体" panose="02010600030101010101" pitchFamily="2" charset="-122"/>
                <a:ea typeface="宋体" panose="02010600030101010101" pitchFamily="2" charset="-122"/>
              </a:rPr>
              <a:t>in [0,100]</a:t>
            </a:r>
            <a:r>
              <a:rPr lang="zh-CN" altLang="zh-CN" b="1" dirty="0">
                <a:solidFill>
                  <a:srgbClr val="008080"/>
                </a:solidFill>
                <a:latin typeface="宋体" panose="02010600030101010101" pitchFamily="2" charset="-122"/>
                <a:ea typeface="宋体" panose="02010600030101010101" pitchFamily="2" charset="-122"/>
              </a:rPr>
              <a:t>.'</a:t>
            </a:r>
            <a:br>
              <a:rPr lang="zh-CN" altLang="zh-CN" b="1" dirty="0">
                <a:solidFill>
                  <a:srgbClr val="008080"/>
                </a:solidFill>
                <a:latin typeface="宋体" panose="02010600030101010101" pitchFamily="2" charset="-122"/>
                <a:ea typeface="宋体" panose="02010600030101010101" pitchFamily="2" charset="-122"/>
              </a:rPr>
            </a:br>
            <a:r>
              <a:rPr lang="zh-CN" altLang="zh-CN" b="1" dirty="0">
                <a:solidFill>
                  <a:srgbClr val="008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elif </a:t>
            </a:r>
            <a:r>
              <a:rPr lang="zh-CN" altLang="zh-CN" dirty="0">
                <a:solidFill>
                  <a:srgbClr val="000000"/>
                </a:solidFill>
                <a:latin typeface="宋体" panose="02010600030101010101" pitchFamily="2" charset="-122"/>
                <a:ea typeface="宋体" panose="02010600030101010101" pitchFamily="2" charset="-122"/>
              </a:rPr>
              <a:t>score &gt;= </a:t>
            </a:r>
            <a:r>
              <a:rPr lang="zh-CN" altLang="zh-CN" dirty="0">
                <a:solidFill>
                  <a:srgbClr val="0000FF"/>
                </a:solidFill>
                <a:latin typeface="宋体" panose="02010600030101010101" pitchFamily="2" charset="-122"/>
                <a:ea typeface="宋体" panose="02010600030101010101" pitchFamily="2" charset="-122"/>
              </a:rPr>
              <a:t>90</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'A'</a:t>
            </a:r>
            <a:br>
              <a:rPr lang="zh-CN" altLang="zh-CN" b="1" dirty="0">
                <a:solidFill>
                  <a:srgbClr val="008080"/>
                </a:solidFill>
                <a:latin typeface="宋体" panose="02010600030101010101" pitchFamily="2" charset="-122"/>
                <a:ea typeface="宋体" panose="02010600030101010101" pitchFamily="2" charset="-122"/>
              </a:rPr>
            </a:br>
            <a:r>
              <a:rPr lang="zh-CN" altLang="zh-CN" b="1" dirty="0">
                <a:solidFill>
                  <a:srgbClr val="008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elif </a:t>
            </a:r>
            <a:r>
              <a:rPr lang="zh-CN" altLang="zh-CN" dirty="0">
                <a:solidFill>
                  <a:srgbClr val="000000"/>
                </a:solidFill>
                <a:latin typeface="宋体" panose="02010600030101010101" pitchFamily="2" charset="-122"/>
                <a:ea typeface="宋体" panose="02010600030101010101" pitchFamily="2" charset="-122"/>
              </a:rPr>
              <a:t>score &gt;= </a:t>
            </a:r>
            <a:r>
              <a:rPr lang="zh-CN" altLang="zh-CN" dirty="0">
                <a:solidFill>
                  <a:srgbClr val="0000FF"/>
                </a:solidFill>
                <a:latin typeface="宋体" panose="02010600030101010101" pitchFamily="2" charset="-122"/>
                <a:ea typeface="宋体" panose="02010600030101010101" pitchFamily="2" charset="-122"/>
              </a:rPr>
              <a:t>80</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'B'</a:t>
            </a:r>
            <a:br>
              <a:rPr lang="zh-CN" altLang="zh-CN" b="1" dirty="0">
                <a:solidFill>
                  <a:srgbClr val="008080"/>
                </a:solidFill>
                <a:latin typeface="宋体" panose="02010600030101010101" pitchFamily="2" charset="-122"/>
                <a:ea typeface="宋体" panose="02010600030101010101" pitchFamily="2" charset="-122"/>
              </a:rPr>
            </a:br>
            <a:r>
              <a:rPr lang="zh-CN" altLang="zh-CN" b="1" dirty="0">
                <a:solidFill>
                  <a:srgbClr val="008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elif </a:t>
            </a:r>
            <a:r>
              <a:rPr lang="zh-CN" altLang="zh-CN" dirty="0">
                <a:solidFill>
                  <a:srgbClr val="000000"/>
                </a:solidFill>
                <a:latin typeface="宋体" panose="02010600030101010101" pitchFamily="2" charset="-122"/>
                <a:ea typeface="宋体" panose="02010600030101010101" pitchFamily="2" charset="-122"/>
              </a:rPr>
              <a:t>score &gt;= </a:t>
            </a:r>
            <a:r>
              <a:rPr lang="zh-CN" altLang="zh-CN" dirty="0">
                <a:solidFill>
                  <a:srgbClr val="0000FF"/>
                </a:solidFill>
                <a:latin typeface="宋体" panose="02010600030101010101" pitchFamily="2" charset="-122"/>
                <a:ea typeface="宋体" panose="02010600030101010101" pitchFamily="2" charset="-122"/>
              </a:rPr>
              <a:t>70</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'C'</a:t>
            </a:r>
            <a:br>
              <a:rPr lang="zh-CN" altLang="zh-CN" b="1" dirty="0">
                <a:solidFill>
                  <a:srgbClr val="008080"/>
                </a:solidFill>
                <a:latin typeface="宋体" panose="02010600030101010101" pitchFamily="2" charset="-122"/>
                <a:ea typeface="宋体" panose="02010600030101010101" pitchFamily="2" charset="-122"/>
              </a:rPr>
            </a:br>
            <a:r>
              <a:rPr lang="zh-CN" altLang="zh-CN" b="1" dirty="0">
                <a:solidFill>
                  <a:srgbClr val="008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elif </a:t>
            </a:r>
            <a:r>
              <a:rPr lang="zh-CN" altLang="zh-CN" dirty="0">
                <a:solidFill>
                  <a:srgbClr val="000000"/>
                </a:solidFill>
                <a:latin typeface="宋体" panose="02010600030101010101" pitchFamily="2" charset="-122"/>
                <a:ea typeface="宋体" panose="02010600030101010101" pitchFamily="2" charset="-122"/>
              </a:rPr>
              <a:t>score &gt;= </a:t>
            </a:r>
            <a:r>
              <a:rPr lang="zh-CN" altLang="zh-CN" dirty="0">
                <a:solidFill>
                  <a:srgbClr val="0000FF"/>
                </a:solidFill>
                <a:latin typeface="宋体" panose="02010600030101010101" pitchFamily="2" charset="-122"/>
                <a:ea typeface="宋体" panose="02010600030101010101" pitchFamily="2" charset="-122"/>
              </a:rPr>
              <a:t>60</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'D'</a:t>
            </a:r>
            <a:br>
              <a:rPr lang="zh-CN" altLang="zh-CN" b="1" dirty="0">
                <a:solidFill>
                  <a:srgbClr val="008080"/>
                </a:solidFill>
                <a:latin typeface="宋体" panose="02010600030101010101" pitchFamily="2" charset="-122"/>
                <a:ea typeface="宋体" panose="02010600030101010101" pitchFamily="2" charset="-122"/>
              </a:rPr>
            </a:br>
            <a:r>
              <a:rPr lang="zh-CN" altLang="zh-CN" b="1" dirty="0">
                <a:solidFill>
                  <a:srgbClr val="008080"/>
                </a:solidFill>
                <a:latin typeface="宋体" panose="02010600030101010101" pitchFamily="2" charset="-122"/>
                <a:ea typeface="宋体" panose="02010600030101010101" pitchFamily="2" charset="-122"/>
              </a:rPr>
              <a:t> </a:t>
            </a:r>
            <a:r>
              <a:rPr lang="en-US" altLang="zh-CN" b="1" dirty="0">
                <a:solidFill>
                  <a:srgbClr val="008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e</a:t>
            </a:r>
            <a:r>
              <a:rPr lang="en-US" altLang="zh-CN" b="1" dirty="0" err="1">
                <a:solidFill>
                  <a:srgbClr val="000080"/>
                </a:solidFill>
                <a:latin typeface="宋体" panose="02010600030101010101" pitchFamily="2" charset="-122"/>
                <a:ea typeface="宋体" panose="02010600030101010101" pitchFamily="2" charset="-122"/>
              </a:rPr>
              <a:t>lse</a:t>
            </a:r>
            <a:r>
              <a:rPr lang="en-US" altLang="zh-CN" b="1" dirty="0">
                <a:solidFill>
                  <a:srgbClr val="00008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a:t>
            </a:r>
            <a:r>
              <a:rPr lang="en-US" altLang="zh-CN" b="1" dirty="0">
                <a:solidFill>
                  <a:srgbClr val="008080"/>
                </a:solidFill>
                <a:latin typeface="宋体" panose="02010600030101010101" pitchFamily="2" charset="-122"/>
                <a:ea typeface="宋体" panose="02010600030101010101" pitchFamily="2" charset="-122"/>
              </a:rPr>
              <a:t>F</a:t>
            </a:r>
            <a:r>
              <a:rPr lang="zh-CN" altLang="zh-CN" b="1" dirty="0">
                <a:solidFill>
                  <a:srgbClr val="008080"/>
                </a:solidFill>
                <a:latin typeface="宋体" panose="02010600030101010101" pitchFamily="2" charset="-122"/>
                <a:ea typeface="宋体" panose="02010600030101010101" pitchFamily="2" charset="-122"/>
              </a:rPr>
              <a:t>'</a:t>
            </a:r>
            <a:br>
              <a:rPr lang="zh-CN" altLang="zh-CN" b="1" dirty="0">
                <a:solidFill>
                  <a:srgbClr val="008080"/>
                </a:solidFill>
                <a:latin typeface="宋体" panose="02010600030101010101" pitchFamily="2" charset="-122"/>
                <a:ea typeface="宋体" panose="02010600030101010101" pitchFamily="2" charset="-122"/>
              </a:rPr>
            </a:br>
            <a:r>
              <a:rPr lang="zh-CN" altLang="zh-CN" b="1" dirty="0">
                <a:solidFill>
                  <a:srgbClr val="008080"/>
                </a:solidFill>
                <a:latin typeface="宋体" panose="02010600030101010101" pitchFamily="2" charset="-122"/>
                <a:ea typeface="宋体" panose="02010600030101010101" pitchFamily="2" charset="-122"/>
              </a:rPr>
              <a:t>    </a:t>
            </a:r>
            <a:endParaRPr lang="zh-CN" altLang="zh-CN" dirty="0">
              <a:latin typeface="Arial" panose="020B0604020202020204" pitchFamily="34" charset="0"/>
            </a:endParaRPr>
          </a:p>
        </p:txBody>
      </p:sp>
      <p:sp>
        <p:nvSpPr>
          <p:cNvPr id="5" name="矩形 4"/>
          <p:cNvSpPr/>
          <p:nvPr/>
        </p:nvSpPr>
        <p:spPr>
          <a:xfrm>
            <a:off x="6110357" y="1894630"/>
            <a:ext cx="5741675" cy="4002316"/>
          </a:xfrm>
          <a:prstGeom prst="rect">
            <a:avLst/>
          </a:prstGeom>
          <a:ln>
            <a:solidFill>
              <a:srgbClr val="0070C0"/>
            </a:solidFill>
          </a:ln>
        </p:spPr>
        <p:txBody>
          <a:bodyPr wrap="square">
            <a:spAutoFit/>
          </a:bodyPr>
          <a:lstStyle/>
          <a:p>
            <a:pPr lvl="0" eaLnBrk="0" fontAlgn="base" hangingPunct="0">
              <a:spcBef>
                <a:spcPct val="0"/>
              </a:spcBef>
              <a:spcAft>
                <a:spcPct val="0"/>
              </a:spcAft>
            </a:pPr>
            <a:r>
              <a:rPr lang="zh-CN" altLang="zh-CN" b="1" dirty="0">
                <a:solidFill>
                  <a:srgbClr val="000080"/>
                </a:solidFill>
                <a:latin typeface="宋体" panose="02010600030101010101" pitchFamily="2" charset="-122"/>
                <a:ea typeface="宋体" panose="02010600030101010101" pitchFamily="2" charset="-122"/>
              </a:rPr>
              <a:t>def </a:t>
            </a:r>
            <a:r>
              <a:rPr lang="zh-CN" altLang="zh-CN" dirty="0">
                <a:solidFill>
                  <a:srgbClr val="000000"/>
                </a:solidFill>
                <a:latin typeface="宋体" panose="02010600030101010101" pitchFamily="2" charset="-122"/>
                <a:ea typeface="宋体" panose="02010600030101010101" pitchFamily="2" charset="-122"/>
              </a:rPr>
              <a:t>grade</a:t>
            </a:r>
            <a:r>
              <a:rPr lang="en-US" altLang="zh-CN" dirty="0">
                <a:solidFill>
                  <a:srgbClr val="000000"/>
                </a:solidFill>
                <a:latin typeface="宋体" panose="02010600030101010101" pitchFamily="2" charset="-122"/>
                <a:ea typeface="宋体" panose="02010600030101010101" pitchFamily="2" charset="-122"/>
              </a:rPr>
              <a:t>4</a:t>
            </a:r>
            <a:r>
              <a:rPr lang="zh-CN" altLang="zh-CN" dirty="0">
                <a:solidFill>
                  <a:srgbClr val="000000"/>
                </a:solidFill>
                <a:latin typeface="宋体" panose="02010600030101010101" pitchFamily="2" charset="-122"/>
                <a:ea typeface="宋体" panose="02010600030101010101" pitchFamily="2" charset="-122"/>
              </a:rPr>
              <a:t>(score):</a:t>
            </a:r>
            <a:r>
              <a:rPr lang="en-US" altLang="zh-CN" dirty="0">
                <a:solidFill>
                  <a:srgbClr val="000000"/>
                </a:solidFill>
                <a:latin typeface="宋体" panose="02010600030101010101" pitchFamily="2" charset="-122"/>
                <a:ea typeface="宋体" panose="02010600030101010101" pitchFamily="2" charset="-122"/>
              </a:rPr>
              <a:t> </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if </a:t>
            </a:r>
            <a:r>
              <a:rPr lang="zh-CN" altLang="zh-CN" dirty="0">
                <a:solidFill>
                  <a:srgbClr val="000000"/>
                </a:solidFill>
                <a:latin typeface="宋体" panose="02010600030101010101" pitchFamily="2" charset="-122"/>
                <a:ea typeface="宋体" panose="02010600030101010101" pitchFamily="2" charset="-122"/>
              </a:rPr>
              <a:t>score &gt; </a:t>
            </a:r>
            <a:r>
              <a:rPr lang="zh-CN" altLang="zh-CN" dirty="0">
                <a:solidFill>
                  <a:srgbClr val="0000FF"/>
                </a:solidFill>
                <a:latin typeface="宋体" panose="02010600030101010101" pitchFamily="2" charset="-122"/>
                <a:ea typeface="宋体" panose="02010600030101010101" pitchFamily="2" charset="-122"/>
              </a:rPr>
              <a:t>100</a:t>
            </a:r>
            <a:r>
              <a:rPr lang="en-US" altLang="zh-CN" dirty="0">
                <a:solidFill>
                  <a:srgbClr val="0000FF"/>
                </a:solidFill>
                <a:latin typeface="宋体" panose="02010600030101010101" pitchFamily="2" charset="-122"/>
                <a:ea typeface="宋体" panose="02010600030101010101" pitchFamily="2" charset="-122"/>
              </a:rPr>
              <a:t> or score &lt; 0</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'wrong score.must </a:t>
            </a:r>
            <a:r>
              <a:rPr lang="en-US" altLang="zh-CN" b="1" dirty="0">
                <a:solidFill>
                  <a:srgbClr val="008080"/>
                </a:solidFill>
                <a:latin typeface="宋体" panose="02010600030101010101" pitchFamily="2" charset="-122"/>
                <a:ea typeface="宋体" panose="02010600030101010101" pitchFamily="2" charset="-122"/>
              </a:rPr>
              <a:t>in [0,100]</a:t>
            </a:r>
            <a:r>
              <a:rPr lang="zh-CN" altLang="zh-CN" b="1" dirty="0">
                <a:solidFill>
                  <a:srgbClr val="008080"/>
                </a:solidFill>
                <a:latin typeface="宋体" panose="02010600030101010101" pitchFamily="2" charset="-122"/>
                <a:ea typeface="宋体" panose="02010600030101010101" pitchFamily="2" charset="-122"/>
              </a:rPr>
              <a:t>.'</a:t>
            </a:r>
            <a:br>
              <a:rPr lang="zh-CN" altLang="zh-CN" b="1" dirty="0">
                <a:solidFill>
                  <a:srgbClr val="008080"/>
                </a:solidFill>
                <a:latin typeface="宋体" panose="02010600030101010101" pitchFamily="2" charset="-122"/>
                <a:ea typeface="宋体" panose="02010600030101010101" pitchFamily="2" charset="-122"/>
              </a:rPr>
            </a:br>
            <a:r>
              <a:rPr lang="zh-CN" altLang="zh-CN" b="1" dirty="0">
                <a:solidFill>
                  <a:srgbClr val="008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elif </a:t>
            </a:r>
            <a:r>
              <a:rPr lang="zh-CN" altLang="zh-CN" dirty="0">
                <a:solidFill>
                  <a:srgbClr val="000000"/>
                </a:solidFill>
                <a:latin typeface="宋体" panose="02010600030101010101" pitchFamily="2" charset="-122"/>
                <a:ea typeface="宋体" panose="02010600030101010101" pitchFamily="2" charset="-122"/>
              </a:rPr>
              <a:t>score &gt;= </a:t>
            </a:r>
            <a:r>
              <a:rPr lang="zh-CN" altLang="zh-CN" dirty="0">
                <a:solidFill>
                  <a:srgbClr val="0000FF"/>
                </a:solidFill>
                <a:latin typeface="宋体" panose="02010600030101010101" pitchFamily="2" charset="-122"/>
                <a:ea typeface="宋体" panose="02010600030101010101" pitchFamily="2" charset="-122"/>
              </a:rPr>
              <a:t>0</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a:t>
            </a:r>
            <a:r>
              <a:rPr lang="en-US" altLang="zh-CN" b="1" dirty="0">
                <a:solidFill>
                  <a:srgbClr val="008080"/>
                </a:solidFill>
                <a:latin typeface="宋体" panose="02010600030101010101" pitchFamily="2" charset="-122"/>
                <a:ea typeface="宋体" panose="02010600030101010101" pitchFamily="2" charset="-122"/>
              </a:rPr>
              <a:t>F</a:t>
            </a:r>
            <a:r>
              <a:rPr lang="zh-CN" altLang="zh-CN" b="1" dirty="0">
                <a:solidFill>
                  <a:srgbClr val="008080"/>
                </a:solidFill>
                <a:latin typeface="宋体" panose="02010600030101010101" pitchFamily="2" charset="-122"/>
                <a:ea typeface="宋体" panose="02010600030101010101" pitchFamily="2" charset="-122"/>
              </a:rPr>
              <a:t>'</a:t>
            </a:r>
            <a:br>
              <a:rPr lang="zh-CN" altLang="zh-CN" b="1" dirty="0">
                <a:solidFill>
                  <a:srgbClr val="008080"/>
                </a:solidFill>
                <a:latin typeface="宋体" panose="02010600030101010101" pitchFamily="2" charset="-122"/>
                <a:ea typeface="宋体" panose="02010600030101010101" pitchFamily="2" charset="-122"/>
              </a:rPr>
            </a:br>
            <a:r>
              <a:rPr lang="zh-CN" altLang="zh-CN" b="1" dirty="0">
                <a:solidFill>
                  <a:srgbClr val="008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elif </a:t>
            </a:r>
            <a:r>
              <a:rPr lang="zh-CN" altLang="zh-CN" dirty="0">
                <a:solidFill>
                  <a:srgbClr val="000000"/>
                </a:solidFill>
                <a:latin typeface="宋体" panose="02010600030101010101" pitchFamily="2" charset="-122"/>
                <a:ea typeface="宋体" panose="02010600030101010101" pitchFamily="2" charset="-122"/>
              </a:rPr>
              <a:t>score &gt;= </a:t>
            </a:r>
            <a:r>
              <a:rPr lang="en-US" altLang="zh-CN" dirty="0">
                <a:solidFill>
                  <a:srgbClr val="0000FF"/>
                </a:solidFill>
                <a:latin typeface="宋体" panose="02010600030101010101" pitchFamily="2" charset="-122"/>
                <a:ea typeface="宋体" panose="02010600030101010101" pitchFamily="2" charset="-122"/>
              </a:rPr>
              <a:t>6</a:t>
            </a:r>
            <a:r>
              <a:rPr lang="zh-CN" altLang="zh-CN" dirty="0">
                <a:solidFill>
                  <a:srgbClr val="0000FF"/>
                </a:solidFill>
                <a:latin typeface="宋体" panose="02010600030101010101" pitchFamily="2" charset="-122"/>
                <a:ea typeface="宋体" panose="02010600030101010101" pitchFamily="2" charset="-122"/>
              </a:rPr>
              <a:t>0</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a:t>
            </a:r>
            <a:r>
              <a:rPr lang="en-US" altLang="zh-CN" b="1" dirty="0">
                <a:solidFill>
                  <a:srgbClr val="008080"/>
                </a:solidFill>
                <a:latin typeface="宋体" panose="02010600030101010101" pitchFamily="2" charset="-122"/>
                <a:ea typeface="宋体" panose="02010600030101010101" pitchFamily="2" charset="-122"/>
              </a:rPr>
              <a:t>D</a:t>
            </a:r>
            <a:r>
              <a:rPr lang="zh-CN" altLang="zh-CN" b="1" dirty="0">
                <a:solidFill>
                  <a:srgbClr val="008080"/>
                </a:solidFill>
                <a:latin typeface="宋体" panose="02010600030101010101" pitchFamily="2" charset="-122"/>
                <a:ea typeface="宋体" panose="02010600030101010101" pitchFamily="2" charset="-122"/>
              </a:rPr>
              <a:t>'</a:t>
            </a:r>
            <a:br>
              <a:rPr lang="zh-CN" altLang="zh-CN" b="1" dirty="0">
                <a:solidFill>
                  <a:srgbClr val="008080"/>
                </a:solidFill>
                <a:latin typeface="宋体" panose="02010600030101010101" pitchFamily="2" charset="-122"/>
                <a:ea typeface="宋体" panose="02010600030101010101" pitchFamily="2" charset="-122"/>
              </a:rPr>
            </a:br>
            <a:r>
              <a:rPr lang="zh-CN" altLang="zh-CN" b="1" dirty="0">
                <a:solidFill>
                  <a:srgbClr val="008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elif </a:t>
            </a:r>
            <a:r>
              <a:rPr lang="zh-CN" altLang="zh-CN" dirty="0">
                <a:solidFill>
                  <a:srgbClr val="000000"/>
                </a:solidFill>
                <a:latin typeface="宋体" panose="02010600030101010101" pitchFamily="2" charset="-122"/>
                <a:ea typeface="宋体" panose="02010600030101010101" pitchFamily="2" charset="-122"/>
              </a:rPr>
              <a:t>score &gt;= </a:t>
            </a:r>
            <a:r>
              <a:rPr lang="zh-CN" altLang="zh-CN" dirty="0">
                <a:solidFill>
                  <a:srgbClr val="0000FF"/>
                </a:solidFill>
                <a:latin typeface="宋体" panose="02010600030101010101" pitchFamily="2" charset="-122"/>
                <a:ea typeface="宋体" panose="02010600030101010101" pitchFamily="2" charset="-122"/>
              </a:rPr>
              <a:t>70</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'C'</a:t>
            </a:r>
            <a:br>
              <a:rPr lang="zh-CN" altLang="zh-CN" b="1" dirty="0">
                <a:solidFill>
                  <a:srgbClr val="008080"/>
                </a:solidFill>
                <a:latin typeface="宋体" panose="02010600030101010101" pitchFamily="2" charset="-122"/>
                <a:ea typeface="宋体" panose="02010600030101010101" pitchFamily="2" charset="-122"/>
              </a:rPr>
            </a:br>
            <a:r>
              <a:rPr lang="zh-CN" altLang="zh-CN" b="1" dirty="0">
                <a:solidFill>
                  <a:srgbClr val="008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elif </a:t>
            </a:r>
            <a:r>
              <a:rPr lang="zh-CN" altLang="zh-CN" dirty="0">
                <a:solidFill>
                  <a:srgbClr val="000000"/>
                </a:solidFill>
                <a:latin typeface="宋体" panose="02010600030101010101" pitchFamily="2" charset="-122"/>
                <a:ea typeface="宋体" panose="02010600030101010101" pitchFamily="2" charset="-122"/>
              </a:rPr>
              <a:t>score &gt;= </a:t>
            </a:r>
            <a:r>
              <a:rPr lang="en-US" altLang="zh-CN" dirty="0">
                <a:solidFill>
                  <a:srgbClr val="0000FF"/>
                </a:solidFill>
                <a:latin typeface="宋体" panose="02010600030101010101" pitchFamily="2" charset="-122"/>
                <a:ea typeface="宋体" panose="02010600030101010101" pitchFamily="2" charset="-122"/>
              </a:rPr>
              <a:t>8</a:t>
            </a:r>
            <a:r>
              <a:rPr lang="zh-CN" altLang="zh-CN" dirty="0">
                <a:solidFill>
                  <a:srgbClr val="0000FF"/>
                </a:solidFill>
                <a:latin typeface="宋体" panose="02010600030101010101" pitchFamily="2" charset="-122"/>
                <a:ea typeface="宋体" panose="02010600030101010101" pitchFamily="2" charset="-122"/>
              </a:rPr>
              <a:t>0</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a:t>
            </a:r>
            <a:r>
              <a:rPr lang="en-US" altLang="zh-CN" b="1" dirty="0">
                <a:solidFill>
                  <a:srgbClr val="008080"/>
                </a:solidFill>
                <a:latin typeface="宋体" panose="02010600030101010101" pitchFamily="2" charset="-122"/>
                <a:ea typeface="宋体" panose="02010600030101010101" pitchFamily="2" charset="-122"/>
              </a:rPr>
              <a:t>B</a:t>
            </a:r>
            <a:r>
              <a:rPr lang="zh-CN" altLang="zh-CN" b="1" dirty="0">
                <a:solidFill>
                  <a:srgbClr val="008080"/>
                </a:solidFill>
                <a:latin typeface="宋体" panose="02010600030101010101" pitchFamily="2" charset="-122"/>
                <a:ea typeface="宋体" panose="02010600030101010101" pitchFamily="2" charset="-122"/>
              </a:rPr>
              <a:t>'</a:t>
            </a:r>
            <a:br>
              <a:rPr lang="zh-CN" altLang="zh-CN" b="1" dirty="0">
                <a:solidFill>
                  <a:srgbClr val="008080"/>
                </a:solidFill>
                <a:latin typeface="宋体" panose="02010600030101010101" pitchFamily="2" charset="-122"/>
                <a:ea typeface="宋体" panose="02010600030101010101" pitchFamily="2" charset="-122"/>
              </a:rPr>
            </a:br>
            <a:r>
              <a:rPr lang="en-US" altLang="zh-CN" b="1" dirty="0">
                <a:solidFill>
                  <a:srgbClr val="008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else</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en-US" altLang="zh-CN" dirty="0">
                <a:solidFill>
                  <a:srgbClr val="000000"/>
                </a:solidFill>
                <a:latin typeface="宋体" panose="02010600030101010101" pitchFamily="2" charset="-122"/>
                <a:ea typeface="宋体" panose="02010600030101010101" pitchFamily="2" charset="-122"/>
              </a:rPr>
              <a:t>       </a:t>
            </a: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return </a:t>
            </a:r>
            <a:r>
              <a:rPr lang="zh-CN" altLang="zh-CN" b="1" dirty="0">
                <a:solidFill>
                  <a:srgbClr val="008080"/>
                </a:solidFill>
                <a:latin typeface="宋体" panose="02010600030101010101" pitchFamily="2" charset="-122"/>
                <a:ea typeface="宋体" panose="02010600030101010101" pitchFamily="2" charset="-122"/>
              </a:rPr>
              <a:t>'</a:t>
            </a:r>
            <a:r>
              <a:rPr lang="en-US" altLang="zh-CN" b="1" dirty="0">
                <a:solidFill>
                  <a:srgbClr val="008080"/>
                </a:solidFill>
                <a:latin typeface="宋体" panose="02010600030101010101" pitchFamily="2" charset="-122"/>
                <a:ea typeface="宋体" panose="02010600030101010101" pitchFamily="2" charset="-122"/>
              </a:rPr>
              <a:t>A</a:t>
            </a:r>
            <a:r>
              <a:rPr lang="zh-CN" altLang="zh-CN" b="1" dirty="0">
                <a:solidFill>
                  <a:srgbClr val="008080"/>
                </a:solidFill>
                <a:latin typeface="宋体" panose="02010600030101010101" pitchFamily="2" charset="-122"/>
                <a:ea typeface="宋体" panose="02010600030101010101" pitchFamily="2" charset="-122"/>
              </a:rPr>
              <a:t>'</a:t>
            </a:r>
            <a:br>
              <a:rPr lang="zh-CN" altLang="zh-CN" b="1" dirty="0">
                <a:solidFill>
                  <a:srgbClr val="008080"/>
                </a:solidFill>
                <a:latin typeface="宋体" panose="02010600030101010101" pitchFamily="2" charset="-122"/>
                <a:ea typeface="宋体" panose="02010600030101010101" pitchFamily="2" charset="-122"/>
              </a:rPr>
            </a:br>
            <a:endParaRPr lang="zh-CN" altLang="zh-CN" dirty="0">
              <a:latin typeface="Arial" panose="020B0604020202020204" pitchFamily="34" charset="0"/>
            </a:endParaRPr>
          </a:p>
        </p:txBody>
      </p:sp>
      <p:sp>
        <p:nvSpPr>
          <p:cNvPr id="3" name="文本框 2"/>
          <p:cNvSpPr txBox="1"/>
          <p:nvPr/>
        </p:nvSpPr>
        <p:spPr>
          <a:xfrm>
            <a:off x="6477000" y="6100888"/>
            <a:ext cx="4160520" cy="400110"/>
          </a:xfrm>
          <a:prstGeom prst="rect">
            <a:avLst/>
          </a:prstGeom>
          <a:noFill/>
        </p:spPr>
        <p:txBody>
          <a:bodyPr wrap="square" rtlCol="0">
            <a:spAutoFit/>
          </a:bodyPr>
          <a:lstStyle/>
          <a:p>
            <a:r>
              <a:rPr lang="en-US" altLang="zh-CN" sz="2000" dirty="0"/>
              <a:t>grade4(94)</a:t>
            </a:r>
            <a:r>
              <a:rPr lang="zh-CN" altLang="en-US" sz="2000" dirty="0"/>
              <a:t>也会返回</a:t>
            </a:r>
            <a:r>
              <a:rPr lang="en-US" altLang="zh-CN" sz="2000" dirty="0"/>
              <a:t>'F'</a:t>
            </a:r>
            <a:endParaRPr lang="zh-CN" altLang="en-US" sz="2000" dirty="0"/>
          </a:p>
        </p:txBody>
      </p:sp>
    </p:spTree>
    <p:extLst>
      <p:ext uri="{BB962C8B-B14F-4D97-AF65-F5344CB8AC3E}">
        <p14:creationId xmlns:p14="http://schemas.microsoft.com/office/powerpoint/2010/main" val="2343847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a:t>3.3 </a:t>
            </a:r>
            <a:r>
              <a:rPr lang="zh-CN" altLang="en-US" dirty="0"/>
              <a:t>循环结构</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4130948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r>
              <a:rPr lang="zh-CN" altLang="en-US">
                <a:latin typeface="宋体" panose="02010600030101010101" pitchFamily="2" charset="-122"/>
              </a:rPr>
              <a:t>3.3.1 for循环与while循环</a:t>
            </a:r>
          </a:p>
        </p:txBody>
      </p:sp>
      <p:sp>
        <p:nvSpPr>
          <p:cNvPr id="35843" name="Rectangle 3"/>
          <p:cNvSpPr>
            <a:spLocks noGrp="1" noChangeArrowheads="1"/>
          </p:cNvSpPr>
          <p:nvPr>
            <p:ph type="body" idx="1"/>
          </p:nvPr>
        </p:nvSpPr>
        <p:spPr/>
        <p:txBody>
          <a:bodyPr>
            <a:normAutofit/>
          </a:bodyPr>
          <a:lstStyle/>
          <a:p>
            <a:r>
              <a:rPr lang="en-US" altLang="zh-CN" dirty="0">
                <a:latin typeface="Times New Roman" panose="02020603050405020304" pitchFamily="18" charset="0"/>
              </a:rPr>
              <a:t>Python</a:t>
            </a:r>
            <a:r>
              <a:rPr lang="zh-CN" altLang="en-US" dirty="0">
                <a:latin typeface="Times New Roman" panose="02020603050405020304" pitchFamily="18" charset="0"/>
              </a:rPr>
              <a:t>提供了两种基本的循环结构语句</a:t>
            </a:r>
            <a:r>
              <a:rPr lang="en-US" altLang="zh-CN" dirty="0">
                <a:latin typeface="Times New Roman" panose="02020603050405020304" pitchFamily="18" charset="0"/>
              </a:rPr>
              <a:t>——</a:t>
            </a:r>
            <a:r>
              <a:rPr lang="en-US" altLang="zh-CN" dirty="0">
                <a:latin typeface="Times New Roman" panose="02020603050405020304" pitchFamily="18" charset="0"/>
                <a:sym typeface="Arial" panose="020B0604020202020204" pitchFamily="34" charset="0"/>
              </a:rPr>
              <a:t>while</a:t>
            </a:r>
            <a:r>
              <a:rPr lang="zh-CN" altLang="en-US" dirty="0">
                <a:latin typeface="Times New Roman" panose="02020603050405020304" pitchFamily="18" charset="0"/>
                <a:sym typeface="Arial" panose="020B0604020202020204" pitchFamily="34" charset="0"/>
              </a:rPr>
              <a:t>语句、</a:t>
            </a:r>
            <a:r>
              <a:rPr lang="en-US" altLang="zh-CN" dirty="0">
                <a:latin typeface="Times New Roman" panose="02020603050405020304" pitchFamily="18" charset="0"/>
                <a:sym typeface="Arial" panose="020B0604020202020204" pitchFamily="34" charset="0"/>
              </a:rPr>
              <a:t>for</a:t>
            </a:r>
            <a:r>
              <a:rPr lang="zh-CN" altLang="en-US" dirty="0">
                <a:latin typeface="Times New Roman" panose="02020603050405020304" pitchFamily="18" charset="0"/>
                <a:sym typeface="Arial" panose="020B0604020202020204" pitchFamily="34" charset="0"/>
              </a:rPr>
              <a:t>语句。</a:t>
            </a:r>
          </a:p>
          <a:p>
            <a:r>
              <a:rPr lang="zh-CN" altLang="en-US" dirty="0">
                <a:latin typeface="Times New Roman" panose="02020603050405020304" pitchFamily="18" charset="0"/>
                <a:sym typeface="Arial" panose="020B0604020202020204" pitchFamily="34" charset="0"/>
              </a:rPr>
              <a:t>for循环一般用于</a:t>
            </a:r>
            <a:r>
              <a:rPr lang="zh-CN" altLang="en-US" dirty="0">
                <a:solidFill>
                  <a:srgbClr val="0070C0"/>
                </a:solidFill>
                <a:latin typeface="Times New Roman" panose="02020603050405020304" pitchFamily="18" charset="0"/>
                <a:sym typeface="Arial" panose="020B0604020202020204" pitchFamily="34" charset="0"/>
              </a:rPr>
              <a:t>循环次数可以提前确定</a:t>
            </a:r>
            <a:r>
              <a:rPr lang="zh-CN" altLang="en-US" dirty="0">
                <a:latin typeface="Times New Roman" panose="02020603050405020304" pitchFamily="18" charset="0"/>
                <a:sym typeface="Arial" panose="020B0604020202020204" pitchFamily="34" charset="0"/>
              </a:rPr>
              <a:t>的情况，尤其是用于枚举序列或迭代对象中的元素；</a:t>
            </a:r>
          </a:p>
          <a:p>
            <a:r>
              <a:rPr lang="zh-CN" altLang="en-US" dirty="0">
                <a:latin typeface="Times New Roman" panose="02020603050405020304" pitchFamily="18" charset="0"/>
                <a:sym typeface="Arial" panose="020B0604020202020204" pitchFamily="34" charset="0"/>
              </a:rPr>
              <a:t>while循环一般用于循环次数难以提前确定的情况，也可以用于循环次数确定的情况；</a:t>
            </a:r>
          </a:p>
          <a:p>
            <a:r>
              <a:rPr lang="zh-CN" altLang="en-US" dirty="0">
                <a:latin typeface="Times New Roman" panose="02020603050405020304" pitchFamily="18" charset="0"/>
                <a:sym typeface="Arial" panose="020B0604020202020204" pitchFamily="34" charset="0"/>
              </a:rPr>
              <a:t>一般优先考虑使用for循环。</a:t>
            </a:r>
          </a:p>
          <a:p>
            <a:r>
              <a:rPr lang="zh-CN" altLang="en-US" dirty="0">
                <a:latin typeface="Times New Roman" panose="02020603050405020304" pitchFamily="18" charset="0"/>
                <a:sym typeface="Arial" panose="020B0604020202020204" pitchFamily="34" charset="0"/>
              </a:rPr>
              <a:t>相同或不同的循环结构之间都可以互相嵌套，实现更为复杂的逻辑。</a:t>
            </a:r>
          </a:p>
        </p:txBody>
      </p:sp>
      <p:sp>
        <p:nvSpPr>
          <p:cNvPr id="2" name="矩形 1"/>
          <p:cNvSpPr/>
          <p:nvPr/>
        </p:nvSpPr>
        <p:spPr>
          <a:xfrm>
            <a:off x="1016679" y="5670118"/>
            <a:ext cx="5237583" cy="954107"/>
          </a:xfrm>
          <a:prstGeom prst="rect">
            <a:avLst/>
          </a:prstGeom>
        </p:spPr>
        <p:txBody>
          <a:bodyPr wrap="square">
            <a:spAutoFit/>
          </a:bodyPr>
          <a:lstStyle/>
          <a:p>
            <a:pPr>
              <a:buFont typeface="Wingdings" panose="05000000000000000000" pitchFamily="2" charset="2"/>
              <a:buNone/>
            </a:pPr>
            <a:r>
              <a:rPr lang="en-US" altLang="zh-CN" sz="2800" dirty="0">
                <a:latin typeface="宋体" panose="02010600030101010101" pitchFamily="2" charset="-122"/>
                <a:sym typeface="Arial" panose="020B0604020202020204" pitchFamily="34" charset="0"/>
              </a:rPr>
              <a:t>for </a:t>
            </a:r>
            <a:r>
              <a:rPr lang="zh-CN" altLang="en-US" sz="2800" dirty="0">
                <a:latin typeface="宋体" panose="02010600030101010101" pitchFamily="2" charset="-122"/>
                <a:sym typeface="Arial" panose="020B0604020202020204" pitchFamily="34" charset="0"/>
              </a:rPr>
              <a:t>取值 </a:t>
            </a:r>
            <a:r>
              <a:rPr lang="en-US" altLang="zh-CN" sz="2800" dirty="0">
                <a:latin typeface="宋体" panose="02010600030101010101" pitchFamily="2" charset="-122"/>
                <a:sym typeface="Arial" panose="020B0604020202020204" pitchFamily="34" charset="0"/>
              </a:rPr>
              <a:t>in </a:t>
            </a:r>
            <a:r>
              <a:rPr lang="zh-CN" altLang="en-US" sz="2800" dirty="0">
                <a:latin typeface="宋体" panose="02010600030101010101" pitchFamily="2" charset="-122"/>
                <a:sym typeface="Arial" panose="020B0604020202020204" pitchFamily="34" charset="0"/>
              </a:rPr>
              <a:t>序列或迭代对象</a:t>
            </a:r>
            <a:r>
              <a:rPr lang="en-US" altLang="zh-CN" sz="2800" dirty="0">
                <a:latin typeface="宋体" panose="02010600030101010101" pitchFamily="2" charset="-122"/>
                <a:sym typeface="Arial" panose="020B0604020202020204" pitchFamily="34" charset="0"/>
              </a:rPr>
              <a:t>:</a:t>
            </a:r>
          </a:p>
          <a:p>
            <a:pPr>
              <a:buFont typeface="Wingdings" panose="05000000000000000000" pitchFamily="2" charset="2"/>
              <a:buNone/>
            </a:pPr>
            <a:r>
              <a:rPr lang="en-US" altLang="zh-CN" sz="2800" dirty="0">
                <a:latin typeface="宋体" panose="02010600030101010101" pitchFamily="2" charset="-122"/>
                <a:sym typeface="Arial" panose="020B0604020202020204" pitchFamily="34" charset="0"/>
              </a:rPr>
              <a:t>	</a:t>
            </a:r>
            <a:r>
              <a:rPr lang="zh-CN" altLang="en-US" sz="2800" dirty="0">
                <a:latin typeface="宋体" panose="02010600030101010101" pitchFamily="2" charset="-122"/>
                <a:sym typeface="Arial" panose="020B0604020202020204" pitchFamily="34" charset="0"/>
              </a:rPr>
              <a:t>循环体 </a:t>
            </a:r>
          </a:p>
        </p:txBody>
      </p:sp>
      <p:sp>
        <p:nvSpPr>
          <p:cNvPr id="3" name="矩形 2"/>
          <p:cNvSpPr/>
          <p:nvPr/>
        </p:nvSpPr>
        <p:spPr>
          <a:xfrm>
            <a:off x="7164954" y="5614418"/>
            <a:ext cx="3278154" cy="997196"/>
          </a:xfrm>
          <a:prstGeom prst="rect">
            <a:avLst/>
          </a:prstGeom>
        </p:spPr>
        <p:txBody>
          <a:bodyPr wrap="square">
            <a:spAutoFit/>
          </a:bodyPr>
          <a:lstStyle/>
          <a:p>
            <a:pPr eaLnBrk="0" hangingPunct="0">
              <a:spcBef>
                <a:spcPct val="10000"/>
              </a:spcBef>
              <a:buFont typeface="Wingdings" panose="05000000000000000000" pitchFamily="2" charset="2"/>
              <a:buNone/>
            </a:pPr>
            <a:r>
              <a:rPr lang="zh-CN" altLang="en-US" sz="2800" dirty="0">
                <a:latin typeface="宋体" panose="02010600030101010101" pitchFamily="2" charset="-122"/>
                <a:sym typeface="Arial" panose="020B0604020202020204" pitchFamily="34" charset="0"/>
              </a:rPr>
              <a:t>while 条件表达式:</a:t>
            </a:r>
          </a:p>
          <a:p>
            <a:pPr eaLnBrk="0" hangingPunct="0">
              <a:spcBef>
                <a:spcPct val="10000"/>
              </a:spcBef>
              <a:buFont typeface="Wingdings" panose="05000000000000000000" pitchFamily="2" charset="2"/>
              <a:buNone/>
            </a:pPr>
            <a:r>
              <a:rPr lang="zh-CN" altLang="en-US" sz="2800" dirty="0">
                <a:latin typeface="宋体" panose="02010600030101010101" pitchFamily="2" charset="-122"/>
                <a:sym typeface="Arial" panose="020B0604020202020204" pitchFamily="34" charset="0"/>
              </a:rPr>
              <a:t>	循环体</a:t>
            </a:r>
          </a:p>
        </p:txBody>
      </p:sp>
    </p:spTree>
    <p:extLst>
      <p:ext uri="{BB962C8B-B14F-4D97-AF65-F5344CB8AC3E}">
        <p14:creationId xmlns:p14="http://schemas.microsoft.com/office/powerpoint/2010/main" val="4072211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r>
              <a:rPr lang="zh-CN" altLang="en-US" dirty="0">
                <a:latin typeface="宋体" panose="02010600030101010101" pitchFamily="2" charset="-122"/>
              </a:rPr>
              <a:t>3.3.1 for循环与</a:t>
            </a:r>
            <a:r>
              <a:rPr lang="zh-CN" altLang="en-US" dirty="0">
                <a:solidFill>
                  <a:srgbClr val="FF0000"/>
                </a:solidFill>
                <a:highlight>
                  <a:srgbClr val="FFFF00"/>
                </a:highlight>
                <a:latin typeface="宋体" panose="02010600030101010101" pitchFamily="2" charset="-122"/>
              </a:rPr>
              <a:t>while循环</a:t>
            </a:r>
          </a:p>
        </p:txBody>
      </p:sp>
      <p:sp>
        <p:nvSpPr>
          <p:cNvPr id="37891" name="Rectangle 3"/>
          <p:cNvSpPr>
            <a:spLocks noGrp="1" noChangeArrowheads="1"/>
          </p:cNvSpPr>
          <p:nvPr>
            <p:ph type="body" idx="1"/>
          </p:nvPr>
        </p:nvSpPr>
        <p:spPr>
          <a:xfrm>
            <a:off x="838200" y="1825625"/>
            <a:ext cx="5664200" cy="4139746"/>
          </a:xfrm>
        </p:spPr>
        <p:txBody>
          <a:bodyPr>
            <a:normAutofit/>
          </a:bodyPr>
          <a:lstStyle/>
          <a:p>
            <a:pPr eaLnBrk="0" hangingPunct="0">
              <a:spcBef>
                <a:spcPct val="10000"/>
              </a:spcBef>
            </a:pPr>
            <a:r>
              <a:rPr lang="zh-CN" altLang="en-US" sz="2000" dirty="0">
                <a:latin typeface="宋体" panose="02010600030101010101" pitchFamily="2" charset="-122"/>
              </a:rPr>
              <a:t>while循环和for循环都可以带else子句，当循环自然结束时（不是因为执行了break而结束）执行else结构中的语句。</a:t>
            </a:r>
          </a:p>
          <a:p>
            <a:pPr eaLnBrk="0" hangingPunct="0">
              <a:spcBef>
                <a:spcPct val="10000"/>
              </a:spcBef>
            </a:pPr>
            <a:endParaRPr lang="zh-CN" altLang="en-US" sz="2000" dirty="0">
              <a:latin typeface="宋体" panose="02010600030101010101" pitchFamily="2" charset="-122"/>
            </a:endParaRPr>
          </a:p>
        </p:txBody>
      </p:sp>
      <p:sp>
        <p:nvSpPr>
          <p:cNvPr id="2" name="Rectangle 1"/>
          <p:cNvSpPr>
            <a:spLocks noChangeArrowheads="1"/>
          </p:cNvSpPr>
          <p:nvPr/>
        </p:nvSpPr>
        <p:spPr bwMode="auto">
          <a:xfrm>
            <a:off x="595086" y="2986049"/>
            <a:ext cx="4949372" cy="3477875"/>
          </a:xfrm>
          <a:prstGeom prst="rect">
            <a:avLst/>
          </a:prstGeom>
          <a:solidFill>
            <a:schemeClr val="accent4">
              <a:lumMod val="20000"/>
              <a:lumOff val="80000"/>
            </a:schemeClr>
          </a:solid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while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条件表达式:</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循环体</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条件表达式1: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break  </a:t>
            </a:r>
            <a:r>
              <a:rPr kumimoji="0" lang="en-US"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dirty="0">
                <a:ln>
                  <a:noFill/>
                </a:ln>
                <a:solidFill>
                  <a:srgbClr val="FF0000"/>
                </a:solidFill>
                <a:effectLst/>
                <a:latin typeface="宋体" panose="02010600030101010101" pitchFamily="2" charset="-122"/>
                <a:ea typeface="宋体" panose="02010600030101010101" pitchFamily="2" charset="-122"/>
              </a:rPr>
              <a:t>可选</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endParaRPr kumimoji="0" lang="en-US"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Exit loop now, skip else if present</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条件表达式2: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continue </a:t>
            </a:r>
            <a:r>
              <a:rPr kumimoji="0" lang="en-US"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 </a:t>
            </a:r>
            <a:r>
              <a:rPr lang="zh-CN" altLang="en-US" sz="2000" b="1" dirty="0">
                <a:solidFill>
                  <a:srgbClr val="FF0000"/>
                </a:solidFill>
                <a:latin typeface="宋体" panose="02010600030101010101" pitchFamily="2" charset="-122"/>
                <a:ea typeface="宋体" panose="02010600030101010101" pitchFamily="2" charset="-122"/>
              </a:rPr>
              <a:t>可选</a:t>
            </a:r>
            <a:endParaRPr lang="en-US" altLang="zh-CN" sz="2000" b="1" dirty="0">
              <a:solidFill>
                <a:srgbClr val="FF0000"/>
              </a:solidFill>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Go to top of loop now</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en-US" sz="2000" b="0" i="0" u="none" strike="noStrike" cap="none" normalizeH="0" baseline="0" dirty="0">
                <a:ln>
                  <a:noFill/>
                </a:ln>
                <a:solidFill>
                  <a:srgbClr val="FF0000"/>
                </a:solidFill>
                <a:effectLst/>
                <a:latin typeface="宋体" panose="02010600030101010101" pitchFamily="2" charset="-122"/>
                <a:ea typeface="宋体" panose="02010600030101010101" pitchFamily="2" charset="-122"/>
              </a:rPr>
              <a:t>可选</a:t>
            </a:r>
            <a:endParaRPr kumimoji="0" lang="en-US" altLang="zh-CN" sz="2000" b="0" i="0" u="none" strike="noStrike" cap="none" normalizeH="0" baseline="0" dirty="0">
              <a:ln>
                <a:noFill/>
              </a:ln>
              <a:solidFill>
                <a:srgbClr val="FF0000"/>
              </a:solidFill>
              <a:effectLst/>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000" i="1" dirty="0">
                <a:solidFill>
                  <a:srgbClr val="808080"/>
                </a:solidFill>
                <a:latin typeface="宋体" panose="02010600030101010101" pitchFamily="2" charset="-122"/>
                <a:ea typeface="宋体" panose="02010600030101010101" pitchFamily="2" charset="-122"/>
              </a:rPr>
              <a:t>    </a:t>
            </a:r>
            <a:r>
              <a:rPr lang="zh-CN" altLang="zh-CN" sz="2000" i="1" dirty="0">
                <a:solidFill>
                  <a:srgbClr val="808080"/>
                </a:solidFill>
                <a:latin typeface="宋体" panose="02010600030101010101" pitchFamily="2" charset="-122"/>
                <a:ea typeface="宋体" panose="02010600030101010101" pitchFamily="2" charset="-122"/>
              </a:rPr>
              <a:t># Run if we didn't hit a 'break'</a:t>
            </a:r>
            <a:br>
              <a:rPr lang="zh-CN" altLang="zh-CN" sz="2000" i="1" dirty="0">
                <a:solidFill>
                  <a:srgbClr val="808080"/>
                </a:solidFill>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else子句  </a:t>
            </a:r>
            <a:endParaRPr kumimoji="0" lang="en-US"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宋体" panose="02010600030101010101" pitchFamily="2" charset="-122"/>
                <a:ea typeface="宋体" panose="02010600030101010101" pitchFamily="2" charset="-122"/>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6" name="流程图: 决策 5"/>
          <p:cNvSpPr/>
          <p:nvPr/>
        </p:nvSpPr>
        <p:spPr>
          <a:xfrm>
            <a:off x="7678292" y="1203989"/>
            <a:ext cx="2960916" cy="870856"/>
          </a:xfrm>
          <a:prstGeom prst="flowChartDecisio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条件表达式？</a:t>
            </a:r>
          </a:p>
        </p:txBody>
      </p:sp>
      <p:cxnSp>
        <p:nvCxnSpPr>
          <p:cNvPr id="7" name="直接箭头连接符 6"/>
          <p:cNvCxnSpPr>
            <a:endCxn id="6" idx="0"/>
          </p:cNvCxnSpPr>
          <p:nvPr/>
        </p:nvCxnSpPr>
        <p:spPr>
          <a:xfrm flipH="1">
            <a:off x="9158750" y="884670"/>
            <a:ext cx="1112" cy="3193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 name="矩形 7"/>
          <p:cNvSpPr/>
          <p:nvPr/>
        </p:nvSpPr>
        <p:spPr>
          <a:xfrm>
            <a:off x="8099209" y="2584562"/>
            <a:ext cx="2148114" cy="60788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循环体</a:t>
            </a:r>
            <a:r>
              <a:rPr lang="en-US" altLang="zh-CN" b="1" dirty="0">
                <a:solidFill>
                  <a:schemeClr val="tx1"/>
                </a:solidFill>
              </a:rPr>
              <a:t>1</a:t>
            </a:r>
            <a:r>
              <a:rPr lang="zh-CN" altLang="en-US" b="1" dirty="0">
                <a:solidFill>
                  <a:schemeClr val="tx1"/>
                </a:solidFill>
              </a:rPr>
              <a:t>（使用</a:t>
            </a:r>
            <a:r>
              <a:rPr lang="en-US" altLang="zh-CN" b="1" dirty="0">
                <a:solidFill>
                  <a:schemeClr val="tx1"/>
                </a:solidFill>
              </a:rPr>
              <a:t>x</a:t>
            </a:r>
            <a:r>
              <a:rPr lang="zh-CN" altLang="en-US" b="1" dirty="0">
                <a:solidFill>
                  <a:schemeClr val="tx1"/>
                </a:solidFill>
              </a:rPr>
              <a:t>）</a:t>
            </a:r>
          </a:p>
        </p:txBody>
      </p:sp>
      <p:cxnSp>
        <p:nvCxnSpPr>
          <p:cNvPr id="9" name="直接箭头连接符 8"/>
          <p:cNvCxnSpPr>
            <a:stCxn id="6" idx="2"/>
            <a:endCxn id="8" idx="0"/>
          </p:cNvCxnSpPr>
          <p:nvPr/>
        </p:nvCxnSpPr>
        <p:spPr>
          <a:xfrm>
            <a:off x="9158750" y="2074845"/>
            <a:ext cx="14516" cy="50971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0" name="流程图: 终止 9"/>
          <p:cNvSpPr/>
          <p:nvPr/>
        </p:nvSpPr>
        <p:spPr>
          <a:xfrm>
            <a:off x="8694293" y="6146098"/>
            <a:ext cx="986972" cy="377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099208" y="3615081"/>
            <a:ext cx="2148114" cy="60788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循环体</a:t>
            </a:r>
            <a:r>
              <a:rPr lang="en-US" altLang="zh-CN" b="1" dirty="0">
                <a:solidFill>
                  <a:schemeClr val="tx1"/>
                </a:solidFill>
              </a:rPr>
              <a:t>2</a:t>
            </a:r>
            <a:r>
              <a:rPr lang="zh-CN" altLang="en-US" b="1" dirty="0">
                <a:solidFill>
                  <a:schemeClr val="tx1"/>
                </a:solidFill>
              </a:rPr>
              <a:t>（使用</a:t>
            </a:r>
            <a:r>
              <a:rPr lang="en-US" altLang="zh-CN" b="1" dirty="0">
                <a:solidFill>
                  <a:schemeClr val="tx1"/>
                </a:solidFill>
              </a:rPr>
              <a:t>x</a:t>
            </a:r>
            <a:r>
              <a:rPr lang="zh-CN" altLang="en-US" b="1" dirty="0">
                <a:solidFill>
                  <a:schemeClr val="tx1"/>
                </a:solidFill>
              </a:rPr>
              <a:t>）</a:t>
            </a:r>
          </a:p>
        </p:txBody>
      </p:sp>
      <p:cxnSp>
        <p:nvCxnSpPr>
          <p:cNvPr id="12" name="直接箭头连接符 11"/>
          <p:cNvCxnSpPr>
            <a:stCxn id="8" idx="2"/>
            <a:endCxn id="11" idx="0"/>
          </p:cNvCxnSpPr>
          <p:nvPr/>
        </p:nvCxnSpPr>
        <p:spPr>
          <a:xfrm flipH="1">
            <a:off x="9173265" y="3192442"/>
            <a:ext cx="1" cy="4226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肘形连接符 12"/>
          <p:cNvCxnSpPr>
            <a:stCxn id="11" idx="2"/>
            <a:endCxn id="6" idx="1"/>
          </p:cNvCxnSpPr>
          <p:nvPr/>
        </p:nvCxnSpPr>
        <p:spPr>
          <a:xfrm rot="5400000" flipH="1">
            <a:off x="7134007" y="2183703"/>
            <a:ext cx="2583544" cy="1494973"/>
          </a:xfrm>
          <a:prstGeom prst="bentConnector4">
            <a:avLst>
              <a:gd name="adj1" fmla="val -8848"/>
              <a:gd name="adj2" fmla="val 14830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肘形连接符 13"/>
          <p:cNvCxnSpPr>
            <a:stCxn id="6" idx="3"/>
            <a:endCxn id="16" idx="0"/>
          </p:cNvCxnSpPr>
          <p:nvPr/>
        </p:nvCxnSpPr>
        <p:spPr>
          <a:xfrm flipH="1">
            <a:off x="9187779" y="1639417"/>
            <a:ext cx="1451429" cy="3267430"/>
          </a:xfrm>
          <a:prstGeom prst="bentConnector4">
            <a:avLst>
              <a:gd name="adj1" fmla="val -28750"/>
              <a:gd name="adj2" fmla="val 922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8" idx="3"/>
            <a:endCxn id="10" idx="0"/>
          </p:cNvCxnSpPr>
          <p:nvPr/>
        </p:nvCxnSpPr>
        <p:spPr>
          <a:xfrm flipH="1">
            <a:off x="9187779" y="2888502"/>
            <a:ext cx="1059544" cy="3257596"/>
          </a:xfrm>
          <a:prstGeom prst="bentConnector4">
            <a:avLst>
              <a:gd name="adj1" fmla="val -21575"/>
              <a:gd name="adj2" fmla="val 88973"/>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8113722" y="4906847"/>
            <a:ext cx="2148114" cy="607880"/>
          </a:xfrm>
          <a:prstGeom prst="rect">
            <a:avLst/>
          </a:prstGeom>
          <a:noFill/>
          <a:ln w="127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else </a:t>
            </a:r>
            <a:r>
              <a:rPr lang="zh-CN" altLang="en-US" b="1" dirty="0">
                <a:solidFill>
                  <a:schemeClr val="tx1"/>
                </a:solidFill>
              </a:rPr>
              <a:t>语句块</a:t>
            </a:r>
          </a:p>
        </p:txBody>
      </p:sp>
      <p:sp>
        <p:nvSpPr>
          <p:cNvPr id="17" name="文本框 16"/>
          <p:cNvSpPr txBox="1"/>
          <p:nvPr/>
        </p:nvSpPr>
        <p:spPr>
          <a:xfrm>
            <a:off x="10232807" y="1262041"/>
            <a:ext cx="1524000" cy="369332"/>
          </a:xfrm>
          <a:prstGeom prst="rect">
            <a:avLst/>
          </a:prstGeom>
          <a:noFill/>
        </p:spPr>
        <p:txBody>
          <a:bodyPr wrap="square" rtlCol="0">
            <a:spAutoFit/>
          </a:bodyPr>
          <a:lstStyle/>
          <a:p>
            <a:r>
              <a:rPr lang="en-US" altLang="zh-CN" dirty="0">
                <a:solidFill>
                  <a:srgbClr val="FF0000"/>
                </a:solidFill>
              </a:rPr>
              <a:t>False</a:t>
            </a:r>
            <a:endParaRPr lang="zh-CN" altLang="en-US" dirty="0">
              <a:solidFill>
                <a:srgbClr val="FF0000"/>
              </a:solidFill>
            </a:endParaRPr>
          </a:p>
        </p:txBody>
      </p:sp>
      <p:cxnSp>
        <p:nvCxnSpPr>
          <p:cNvPr id="18" name="直接箭头连接符 17"/>
          <p:cNvCxnSpPr>
            <a:stCxn id="16" idx="2"/>
            <a:endCxn id="10" idx="0"/>
          </p:cNvCxnSpPr>
          <p:nvPr/>
        </p:nvCxnSpPr>
        <p:spPr>
          <a:xfrm>
            <a:off x="9187779" y="5514727"/>
            <a:ext cx="0" cy="6313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9202292" y="2002269"/>
            <a:ext cx="1524000" cy="369332"/>
          </a:xfrm>
          <a:prstGeom prst="rect">
            <a:avLst/>
          </a:prstGeom>
          <a:noFill/>
        </p:spPr>
        <p:txBody>
          <a:bodyPr wrap="square" rtlCol="0">
            <a:spAutoFit/>
          </a:bodyPr>
          <a:lstStyle/>
          <a:p>
            <a:r>
              <a:rPr lang="en-US" altLang="zh-CN" dirty="0">
                <a:solidFill>
                  <a:srgbClr val="FF0000"/>
                </a:solidFill>
              </a:rPr>
              <a:t>True</a:t>
            </a:r>
            <a:endParaRPr lang="zh-CN" altLang="en-US" dirty="0">
              <a:solidFill>
                <a:srgbClr val="FF0000"/>
              </a:solidFill>
            </a:endParaRPr>
          </a:p>
        </p:txBody>
      </p:sp>
      <p:sp>
        <p:nvSpPr>
          <p:cNvPr id="20" name="文本框 19"/>
          <p:cNvSpPr txBox="1"/>
          <p:nvPr/>
        </p:nvSpPr>
        <p:spPr>
          <a:xfrm>
            <a:off x="10000576" y="3250497"/>
            <a:ext cx="1045030" cy="369332"/>
          </a:xfrm>
          <a:prstGeom prst="rect">
            <a:avLst/>
          </a:prstGeom>
          <a:solidFill>
            <a:schemeClr val="bg1"/>
          </a:solidFill>
        </p:spPr>
        <p:txBody>
          <a:bodyPr wrap="square" rtlCol="0">
            <a:spAutoFit/>
          </a:bodyPr>
          <a:lstStyle/>
          <a:p>
            <a:pPr algn="ctr"/>
            <a:r>
              <a:rPr lang="en-US" altLang="zh-CN" dirty="0">
                <a:solidFill>
                  <a:srgbClr val="0070C0"/>
                </a:solidFill>
              </a:rPr>
              <a:t>break</a:t>
            </a:r>
            <a:endParaRPr lang="zh-CN" altLang="en-US" dirty="0">
              <a:solidFill>
                <a:srgbClr val="0070C0"/>
              </a:solidFill>
            </a:endParaRPr>
          </a:p>
        </p:txBody>
      </p:sp>
      <p:cxnSp>
        <p:nvCxnSpPr>
          <p:cNvPr id="21" name="肘形连接符 20"/>
          <p:cNvCxnSpPr>
            <a:stCxn id="8" idx="1"/>
            <a:endCxn id="6" idx="1"/>
          </p:cNvCxnSpPr>
          <p:nvPr/>
        </p:nvCxnSpPr>
        <p:spPr>
          <a:xfrm rot="10800000">
            <a:off x="7678293" y="1639418"/>
            <a:ext cx="420917" cy="1249085"/>
          </a:xfrm>
          <a:prstGeom prst="bentConnector3">
            <a:avLst>
              <a:gd name="adj1" fmla="val 154310"/>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996121" y="1973240"/>
            <a:ext cx="1103087" cy="369332"/>
          </a:xfrm>
          <a:prstGeom prst="rect">
            <a:avLst/>
          </a:prstGeom>
          <a:solidFill>
            <a:schemeClr val="bg1"/>
          </a:solidFill>
        </p:spPr>
        <p:txBody>
          <a:bodyPr wrap="square" rtlCol="0">
            <a:spAutoFit/>
          </a:bodyPr>
          <a:lstStyle/>
          <a:p>
            <a:pPr algn="ctr"/>
            <a:r>
              <a:rPr lang="en-US" altLang="zh-CN" dirty="0">
                <a:solidFill>
                  <a:srgbClr val="0070C0"/>
                </a:solidFill>
              </a:rPr>
              <a:t>continue</a:t>
            </a:r>
            <a:endParaRPr lang="zh-CN" altLang="en-US" dirty="0">
              <a:solidFill>
                <a:srgbClr val="0070C0"/>
              </a:solidFill>
            </a:endParaRPr>
          </a:p>
        </p:txBody>
      </p:sp>
      <p:sp>
        <p:nvSpPr>
          <p:cNvPr id="25" name="矩形 24"/>
          <p:cNvSpPr/>
          <p:nvPr/>
        </p:nvSpPr>
        <p:spPr>
          <a:xfrm>
            <a:off x="5617029" y="5965371"/>
            <a:ext cx="2162628" cy="607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p:nvCxnSpPr>
        <p:spPr>
          <a:xfrm>
            <a:off x="9187778" y="4906575"/>
            <a:ext cx="7680" cy="650774"/>
          </a:xfrm>
          <a:prstGeom prst="line">
            <a:avLst/>
          </a:prstGeom>
          <a:ln w="222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77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7"/>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选择结构</a:t>
            </a:r>
          </a:p>
        </p:txBody>
      </p:sp>
      <p:sp>
        <p:nvSpPr>
          <p:cNvPr id="3" name="内容占位符 2"/>
          <p:cNvSpPr>
            <a:spLocks noGrp="1"/>
          </p:cNvSpPr>
          <p:nvPr>
            <p:ph idx="1"/>
          </p:nvPr>
        </p:nvSpPr>
        <p:spPr/>
        <p:txBody>
          <a:bodyPr/>
          <a:lstStyle/>
          <a:p>
            <a:endParaRPr lang="zh-CN" altLang="en-US" dirty="0"/>
          </a:p>
        </p:txBody>
      </p:sp>
      <p:grpSp>
        <p:nvGrpSpPr>
          <p:cNvPr id="123" name="组合 122"/>
          <p:cNvGrpSpPr/>
          <p:nvPr/>
        </p:nvGrpSpPr>
        <p:grpSpPr>
          <a:xfrm>
            <a:off x="8247785" y="2814971"/>
            <a:ext cx="3575712" cy="3805575"/>
            <a:chOff x="3905537" y="1530700"/>
            <a:chExt cx="3575712" cy="3805575"/>
          </a:xfrm>
        </p:grpSpPr>
        <p:sp>
          <p:nvSpPr>
            <p:cNvPr id="60" name="流程图: 决策 59"/>
            <p:cNvSpPr/>
            <p:nvPr/>
          </p:nvSpPr>
          <p:spPr>
            <a:xfrm>
              <a:off x="4942766" y="2267804"/>
              <a:ext cx="1542197" cy="1050878"/>
            </a:xfrm>
            <a:prstGeom prst="flowChartDecisio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dirty="0">
                  <a:solidFill>
                    <a:schemeClr val="tx1"/>
                  </a:solidFill>
                </a:rPr>
                <a:t>条件</a:t>
              </a:r>
              <a:r>
                <a:rPr lang="en-US" altLang="zh-CN" b="1" dirty="0">
                  <a:solidFill>
                    <a:schemeClr val="tx1"/>
                  </a:solidFill>
                </a:rPr>
                <a:t>?</a:t>
              </a:r>
              <a:endParaRPr lang="zh-CN" altLang="en-US" b="1" dirty="0">
                <a:solidFill>
                  <a:schemeClr val="tx1"/>
                </a:solidFill>
              </a:endParaRPr>
            </a:p>
          </p:txBody>
        </p:sp>
        <p:sp>
          <p:nvSpPr>
            <p:cNvPr id="61" name="流程图: 过程 60"/>
            <p:cNvSpPr/>
            <p:nvPr/>
          </p:nvSpPr>
          <p:spPr>
            <a:xfrm>
              <a:off x="6280246" y="3564341"/>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语句块</a:t>
              </a:r>
              <a:r>
                <a:rPr lang="en-US" altLang="zh-CN" dirty="0"/>
                <a:t>2</a:t>
              </a:r>
              <a:endParaRPr lang="zh-CN" altLang="en-US" dirty="0"/>
            </a:p>
          </p:txBody>
        </p:sp>
        <p:cxnSp>
          <p:nvCxnSpPr>
            <p:cNvPr id="63" name="直接箭头连接符 62"/>
            <p:cNvCxnSpPr/>
            <p:nvPr/>
          </p:nvCxnSpPr>
          <p:spPr>
            <a:xfrm>
              <a:off x="5622878" y="4749420"/>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肘形连接符 63" title="t "/>
            <p:cNvCxnSpPr>
              <a:stCxn id="60" idx="3"/>
              <a:endCxn id="61" idx="0"/>
            </p:cNvCxnSpPr>
            <p:nvPr/>
          </p:nvCxnSpPr>
          <p:spPr>
            <a:xfrm>
              <a:off x="6484963" y="2793243"/>
              <a:ext cx="395785" cy="771098"/>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6321188" y="2390634"/>
              <a:ext cx="750627" cy="369332"/>
            </a:xfrm>
            <a:prstGeom prst="rect">
              <a:avLst/>
            </a:prstGeom>
            <a:noFill/>
          </p:spPr>
          <p:txBody>
            <a:bodyPr wrap="square" rtlCol="0">
              <a:spAutoFit/>
            </a:bodyPr>
            <a:lstStyle/>
            <a:p>
              <a:r>
                <a:rPr lang="en-US" altLang="zh-CN" dirty="0"/>
                <a:t>False</a:t>
              </a:r>
              <a:endParaRPr lang="zh-CN" altLang="en-US" dirty="0"/>
            </a:p>
          </p:txBody>
        </p:sp>
        <p:sp>
          <p:nvSpPr>
            <p:cNvPr id="66" name="文本框 65"/>
            <p:cNvSpPr txBox="1"/>
            <p:nvPr/>
          </p:nvSpPr>
          <p:spPr>
            <a:xfrm>
              <a:off x="4410502" y="2404281"/>
              <a:ext cx="750627" cy="369332"/>
            </a:xfrm>
            <a:prstGeom prst="rect">
              <a:avLst/>
            </a:prstGeom>
            <a:noFill/>
          </p:spPr>
          <p:txBody>
            <a:bodyPr wrap="square" rtlCol="0">
              <a:spAutoFit/>
            </a:bodyPr>
            <a:lstStyle/>
            <a:p>
              <a:r>
                <a:rPr lang="en-US" altLang="zh-CN" dirty="0"/>
                <a:t>True</a:t>
              </a:r>
              <a:endParaRPr lang="zh-CN" altLang="en-US" dirty="0"/>
            </a:p>
          </p:txBody>
        </p:sp>
        <p:sp>
          <p:nvSpPr>
            <p:cNvPr id="67" name="文本框 66"/>
            <p:cNvSpPr txBox="1"/>
            <p:nvPr/>
          </p:nvSpPr>
          <p:spPr>
            <a:xfrm>
              <a:off x="5177052" y="1530700"/>
              <a:ext cx="1173708" cy="369332"/>
            </a:xfrm>
            <a:prstGeom prst="rect">
              <a:avLst/>
            </a:prstGeom>
            <a:noFill/>
          </p:spPr>
          <p:txBody>
            <a:bodyPr wrap="square" rtlCol="0">
              <a:spAutoFit/>
            </a:bodyPr>
            <a:lstStyle/>
            <a:p>
              <a:pPr algn="ctr"/>
              <a:r>
                <a:rPr lang="en-US" altLang="zh-CN" b="1" dirty="0">
                  <a:solidFill>
                    <a:srgbClr val="002060"/>
                  </a:solidFill>
                </a:rPr>
                <a:t>2. </a:t>
              </a:r>
              <a:r>
                <a:rPr lang="zh-CN" altLang="en-US" b="1" dirty="0">
                  <a:solidFill>
                    <a:srgbClr val="002060"/>
                  </a:solidFill>
                </a:rPr>
                <a:t>双分支</a:t>
              </a:r>
            </a:p>
          </p:txBody>
        </p:sp>
        <p:sp>
          <p:nvSpPr>
            <p:cNvPr id="70" name="流程图: 过程 69"/>
            <p:cNvSpPr/>
            <p:nvPr/>
          </p:nvSpPr>
          <p:spPr>
            <a:xfrm>
              <a:off x="3905537" y="3550693"/>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语句块</a:t>
              </a:r>
              <a:r>
                <a:rPr lang="en-US" altLang="zh-CN" dirty="0"/>
                <a:t>1</a:t>
              </a:r>
              <a:endParaRPr lang="zh-CN" altLang="en-US" dirty="0"/>
            </a:p>
          </p:txBody>
        </p:sp>
        <p:cxnSp>
          <p:nvCxnSpPr>
            <p:cNvPr id="72" name="肘形连接符 71" title="t "/>
            <p:cNvCxnSpPr>
              <a:stCxn id="60" idx="1"/>
              <a:endCxn id="70" idx="0"/>
            </p:cNvCxnSpPr>
            <p:nvPr/>
          </p:nvCxnSpPr>
          <p:spPr>
            <a:xfrm rot="10800000" flipV="1">
              <a:off x="4506040" y="2793243"/>
              <a:ext cx="436727" cy="757450"/>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4490113" y="4735772"/>
              <a:ext cx="2374710" cy="0"/>
            </a:xfrm>
            <a:prstGeom prst="line">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8" name="肘形连接符 87"/>
            <p:cNvCxnSpPr>
              <a:stCxn id="61" idx="2"/>
            </p:cNvCxnSpPr>
            <p:nvPr/>
          </p:nvCxnSpPr>
          <p:spPr>
            <a:xfrm rot="5400000">
              <a:off x="6580497" y="4435522"/>
              <a:ext cx="598226" cy="2276"/>
            </a:xfrm>
            <a:prstGeom prst="bentConnector3">
              <a:avLst>
                <a:gd name="adj1" fmla="val 3403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肘形连接符 117"/>
            <p:cNvCxnSpPr/>
            <p:nvPr/>
          </p:nvCxnSpPr>
          <p:spPr>
            <a:xfrm rot="5400000">
              <a:off x="4192138" y="4421874"/>
              <a:ext cx="598226" cy="2276"/>
            </a:xfrm>
            <a:prstGeom prst="bentConnector3">
              <a:avLst>
                <a:gd name="adj1" fmla="val 3403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5718412" y="2006221"/>
              <a:ext cx="0" cy="3138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2" name="组合 121"/>
          <p:cNvGrpSpPr/>
          <p:nvPr/>
        </p:nvGrpSpPr>
        <p:grpSpPr>
          <a:xfrm>
            <a:off x="5546266" y="205099"/>
            <a:ext cx="3507471" cy="3070744"/>
            <a:chOff x="150126" y="2361065"/>
            <a:chExt cx="3507471" cy="3070744"/>
          </a:xfrm>
        </p:grpSpPr>
        <p:grpSp>
          <p:nvGrpSpPr>
            <p:cNvPr id="57" name="组合 56"/>
            <p:cNvGrpSpPr/>
            <p:nvPr/>
          </p:nvGrpSpPr>
          <p:grpSpPr>
            <a:xfrm>
              <a:off x="1460310" y="2647666"/>
              <a:ext cx="2197287" cy="2784143"/>
              <a:chOff x="2647666" y="2634018"/>
              <a:chExt cx="2197287" cy="2784143"/>
            </a:xfrm>
          </p:grpSpPr>
          <p:sp>
            <p:nvSpPr>
              <p:cNvPr id="4" name="流程图: 决策 3"/>
              <p:cNvSpPr/>
              <p:nvPr/>
            </p:nvSpPr>
            <p:spPr>
              <a:xfrm>
                <a:off x="2647666" y="2634018"/>
                <a:ext cx="1542197" cy="1050878"/>
              </a:xfrm>
              <a:prstGeom prst="flowChartDecisio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dirty="0">
                    <a:solidFill>
                      <a:schemeClr val="tx1"/>
                    </a:solidFill>
                  </a:rPr>
                  <a:t>条件</a:t>
                </a:r>
                <a:r>
                  <a:rPr lang="en-US" altLang="zh-CN" b="1" dirty="0">
                    <a:solidFill>
                      <a:schemeClr val="tx1"/>
                    </a:solidFill>
                  </a:rPr>
                  <a:t>?</a:t>
                </a:r>
                <a:endParaRPr lang="zh-CN" altLang="en-US" b="1" dirty="0">
                  <a:solidFill>
                    <a:schemeClr val="tx1"/>
                  </a:solidFill>
                </a:endParaRPr>
              </a:p>
            </p:txBody>
          </p:sp>
          <p:sp>
            <p:nvSpPr>
              <p:cNvPr id="5" name="流程图: 过程 4"/>
              <p:cNvSpPr/>
              <p:nvPr/>
            </p:nvSpPr>
            <p:spPr>
              <a:xfrm>
                <a:off x="2811438" y="4080680"/>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语句块</a:t>
                </a:r>
              </a:p>
            </p:txBody>
          </p:sp>
          <p:cxnSp>
            <p:nvCxnSpPr>
              <p:cNvPr id="8" name="直接箭头连接符 7"/>
              <p:cNvCxnSpPr>
                <a:stCxn id="4" idx="2"/>
                <a:endCxn id="5" idx="0"/>
              </p:cNvCxnSpPr>
              <p:nvPr/>
            </p:nvCxnSpPr>
            <p:spPr>
              <a:xfrm flipH="1">
                <a:off x="3411940" y="3684896"/>
                <a:ext cx="6825" cy="395784"/>
              </a:xfrm>
              <a:prstGeom prst="straightConnector1">
                <a:avLst/>
              </a:prstGeom>
              <a:ln w="22225">
                <a:tailEnd type="triangle"/>
              </a:ln>
            </p:spPr>
            <p:style>
              <a:lnRef idx="3">
                <a:schemeClr val="dk1"/>
              </a:lnRef>
              <a:fillRef idx="0">
                <a:schemeClr val="dk1"/>
              </a:fillRef>
              <a:effectRef idx="2">
                <a:schemeClr val="dk1"/>
              </a:effectRef>
              <a:fontRef idx="minor">
                <a:schemeClr val="tx1"/>
              </a:fontRef>
            </p:style>
          </p:cxnSp>
          <p:cxnSp>
            <p:nvCxnSpPr>
              <p:cNvPr id="10" name="直接箭头连接符 9"/>
              <p:cNvCxnSpPr/>
              <p:nvPr/>
            </p:nvCxnSpPr>
            <p:spPr>
              <a:xfrm flipH="1">
                <a:off x="3384645" y="4640239"/>
                <a:ext cx="6825" cy="77792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肘形连接符 46" title="t "/>
              <p:cNvCxnSpPr>
                <a:stCxn id="4" idx="3"/>
              </p:cNvCxnSpPr>
              <p:nvPr/>
            </p:nvCxnSpPr>
            <p:spPr>
              <a:xfrm flipH="1">
                <a:off x="3398293" y="3159457"/>
                <a:ext cx="791570" cy="1712794"/>
              </a:xfrm>
              <a:prstGeom prst="bentConnector4">
                <a:avLst>
                  <a:gd name="adj1" fmla="val -51293"/>
                  <a:gd name="adj2" fmla="val 10199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4094326" y="2811439"/>
                <a:ext cx="750627" cy="369332"/>
              </a:xfrm>
              <a:prstGeom prst="rect">
                <a:avLst/>
              </a:prstGeom>
              <a:noFill/>
            </p:spPr>
            <p:txBody>
              <a:bodyPr wrap="square" rtlCol="0">
                <a:spAutoFit/>
              </a:bodyPr>
              <a:lstStyle/>
              <a:p>
                <a:r>
                  <a:rPr lang="en-US" altLang="zh-CN" dirty="0"/>
                  <a:t>False</a:t>
                </a:r>
                <a:endParaRPr lang="zh-CN" altLang="en-US" dirty="0"/>
              </a:p>
            </p:txBody>
          </p:sp>
          <p:sp>
            <p:nvSpPr>
              <p:cNvPr id="56" name="文本框 55"/>
              <p:cNvSpPr txBox="1"/>
              <p:nvPr/>
            </p:nvSpPr>
            <p:spPr>
              <a:xfrm>
                <a:off x="2784142" y="3616657"/>
                <a:ext cx="750627" cy="369332"/>
              </a:xfrm>
              <a:prstGeom prst="rect">
                <a:avLst/>
              </a:prstGeom>
              <a:noFill/>
            </p:spPr>
            <p:txBody>
              <a:bodyPr wrap="square" rtlCol="0">
                <a:spAutoFit/>
              </a:bodyPr>
              <a:lstStyle/>
              <a:p>
                <a:r>
                  <a:rPr lang="en-US" altLang="zh-CN" dirty="0"/>
                  <a:t>True</a:t>
                </a:r>
                <a:endParaRPr lang="zh-CN" altLang="en-US" dirty="0"/>
              </a:p>
            </p:txBody>
          </p:sp>
        </p:grpSp>
        <p:sp>
          <p:nvSpPr>
            <p:cNvPr id="58" name="文本框 57"/>
            <p:cNvSpPr txBox="1"/>
            <p:nvPr/>
          </p:nvSpPr>
          <p:spPr>
            <a:xfrm>
              <a:off x="150126" y="3103016"/>
              <a:ext cx="1173708" cy="369332"/>
            </a:xfrm>
            <a:prstGeom prst="rect">
              <a:avLst/>
            </a:prstGeom>
            <a:noFill/>
          </p:spPr>
          <p:txBody>
            <a:bodyPr wrap="square" rtlCol="0">
              <a:spAutoFit/>
            </a:bodyPr>
            <a:lstStyle/>
            <a:p>
              <a:pPr algn="ctr"/>
              <a:r>
                <a:rPr lang="en-US" altLang="zh-CN" b="1" dirty="0">
                  <a:solidFill>
                    <a:srgbClr val="002060"/>
                  </a:solidFill>
                </a:rPr>
                <a:t>1. </a:t>
              </a:r>
              <a:r>
                <a:rPr lang="zh-CN" altLang="en-US" b="1" dirty="0">
                  <a:solidFill>
                    <a:srgbClr val="002060"/>
                  </a:solidFill>
                </a:rPr>
                <a:t>单分支</a:t>
              </a:r>
            </a:p>
          </p:txBody>
        </p:sp>
        <p:cxnSp>
          <p:nvCxnSpPr>
            <p:cNvPr id="121" name="直接箭头连接符 120"/>
            <p:cNvCxnSpPr/>
            <p:nvPr/>
          </p:nvCxnSpPr>
          <p:spPr>
            <a:xfrm>
              <a:off x="2251881" y="2361065"/>
              <a:ext cx="0" cy="3138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8" name="组合 137"/>
          <p:cNvGrpSpPr/>
          <p:nvPr/>
        </p:nvGrpSpPr>
        <p:grpSpPr>
          <a:xfrm>
            <a:off x="409426" y="2395181"/>
            <a:ext cx="7087743" cy="4139824"/>
            <a:chOff x="3079839" y="1489460"/>
            <a:chExt cx="7087743" cy="4139824"/>
          </a:xfrm>
        </p:grpSpPr>
        <p:sp>
          <p:nvSpPr>
            <p:cNvPr id="139" name="流程图: 决策 138"/>
            <p:cNvSpPr/>
            <p:nvPr/>
          </p:nvSpPr>
          <p:spPr>
            <a:xfrm>
              <a:off x="4171660" y="1751043"/>
              <a:ext cx="1542197" cy="896623"/>
            </a:xfrm>
            <a:prstGeom prst="flowChartDecision">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b="1" dirty="0">
                  <a:solidFill>
                    <a:schemeClr val="tx1"/>
                  </a:solidFill>
                </a:rPr>
                <a:t>条件</a:t>
              </a:r>
              <a:r>
                <a:rPr lang="en-US" altLang="zh-CN" b="1" dirty="0">
                  <a:solidFill>
                    <a:schemeClr val="tx1"/>
                  </a:solidFill>
                </a:rPr>
                <a:t>1?</a:t>
              </a:r>
              <a:endParaRPr lang="zh-CN" altLang="en-US" b="1" dirty="0">
                <a:solidFill>
                  <a:schemeClr val="tx1"/>
                </a:solidFill>
              </a:endParaRPr>
            </a:p>
          </p:txBody>
        </p:sp>
        <p:sp>
          <p:nvSpPr>
            <p:cNvPr id="140" name="流程图: 过程 139"/>
            <p:cNvSpPr/>
            <p:nvPr/>
          </p:nvSpPr>
          <p:spPr>
            <a:xfrm>
              <a:off x="8839190" y="3784558"/>
              <a:ext cx="1328392" cy="575475"/>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语句块</a:t>
              </a:r>
              <a:r>
                <a:rPr lang="en-US" altLang="zh-CN" dirty="0"/>
                <a:t>n+1</a:t>
              </a:r>
              <a:endParaRPr lang="zh-CN" altLang="en-US" dirty="0"/>
            </a:p>
          </p:txBody>
        </p:sp>
        <p:cxnSp>
          <p:nvCxnSpPr>
            <p:cNvPr id="141" name="直接箭头连接符 140"/>
            <p:cNvCxnSpPr/>
            <p:nvPr/>
          </p:nvCxnSpPr>
          <p:spPr>
            <a:xfrm>
              <a:off x="3658248" y="4360033"/>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肘形连接符 141" title="t "/>
            <p:cNvCxnSpPr>
              <a:stCxn id="139" idx="3"/>
              <a:endCxn id="150" idx="0"/>
            </p:cNvCxnSpPr>
            <p:nvPr/>
          </p:nvCxnSpPr>
          <p:spPr>
            <a:xfrm>
              <a:off x="5713857" y="2199355"/>
              <a:ext cx="514074" cy="181753"/>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文本框 64"/>
            <p:cNvSpPr txBox="1"/>
            <p:nvPr/>
          </p:nvSpPr>
          <p:spPr>
            <a:xfrm>
              <a:off x="5550082" y="1846577"/>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False</a:t>
              </a:r>
              <a:endParaRPr lang="zh-CN" altLang="en-US" dirty="0"/>
            </a:p>
          </p:txBody>
        </p:sp>
        <p:sp>
          <p:nvSpPr>
            <p:cNvPr id="144" name="文本框 65"/>
            <p:cNvSpPr txBox="1"/>
            <p:nvPr/>
          </p:nvSpPr>
          <p:spPr>
            <a:xfrm>
              <a:off x="3639396" y="1860224"/>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True</a:t>
              </a:r>
              <a:endParaRPr lang="zh-CN" altLang="en-US" dirty="0"/>
            </a:p>
          </p:txBody>
        </p:sp>
        <p:sp>
          <p:nvSpPr>
            <p:cNvPr id="145" name="文本框 66"/>
            <p:cNvSpPr txBox="1"/>
            <p:nvPr/>
          </p:nvSpPr>
          <p:spPr>
            <a:xfrm>
              <a:off x="5641076" y="5259952"/>
              <a:ext cx="117370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dirty="0">
                  <a:solidFill>
                    <a:srgbClr val="002060"/>
                  </a:solidFill>
                </a:rPr>
                <a:t>3. </a:t>
              </a:r>
              <a:r>
                <a:rPr lang="zh-CN" altLang="en-US" b="1" dirty="0">
                  <a:solidFill>
                    <a:srgbClr val="002060"/>
                  </a:solidFill>
                </a:rPr>
                <a:t>多分支</a:t>
              </a:r>
            </a:p>
          </p:txBody>
        </p:sp>
        <p:sp>
          <p:nvSpPr>
            <p:cNvPr id="146" name="流程图: 过程 145"/>
            <p:cNvSpPr/>
            <p:nvPr/>
          </p:nvSpPr>
          <p:spPr>
            <a:xfrm>
              <a:off x="3079839" y="3798210"/>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语句块</a:t>
              </a:r>
              <a:r>
                <a:rPr lang="en-US" altLang="zh-CN" dirty="0"/>
                <a:t>1</a:t>
              </a:r>
              <a:endParaRPr lang="zh-CN" altLang="en-US" dirty="0"/>
            </a:p>
          </p:txBody>
        </p:sp>
        <p:cxnSp>
          <p:nvCxnSpPr>
            <p:cNvPr id="147" name="肘形连接符 146" title="t "/>
            <p:cNvCxnSpPr>
              <a:stCxn id="139" idx="1"/>
              <a:endCxn id="146" idx="0"/>
            </p:cNvCxnSpPr>
            <p:nvPr/>
          </p:nvCxnSpPr>
          <p:spPr>
            <a:xfrm rot="10800000" flipV="1">
              <a:off x="3680342" y="2199354"/>
              <a:ext cx="491319" cy="1598855"/>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V="1">
              <a:off x="3596175" y="4926899"/>
              <a:ext cx="5954986" cy="12328"/>
            </a:xfrm>
            <a:prstGeom prst="line">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a:off x="4947306" y="1489460"/>
              <a:ext cx="0" cy="3138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0" name="流程图: 决策 149"/>
            <p:cNvSpPr/>
            <p:nvPr/>
          </p:nvSpPr>
          <p:spPr>
            <a:xfrm>
              <a:off x="5456832" y="2381108"/>
              <a:ext cx="1542197" cy="785172"/>
            </a:xfrm>
            <a:prstGeom prst="flowChartDecision">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b="1" dirty="0">
                  <a:solidFill>
                    <a:schemeClr val="tx1"/>
                  </a:solidFill>
                </a:rPr>
                <a:t>条件</a:t>
              </a:r>
              <a:r>
                <a:rPr lang="en-US" altLang="zh-CN" b="1" dirty="0">
                  <a:solidFill>
                    <a:schemeClr val="tx1"/>
                  </a:solidFill>
                </a:rPr>
                <a:t>2?</a:t>
              </a:r>
              <a:endParaRPr lang="zh-CN" altLang="en-US" b="1" dirty="0">
                <a:solidFill>
                  <a:schemeClr val="tx1"/>
                </a:solidFill>
              </a:endParaRPr>
            </a:p>
          </p:txBody>
        </p:sp>
        <p:cxnSp>
          <p:nvCxnSpPr>
            <p:cNvPr id="151" name="肘形连接符 150" title="t "/>
            <p:cNvCxnSpPr>
              <a:endCxn id="154" idx="0"/>
            </p:cNvCxnSpPr>
            <p:nvPr/>
          </p:nvCxnSpPr>
          <p:spPr>
            <a:xfrm>
              <a:off x="6946710" y="2784143"/>
              <a:ext cx="1322698" cy="238410"/>
            </a:xfrm>
            <a:prstGeom prst="bentConnector2">
              <a:avLst/>
            </a:prstGeom>
            <a:ln w="222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52" name="流程图: 过程 151"/>
            <p:cNvSpPr/>
            <p:nvPr/>
          </p:nvSpPr>
          <p:spPr>
            <a:xfrm>
              <a:off x="4419603" y="3800477"/>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语句块</a:t>
              </a:r>
              <a:r>
                <a:rPr lang="en-US" altLang="zh-CN" dirty="0"/>
                <a:t>2</a:t>
              </a:r>
              <a:endParaRPr lang="zh-CN" altLang="en-US" dirty="0"/>
            </a:p>
          </p:txBody>
        </p:sp>
        <p:cxnSp>
          <p:nvCxnSpPr>
            <p:cNvPr id="153" name="肘形连接符 152" title="t "/>
            <p:cNvCxnSpPr>
              <a:stCxn id="150" idx="1"/>
              <a:endCxn id="152" idx="0"/>
            </p:cNvCxnSpPr>
            <p:nvPr/>
          </p:nvCxnSpPr>
          <p:spPr>
            <a:xfrm rot="10800000" flipV="1">
              <a:off x="5020106" y="2773693"/>
              <a:ext cx="436727" cy="1026783"/>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流程图: 决策 153"/>
            <p:cNvSpPr/>
            <p:nvPr/>
          </p:nvSpPr>
          <p:spPr>
            <a:xfrm>
              <a:off x="7435758" y="3022553"/>
              <a:ext cx="1667299" cy="716933"/>
            </a:xfrm>
            <a:prstGeom prst="flowChartDecision">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b="1" dirty="0">
                  <a:solidFill>
                    <a:schemeClr val="tx1"/>
                  </a:solidFill>
                </a:rPr>
                <a:t>条件</a:t>
              </a:r>
              <a:r>
                <a:rPr lang="en-US" altLang="zh-CN" b="1" dirty="0">
                  <a:solidFill>
                    <a:schemeClr val="tx1"/>
                  </a:solidFill>
                </a:rPr>
                <a:t>n?</a:t>
              </a:r>
              <a:endParaRPr lang="zh-CN" altLang="en-US" b="1" dirty="0">
                <a:solidFill>
                  <a:schemeClr val="tx1"/>
                </a:solidFill>
              </a:endParaRPr>
            </a:p>
          </p:txBody>
        </p:sp>
        <p:sp>
          <p:nvSpPr>
            <p:cNvPr id="155" name="流程图: 过程 154"/>
            <p:cNvSpPr/>
            <p:nvPr/>
          </p:nvSpPr>
          <p:spPr>
            <a:xfrm>
              <a:off x="6535007" y="3786828"/>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语句块</a:t>
              </a:r>
              <a:r>
                <a:rPr lang="en-US" altLang="zh-CN" dirty="0"/>
                <a:t>n</a:t>
              </a:r>
              <a:endParaRPr lang="zh-CN" altLang="en-US" dirty="0"/>
            </a:p>
          </p:txBody>
        </p:sp>
        <p:cxnSp>
          <p:nvCxnSpPr>
            <p:cNvPr id="156" name="肘形连接符 155" title="t "/>
            <p:cNvCxnSpPr>
              <a:endCxn id="155" idx="0"/>
            </p:cNvCxnSpPr>
            <p:nvPr/>
          </p:nvCxnSpPr>
          <p:spPr>
            <a:xfrm rot="10800000" flipV="1">
              <a:off x="7135509" y="3398292"/>
              <a:ext cx="452646" cy="388535"/>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文本框 65"/>
            <p:cNvSpPr txBox="1"/>
            <p:nvPr/>
          </p:nvSpPr>
          <p:spPr>
            <a:xfrm>
              <a:off x="5113355" y="2392487"/>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True</a:t>
              </a:r>
              <a:endParaRPr lang="zh-CN" altLang="en-US" dirty="0"/>
            </a:p>
          </p:txBody>
        </p:sp>
        <p:sp>
          <p:nvSpPr>
            <p:cNvPr id="158" name="文本框 64"/>
            <p:cNvSpPr txBox="1"/>
            <p:nvPr/>
          </p:nvSpPr>
          <p:spPr>
            <a:xfrm>
              <a:off x="6805676" y="2433430"/>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False</a:t>
              </a:r>
              <a:endParaRPr lang="zh-CN" altLang="en-US" dirty="0"/>
            </a:p>
          </p:txBody>
        </p:sp>
        <p:sp>
          <p:nvSpPr>
            <p:cNvPr id="159" name="文本框 65"/>
            <p:cNvSpPr txBox="1"/>
            <p:nvPr/>
          </p:nvSpPr>
          <p:spPr>
            <a:xfrm>
              <a:off x="6996746" y="3020285"/>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True</a:t>
              </a:r>
              <a:endParaRPr lang="zh-CN" altLang="en-US" dirty="0"/>
            </a:p>
          </p:txBody>
        </p:sp>
        <p:cxnSp>
          <p:nvCxnSpPr>
            <p:cNvPr id="160" name="肘形连接符 159" title="t "/>
            <p:cNvCxnSpPr>
              <a:stCxn id="154" idx="3"/>
              <a:endCxn id="140" idx="0"/>
            </p:cNvCxnSpPr>
            <p:nvPr/>
          </p:nvCxnSpPr>
          <p:spPr>
            <a:xfrm>
              <a:off x="9103057" y="3381020"/>
              <a:ext cx="400329" cy="403538"/>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文本框 64"/>
            <p:cNvSpPr txBox="1"/>
            <p:nvPr/>
          </p:nvSpPr>
          <p:spPr>
            <a:xfrm>
              <a:off x="9019466" y="2993954"/>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False</a:t>
              </a:r>
              <a:endParaRPr lang="zh-CN" altLang="en-US" dirty="0"/>
            </a:p>
          </p:txBody>
        </p:sp>
        <p:sp>
          <p:nvSpPr>
            <p:cNvPr id="162" name="文本框 65"/>
            <p:cNvSpPr txBox="1"/>
            <p:nvPr/>
          </p:nvSpPr>
          <p:spPr>
            <a:xfrm>
              <a:off x="5813959" y="3917335"/>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t>•••</a:t>
              </a:r>
              <a:endParaRPr lang="zh-CN" altLang="en-US" dirty="0"/>
            </a:p>
          </p:txBody>
        </p:sp>
        <p:cxnSp>
          <p:nvCxnSpPr>
            <p:cNvPr id="163" name="直接箭头连接符 162"/>
            <p:cNvCxnSpPr/>
            <p:nvPr/>
          </p:nvCxnSpPr>
          <p:spPr>
            <a:xfrm>
              <a:off x="5052592" y="4362307"/>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p:nvPr/>
          </p:nvCxnSpPr>
          <p:spPr>
            <a:xfrm>
              <a:off x="7154359" y="4375953"/>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p:nvPr/>
          </p:nvCxnSpPr>
          <p:spPr>
            <a:xfrm>
              <a:off x="9501778" y="4348657"/>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a:off x="5052601" y="4949167"/>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3202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为什么要引入循环结构？</a:t>
            </a:r>
          </a:p>
        </p:txBody>
      </p:sp>
      <p:sp>
        <p:nvSpPr>
          <p:cNvPr id="3" name="矩形 2"/>
          <p:cNvSpPr/>
          <p:nvPr/>
        </p:nvSpPr>
        <p:spPr>
          <a:xfrm>
            <a:off x="579120" y="2209800"/>
            <a:ext cx="5623560" cy="141732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90500" y="1419140"/>
            <a:ext cx="6172200" cy="5262979"/>
          </a:xfrm>
          <a:prstGeom prst="rect">
            <a:avLst/>
          </a:prstGeom>
          <a:ln>
            <a:solidFill>
              <a:srgbClr val="002060"/>
            </a:solidFill>
          </a:ln>
        </p:spPr>
        <p:txBody>
          <a:bodyPr wrap="square">
            <a:spAutoFit/>
          </a:bodyPr>
          <a:lstStyle/>
          <a:p>
            <a:r>
              <a:rPr lang="en-US" altLang="zh-CN" sz="1600"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extract_digits_noloop</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600"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采用</a:t>
            </a:r>
            <a:r>
              <a:rPr lang="en-US" altLang="zh-CN" sz="16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sz="1600"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和</a:t>
            </a:r>
            <a:r>
              <a:rPr lang="en-US" altLang="zh-CN" sz="16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sz="1600"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运算来得到从右边开始数起的各个数字</a:t>
            </a:r>
            <a:r>
              <a:rPr lang="en-US" altLang="zh-CN" sz="16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place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6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右边数起第几位</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i="1" kern="0" dirty="0">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digit </a:t>
            </a:r>
            <a:r>
              <a:rPr lang="en-US" altLang="zh-CN" sz="1600" b="1" i="1" kern="0" dirty="0">
                <a:solidFill>
                  <a:srgbClr val="00008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b="1" i="1" kern="0" dirty="0">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i="1" kern="0" dirty="0" err="1">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num</a:t>
            </a:r>
            <a:r>
              <a:rPr lang="en-US" altLang="zh-CN" sz="1600" b="1" i="1" kern="0" dirty="0">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i="1" kern="0" dirty="0">
                <a:solidFill>
                  <a:srgbClr val="00008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b="1" i="1" kern="0" dirty="0">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i="1" kern="0" dirty="0">
                <a:solidFill>
                  <a:srgbClr val="FF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10</a:t>
            </a:r>
            <a:r>
              <a:rPr lang="en-US" altLang="zh-CN" sz="1600" b="1" i="1" kern="0" dirty="0">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b="1" i="1" kern="100" dirty="0">
              <a:effectLst>
                <a:glow rad="127000">
                  <a:schemeClr val="bg1"/>
                </a:glow>
              </a:effectLst>
              <a:latin typeface="等线" panose="02010600030101010101" pitchFamily="2" charset="-122"/>
              <a:cs typeface="Times New Roman" panose="02020603050405020304" pitchFamily="18" charset="0"/>
            </a:endParaRPr>
          </a:p>
          <a:p>
            <a:r>
              <a:rPr lang="en-US" altLang="zh-CN" sz="1600" b="1" i="1" kern="0" dirty="0">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i="1" kern="0" dirty="0">
                <a:solidFill>
                  <a:srgbClr val="0000FF"/>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print</a:t>
            </a:r>
            <a:r>
              <a:rPr lang="en-US" altLang="zh-CN" sz="1600" b="1" i="1" kern="0" dirty="0">
                <a:solidFill>
                  <a:srgbClr val="00008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b="1" i="1" kern="0" dirty="0">
                <a:solidFill>
                  <a:srgbClr val="80808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a:t>
            </a:r>
            <a:r>
              <a:rPr lang="zh-CN" altLang="zh-CN" sz="1600" b="1" i="1" kern="0" dirty="0">
                <a:solidFill>
                  <a:srgbClr val="808080"/>
                </a:solidFill>
                <a:effectLst>
                  <a:glow rad="127000">
                    <a:schemeClr val="bg1"/>
                  </a:glow>
                </a:effectLst>
                <a:latin typeface="Courier New" panose="02070309020205020404" pitchFamily="49" charset="0"/>
                <a:ea typeface="宋体" panose="02010600030101010101" pitchFamily="2" charset="-122"/>
                <a:cs typeface="Courier New" panose="02070309020205020404" pitchFamily="49" charset="0"/>
              </a:rPr>
              <a:t>右边数起第</a:t>
            </a:r>
            <a:r>
              <a:rPr lang="en-US" altLang="zh-CN" sz="1600" b="1" i="1" kern="0" dirty="0">
                <a:solidFill>
                  <a:srgbClr val="80808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%d</a:t>
            </a:r>
            <a:r>
              <a:rPr lang="zh-CN" altLang="zh-CN" sz="1600" b="1" i="1" kern="0" dirty="0">
                <a:solidFill>
                  <a:srgbClr val="808080"/>
                </a:solidFill>
                <a:effectLst>
                  <a:glow rad="127000">
                    <a:schemeClr val="bg1"/>
                  </a:glow>
                </a:effectLst>
                <a:latin typeface="Courier New" panose="02070309020205020404" pitchFamily="49" charset="0"/>
                <a:ea typeface="宋体" panose="02010600030101010101" pitchFamily="2" charset="-122"/>
                <a:cs typeface="Courier New" panose="02070309020205020404" pitchFamily="49" charset="0"/>
              </a:rPr>
              <a:t>位数字为</a:t>
            </a:r>
            <a:r>
              <a:rPr lang="en-US" altLang="zh-CN" sz="1600" b="1" i="1" kern="0" dirty="0">
                <a:solidFill>
                  <a:srgbClr val="80808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%d'</a:t>
            </a:r>
            <a:r>
              <a:rPr lang="en-US" altLang="zh-CN" sz="1600" b="1" i="1" kern="0" dirty="0">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i="1" kern="0" dirty="0">
                <a:solidFill>
                  <a:srgbClr val="00008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b="1" i="1" kern="0" dirty="0">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i="1" kern="0" dirty="0">
                <a:solidFill>
                  <a:srgbClr val="00008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b="1" i="1" kern="0" dirty="0" err="1">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place</a:t>
            </a:r>
            <a:r>
              <a:rPr lang="en-US" altLang="zh-CN" sz="1600" b="1" i="1" kern="0" dirty="0" err="1">
                <a:solidFill>
                  <a:srgbClr val="00008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b="1" i="1" kern="0" dirty="0" err="1">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digit</a:t>
            </a:r>
            <a:r>
              <a:rPr lang="en-US" altLang="zh-CN" sz="1600" b="1" i="1" kern="0" dirty="0">
                <a:solidFill>
                  <a:srgbClr val="00008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b="1" i="1" kern="100" dirty="0">
              <a:effectLst>
                <a:glow rad="127000">
                  <a:schemeClr val="bg1"/>
                </a:glow>
              </a:effectLst>
              <a:latin typeface="等线" panose="02010600030101010101" pitchFamily="2" charset="-122"/>
              <a:cs typeface="Times New Roman" panose="02020603050405020304" pitchFamily="18" charset="0"/>
            </a:endParaRPr>
          </a:p>
          <a:p>
            <a:r>
              <a:rPr lang="en-US" altLang="zh-CN" sz="1600" b="1" i="1" kern="0" dirty="0">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    place </a:t>
            </a:r>
            <a:r>
              <a:rPr lang="en-US" altLang="zh-CN" sz="1600" b="1" i="1" kern="0" dirty="0">
                <a:solidFill>
                  <a:srgbClr val="00008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b="1" i="1" kern="0" dirty="0">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 place </a:t>
            </a:r>
            <a:r>
              <a:rPr lang="en-US" altLang="zh-CN" sz="1600" b="1" i="1" kern="0" dirty="0">
                <a:solidFill>
                  <a:srgbClr val="00008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b="1" i="1" kern="0" dirty="0">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i="1" kern="0" dirty="0">
                <a:solidFill>
                  <a:srgbClr val="FF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1</a:t>
            </a:r>
            <a:endParaRPr lang="zh-CN" altLang="zh-CN" b="1" i="1" kern="100" dirty="0">
              <a:effectLst>
                <a:glow rad="127000">
                  <a:schemeClr val="bg1"/>
                </a:glow>
              </a:effectLst>
              <a:latin typeface="等线" panose="02010600030101010101" pitchFamily="2" charset="-122"/>
              <a:cs typeface="Times New Roman" panose="02020603050405020304" pitchFamily="18" charset="0"/>
            </a:endParaRPr>
          </a:p>
          <a:p>
            <a:r>
              <a:rPr lang="en-US" altLang="zh-CN" sz="1600" b="1" i="1" kern="0" dirty="0">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i="1" kern="0" dirty="0" err="1">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num</a:t>
            </a:r>
            <a:r>
              <a:rPr lang="en-US" altLang="zh-CN" sz="1600" b="1" i="1" kern="0" dirty="0">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i="1" kern="0" dirty="0">
                <a:solidFill>
                  <a:srgbClr val="00008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b="1" i="1" kern="0" dirty="0">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i="1" kern="0" dirty="0" err="1">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num</a:t>
            </a:r>
            <a:r>
              <a:rPr lang="en-US" altLang="zh-CN" sz="1600" b="1" i="1" kern="0" dirty="0">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i="1" kern="0" dirty="0">
                <a:solidFill>
                  <a:srgbClr val="00008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b="1" i="1" kern="0" dirty="0">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i="1" kern="0" dirty="0">
                <a:solidFill>
                  <a:srgbClr val="FF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10</a:t>
            </a:r>
            <a:r>
              <a:rPr lang="en-US" altLang="zh-CN" sz="1600" b="1" i="1" kern="0" dirty="0">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b="1" i="1" kern="100" dirty="0">
              <a:effectLst>
                <a:glow rad="127000">
                  <a:schemeClr val="bg1"/>
                </a:glow>
              </a:effectLst>
              <a:latin typeface="等线" panose="02010600030101010101" pitchFamily="2" charset="-122"/>
              <a:cs typeface="Times New Roman" panose="02020603050405020304" pitchFamily="18" charset="0"/>
            </a:endParaRPr>
          </a:p>
          <a:p>
            <a:r>
              <a:rPr lang="en-US" altLang="zh-CN" sz="1600" b="1" i="1" kern="0" dirty="0">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i="1" kern="0" dirty="0">
                <a:solidFill>
                  <a:srgbClr val="0000FF"/>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if</a:t>
            </a:r>
            <a:r>
              <a:rPr lang="en-US" altLang="zh-CN" sz="1600" b="1" i="1" kern="0" dirty="0">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i="1" kern="0" dirty="0" err="1">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num</a:t>
            </a:r>
            <a:r>
              <a:rPr lang="en-US" altLang="zh-CN" sz="1600" b="1" i="1" kern="0" dirty="0">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i="1" kern="0" dirty="0">
                <a:solidFill>
                  <a:srgbClr val="00008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b="1" i="1" kern="0" dirty="0">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i="1" kern="0" dirty="0">
                <a:solidFill>
                  <a:srgbClr val="FF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0</a:t>
            </a:r>
            <a:r>
              <a:rPr lang="en-US" altLang="zh-CN" sz="1600" b="1" i="1" kern="0" dirty="0">
                <a:solidFill>
                  <a:srgbClr val="00008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b="1" i="1" kern="100" dirty="0">
              <a:effectLst>
                <a:glow rad="127000">
                  <a:schemeClr val="bg1"/>
                </a:glow>
              </a:effectLst>
              <a:latin typeface="等线" panose="02010600030101010101" pitchFamily="2" charset="-122"/>
              <a:cs typeface="Times New Roman" panose="02020603050405020304" pitchFamily="18" charset="0"/>
            </a:endParaRPr>
          </a:p>
          <a:p>
            <a:r>
              <a:rPr lang="en-US" altLang="zh-CN" sz="1600" b="1" i="1" kern="0" dirty="0">
                <a:solidFill>
                  <a:srgbClr val="000000"/>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i="1" kern="0" dirty="0">
                <a:solidFill>
                  <a:srgbClr val="0000FF"/>
                </a:solidFill>
                <a:effectLst>
                  <a:glow rad="127000">
                    <a:schemeClr val="bg1"/>
                  </a:glow>
                </a:effectLst>
                <a:latin typeface="Courier New" panose="02070309020205020404" pitchFamily="49" charset="0"/>
                <a:ea typeface="宋体" panose="02010600030101010101" pitchFamily="2" charset="-122"/>
                <a:cs typeface="Times New Roman" panose="02020603050405020304" pitchFamily="18" charset="0"/>
              </a:rPr>
              <a:t>return</a:t>
            </a:r>
            <a:endParaRPr lang="zh-CN" altLang="zh-CN" b="1" i="1" kern="100" dirty="0">
              <a:effectLst>
                <a:glow rad="127000">
                  <a:schemeClr val="bg1"/>
                </a:glow>
              </a:effectLst>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digit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sz="1600"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右边数起第</a:t>
            </a:r>
            <a:r>
              <a:rPr lang="en-US" altLang="zh-CN" sz="16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zh-CN" altLang="zh-CN" sz="1600"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位数字为</a:t>
            </a:r>
            <a:r>
              <a:rPr lang="en-US" altLang="zh-CN" sz="16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place</a:t>
            </a:r>
            <a:r>
              <a:rPr lang="en-US" altLang="zh-CN" sz="1600"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digit</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place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place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digit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sz="1600"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右边数起第</a:t>
            </a:r>
            <a:r>
              <a:rPr lang="en-US" altLang="zh-CN" sz="16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zh-CN" altLang="zh-CN" sz="1600"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位数字为</a:t>
            </a:r>
            <a:r>
              <a:rPr lang="en-US" altLang="zh-CN" sz="16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place</a:t>
            </a:r>
            <a:r>
              <a:rPr lang="en-US" altLang="zh-CN" sz="1600"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digit</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place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place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endParaRPr lang="zh-CN" altLang="zh-CN" kern="100" dirty="0">
              <a:latin typeface="等线" panose="02010600030101010101" pitchFamily="2" charset="-122"/>
              <a:cs typeface="Times New Roman" panose="02020603050405020304" pitchFamily="18" charset="0"/>
            </a:endParaRPr>
          </a:p>
        </p:txBody>
      </p:sp>
      <p:sp>
        <p:nvSpPr>
          <p:cNvPr id="5" name="矩形 4"/>
          <p:cNvSpPr/>
          <p:nvPr/>
        </p:nvSpPr>
        <p:spPr>
          <a:xfrm>
            <a:off x="6652846" y="1489476"/>
            <a:ext cx="5313484" cy="4247317"/>
          </a:xfrm>
          <a:prstGeom prst="rect">
            <a:avLst/>
          </a:prstGeom>
          <a:ln>
            <a:solidFill>
              <a:srgbClr val="002060"/>
            </a:solidFill>
          </a:ln>
        </p:spPr>
        <p:txBody>
          <a:bodyPr wrap="square">
            <a:spAutoFit/>
          </a:bodyPr>
          <a:lstStyle/>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extract_digits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采用</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和</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 </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运算来得到从右边开始数起的各个数字</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place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右边数起第几位</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True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digit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右边数起第</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位数字为</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place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digit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place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place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55391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为什么要引入循环结构？</a:t>
            </a:r>
          </a:p>
        </p:txBody>
      </p:sp>
      <p:sp>
        <p:nvSpPr>
          <p:cNvPr id="5" name="矩形 4"/>
          <p:cNvSpPr/>
          <p:nvPr/>
        </p:nvSpPr>
        <p:spPr>
          <a:xfrm>
            <a:off x="164123" y="1690688"/>
            <a:ext cx="5313484" cy="4247317"/>
          </a:xfrm>
          <a:prstGeom prst="rect">
            <a:avLst/>
          </a:prstGeom>
          <a:ln>
            <a:solidFill>
              <a:srgbClr val="002060"/>
            </a:solidFill>
          </a:ln>
        </p:spPr>
        <p:txBody>
          <a:bodyPr wrap="square">
            <a:spAutoFit/>
          </a:bodyPr>
          <a:lstStyle/>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extract_digits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采用</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和</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 </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运算来得到从右边开始数起的各个数字</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place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右边数起第几位</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True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digit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右边数起第</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位数字为</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place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digit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place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place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break</a:t>
            </a:r>
            <a:endParaRPr lang="zh-CN" altLang="zh-CN"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
        <p:nvSpPr>
          <p:cNvPr id="6" name="矩形 5"/>
          <p:cNvSpPr/>
          <p:nvPr/>
        </p:nvSpPr>
        <p:spPr>
          <a:xfrm>
            <a:off x="5896707" y="1725858"/>
            <a:ext cx="6096000" cy="3416320"/>
          </a:xfrm>
          <a:prstGeom prst="rect">
            <a:avLst/>
          </a:prstGeom>
          <a:ln>
            <a:solidFill>
              <a:srgbClr val="002060"/>
            </a:solidFill>
          </a:ln>
        </p:spPr>
        <p:txBody>
          <a:bodyPr>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sum_digits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采用</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和</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 </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运算来得到从右边开始数起的各个数字，然后求和</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place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右边数起第几位</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digits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 0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digit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digits</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append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digit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place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place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sum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digits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en-US" dirty="0"/>
          </a:p>
        </p:txBody>
      </p:sp>
    </p:spTree>
    <p:extLst>
      <p:ext uri="{BB962C8B-B14F-4D97-AF65-F5344CB8AC3E}">
        <p14:creationId xmlns:p14="http://schemas.microsoft.com/office/powerpoint/2010/main" val="3394683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rPr>
              <a:t>3.3.1 for循环与while循环</a:t>
            </a:r>
            <a:endParaRPr lang="zh-CN" altLang="en-US" dirty="0"/>
          </a:p>
        </p:txBody>
      </p:sp>
      <p:sp>
        <p:nvSpPr>
          <p:cNvPr id="3" name="内容占位符 2"/>
          <p:cNvSpPr>
            <a:spLocks noGrp="1"/>
          </p:cNvSpPr>
          <p:nvPr>
            <p:ph idx="1"/>
          </p:nvPr>
        </p:nvSpPr>
        <p:spPr>
          <a:xfrm>
            <a:off x="838200" y="1825625"/>
            <a:ext cx="5052646" cy="548298"/>
          </a:xfrm>
        </p:spPr>
        <p:txBody>
          <a:bodyPr/>
          <a:lstStyle/>
          <a:p>
            <a:pPr marL="0" indent="0">
              <a:buNone/>
            </a:pPr>
            <a:r>
              <a:rPr lang="zh-CN" altLang="en-US" dirty="0"/>
              <a:t>计算  </a:t>
            </a:r>
            <a:r>
              <a:rPr lang="en-US" altLang="zh-CN" dirty="0"/>
              <a:t>1+2 +3 + … + 99 + 100 </a:t>
            </a:r>
            <a:endParaRPr lang="zh-CN" altLang="en-US" dirty="0"/>
          </a:p>
        </p:txBody>
      </p:sp>
      <p:sp>
        <p:nvSpPr>
          <p:cNvPr id="4" name="矩形 3"/>
          <p:cNvSpPr/>
          <p:nvPr/>
        </p:nvSpPr>
        <p:spPr>
          <a:xfrm>
            <a:off x="361951" y="2654503"/>
            <a:ext cx="5674364" cy="3693319"/>
          </a:xfrm>
          <a:prstGeom prst="rect">
            <a:avLst/>
          </a:prstGeom>
          <a:ln>
            <a:solidFill>
              <a:srgbClr val="002060"/>
            </a:solidFill>
          </a:ln>
        </p:spPr>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loop_while_1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 total = 0+ 1 + 2 + 3 + 4 ... + 100</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total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&lt;=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total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更新</a:t>
            </a:r>
            <a:r>
              <a:rPr lang="en-US" altLang="zh-CN" kern="0" dirty="0" err="1">
                <a:solidFill>
                  <a:srgbClr val="008000"/>
                </a:solidFill>
                <a:latin typeface="Courier New" panose="02070309020205020404" pitchFamily="49" charset="0"/>
                <a:ea typeface="宋体" panose="02010600030101010101" pitchFamily="2" charset="-122"/>
                <a:cs typeface="Times New Roman" panose="02020603050405020304" pitchFamily="18" charset="0"/>
              </a:rPr>
              <a:t>i</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，影响条件表达式</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循环结束，打印结果</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total</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else:  # </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循环结束，打印结果</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print(total)</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
        <p:nvSpPr>
          <p:cNvPr id="8" name="矩形 7"/>
          <p:cNvSpPr/>
          <p:nvPr/>
        </p:nvSpPr>
        <p:spPr>
          <a:xfrm>
            <a:off x="6512166" y="2654503"/>
            <a:ext cx="5539154" cy="3539430"/>
          </a:xfrm>
          <a:prstGeom prst="rect">
            <a:avLst/>
          </a:prstGeom>
          <a:ln>
            <a:solidFill>
              <a:srgbClr val="0070C0"/>
            </a:solidFill>
          </a:ln>
        </p:spPr>
        <p:txBody>
          <a:bodyPr wrap="square">
            <a:spAutoFit/>
          </a:bodyPr>
          <a:lstStyle/>
          <a:p>
            <a:r>
              <a:rPr lang="en-US" altLang="zh-CN" sz="2000"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sum_factorial</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n</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400" kern="100" dirty="0">
              <a:latin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a:t>
            </a:r>
            <a:r>
              <a:rPr lang="zh-CN" altLang="en-US" sz="20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计算</a:t>
            </a:r>
            <a:r>
              <a:rPr lang="en-US" altLang="zh-CN" sz="20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0! + 1!+2!+3!+...+n! '''</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400" kern="100" dirty="0">
              <a:latin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item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400" kern="100" dirty="0">
              <a:latin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result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400" kern="100" dirty="0">
              <a:latin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while</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&lt;=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n</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400" kern="100" dirty="0">
              <a:latin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item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400" kern="100" dirty="0">
              <a:latin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result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item</a:t>
            </a:r>
            <a:endParaRPr lang="zh-CN" altLang="zh-CN" sz="2400" kern="100" dirty="0">
              <a:latin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400" kern="100" dirty="0">
              <a:latin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400" kern="100" dirty="0">
              <a:latin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result</a:t>
            </a:r>
            <a:endParaRPr lang="zh-CN"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a:latin typeface="等线" panose="02010600030101010101" pitchFamily="2" charset="-122"/>
                <a:cs typeface="Times New Roman" panose="02020603050405020304" pitchFamily="18" charset="0"/>
              </a:rPr>
              <a:t> </a:t>
            </a:r>
            <a:endParaRPr lang="zh-CN" altLang="zh-CN" sz="2400" kern="100" dirty="0">
              <a:latin typeface="等线" panose="02010600030101010101" pitchFamily="2" charset="-122"/>
              <a:cs typeface="Times New Roman" panose="02020603050405020304" pitchFamily="18" charset="0"/>
            </a:endParaRPr>
          </a:p>
        </p:txBody>
      </p:sp>
      <p:sp>
        <p:nvSpPr>
          <p:cNvPr id="9" name="内容占位符 2"/>
          <p:cNvSpPr txBox="1">
            <a:spLocks/>
          </p:cNvSpPr>
          <p:nvPr/>
        </p:nvSpPr>
        <p:spPr>
          <a:xfrm>
            <a:off x="6652846" y="1825625"/>
            <a:ext cx="5052646" cy="548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计算</a:t>
            </a:r>
            <a:r>
              <a:rPr lang="en-US" altLang="zh-CN" dirty="0"/>
              <a:t>0! + 1!+2!+3!+...+20! </a:t>
            </a:r>
            <a:endParaRPr lang="zh-CN" altLang="en-US" dirty="0"/>
          </a:p>
        </p:txBody>
      </p:sp>
    </p:spTree>
    <p:extLst>
      <p:ext uri="{BB962C8B-B14F-4D97-AF65-F5344CB8AC3E}">
        <p14:creationId xmlns:p14="http://schemas.microsoft.com/office/powerpoint/2010/main" val="3186744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r>
              <a:rPr lang="zh-CN" altLang="en-US" dirty="0">
                <a:latin typeface="宋体" panose="02010600030101010101" pitchFamily="2" charset="-122"/>
              </a:rPr>
              <a:t>3.2.5 </a:t>
            </a:r>
            <a:r>
              <a:rPr lang="zh-CN" altLang="en-US" dirty="0"/>
              <a:t>选择结构应用</a:t>
            </a:r>
            <a:r>
              <a:rPr lang="en-US" altLang="zh-CN" dirty="0"/>
              <a:t>: </a:t>
            </a:r>
            <a:r>
              <a:rPr lang="zh-CN" altLang="en-US" dirty="0"/>
              <a:t>循环结构</a:t>
            </a:r>
          </a:p>
        </p:txBody>
      </p:sp>
      <p:sp>
        <p:nvSpPr>
          <p:cNvPr id="32771" name="Rectangle 3"/>
          <p:cNvSpPr>
            <a:spLocks noGrp="1" noChangeArrowheads="1"/>
          </p:cNvSpPr>
          <p:nvPr>
            <p:ph type="body" idx="1"/>
          </p:nvPr>
        </p:nvSpPr>
        <p:spPr/>
        <p:txBody>
          <a:bodyPr/>
          <a:lstStyle/>
          <a:p>
            <a:r>
              <a:rPr lang="zh-CN" altLang="en-US" sz="2400" dirty="0">
                <a:latin typeface="宋体" panose="02010600030101010101" pitchFamily="2" charset="-122"/>
              </a:rPr>
              <a:t>例2：用户输入若干个分数，求所有分数的和。每输入一个分数后询问是否继续输入下一个分数。</a:t>
            </a:r>
          </a:p>
        </p:txBody>
      </p:sp>
      <p:sp>
        <p:nvSpPr>
          <p:cNvPr id="4" name="矩形 3"/>
          <p:cNvSpPr/>
          <p:nvPr/>
        </p:nvSpPr>
        <p:spPr>
          <a:xfrm>
            <a:off x="161192" y="2733793"/>
            <a:ext cx="5290039" cy="3970318"/>
          </a:xfrm>
          <a:prstGeom prst="rect">
            <a:avLst/>
          </a:prstGeom>
          <a:ln>
            <a:solidFill>
              <a:srgbClr val="002060"/>
            </a:solidFill>
          </a:ln>
        </p:spPr>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demo_3_2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endFlag</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'yes'</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    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endFlag</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lower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'yes'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input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请输入一个正整数</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eval</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isinstance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&lt;=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&lt;=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else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不是数字或不符合要求</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endFlag</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input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继续输入？</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(yes or no)'</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    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整数之和</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2" name="矩形 1"/>
          <p:cNvSpPr/>
          <p:nvPr/>
        </p:nvSpPr>
        <p:spPr>
          <a:xfrm>
            <a:off x="5811716" y="2839319"/>
            <a:ext cx="6096000" cy="3724096"/>
          </a:xfrm>
          <a:prstGeom prst="rect">
            <a:avLst/>
          </a:prstGeom>
          <a:ln>
            <a:solidFill>
              <a:srgbClr val="002060"/>
            </a:solidFill>
          </a:ln>
        </p:spPr>
        <p:txBody>
          <a:bodyPr>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sum_demo2_3_2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input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请输入一个正整数</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eval</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isinstance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&lt;=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&lt;=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else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不是数字或不符合要求</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input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请输入一个正整数</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整数之和</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pPr algn="just">
              <a:spcAft>
                <a:spcPts val="0"/>
              </a:spcAft>
            </a:pPr>
            <a:r>
              <a:rPr lang="en-US" altLang="zh-CN" sz="2000" kern="100" dirty="0">
                <a:latin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
        <p:nvSpPr>
          <p:cNvPr id="3" name="矩形 2"/>
          <p:cNvSpPr/>
          <p:nvPr/>
        </p:nvSpPr>
        <p:spPr>
          <a:xfrm>
            <a:off x="6321653" y="2335050"/>
            <a:ext cx="5032147" cy="369332"/>
          </a:xfrm>
          <a:prstGeom prst="rect">
            <a:avLst/>
          </a:prstGeom>
        </p:spPr>
        <p:txBody>
          <a:bodyPr wrap="none">
            <a:spAutoFit/>
          </a:bodyPr>
          <a:lstStyle/>
          <a:p>
            <a:r>
              <a:rPr lang="zh-CN" altLang="en-US" dirty="0">
                <a:solidFill>
                  <a:srgbClr val="FF0000"/>
                </a:solidFill>
              </a:rPr>
              <a:t>在用户不输入任何信息（空字符串时）结束循环</a:t>
            </a:r>
          </a:p>
        </p:txBody>
      </p:sp>
    </p:spTree>
    <p:extLst>
      <p:ext uri="{BB962C8B-B14F-4D97-AF65-F5344CB8AC3E}">
        <p14:creationId xmlns:p14="http://schemas.microsoft.com/office/powerpoint/2010/main" val="2625641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循环的设计</a:t>
            </a:r>
            <a:r>
              <a:rPr lang="en-US" altLang="zh-CN" dirty="0"/>
              <a:t>while</a:t>
            </a:r>
            <a:endParaRPr lang="zh-CN" altLang="en-US" dirty="0"/>
          </a:p>
        </p:txBody>
      </p:sp>
      <p:sp>
        <p:nvSpPr>
          <p:cNvPr id="3" name="内容占位符 2"/>
          <p:cNvSpPr>
            <a:spLocks noGrp="1"/>
          </p:cNvSpPr>
          <p:nvPr>
            <p:ph idx="1"/>
          </p:nvPr>
        </p:nvSpPr>
        <p:spPr>
          <a:xfrm>
            <a:off x="838200" y="1690688"/>
            <a:ext cx="10515600" cy="4351338"/>
          </a:xfrm>
        </p:spPr>
        <p:txBody>
          <a:bodyPr>
            <a:noAutofit/>
          </a:bodyPr>
          <a:lstStyle/>
          <a:p>
            <a:r>
              <a:rPr lang="zh-CN" altLang="en-US" sz="2000" dirty="0"/>
              <a:t>要解决一个问题，需要在一个计算空间内重复计算多次来求解</a:t>
            </a:r>
            <a:endParaRPr lang="en-US" altLang="zh-CN" sz="2000" dirty="0"/>
          </a:p>
          <a:p>
            <a:r>
              <a:rPr lang="zh-CN" altLang="en-US" sz="2000" dirty="0"/>
              <a:t>循环变量决定了计算空间</a:t>
            </a:r>
            <a:r>
              <a:rPr lang="en-US" altLang="zh-CN" sz="2000" dirty="0"/>
              <a:t> </a:t>
            </a:r>
            <a:r>
              <a:rPr lang="zh-CN" altLang="en-US" sz="2000" dirty="0"/>
              <a:t>，初值设置以及判断是否是计算空间的最后一个取值 </a:t>
            </a:r>
            <a:endParaRPr lang="en-US" altLang="zh-CN" sz="2000" dirty="0"/>
          </a:p>
          <a:p>
            <a:pPr marL="0" indent="0">
              <a:buNone/>
            </a:pPr>
            <a:endParaRPr lang="en-US" altLang="zh-CN" sz="2000" dirty="0"/>
          </a:p>
          <a:p>
            <a:pPr marL="0" indent="0">
              <a:buNone/>
            </a:pPr>
            <a:r>
              <a:rPr lang="zh-CN" altLang="en-US" sz="2000" dirty="0"/>
              <a:t>循环变量</a:t>
            </a:r>
            <a:r>
              <a:rPr lang="en-US" altLang="zh-CN" sz="2000" dirty="0"/>
              <a:t>=</a:t>
            </a:r>
            <a:r>
              <a:rPr lang="zh-CN" altLang="en-US" sz="2000" dirty="0"/>
              <a:t>初始值 </a:t>
            </a:r>
            <a:endParaRPr lang="en-US" altLang="zh-CN" sz="2000" dirty="0"/>
          </a:p>
          <a:p>
            <a:pPr marL="0" indent="0">
              <a:buNone/>
            </a:pPr>
            <a:r>
              <a:rPr lang="en-US" altLang="zh-CN" sz="2000" dirty="0"/>
              <a:t>while:  </a:t>
            </a:r>
            <a:r>
              <a:rPr lang="zh-CN" altLang="en-US" sz="2000" dirty="0"/>
              <a:t>根据循环变量判断是否还在计算空间内，且求解未结束</a:t>
            </a:r>
            <a:endParaRPr lang="en-US" altLang="zh-CN" sz="2000" dirty="0"/>
          </a:p>
          <a:p>
            <a:pPr marL="0" indent="0">
              <a:buNone/>
            </a:pPr>
            <a:r>
              <a:rPr lang="en-US" altLang="zh-CN" sz="2000" dirty="0"/>
              <a:t>       </a:t>
            </a:r>
            <a:r>
              <a:rPr lang="zh-CN" altLang="en-US" sz="2000" dirty="0"/>
              <a:t>进行计算 </a:t>
            </a:r>
            <a:endParaRPr lang="en-US" altLang="zh-CN" sz="2000" dirty="0"/>
          </a:p>
          <a:p>
            <a:pPr marL="0" indent="0">
              <a:buNone/>
            </a:pPr>
            <a:r>
              <a:rPr lang="en-US" altLang="zh-CN" sz="2000" dirty="0"/>
              <a:t>        if </a:t>
            </a:r>
            <a:r>
              <a:rPr lang="zh-CN" altLang="en-US" sz="2000" dirty="0"/>
              <a:t>发现当前计算不会找到解：  </a:t>
            </a:r>
            <a:r>
              <a:rPr lang="en-US" altLang="zh-CN" sz="2000" dirty="0"/>
              <a:t>continue </a:t>
            </a:r>
          </a:p>
          <a:p>
            <a:pPr marL="0" indent="0">
              <a:buNone/>
            </a:pPr>
            <a:r>
              <a:rPr lang="en-US" altLang="zh-CN" sz="2000" dirty="0"/>
              <a:t>        if </a:t>
            </a:r>
            <a:r>
              <a:rPr lang="zh-CN" altLang="en-US" sz="2000" dirty="0"/>
              <a:t>当前计算无需继续： </a:t>
            </a:r>
            <a:endParaRPr lang="en-US" altLang="zh-CN" sz="2000" dirty="0"/>
          </a:p>
          <a:p>
            <a:pPr marL="0" indent="0">
              <a:buNone/>
            </a:pPr>
            <a:r>
              <a:rPr lang="en-US" altLang="zh-CN" sz="2000" dirty="0"/>
              <a:t>              </a:t>
            </a:r>
            <a:r>
              <a:rPr lang="zh-CN" altLang="en-US" sz="2000" dirty="0"/>
              <a:t>如果已经找到解，且求解结束，可以</a:t>
            </a:r>
            <a:r>
              <a:rPr lang="en-US" altLang="zh-CN" sz="2000" dirty="0"/>
              <a:t>break</a:t>
            </a:r>
            <a:r>
              <a:rPr lang="zh-CN" altLang="en-US" sz="2000" dirty="0"/>
              <a:t>，或</a:t>
            </a:r>
            <a:r>
              <a:rPr lang="en-US" altLang="zh-CN" sz="2000" dirty="0"/>
              <a:t>continue(</a:t>
            </a:r>
            <a:r>
              <a:rPr lang="zh-CN" altLang="en-US" sz="2000" dirty="0"/>
              <a:t>此时可设置求解结束标志）</a:t>
            </a:r>
            <a:endParaRPr lang="en-US" altLang="zh-CN" sz="2000" dirty="0"/>
          </a:p>
          <a:p>
            <a:pPr marL="0" indent="0">
              <a:buNone/>
            </a:pPr>
            <a:r>
              <a:rPr lang="en-US" altLang="zh-CN" sz="2000" dirty="0"/>
              <a:t>        else: </a:t>
            </a:r>
          </a:p>
          <a:p>
            <a:pPr marL="0" indent="0">
              <a:buNone/>
            </a:pPr>
            <a:r>
              <a:rPr lang="en-US" altLang="zh-CN" sz="2000" dirty="0"/>
              <a:t>              </a:t>
            </a:r>
            <a:r>
              <a:rPr lang="zh-CN" altLang="en-US" sz="2000" dirty="0"/>
              <a:t>继续计算 </a:t>
            </a:r>
            <a:endParaRPr lang="en-US" altLang="zh-CN" sz="2000" dirty="0"/>
          </a:p>
          <a:p>
            <a:pPr marL="0" indent="0">
              <a:buNone/>
            </a:pPr>
            <a:r>
              <a:rPr lang="en-US" altLang="zh-CN" sz="2000" dirty="0"/>
              <a:t>        </a:t>
            </a:r>
            <a:r>
              <a:rPr lang="zh-CN" altLang="en-US" sz="2000" dirty="0"/>
              <a:t>在下次循环前（包括</a:t>
            </a:r>
            <a:r>
              <a:rPr lang="en-US" altLang="zh-CN" sz="2000" dirty="0"/>
              <a:t>continue</a:t>
            </a:r>
            <a:r>
              <a:rPr lang="zh-CN" altLang="en-US" sz="2000" dirty="0"/>
              <a:t>之前</a:t>
            </a:r>
            <a:r>
              <a:rPr lang="en-US" altLang="zh-CN" sz="2000" dirty="0"/>
              <a:t>) </a:t>
            </a:r>
            <a:r>
              <a:rPr lang="zh-CN" altLang="en-US" sz="2000" dirty="0"/>
              <a:t>应该更新循环变量 </a:t>
            </a:r>
            <a:endParaRPr lang="en-US" altLang="zh-CN" sz="2000" dirty="0"/>
          </a:p>
          <a:p>
            <a:pPr marL="0" indent="0">
              <a:buNone/>
            </a:pPr>
            <a:r>
              <a:rPr lang="en-US" altLang="zh-CN" sz="2000" dirty="0"/>
              <a:t>               </a:t>
            </a:r>
          </a:p>
        </p:txBody>
      </p:sp>
    </p:spTree>
    <p:extLst>
      <p:ext uri="{BB962C8B-B14F-4D97-AF65-F5344CB8AC3E}">
        <p14:creationId xmlns:p14="http://schemas.microsoft.com/office/powerpoint/2010/main" val="1016001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while</a:t>
            </a:r>
            <a:r>
              <a:rPr lang="zh-CN" altLang="en-US" dirty="0"/>
              <a:t>循环例子： 求一个解</a:t>
            </a:r>
          </a:p>
        </p:txBody>
      </p:sp>
      <p:sp>
        <p:nvSpPr>
          <p:cNvPr id="3" name="内容占位符 2"/>
          <p:cNvSpPr>
            <a:spLocks noGrp="1"/>
          </p:cNvSpPr>
          <p:nvPr>
            <p:ph idx="1"/>
          </p:nvPr>
        </p:nvSpPr>
        <p:spPr>
          <a:xfrm>
            <a:off x="838200" y="1825625"/>
            <a:ext cx="10345615" cy="671390"/>
          </a:xfrm>
        </p:spPr>
        <p:txBody>
          <a:bodyPr/>
          <a:lstStyle/>
          <a:p>
            <a:r>
              <a:rPr lang="zh-CN" altLang="en-US" dirty="0"/>
              <a:t>查找一个最小正整数，满足被</a:t>
            </a:r>
            <a:r>
              <a:rPr lang="en-US" altLang="zh-CN" dirty="0"/>
              <a:t>3</a:t>
            </a:r>
            <a:r>
              <a:rPr lang="zh-CN" altLang="en-US" dirty="0"/>
              <a:t>除余</a:t>
            </a:r>
            <a:r>
              <a:rPr lang="en-US" altLang="zh-CN" dirty="0"/>
              <a:t>2</a:t>
            </a:r>
            <a:r>
              <a:rPr lang="zh-CN" altLang="en-US" dirty="0"/>
              <a:t>，被</a:t>
            </a:r>
            <a:r>
              <a:rPr lang="en-US" altLang="zh-CN" dirty="0"/>
              <a:t>5</a:t>
            </a:r>
            <a:r>
              <a:rPr lang="zh-CN" altLang="en-US" dirty="0"/>
              <a:t>除余</a:t>
            </a:r>
            <a:r>
              <a:rPr lang="en-US" altLang="zh-CN" dirty="0"/>
              <a:t>3</a:t>
            </a:r>
            <a:r>
              <a:rPr lang="zh-CN" altLang="en-US" dirty="0"/>
              <a:t>，被</a:t>
            </a:r>
            <a:r>
              <a:rPr lang="en-US" altLang="zh-CN" dirty="0"/>
              <a:t>7</a:t>
            </a:r>
            <a:r>
              <a:rPr lang="zh-CN" altLang="en-US" dirty="0"/>
              <a:t>除余</a:t>
            </a:r>
            <a:r>
              <a:rPr lang="en-US" altLang="zh-CN" dirty="0"/>
              <a:t>4</a:t>
            </a:r>
            <a:endParaRPr lang="zh-CN" altLang="en-US" dirty="0"/>
          </a:p>
        </p:txBody>
      </p:sp>
      <p:sp>
        <p:nvSpPr>
          <p:cNvPr id="5" name="矩形 4"/>
          <p:cNvSpPr/>
          <p:nvPr/>
        </p:nvSpPr>
        <p:spPr>
          <a:xfrm>
            <a:off x="114300" y="2538167"/>
            <a:ext cx="5867400" cy="3693319"/>
          </a:xfrm>
          <a:prstGeom prst="rect">
            <a:avLst/>
          </a:prstGeom>
          <a:ln>
            <a:solidFill>
              <a:srgbClr val="002060"/>
            </a:solidFill>
          </a:ln>
        </p:spPr>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min_number_while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查找一个最小正整数，满足被</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3</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2</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5</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3</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7</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4'''</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u="sng"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u="sng"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u="sng"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u="sng"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u="sng"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endParaRPr lang="zh-CN" altLang="zh-CN" sz="2000" u="sng"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found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False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是否找到</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not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found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5</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 </a:t>
            </a:r>
          </a:p>
          <a:p>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7</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found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True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3</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2</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5</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3</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7</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4</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的最小正整数是</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
        <p:nvSpPr>
          <p:cNvPr id="7" name="矩形 6"/>
          <p:cNvSpPr/>
          <p:nvPr/>
        </p:nvSpPr>
        <p:spPr>
          <a:xfrm>
            <a:off x="6362700" y="2574802"/>
            <a:ext cx="5505450" cy="2862322"/>
          </a:xfrm>
          <a:prstGeom prst="rect">
            <a:avLst/>
          </a:prstGeom>
          <a:ln>
            <a:solidFill>
              <a:srgbClr val="002060"/>
            </a:solidFill>
          </a:ln>
        </p:spPr>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min_number2_while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查找一个最小正整数，满足被</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3</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2</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5</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3</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7</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4'''</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u="sng"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u="sng"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u="sng"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u="sng"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u="sng"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000" u="sng"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not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5</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7</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3</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2</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5</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3</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7</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4</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的最小正整数是</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45570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while</a:t>
            </a:r>
            <a:r>
              <a:rPr lang="zh-CN" altLang="en-US" dirty="0"/>
              <a:t>循环例子 </a:t>
            </a:r>
            <a:r>
              <a:rPr lang="en-US" altLang="zh-CN" dirty="0">
                <a:sym typeface="Wingdings" panose="05000000000000000000" pitchFamily="2" charset="2"/>
              </a:rPr>
              <a:t> </a:t>
            </a:r>
            <a:r>
              <a:rPr lang="zh-CN" altLang="en-US" dirty="0">
                <a:sym typeface="Wingdings" panose="05000000000000000000" pitchFamily="2" charset="2"/>
              </a:rPr>
              <a:t>引入</a:t>
            </a:r>
            <a:r>
              <a:rPr lang="en-US" altLang="zh-CN" dirty="0">
                <a:sym typeface="Wingdings" panose="05000000000000000000" pitchFamily="2" charset="2"/>
              </a:rPr>
              <a:t>break </a:t>
            </a:r>
            <a:endParaRPr lang="zh-CN" altLang="en-US" dirty="0"/>
          </a:p>
        </p:txBody>
      </p:sp>
      <p:sp>
        <p:nvSpPr>
          <p:cNvPr id="3" name="内容占位符 2"/>
          <p:cNvSpPr>
            <a:spLocks noGrp="1"/>
          </p:cNvSpPr>
          <p:nvPr>
            <p:ph idx="1"/>
          </p:nvPr>
        </p:nvSpPr>
        <p:spPr>
          <a:xfrm>
            <a:off x="838200" y="1825625"/>
            <a:ext cx="10345615" cy="671390"/>
          </a:xfrm>
        </p:spPr>
        <p:txBody>
          <a:bodyPr/>
          <a:lstStyle/>
          <a:p>
            <a:r>
              <a:rPr lang="zh-CN" altLang="en-US" dirty="0"/>
              <a:t>查找一个最小正整数，满足被</a:t>
            </a:r>
            <a:r>
              <a:rPr lang="en-US" altLang="zh-CN" dirty="0"/>
              <a:t>3</a:t>
            </a:r>
            <a:r>
              <a:rPr lang="zh-CN" altLang="en-US" dirty="0"/>
              <a:t>除余</a:t>
            </a:r>
            <a:r>
              <a:rPr lang="en-US" altLang="zh-CN" dirty="0"/>
              <a:t>2</a:t>
            </a:r>
            <a:r>
              <a:rPr lang="zh-CN" altLang="en-US" dirty="0"/>
              <a:t>，被</a:t>
            </a:r>
            <a:r>
              <a:rPr lang="en-US" altLang="zh-CN" dirty="0"/>
              <a:t>5</a:t>
            </a:r>
            <a:r>
              <a:rPr lang="zh-CN" altLang="en-US" dirty="0"/>
              <a:t>除余</a:t>
            </a:r>
            <a:r>
              <a:rPr lang="en-US" altLang="zh-CN" dirty="0"/>
              <a:t>3</a:t>
            </a:r>
            <a:r>
              <a:rPr lang="zh-CN" altLang="en-US" dirty="0"/>
              <a:t>，被</a:t>
            </a:r>
            <a:r>
              <a:rPr lang="en-US" altLang="zh-CN" dirty="0"/>
              <a:t>7</a:t>
            </a:r>
            <a:r>
              <a:rPr lang="zh-CN" altLang="en-US" dirty="0"/>
              <a:t>除余</a:t>
            </a:r>
            <a:r>
              <a:rPr lang="en-US" altLang="zh-CN" dirty="0"/>
              <a:t>4</a:t>
            </a:r>
            <a:endParaRPr lang="zh-CN" altLang="en-US" dirty="0"/>
          </a:p>
        </p:txBody>
      </p:sp>
      <p:sp>
        <p:nvSpPr>
          <p:cNvPr id="4" name="矩形 3"/>
          <p:cNvSpPr/>
          <p:nvPr/>
        </p:nvSpPr>
        <p:spPr>
          <a:xfrm>
            <a:off x="6267450" y="2633417"/>
            <a:ext cx="5600700" cy="3724096"/>
          </a:xfrm>
          <a:prstGeom prst="rect">
            <a:avLst/>
          </a:prstGeom>
          <a:ln>
            <a:solidFill>
              <a:srgbClr val="0070C0"/>
            </a:solidFill>
          </a:ln>
        </p:spPr>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min_number3_while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查找一个最小正整数，满足被</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3</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2</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5</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3</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7</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4'''</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True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5</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7</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break</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3</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2</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5</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3</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7</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4</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的最小正整数是</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pPr algn="just">
              <a:spcAft>
                <a:spcPts val="0"/>
              </a:spcAft>
            </a:pPr>
            <a:r>
              <a:rPr lang="en-US" altLang="zh-CN" sz="2000" kern="100" dirty="0">
                <a:latin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
        <p:nvSpPr>
          <p:cNvPr id="6" name="矩形 5"/>
          <p:cNvSpPr/>
          <p:nvPr/>
        </p:nvSpPr>
        <p:spPr>
          <a:xfrm>
            <a:off x="114300" y="2538167"/>
            <a:ext cx="5867400" cy="3693319"/>
          </a:xfrm>
          <a:prstGeom prst="rect">
            <a:avLst/>
          </a:prstGeom>
          <a:ln>
            <a:solidFill>
              <a:srgbClr val="002060"/>
            </a:solidFill>
          </a:ln>
        </p:spPr>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min_number_while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查找一个最小正整数，满足被</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3</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2</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5</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3</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7</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4'''</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u="sng"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u="sng"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u="sng"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u="sng"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u="sng"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endParaRPr lang="zh-CN" altLang="zh-CN" sz="2000" u="sng"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found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False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是否找到</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not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found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5</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 </a:t>
            </a:r>
          </a:p>
          <a:p>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7</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found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True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3</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2</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5</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3</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7</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4</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的最小正整数是</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
        <p:nvSpPr>
          <p:cNvPr id="5" name="右箭头 4">
            <a:extLst>
              <a:ext uri="{FF2B5EF4-FFF2-40B4-BE49-F238E27FC236}">
                <a16:creationId xmlns:a16="http://schemas.microsoft.com/office/drawing/2014/main" id="{7BC05132-C640-8D43-AD87-1744AE6DB817}"/>
              </a:ext>
            </a:extLst>
          </p:cNvPr>
          <p:cNvSpPr/>
          <p:nvPr/>
        </p:nvSpPr>
        <p:spPr>
          <a:xfrm>
            <a:off x="5843588" y="4086225"/>
            <a:ext cx="528637" cy="27146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45001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while</a:t>
            </a:r>
            <a:r>
              <a:rPr lang="zh-CN" altLang="en-US" dirty="0"/>
              <a:t>循环例子：求多个解</a:t>
            </a:r>
          </a:p>
        </p:txBody>
      </p:sp>
      <p:sp>
        <p:nvSpPr>
          <p:cNvPr id="3" name="内容占位符 2"/>
          <p:cNvSpPr>
            <a:spLocks noGrp="1"/>
          </p:cNvSpPr>
          <p:nvPr>
            <p:ph idx="1"/>
          </p:nvPr>
        </p:nvSpPr>
        <p:spPr>
          <a:xfrm>
            <a:off x="838200" y="1825625"/>
            <a:ext cx="10172700" cy="518251"/>
          </a:xfrm>
        </p:spPr>
        <p:txBody>
          <a:bodyPr>
            <a:normAutofit/>
          </a:bodyPr>
          <a:lstStyle/>
          <a:p>
            <a:r>
              <a:rPr lang="zh-CN" altLang="zh-CN" dirty="0"/>
              <a:t>查找前面</a:t>
            </a:r>
            <a:r>
              <a:rPr lang="en-US" altLang="zh-CN" dirty="0"/>
              <a:t>n</a:t>
            </a:r>
            <a:r>
              <a:rPr lang="zh-CN" altLang="zh-CN" dirty="0"/>
              <a:t>个正整数，满足被</a:t>
            </a:r>
            <a:r>
              <a:rPr lang="en-US" altLang="zh-CN" dirty="0"/>
              <a:t>3</a:t>
            </a:r>
            <a:r>
              <a:rPr lang="zh-CN" altLang="zh-CN" dirty="0"/>
              <a:t>除余</a:t>
            </a:r>
            <a:r>
              <a:rPr lang="en-US" altLang="zh-CN" dirty="0"/>
              <a:t>2</a:t>
            </a:r>
            <a:r>
              <a:rPr lang="zh-CN" altLang="zh-CN" dirty="0"/>
              <a:t>，被</a:t>
            </a:r>
            <a:r>
              <a:rPr lang="en-US" altLang="zh-CN" dirty="0"/>
              <a:t>5</a:t>
            </a:r>
            <a:r>
              <a:rPr lang="zh-CN" altLang="zh-CN" dirty="0"/>
              <a:t>除余</a:t>
            </a:r>
            <a:r>
              <a:rPr lang="en-US" altLang="zh-CN" dirty="0"/>
              <a:t>3</a:t>
            </a:r>
            <a:r>
              <a:rPr lang="zh-CN" altLang="zh-CN" dirty="0"/>
              <a:t>，被</a:t>
            </a:r>
            <a:r>
              <a:rPr lang="en-US" altLang="zh-CN" dirty="0"/>
              <a:t>7</a:t>
            </a:r>
            <a:r>
              <a:rPr lang="zh-CN" altLang="zh-CN" dirty="0"/>
              <a:t>除余</a:t>
            </a:r>
            <a:r>
              <a:rPr lang="en-US" altLang="zh-CN" dirty="0"/>
              <a:t>4</a:t>
            </a:r>
            <a:endParaRPr lang="zh-CN" altLang="en-US" dirty="0"/>
          </a:p>
        </p:txBody>
      </p:sp>
      <p:sp>
        <p:nvSpPr>
          <p:cNvPr id="4" name="矩形 3"/>
          <p:cNvSpPr/>
          <p:nvPr/>
        </p:nvSpPr>
        <p:spPr>
          <a:xfrm>
            <a:off x="5962650" y="2381976"/>
            <a:ext cx="6096000" cy="4524315"/>
          </a:xfrm>
          <a:prstGeom prst="rect">
            <a:avLst/>
          </a:prstGeom>
          <a:ln>
            <a:solidFill>
              <a:srgbClr val="002060"/>
            </a:solidFill>
          </a:ln>
        </p:spPr>
        <p:txBody>
          <a:bodyPr>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first_n_number_while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total</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count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找到的个数</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first_n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count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&lt;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total</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5</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7</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first_n</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append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count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000" kern="100" dirty="0">
              <a:latin typeface="等线" panose="02010600030101010101" pitchFamily="2" charset="-122"/>
              <a:cs typeface="Times New Roman" panose="02020603050405020304" pitchFamily="18" charset="0"/>
            </a:endParaRPr>
          </a:p>
          <a:p>
            <a:endPar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first_n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join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str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first_n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3</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2</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5</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3</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7</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4</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的前面</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个正整数是</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total</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first_n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en-US" dirty="0"/>
          </a:p>
        </p:txBody>
      </p:sp>
      <p:sp>
        <p:nvSpPr>
          <p:cNvPr id="6" name="矩形 5"/>
          <p:cNvSpPr/>
          <p:nvPr/>
        </p:nvSpPr>
        <p:spPr>
          <a:xfrm>
            <a:off x="38100" y="2538167"/>
            <a:ext cx="5867400" cy="3693319"/>
          </a:xfrm>
          <a:prstGeom prst="rect">
            <a:avLst/>
          </a:prstGeom>
          <a:ln>
            <a:solidFill>
              <a:srgbClr val="002060"/>
            </a:solidFill>
          </a:ln>
        </p:spPr>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min_number_while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查找一个最小正整数，满足被</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3</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2</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5</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3</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7</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4'''</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u="sng"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u="sng"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u="sng"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u="sng"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u="sng"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endParaRPr lang="zh-CN" altLang="zh-CN" sz="2000" u="sng"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found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False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是否找到</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not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found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5</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 </a:t>
            </a:r>
          </a:p>
          <a:p>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7</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found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True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3</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2</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5</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3</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7</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除余</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4</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的最小正整数是</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20204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rPr>
              <a:t>3.3.1 </a:t>
            </a:r>
            <a:r>
              <a:rPr lang="zh-CN" altLang="en-US" dirty="0">
                <a:solidFill>
                  <a:srgbClr val="FF0000"/>
                </a:solidFill>
                <a:highlight>
                  <a:srgbClr val="FFFF00"/>
                </a:highlight>
                <a:latin typeface="宋体" panose="02010600030101010101" pitchFamily="2" charset="-122"/>
              </a:rPr>
              <a:t>for循环</a:t>
            </a:r>
            <a:r>
              <a:rPr lang="zh-CN" altLang="en-US" dirty="0">
                <a:latin typeface="宋体" panose="02010600030101010101" pitchFamily="2" charset="-122"/>
              </a:rPr>
              <a:t>与while循环</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5" name="矩形 4"/>
          <p:cNvSpPr/>
          <p:nvPr/>
        </p:nvSpPr>
        <p:spPr>
          <a:xfrm>
            <a:off x="8079419" y="376520"/>
            <a:ext cx="2349090" cy="760280"/>
          </a:xfrm>
          <a:prstGeom prst="rect">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iter</a:t>
            </a:r>
            <a:r>
              <a:rPr lang="en-US" altLang="zh-CN" b="1" dirty="0">
                <a:solidFill>
                  <a:schemeClr val="tx1"/>
                </a:solidFill>
              </a:rPr>
              <a:t>_ = </a:t>
            </a:r>
            <a:r>
              <a:rPr lang="en-US" altLang="zh-CN" b="1" dirty="0" err="1">
                <a:solidFill>
                  <a:schemeClr val="tx1"/>
                </a:solidFill>
              </a:rPr>
              <a:t>iter</a:t>
            </a:r>
            <a:r>
              <a:rPr lang="en-US" altLang="zh-CN" b="1" dirty="0">
                <a:solidFill>
                  <a:schemeClr val="tx1"/>
                </a:solidFill>
              </a:rPr>
              <a:t>(sequence)</a:t>
            </a:r>
            <a:endParaRPr lang="zh-CN" altLang="en-US" b="1" dirty="0">
              <a:solidFill>
                <a:schemeClr val="tx1"/>
              </a:solidFill>
            </a:endParaRPr>
          </a:p>
        </p:txBody>
      </p:sp>
      <p:sp>
        <p:nvSpPr>
          <p:cNvPr id="6" name="流程图: 决策 5"/>
          <p:cNvSpPr/>
          <p:nvPr/>
        </p:nvSpPr>
        <p:spPr>
          <a:xfrm>
            <a:off x="7772394" y="1456119"/>
            <a:ext cx="2960916" cy="870856"/>
          </a:xfrm>
          <a:prstGeom prst="flowChartDecisio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x=next(</a:t>
            </a:r>
            <a:r>
              <a:rPr lang="en-US" altLang="zh-CN" b="1" dirty="0" err="1">
                <a:solidFill>
                  <a:schemeClr val="bg1"/>
                </a:solidFill>
              </a:rPr>
              <a:t>iter</a:t>
            </a:r>
            <a:r>
              <a:rPr lang="en-US" altLang="zh-CN" b="1" dirty="0">
                <a:solidFill>
                  <a:schemeClr val="bg1"/>
                </a:solidFill>
              </a:rPr>
              <a:t>_)</a:t>
            </a:r>
            <a:endParaRPr lang="zh-CN" altLang="en-US" b="1" dirty="0">
              <a:solidFill>
                <a:schemeClr val="bg1"/>
              </a:solidFill>
            </a:endParaRPr>
          </a:p>
        </p:txBody>
      </p:sp>
      <p:cxnSp>
        <p:nvCxnSpPr>
          <p:cNvPr id="7" name="直接箭头连接符 6"/>
          <p:cNvCxnSpPr>
            <a:endCxn id="5" idx="0"/>
          </p:cNvCxnSpPr>
          <p:nvPr/>
        </p:nvCxnSpPr>
        <p:spPr>
          <a:xfrm>
            <a:off x="9252853" y="135314"/>
            <a:ext cx="1111" cy="24120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 name="直接箭头连接符 7"/>
          <p:cNvCxnSpPr>
            <a:stCxn id="5" idx="2"/>
            <a:endCxn id="6" idx="0"/>
          </p:cNvCxnSpPr>
          <p:nvPr/>
        </p:nvCxnSpPr>
        <p:spPr>
          <a:xfrm flipH="1">
            <a:off x="9252852" y="1136800"/>
            <a:ext cx="1112" cy="3193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 name="矩形 8"/>
          <p:cNvSpPr/>
          <p:nvPr/>
        </p:nvSpPr>
        <p:spPr>
          <a:xfrm>
            <a:off x="8193311" y="2836692"/>
            <a:ext cx="2148114" cy="60788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循环体</a:t>
            </a:r>
            <a:r>
              <a:rPr lang="en-US" altLang="zh-CN" b="1" dirty="0">
                <a:solidFill>
                  <a:schemeClr val="tx1"/>
                </a:solidFill>
              </a:rPr>
              <a:t>1</a:t>
            </a:r>
            <a:r>
              <a:rPr lang="zh-CN" altLang="en-US" b="1" dirty="0">
                <a:solidFill>
                  <a:schemeClr val="tx1"/>
                </a:solidFill>
              </a:rPr>
              <a:t>（使用</a:t>
            </a:r>
            <a:r>
              <a:rPr lang="en-US" altLang="zh-CN" b="1" dirty="0">
                <a:solidFill>
                  <a:schemeClr val="tx1"/>
                </a:solidFill>
              </a:rPr>
              <a:t>x</a:t>
            </a:r>
            <a:r>
              <a:rPr lang="zh-CN" altLang="en-US" b="1" dirty="0">
                <a:solidFill>
                  <a:schemeClr val="tx1"/>
                </a:solidFill>
              </a:rPr>
              <a:t>）</a:t>
            </a:r>
          </a:p>
        </p:txBody>
      </p:sp>
      <p:cxnSp>
        <p:nvCxnSpPr>
          <p:cNvPr id="10" name="直接箭头连接符 9"/>
          <p:cNvCxnSpPr>
            <a:stCxn id="6" idx="2"/>
            <a:endCxn id="9" idx="0"/>
          </p:cNvCxnSpPr>
          <p:nvPr/>
        </p:nvCxnSpPr>
        <p:spPr>
          <a:xfrm>
            <a:off x="9252852" y="2326975"/>
            <a:ext cx="14516" cy="50971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1" name="流程图: 终止 10"/>
          <p:cNvSpPr/>
          <p:nvPr/>
        </p:nvSpPr>
        <p:spPr>
          <a:xfrm>
            <a:off x="8788395" y="6398228"/>
            <a:ext cx="986972" cy="377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193310" y="3867211"/>
            <a:ext cx="2148114" cy="60788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循环体</a:t>
            </a:r>
            <a:r>
              <a:rPr lang="en-US" altLang="zh-CN" b="1" dirty="0">
                <a:solidFill>
                  <a:schemeClr val="tx1"/>
                </a:solidFill>
              </a:rPr>
              <a:t>2</a:t>
            </a:r>
            <a:r>
              <a:rPr lang="zh-CN" altLang="en-US" b="1" dirty="0">
                <a:solidFill>
                  <a:schemeClr val="tx1"/>
                </a:solidFill>
              </a:rPr>
              <a:t>（使用</a:t>
            </a:r>
            <a:r>
              <a:rPr lang="en-US" altLang="zh-CN" b="1" dirty="0">
                <a:solidFill>
                  <a:schemeClr val="tx1"/>
                </a:solidFill>
              </a:rPr>
              <a:t>x</a:t>
            </a:r>
            <a:r>
              <a:rPr lang="zh-CN" altLang="en-US" b="1" dirty="0">
                <a:solidFill>
                  <a:schemeClr val="tx1"/>
                </a:solidFill>
              </a:rPr>
              <a:t>）</a:t>
            </a:r>
          </a:p>
        </p:txBody>
      </p:sp>
      <p:cxnSp>
        <p:nvCxnSpPr>
          <p:cNvPr id="13" name="直接箭头连接符 12"/>
          <p:cNvCxnSpPr>
            <a:stCxn id="9" idx="2"/>
            <a:endCxn id="12" idx="0"/>
          </p:cNvCxnSpPr>
          <p:nvPr/>
        </p:nvCxnSpPr>
        <p:spPr>
          <a:xfrm flipH="1">
            <a:off x="9267367" y="3444572"/>
            <a:ext cx="1" cy="4226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肘形连接符 13"/>
          <p:cNvCxnSpPr>
            <a:stCxn id="12" idx="2"/>
            <a:endCxn id="6" idx="1"/>
          </p:cNvCxnSpPr>
          <p:nvPr/>
        </p:nvCxnSpPr>
        <p:spPr>
          <a:xfrm rot="5400000" flipH="1">
            <a:off x="7228109" y="2435833"/>
            <a:ext cx="2583544" cy="1494973"/>
          </a:xfrm>
          <a:prstGeom prst="bentConnector4">
            <a:avLst>
              <a:gd name="adj1" fmla="val -8848"/>
              <a:gd name="adj2" fmla="val 14830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肘形连接符 14"/>
          <p:cNvCxnSpPr>
            <a:stCxn id="6" idx="3"/>
            <a:endCxn id="17" idx="0"/>
          </p:cNvCxnSpPr>
          <p:nvPr/>
        </p:nvCxnSpPr>
        <p:spPr>
          <a:xfrm flipH="1">
            <a:off x="9281881" y="1891547"/>
            <a:ext cx="1451429" cy="3267430"/>
          </a:xfrm>
          <a:prstGeom prst="bentConnector4">
            <a:avLst>
              <a:gd name="adj1" fmla="val -28750"/>
              <a:gd name="adj2" fmla="val 922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9" idx="3"/>
            <a:endCxn id="11" idx="0"/>
          </p:cNvCxnSpPr>
          <p:nvPr/>
        </p:nvCxnSpPr>
        <p:spPr>
          <a:xfrm flipH="1">
            <a:off x="9281881" y="3140632"/>
            <a:ext cx="1059544" cy="3257596"/>
          </a:xfrm>
          <a:prstGeom prst="bentConnector4">
            <a:avLst>
              <a:gd name="adj1" fmla="val -21575"/>
              <a:gd name="adj2" fmla="val 88973"/>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8207824" y="5158977"/>
            <a:ext cx="2148114" cy="607880"/>
          </a:xfrm>
          <a:prstGeom prst="rect">
            <a:avLst/>
          </a:prstGeom>
          <a:noFill/>
          <a:ln w="127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else </a:t>
            </a:r>
            <a:r>
              <a:rPr lang="zh-CN" altLang="en-US" b="1" dirty="0">
                <a:solidFill>
                  <a:schemeClr val="tx1"/>
                </a:solidFill>
              </a:rPr>
              <a:t>语句块</a:t>
            </a:r>
          </a:p>
        </p:txBody>
      </p:sp>
      <p:sp>
        <p:nvSpPr>
          <p:cNvPr id="18" name="文本框 17"/>
          <p:cNvSpPr txBox="1"/>
          <p:nvPr/>
        </p:nvSpPr>
        <p:spPr>
          <a:xfrm>
            <a:off x="10326909" y="1514171"/>
            <a:ext cx="1524000" cy="369332"/>
          </a:xfrm>
          <a:prstGeom prst="rect">
            <a:avLst/>
          </a:prstGeom>
          <a:noFill/>
        </p:spPr>
        <p:txBody>
          <a:bodyPr wrap="square" rtlCol="0">
            <a:spAutoFit/>
          </a:bodyPr>
          <a:lstStyle/>
          <a:p>
            <a:r>
              <a:rPr lang="en-US" altLang="zh-CN" dirty="0" err="1">
                <a:solidFill>
                  <a:srgbClr val="FF0000"/>
                </a:solidFill>
              </a:rPr>
              <a:t>StopIteration</a:t>
            </a:r>
            <a:endParaRPr lang="zh-CN" altLang="en-US" dirty="0">
              <a:solidFill>
                <a:srgbClr val="FF0000"/>
              </a:solidFill>
            </a:endParaRPr>
          </a:p>
        </p:txBody>
      </p:sp>
      <p:cxnSp>
        <p:nvCxnSpPr>
          <p:cNvPr id="19" name="直接箭头连接符 18"/>
          <p:cNvCxnSpPr>
            <a:stCxn id="17" idx="2"/>
            <a:endCxn id="11" idx="0"/>
          </p:cNvCxnSpPr>
          <p:nvPr/>
        </p:nvCxnSpPr>
        <p:spPr>
          <a:xfrm>
            <a:off x="9281881" y="5766857"/>
            <a:ext cx="0" cy="6313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9296394" y="2254399"/>
            <a:ext cx="1524000" cy="369332"/>
          </a:xfrm>
          <a:prstGeom prst="rect">
            <a:avLst/>
          </a:prstGeom>
          <a:noFill/>
        </p:spPr>
        <p:txBody>
          <a:bodyPr wrap="square" rtlCol="0">
            <a:spAutoFit/>
          </a:bodyPr>
          <a:lstStyle/>
          <a:p>
            <a:r>
              <a:rPr lang="en-US" altLang="zh-CN" dirty="0">
                <a:solidFill>
                  <a:srgbClr val="FF0000"/>
                </a:solidFill>
              </a:rPr>
              <a:t>No exception</a:t>
            </a:r>
            <a:endParaRPr lang="zh-CN" altLang="en-US" dirty="0">
              <a:solidFill>
                <a:srgbClr val="FF0000"/>
              </a:solidFill>
            </a:endParaRPr>
          </a:p>
        </p:txBody>
      </p:sp>
      <p:sp>
        <p:nvSpPr>
          <p:cNvPr id="21" name="文本框 20"/>
          <p:cNvSpPr txBox="1"/>
          <p:nvPr/>
        </p:nvSpPr>
        <p:spPr>
          <a:xfrm>
            <a:off x="10094678" y="3502627"/>
            <a:ext cx="1045030" cy="369332"/>
          </a:xfrm>
          <a:prstGeom prst="rect">
            <a:avLst/>
          </a:prstGeom>
          <a:solidFill>
            <a:schemeClr val="bg1"/>
          </a:solidFill>
        </p:spPr>
        <p:txBody>
          <a:bodyPr wrap="square" rtlCol="0">
            <a:spAutoFit/>
          </a:bodyPr>
          <a:lstStyle/>
          <a:p>
            <a:pPr algn="ctr"/>
            <a:r>
              <a:rPr lang="en-US" altLang="zh-CN" dirty="0">
                <a:solidFill>
                  <a:srgbClr val="0070C0"/>
                </a:solidFill>
              </a:rPr>
              <a:t>break</a:t>
            </a:r>
            <a:endParaRPr lang="zh-CN" altLang="en-US" dirty="0">
              <a:solidFill>
                <a:srgbClr val="0070C0"/>
              </a:solidFill>
            </a:endParaRPr>
          </a:p>
        </p:txBody>
      </p:sp>
      <p:cxnSp>
        <p:nvCxnSpPr>
          <p:cNvPr id="22" name="肘形连接符 21"/>
          <p:cNvCxnSpPr>
            <a:stCxn id="9" idx="1"/>
            <a:endCxn id="6" idx="1"/>
          </p:cNvCxnSpPr>
          <p:nvPr/>
        </p:nvCxnSpPr>
        <p:spPr>
          <a:xfrm rot="10800000">
            <a:off x="7772395" y="1891548"/>
            <a:ext cx="420917" cy="1249085"/>
          </a:xfrm>
          <a:prstGeom prst="bentConnector3">
            <a:avLst>
              <a:gd name="adj1" fmla="val 154310"/>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090223" y="2225370"/>
            <a:ext cx="1103087" cy="369332"/>
          </a:xfrm>
          <a:prstGeom prst="rect">
            <a:avLst/>
          </a:prstGeom>
          <a:solidFill>
            <a:schemeClr val="bg1"/>
          </a:solidFill>
        </p:spPr>
        <p:txBody>
          <a:bodyPr wrap="square" rtlCol="0">
            <a:spAutoFit/>
          </a:bodyPr>
          <a:lstStyle/>
          <a:p>
            <a:pPr algn="ctr"/>
            <a:r>
              <a:rPr lang="en-US" altLang="zh-CN" dirty="0">
                <a:solidFill>
                  <a:srgbClr val="0070C0"/>
                </a:solidFill>
              </a:rPr>
              <a:t>continue</a:t>
            </a:r>
            <a:endParaRPr lang="zh-CN" altLang="en-US" dirty="0">
              <a:solidFill>
                <a:srgbClr val="0070C0"/>
              </a:solidFill>
            </a:endParaRPr>
          </a:p>
        </p:txBody>
      </p:sp>
      <p:sp>
        <p:nvSpPr>
          <p:cNvPr id="24" name="Rectangle 1"/>
          <p:cNvSpPr>
            <a:spLocks noChangeArrowheads="1"/>
          </p:cNvSpPr>
          <p:nvPr/>
        </p:nvSpPr>
        <p:spPr bwMode="auto">
          <a:xfrm>
            <a:off x="914400" y="2586964"/>
            <a:ext cx="5602514" cy="3170099"/>
          </a:xfrm>
          <a:prstGeom prst="rect">
            <a:avLst/>
          </a:prstGeom>
          <a:solidFill>
            <a:schemeClr val="accent4">
              <a:lumMod val="20000"/>
              <a:lumOff val="80000"/>
            </a:schemeClr>
          </a:solidFill>
          <a:ln>
            <a:solidFill>
              <a:schemeClr val="tx1"/>
            </a:solidFill>
          </a:ln>
          <a:effectLs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target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iterable: </a:t>
            </a: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Assign iterable items to target</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循环体</a:t>
            </a:r>
            <a:endParaRPr kumimoji="0" lang="en-US"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000" i="1" dirty="0">
                <a:solidFill>
                  <a:srgbClr val="808080"/>
                </a:solidFill>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条件表达式1: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break </a:t>
            </a:r>
            <a:r>
              <a:rPr lang="en-US" altLang="zh-CN" sz="2000" b="1" dirty="0">
                <a:solidFill>
                  <a:srgbClr val="000080"/>
                </a:solidFill>
                <a:latin typeface="宋体" panose="02010600030101010101" pitchFamily="2" charset="-122"/>
                <a:ea typeface="宋体" panose="02010600030101010101" pitchFamily="2" charset="-122"/>
              </a:rPr>
              <a:t>#</a:t>
            </a:r>
            <a:r>
              <a:rPr lang="zh-CN" altLang="en-US" sz="2000" b="1" dirty="0">
                <a:solidFill>
                  <a:srgbClr val="FF0000"/>
                </a:solidFill>
                <a:latin typeface="宋体" panose="02010600030101010101" pitchFamily="2" charset="-122"/>
                <a:ea typeface="宋体" panose="02010600030101010101" pitchFamily="2" charset="-122"/>
              </a:rPr>
              <a:t>可选</a:t>
            </a:r>
            <a:r>
              <a:rPr lang="zh-CN" altLang="zh-CN" sz="2000" b="1" dirty="0">
                <a:solidFill>
                  <a:srgbClr val="000080"/>
                </a:solidFill>
                <a:latin typeface="宋体" panose="02010600030101010101" pitchFamily="2" charset="-122"/>
                <a:ea typeface="宋体" panose="02010600030101010101" pitchFamily="2" charset="-122"/>
              </a:rPr>
              <a:t> </a:t>
            </a:r>
            <a:endParaRPr lang="en-US" altLang="zh-CN" sz="2000" b="1" dirty="0">
              <a:solidFill>
                <a:srgbClr val="000080"/>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000" i="1" dirty="0">
                <a:solidFill>
                  <a:srgbClr val="808080"/>
                </a:solidFill>
                <a:latin typeface="宋体" panose="02010600030101010101" pitchFamily="2" charset="-122"/>
                <a:ea typeface="宋体" panose="02010600030101010101" pitchFamily="2" charset="-122"/>
              </a:rPr>
              <a:t>     </a:t>
            </a:r>
            <a:r>
              <a:rPr lang="zh-CN" altLang="zh-CN" sz="2000" i="1" dirty="0">
                <a:solidFill>
                  <a:srgbClr val="808080"/>
                </a:solidFill>
                <a:latin typeface="宋体" panose="02010600030101010101" pitchFamily="2" charset="-122"/>
                <a:ea typeface="宋体" panose="02010600030101010101" pitchFamily="2" charset="-122"/>
              </a:rPr>
              <a:t># Exit loop now, skip else if present</a:t>
            </a:r>
            <a:endParaRPr kumimoji="0" lang="en-US"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000" b="1" dirty="0">
                <a:solidFill>
                  <a:srgbClr val="000080"/>
                </a:solidFill>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条件表达式2: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continue</a:t>
            </a:r>
            <a:r>
              <a:rPr kumimoji="0" lang="en-US"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lang="en-US" altLang="zh-CN" sz="2000" b="1" dirty="0">
                <a:solidFill>
                  <a:srgbClr val="000080"/>
                </a:solidFill>
                <a:latin typeface="宋体" panose="02010600030101010101" pitchFamily="2" charset="-122"/>
                <a:ea typeface="宋体" panose="02010600030101010101" pitchFamily="2" charset="-122"/>
              </a:rPr>
              <a:t>#</a:t>
            </a:r>
            <a:r>
              <a:rPr lang="zh-CN" altLang="en-US" sz="2000" b="1" dirty="0">
                <a:solidFill>
                  <a:srgbClr val="FF0000"/>
                </a:solidFill>
                <a:latin typeface="宋体" panose="02010600030101010101" pitchFamily="2" charset="-122"/>
                <a:ea typeface="宋体" panose="02010600030101010101" pitchFamily="2" charset="-122"/>
              </a:rPr>
              <a:t>可选</a:t>
            </a:r>
            <a:r>
              <a:rPr lang="zh-CN" altLang="zh-CN" sz="2000" b="1" dirty="0">
                <a:solidFill>
                  <a:srgbClr val="000080"/>
                </a:solidFill>
                <a:latin typeface="宋体" panose="02010600030101010101" pitchFamily="2" charset="-122"/>
                <a:ea typeface="宋体" panose="02010600030101010101" pitchFamily="2" charset="-122"/>
              </a:rPr>
              <a:t> </a:t>
            </a:r>
            <a:endParaRPr lang="en-US" altLang="zh-CN" sz="2000" b="1" dirty="0">
              <a:solidFill>
                <a:srgbClr val="000080"/>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000" i="1" dirty="0"/>
              <a:t>       #go to top of loop now</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lang="zh-CN" altLang="en-US" sz="2000" i="1" dirty="0">
                <a:solidFill>
                  <a:srgbClr val="FF0000"/>
                </a:solidFill>
                <a:latin typeface="宋体" panose="02010600030101010101" pitchFamily="2" charset="-122"/>
                <a:ea typeface="宋体" panose="02010600030101010101" pitchFamily="2" charset="-122"/>
              </a:rPr>
              <a:t>可选</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else子句 </a:t>
            </a: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If we didn't hit a 'break'</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119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补充： 可迭代对象、迭代器</a:t>
            </a:r>
          </a:p>
        </p:txBody>
      </p:sp>
      <p:sp>
        <p:nvSpPr>
          <p:cNvPr id="3" name="内容占位符 2"/>
          <p:cNvSpPr>
            <a:spLocks noGrp="1"/>
          </p:cNvSpPr>
          <p:nvPr>
            <p:ph idx="1"/>
          </p:nvPr>
        </p:nvSpPr>
        <p:spPr/>
        <p:txBody>
          <a:bodyPr>
            <a:noAutofit/>
          </a:bodyPr>
          <a:lstStyle/>
          <a:p>
            <a:pPr>
              <a:lnSpc>
                <a:spcPct val="100000"/>
              </a:lnSpc>
            </a:pPr>
            <a:r>
              <a:rPr lang="en-US" altLang="zh-CN" sz="2000" dirty="0"/>
              <a:t>iterable: </a:t>
            </a:r>
          </a:p>
          <a:p>
            <a:pPr lvl="1">
              <a:lnSpc>
                <a:spcPct val="100000"/>
              </a:lnSpc>
            </a:pPr>
            <a:r>
              <a:rPr lang="zh-CN" altLang="en-US" sz="2000" dirty="0"/>
              <a:t>该对象包含一个</a:t>
            </a:r>
            <a:r>
              <a:rPr lang="en-US" altLang="zh-CN" sz="2000" dirty="0"/>
              <a:t>__</a:t>
            </a:r>
            <a:r>
              <a:rPr lang="en-US" altLang="zh-CN" sz="2000" dirty="0" err="1"/>
              <a:t>iter</a:t>
            </a:r>
            <a:r>
              <a:rPr lang="en-US" altLang="zh-CN" sz="2000" dirty="0"/>
              <a:t>__()</a:t>
            </a:r>
            <a:r>
              <a:rPr lang="zh-CN" altLang="en-US" sz="2000" dirty="0"/>
              <a:t>方法，通过调用其得到一个迭代器</a:t>
            </a:r>
            <a:endParaRPr lang="en-US" altLang="zh-CN" sz="2000" dirty="0"/>
          </a:p>
          <a:p>
            <a:pPr lvl="1">
              <a:lnSpc>
                <a:spcPct val="100000"/>
              </a:lnSpc>
            </a:pPr>
            <a:r>
              <a:rPr lang="zh-CN" altLang="en-US" sz="2000" dirty="0"/>
              <a:t>内置函数 </a:t>
            </a:r>
            <a:r>
              <a:rPr lang="en-US" altLang="zh-CN" sz="2000" dirty="0" err="1"/>
              <a:t>iter</a:t>
            </a:r>
            <a:r>
              <a:rPr lang="en-US" altLang="zh-CN" sz="2000" dirty="0"/>
              <a:t>(iterable)</a:t>
            </a:r>
            <a:r>
              <a:rPr lang="zh-CN" altLang="en-US" sz="2000" dirty="0"/>
              <a:t>可以返回一个</a:t>
            </a:r>
            <a:r>
              <a:rPr lang="en-US" altLang="zh-CN" sz="2000" dirty="0"/>
              <a:t>iterator </a:t>
            </a:r>
          </a:p>
          <a:p>
            <a:pPr lvl="1">
              <a:lnSpc>
                <a:spcPct val="100000"/>
              </a:lnSpc>
            </a:pPr>
            <a:r>
              <a:rPr lang="en-US" altLang="zh-CN" sz="2000" dirty="0"/>
              <a:t>iterable</a:t>
            </a:r>
            <a:r>
              <a:rPr lang="zh-CN" altLang="en-US" sz="2000" dirty="0"/>
              <a:t>对象包括：  </a:t>
            </a:r>
            <a:r>
              <a:rPr lang="en-US" altLang="zh-CN" sz="2000" dirty="0" err="1"/>
              <a:t>str,list,tuple,dict,set,range</a:t>
            </a:r>
            <a:r>
              <a:rPr lang="zh-CN" altLang="en-US" sz="2000" dirty="0"/>
              <a:t>等</a:t>
            </a:r>
            <a:endParaRPr lang="en-US" altLang="zh-CN" sz="2000" dirty="0"/>
          </a:p>
          <a:p>
            <a:pPr>
              <a:lnSpc>
                <a:spcPct val="100000"/>
              </a:lnSpc>
            </a:pPr>
            <a:r>
              <a:rPr lang="en-US" altLang="zh-CN" sz="2000" dirty="0"/>
              <a:t>iterator:</a:t>
            </a:r>
          </a:p>
          <a:p>
            <a:pPr lvl="1">
              <a:lnSpc>
                <a:spcPct val="100000"/>
              </a:lnSpc>
            </a:pPr>
            <a:r>
              <a:rPr lang="zh-CN" altLang="en-US" sz="2000" dirty="0"/>
              <a:t>迭代器一般也是可迭代对象，其</a:t>
            </a:r>
            <a:r>
              <a:rPr lang="en-US" altLang="zh-CN" sz="2000" dirty="0"/>
              <a:t>__</a:t>
            </a:r>
            <a:r>
              <a:rPr lang="en-US" altLang="zh-CN" sz="2000" dirty="0" err="1"/>
              <a:t>iter</a:t>
            </a:r>
            <a:r>
              <a:rPr lang="en-US" altLang="zh-CN" sz="2000" dirty="0"/>
              <a:t>__()</a:t>
            </a:r>
            <a:r>
              <a:rPr lang="zh-CN" altLang="en-US" sz="2000" dirty="0"/>
              <a:t>方法返回就是自身 </a:t>
            </a:r>
            <a:endParaRPr lang="en-US" altLang="zh-CN" sz="2000" dirty="0"/>
          </a:p>
          <a:p>
            <a:pPr lvl="1">
              <a:lnSpc>
                <a:spcPct val="100000"/>
              </a:lnSpc>
            </a:pPr>
            <a:r>
              <a:rPr lang="zh-CN" altLang="en-US" sz="2000" dirty="0"/>
              <a:t>包含</a:t>
            </a:r>
            <a:r>
              <a:rPr lang="en-US" altLang="zh-CN" sz="2000" dirty="0"/>
              <a:t>__next__()</a:t>
            </a:r>
            <a:r>
              <a:rPr lang="zh-CN" altLang="en-US" sz="2000" dirty="0"/>
              <a:t>方法，调用其获得下一个元素</a:t>
            </a:r>
            <a:endParaRPr lang="en-US" altLang="zh-CN" sz="2000" dirty="0"/>
          </a:p>
          <a:p>
            <a:pPr lvl="1">
              <a:lnSpc>
                <a:spcPct val="100000"/>
              </a:lnSpc>
            </a:pPr>
            <a:r>
              <a:rPr lang="zh-CN" altLang="en-US" sz="2000" dirty="0"/>
              <a:t>内置函数</a:t>
            </a:r>
            <a:r>
              <a:rPr lang="en-US" altLang="zh-CN" sz="2000" dirty="0"/>
              <a:t>next(iterator)</a:t>
            </a:r>
            <a:r>
              <a:rPr lang="zh-CN" altLang="en-US" sz="2000" dirty="0"/>
              <a:t>从迭代器返回下一个元素，没有更多的元素时抛出异常</a:t>
            </a:r>
            <a:r>
              <a:rPr lang="en-US" altLang="zh-CN" sz="2000" dirty="0" err="1"/>
              <a:t>StopIteration</a:t>
            </a:r>
            <a:endParaRPr lang="en-US" altLang="zh-CN" sz="2000" dirty="0"/>
          </a:p>
          <a:p>
            <a:pPr lvl="1">
              <a:lnSpc>
                <a:spcPct val="100000"/>
              </a:lnSpc>
            </a:pPr>
            <a:r>
              <a:rPr lang="en-US" altLang="zh-CN" sz="2000" dirty="0"/>
              <a:t>iterator</a:t>
            </a:r>
            <a:r>
              <a:rPr lang="zh-CN" altLang="en-US" sz="2000" dirty="0"/>
              <a:t>包括：</a:t>
            </a:r>
            <a:r>
              <a:rPr lang="en-US" altLang="zh-CN" sz="2000" dirty="0"/>
              <a:t>reversed(),zip(),enumerate() </a:t>
            </a:r>
            <a:r>
              <a:rPr lang="zh-CN" altLang="en-US" sz="2000" dirty="0"/>
              <a:t>等返回的对象</a:t>
            </a:r>
            <a:endParaRPr lang="en-US" altLang="zh-CN" sz="2000" dirty="0"/>
          </a:p>
          <a:p>
            <a:pPr>
              <a:lnSpc>
                <a:spcPct val="100000"/>
              </a:lnSpc>
            </a:pPr>
            <a:r>
              <a:rPr lang="en-US" altLang="zh-CN" sz="2000" dirty="0"/>
              <a:t>for </a:t>
            </a:r>
            <a:r>
              <a:rPr lang="en-US" altLang="zh-CN" sz="2000" dirty="0" err="1"/>
              <a:t>var</a:t>
            </a:r>
            <a:r>
              <a:rPr lang="en-US" altLang="zh-CN" sz="2000" dirty="0"/>
              <a:t> in iterator(or iterable) </a:t>
            </a:r>
            <a:r>
              <a:rPr lang="zh-CN" altLang="en-US" sz="2000" dirty="0"/>
              <a:t>循环</a:t>
            </a:r>
            <a:endParaRPr lang="en-US" altLang="zh-CN" sz="2000" dirty="0"/>
          </a:p>
          <a:p>
            <a:pPr lvl="1">
              <a:lnSpc>
                <a:spcPct val="100000"/>
              </a:lnSpc>
            </a:pPr>
            <a:r>
              <a:rPr lang="zh-CN" altLang="en-US" sz="2000" dirty="0"/>
              <a:t>相当于每次取可迭代对象或者迭代器的下一个元素，执行一系列语句，然后取下一个元素执行，直到最后</a:t>
            </a:r>
            <a:r>
              <a:rPr lang="en-US" altLang="zh-CN" sz="2000" dirty="0" err="1"/>
              <a:t>StopIteration</a:t>
            </a:r>
            <a:r>
              <a:rPr lang="zh-CN" altLang="en-US" sz="2000" dirty="0"/>
              <a:t>时结束</a:t>
            </a:r>
            <a:r>
              <a:rPr lang="en-US" altLang="zh-CN" sz="2000" dirty="0"/>
              <a:t> </a:t>
            </a:r>
          </a:p>
          <a:p>
            <a:endParaRPr lang="zh-CN" altLang="en-US" sz="2000" dirty="0"/>
          </a:p>
        </p:txBody>
      </p:sp>
    </p:spTree>
    <p:extLst>
      <p:ext uri="{BB962C8B-B14F-4D97-AF65-F5344CB8AC3E}">
        <p14:creationId xmlns:p14="http://schemas.microsoft.com/office/powerpoint/2010/main" val="152865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r>
              <a:rPr lang="zh-CN" altLang="en-US" dirty="0">
                <a:latin typeface="宋体" panose="02010600030101010101" pitchFamily="2" charset="-122"/>
              </a:rPr>
              <a:t>3.2.1</a:t>
            </a:r>
            <a:r>
              <a:rPr lang="zh-CN" altLang="en-US" dirty="0"/>
              <a:t> 单分支选择结构</a:t>
            </a:r>
          </a:p>
        </p:txBody>
      </p:sp>
      <p:sp>
        <p:nvSpPr>
          <p:cNvPr id="23555" name="Rectangle 3"/>
          <p:cNvSpPr>
            <a:spLocks noGrp="1" noChangeArrowheads="1"/>
          </p:cNvSpPr>
          <p:nvPr>
            <p:ph type="body" idx="1"/>
          </p:nvPr>
        </p:nvSpPr>
        <p:spPr>
          <a:xfrm>
            <a:off x="838200" y="1825625"/>
            <a:ext cx="10787746" cy="1240647"/>
          </a:xfrm>
        </p:spPr>
        <p:txBody>
          <a:bodyPr/>
          <a:lstStyle/>
          <a:p>
            <a:pPr>
              <a:spcBef>
                <a:spcPts val="100"/>
              </a:spcBef>
              <a:buNone/>
            </a:pPr>
            <a:r>
              <a:rPr lang="zh-CN" altLang="zh-CN" sz="2400" dirty="0">
                <a:latin typeface="宋体" panose="02010600030101010101" pitchFamily="2" charset="-122"/>
              </a:rPr>
              <a:t>if </a:t>
            </a:r>
            <a:r>
              <a:rPr lang="zh-CN" altLang="en-US" sz="2400" dirty="0">
                <a:latin typeface="宋体" panose="02010600030101010101" pitchFamily="2" charset="-122"/>
              </a:rPr>
              <a:t>条件表达式</a:t>
            </a:r>
            <a:r>
              <a:rPr lang="zh-CN" altLang="zh-CN" sz="2400" dirty="0">
                <a:latin typeface="宋体" panose="02010600030101010101" pitchFamily="2" charset="-122"/>
              </a:rPr>
              <a:t>:</a:t>
            </a:r>
            <a:r>
              <a:rPr lang="en-US" altLang="zh-CN" sz="2400" dirty="0">
                <a:latin typeface="宋体" panose="02010600030101010101" pitchFamily="2" charset="-122"/>
              </a:rPr>
              <a:t>   # </a:t>
            </a:r>
            <a:r>
              <a:rPr lang="zh-CN" altLang="en-US" sz="2400" dirty="0">
                <a:latin typeface="宋体" panose="02010600030101010101" pitchFamily="2" charset="-122"/>
              </a:rPr>
              <a:t>其他语言要求条件表达式有括号  </a:t>
            </a:r>
            <a:endParaRPr lang="zh-CN" altLang="zh-CN" sz="2400" dirty="0">
              <a:latin typeface="宋体" panose="02010600030101010101" pitchFamily="2" charset="-122"/>
            </a:endParaRPr>
          </a:p>
          <a:p>
            <a:pPr>
              <a:spcBef>
                <a:spcPts val="100"/>
              </a:spcBef>
              <a:buNone/>
            </a:pPr>
            <a:r>
              <a:rPr lang="zh-CN" altLang="zh-CN" sz="2400" dirty="0">
                <a:latin typeface="宋体" panose="02010600030101010101" pitchFamily="2" charset="-122"/>
              </a:rPr>
              <a:t>    语句块</a:t>
            </a:r>
          </a:p>
          <a:p>
            <a:pPr>
              <a:spcBef>
                <a:spcPts val="100"/>
              </a:spcBef>
              <a:buNone/>
            </a:pPr>
            <a:endParaRPr lang="zh-CN" altLang="zh-CN" sz="2400" dirty="0">
              <a:latin typeface="宋体" panose="02010600030101010101" pitchFamily="2" charset="-122"/>
            </a:endParaRPr>
          </a:p>
          <a:p>
            <a:pPr marL="0" indent="0">
              <a:lnSpc>
                <a:spcPct val="90000"/>
              </a:lnSpc>
              <a:buNone/>
            </a:pPr>
            <a:endParaRPr lang="zh-CN" altLang="zh-CN" dirty="0">
              <a:latin typeface="宋体" panose="02010600030101010101" pitchFamily="2" charset="-122"/>
            </a:endParaRPr>
          </a:p>
        </p:txBody>
      </p:sp>
      <p:grpSp>
        <p:nvGrpSpPr>
          <p:cNvPr id="5" name="组合 4"/>
          <p:cNvGrpSpPr/>
          <p:nvPr/>
        </p:nvGrpSpPr>
        <p:grpSpPr>
          <a:xfrm>
            <a:off x="9108724" y="1567169"/>
            <a:ext cx="2517222" cy="4068520"/>
            <a:chOff x="1460310" y="1779648"/>
            <a:chExt cx="2197287" cy="3652162"/>
          </a:xfrm>
        </p:grpSpPr>
        <p:grpSp>
          <p:nvGrpSpPr>
            <p:cNvPr id="6" name="组合 5"/>
            <p:cNvGrpSpPr/>
            <p:nvPr/>
          </p:nvGrpSpPr>
          <p:grpSpPr>
            <a:xfrm>
              <a:off x="1460310" y="2647666"/>
              <a:ext cx="2197287" cy="2784144"/>
              <a:chOff x="2647666" y="2634018"/>
              <a:chExt cx="2197287" cy="2784144"/>
            </a:xfrm>
          </p:grpSpPr>
          <p:sp>
            <p:nvSpPr>
              <p:cNvPr id="9" name="流程图: 决策 8"/>
              <p:cNvSpPr/>
              <p:nvPr/>
            </p:nvSpPr>
            <p:spPr>
              <a:xfrm>
                <a:off x="2647666" y="2634018"/>
                <a:ext cx="1542197" cy="1050878"/>
              </a:xfrm>
              <a:prstGeom prst="flowChartDecision">
                <a:avLst/>
              </a:prstGeom>
              <a:solidFill>
                <a:schemeClr val="accent6">
                  <a:lumMod val="40000"/>
                  <a:lumOff val="6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dirty="0">
                    <a:solidFill>
                      <a:schemeClr val="tx1"/>
                    </a:solidFill>
                  </a:rPr>
                  <a:t>条件</a:t>
                </a:r>
                <a:r>
                  <a:rPr lang="en-US" altLang="zh-CN" b="1" dirty="0">
                    <a:solidFill>
                      <a:schemeClr val="tx1"/>
                    </a:solidFill>
                  </a:rPr>
                  <a:t>?</a:t>
                </a:r>
                <a:endParaRPr lang="zh-CN" altLang="en-US" b="1" dirty="0">
                  <a:solidFill>
                    <a:schemeClr val="tx1"/>
                  </a:solidFill>
                </a:endParaRPr>
              </a:p>
            </p:txBody>
          </p:sp>
          <p:sp>
            <p:nvSpPr>
              <p:cNvPr id="10" name="流程图: 过程 9"/>
              <p:cNvSpPr/>
              <p:nvPr/>
            </p:nvSpPr>
            <p:spPr>
              <a:xfrm>
                <a:off x="2811438" y="4080680"/>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语句块</a:t>
                </a:r>
              </a:p>
            </p:txBody>
          </p:sp>
          <p:cxnSp>
            <p:nvCxnSpPr>
              <p:cNvPr id="11" name="直接箭头连接符 10"/>
              <p:cNvCxnSpPr>
                <a:stCxn id="9" idx="2"/>
                <a:endCxn id="10" idx="0"/>
              </p:cNvCxnSpPr>
              <p:nvPr/>
            </p:nvCxnSpPr>
            <p:spPr>
              <a:xfrm flipH="1">
                <a:off x="3411940" y="3684896"/>
                <a:ext cx="6825" cy="395784"/>
              </a:xfrm>
              <a:prstGeom prst="straightConnector1">
                <a:avLst/>
              </a:prstGeom>
              <a:ln w="22225">
                <a:tailEnd type="triangle"/>
              </a:ln>
            </p:spPr>
            <p:style>
              <a:lnRef idx="3">
                <a:schemeClr val="dk1"/>
              </a:lnRef>
              <a:fillRef idx="0">
                <a:schemeClr val="dk1"/>
              </a:fillRef>
              <a:effectRef idx="2">
                <a:schemeClr val="dk1"/>
              </a:effectRef>
              <a:fontRef idx="minor">
                <a:schemeClr val="tx1"/>
              </a:fontRef>
            </p:style>
          </p:cxnSp>
          <p:cxnSp>
            <p:nvCxnSpPr>
              <p:cNvPr id="12" name="直接箭头连接符 11"/>
              <p:cNvCxnSpPr/>
              <p:nvPr/>
            </p:nvCxnSpPr>
            <p:spPr>
              <a:xfrm flipH="1">
                <a:off x="3384645" y="4640239"/>
                <a:ext cx="6825" cy="77792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title="t "/>
              <p:cNvCxnSpPr>
                <a:stCxn id="9" idx="3"/>
              </p:cNvCxnSpPr>
              <p:nvPr/>
            </p:nvCxnSpPr>
            <p:spPr>
              <a:xfrm flipH="1">
                <a:off x="3398293" y="3159457"/>
                <a:ext cx="791570" cy="1712794"/>
              </a:xfrm>
              <a:prstGeom prst="bentConnector4">
                <a:avLst>
                  <a:gd name="adj1" fmla="val -51293"/>
                  <a:gd name="adj2" fmla="val 10199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094326" y="2811439"/>
                <a:ext cx="750627" cy="369332"/>
              </a:xfrm>
              <a:prstGeom prst="rect">
                <a:avLst/>
              </a:prstGeom>
              <a:noFill/>
            </p:spPr>
            <p:txBody>
              <a:bodyPr wrap="square" rtlCol="0">
                <a:spAutoFit/>
              </a:bodyPr>
              <a:lstStyle/>
              <a:p>
                <a:r>
                  <a:rPr lang="en-US" altLang="zh-CN" dirty="0"/>
                  <a:t>False</a:t>
                </a:r>
                <a:endParaRPr lang="zh-CN" altLang="en-US" dirty="0"/>
              </a:p>
            </p:txBody>
          </p:sp>
          <p:sp>
            <p:nvSpPr>
              <p:cNvPr id="15" name="文本框 14"/>
              <p:cNvSpPr txBox="1"/>
              <p:nvPr/>
            </p:nvSpPr>
            <p:spPr>
              <a:xfrm>
                <a:off x="2784142" y="3616657"/>
                <a:ext cx="750627" cy="369332"/>
              </a:xfrm>
              <a:prstGeom prst="rect">
                <a:avLst/>
              </a:prstGeom>
              <a:noFill/>
            </p:spPr>
            <p:txBody>
              <a:bodyPr wrap="square" rtlCol="0">
                <a:spAutoFit/>
              </a:bodyPr>
              <a:lstStyle/>
              <a:p>
                <a:r>
                  <a:rPr lang="en-US" altLang="zh-CN" dirty="0"/>
                  <a:t>True</a:t>
                </a:r>
                <a:endParaRPr lang="zh-CN" altLang="en-US" dirty="0"/>
              </a:p>
            </p:txBody>
          </p:sp>
        </p:grpSp>
        <p:sp>
          <p:nvSpPr>
            <p:cNvPr id="7" name="文本框 6"/>
            <p:cNvSpPr txBox="1"/>
            <p:nvPr/>
          </p:nvSpPr>
          <p:spPr>
            <a:xfrm>
              <a:off x="1681331" y="1779648"/>
              <a:ext cx="1173708" cy="369332"/>
            </a:xfrm>
            <a:prstGeom prst="rect">
              <a:avLst/>
            </a:prstGeom>
            <a:noFill/>
          </p:spPr>
          <p:txBody>
            <a:bodyPr wrap="square" rtlCol="0">
              <a:spAutoFit/>
            </a:bodyPr>
            <a:lstStyle/>
            <a:p>
              <a:pPr algn="ctr"/>
              <a:r>
                <a:rPr lang="zh-CN" altLang="en-US" b="1" dirty="0">
                  <a:solidFill>
                    <a:srgbClr val="002060"/>
                  </a:solidFill>
                </a:rPr>
                <a:t>单分支</a:t>
              </a:r>
            </a:p>
          </p:txBody>
        </p:sp>
        <p:cxnSp>
          <p:nvCxnSpPr>
            <p:cNvPr id="8" name="直接箭头连接符 7"/>
            <p:cNvCxnSpPr/>
            <p:nvPr/>
          </p:nvCxnSpPr>
          <p:spPr>
            <a:xfrm>
              <a:off x="2251881" y="2361065"/>
              <a:ext cx="0" cy="3138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1"/>
          <p:cNvSpPr>
            <a:spLocks noChangeArrowheads="1"/>
          </p:cNvSpPr>
          <p:nvPr/>
        </p:nvSpPr>
        <p:spPr bwMode="auto">
          <a:xfrm>
            <a:off x="520956" y="3360900"/>
            <a:ext cx="7744408" cy="1569660"/>
          </a:xfrm>
          <a:prstGeom prst="rect">
            <a:avLst/>
          </a:prstGeom>
          <a:solidFill>
            <a:srgbClr val="FFFFFF"/>
          </a:solidFill>
          <a:ln w="9525">
            <a:solidFill>
              <a:srgbClr val="00B0F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 b = </a:t>
            </a:r>
            <a:r>
              <a:rPr kumimoji="0" lang="zh-CN" altLang="zh-CN" sz="2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eval</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input</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'请输入两个数（以逗号分隔）:'</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a&gt;b:</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a,b=b,a</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(a,b)</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3" name="文本框 2"/>
          <p:cNvSpPr txBox="1"/>
          <p:nvPr/>
        </p:nvSpPr>
        <p:spPr>
          <a:xfrm>
            <a:off x="4665306" y="4982547"/>
            <a:ext cx="3974841" cy="461665"/>
          </a:xfrm>
          <a:prstGeom prst="rect">
            <a:avLst/>
          </a:prstGeom>
          <a:noFill/>
        </p:spPr>
        <p:txBody>
          <a:bodyPr wrap="square" rtlCol="0">
            <a:spAutoFit/>
          </a:bodyPr>
          <a:lstStyle/>
          <a:p>
            <a:r>
              <a:rPr lang="en-US" altLang="zh-CN" sz="2400" dirty="0">
                <a:solidFill>
                  <a:srgbClr val="FF0000"/>
                </a:solidFill>
              </a:rPr>
              <a:t> </a:t>
            </a:r>
            <a:r>
              <a:rPr lang="zh-CN" altLang="en-US" sz="2400" dirty="0">
                <a:solidFill>
                  <a:srgbClr val="FF0000"/>
                </a:solidFill>
              </a:rPr>
              <a:t>注：教材</a:t>
            </a:r>
            <a:r>
              <a:rPr lang="en-US" altLang="zh-CN" sz="2400" dirty="0">
                <a:solidFill>
                  <a:srgbClr val="FF0000"/>
                </a:solidFill>
              </a:rPr>
              <a:t>P84</a:t>
            </a:r>
            <a:r>
              <a:rPr lang="zh-CN" altLang="en-US" sz="2400" dirty="0">
                <a:solidFill>
                  <a:srgbClr val="FF0000"/>
                </a:solidFill>
              </a:rPr>
              <a:t>页代码有误</a:t>
            </a:r>
          </a:p>
        </p:txBody>
      </p:sp>
      <p:sp>
        <p:nvSpPr>
          <p:cNvPr id="16" name="文本框 15"/>
          <p:cNvSpPr txBox="1"/>
          <p:nvPr/>
        </p:nvSpPr>
        <p:spPr>
          <a:xfrm>
            <a:off x="520956" y="2723905"/>
            <a:ext cx="7353300" cy="369332"/>
          </a:xfrm>
          <a:prstGeom prst="rect">
            <a:avLst/>
          </a:prstGeom>
          <a:noFill/>
        </p:spPr>
        <p:txBody>
          <a:bodyPr wrap="square" rtlCol="0">
            <a:spAutoFit/>
          </a:bodyPr>
          <a:lstStyle/>
          <a:p>
            <a:r>
              <a:rPr lang="zh-CN" altLang="en-US" b="1" dirty="0">
                <a:solidFill>
                  <a:srgbClr val="0070C0"/>
                </a:solidFill>
              </a:rPr>
              <a:t>提示用户输入两个数，然后按照从小到大顺序输出两个数</a:t>
            </a:r>
          </a:p>
        </p:txBody>
      </p:sp>
      <p:sp>
        <p:nvSpPr>
          <p:cNvPr id="17" name="矩形 16"/>
          <p:cNvSpPr/>
          <p:nvPr/>
        </p:nvSpPr>
        <p:spPr>
          <a:xfrm>
            <a:off x="556726" y="5642826"/>
            <a:ext cx="4358174" cy="646331"/>
          </a:xfrm>
          <a:prstGeom prst="rect">
            <a:avLst/>
          </a:prstGeom>
          <a:ln>
            <a:solidFill>
              <a:srgbClr val="00B0F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__name__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'__main__'</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main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980609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循环的设计 </a:t>
            </a:r>
            <a:r>
              <a:rPr lang="en-US" altLang="zh-CN" dirty="0"/>
              <a:t>for</a:t>
            </a:r>
            <a:endParaRPr lang="zh-CN" altLang="en-US" dirty="0"/>
          </a:p>
        </p:txBody>
      </p:sp>
      <p:sp>
        <p:nvSpPr>
          <p:cNvPr id="3" name="内容占位符 2"/>
          <p:cNvSpPr>
            <a:spLocks noGrp="1"/>
          </p:cNvSpPr>
          <p:nvPr>
            <p:ph idx="1"/>
          </p:nvPr>
        </p:nvSpPr>
        <p:spPr>
          <a:xfrm>
            <a:off x="838200" y="1690688"/>
            <a:ext cx="10515600" cy="4351338"/>
          </a:xfrm>
        </p:spPr>
        <p:txBody>
          <a:bodyPr>
            <a:noAutofit/>
          </a:bodyPr>
          <a:lstStyle/>
          <a:p>
            <a:r>
              <a:rPr lang="zh-CN" altLang="en-US" sz="2000" dirty="0"/>
              <a:t>要解决一个问题，需要在一个计算空间内重复计算多次来求解</a:t>
            </a:r>
            <a:endParaRPr lang="en-US" altLang="zh-CN" sz="2000" dirty="0"/>
          </a:p>
          <a:p>
            <a:r>
              <a:rPr lang="zh-CN" altLang="en-US" sz="2000" dirty="0"/>
              <a:t>如果计算空间次数已知，可通过迭代对象描述。 </a:t>
            </a:r>
            <a:endParaRPr lang="en-US" altLang="zh-CN" sz="2000" dirty="0"/>
          </a:p>
          <a:p>
            <a:pPr marL="0" indent="0">
              <a:buNone/>
            </a:pPr>
            <a:endParaRPr lang="en-US" altLang="zh-CN" sz="2000" dirty="0"/>
          </a:p>
          <a:p>
            <a:pPr marL="0" indent="0">
              <a:buNone/>
            </a:pPr>
            <a:r>
              <a:rPr lang="en-US" altLang="zh-CN" sz="2000" dirty="0"/>
              <a:t> for </a:t>
            </a:r>
            <a:r>
              <a:rPr lang="zh-CN" altLang="en-US" sz="2000" dirty="0"/>
              <a:t>循环变量 </a:t>
            </a:r>
            <a:r>
              <a:rPr lang="en-US" altLang="zh-CN" sz="2000" dirty="0"/>
              <a:t>in </a:t>
            </a:r>
            <a:r>
              <a:rPr lang="zh-CN" altLang="en-US" sz="2000" dirty="0"/>
              <a:t>计算空间</a:t>
            </a:r>
            <a:endParaRPr lang="en-US" altLang="zh-CN" sz="2000" dirty="0"/>
          </a:p>
          <a:p>
            <a:pPr marL="0" indent="0">
              <a:buNone/>
            </a:pPr>
            <a:r>
              <a:rPr lang="en-US" altLang="zh-CN" sz="2000" dirty="0"/>
              <a:t>       </a:t>
            </a:r>
            <a:r>
              <a:rPr lang="zh-CN" altLang="en-US" sz="2000" dirty="0"/>
              <a:t>进行计算 </a:t>
            </a:r>
            <a:endParaRPr lang="en-US" altLang="zh-CN" sz="2000" dirty="0"/>
          </a:p>
          <a:p>
            <a:pPr marL="0" indent="0">
              <a:buNone/>
            </a:pPr>
            <a:r>
              <a:rPr lang="en-US" altLang="zh-CN" sz="2000" dirty="0"/>
              <a:t>        if </a:t>
            </a:r>
            <a:r>
              <a:rPr lang="zh-CN" altLang="en-US" sz="2000" dirty="0"/>
              <a:t>发现当前计算不会找到解：  </a:t>
            </a:r>
            <a:r>
              <a:rPr lang="en-US" altLang="zh-CN" sz="2000" dirty="0"/>
              <a:t>continue </a:t>
            </a:r>
          </a:p>
          <a:p>
            <a:pPr marL="0" indent="0">
              <a:buNone/>
            </a:pPr>
            <a:r>
              <a:rPr lang="en-US" altLang="zh-CN" sz="2000" dirty="0"/>
              <a:t>        if </a:t>
            </a:r>
            <a:r>
              <a:rPr lang="zh-CN" altLang="en-US" sz="2000" dirty="0"/>
              <a:t>当前计算无需继续： </a:t>
            </a:r>
            <a:endParaRPr lang="en-US" altLang="zh-CN" sz="2000" dirty="0"/>
          </a:p>
          <a:p>
            <a:pPr marL="0" indent="0">
              <a:buNone/>
            </a:pPr>
            <a:r>
              <a:rPr lang="en-US" altLang="zh-CN" sz="2000" dirty="0"/>
              <a:t>              </a:t>
            </a:r>
            <a:r>
              <a:rPr lang="zh-CN" altLang="en-US" sz="2000" dirty="0"/>
              <a:t>如果已经找到解，且求解结束，</a:t>
            </a:r>
            <a:r>
              <a:rPr lang="en-US" altLang="zh-CN" sz="2000" dirty="0"/>
              <a:t>break</a:t>
            </a:r>
            <a:r>
              <a:rPr lang="zh-CN" altLang="en-US" sz="2000" dirty="0"/>
              <a:t>  否则 </a:t>
            </a:r>
            <a:r>
              <a:rPr lang="en-US" altLang="zh-CN" sz="2000" dirty="0"/>
              <a:t>continue</a:t>
            </a:r>
          </a:p>
          <a:p>
            <a:pPr marL="0" indent="0">
              <a:buNone/>
            </a:pPr>
            <a:r>
              <a:rPr lang="en-US" altLang="zh-CN" sz="2000" dirty="0"/>
              <a:t>        else: </a:t>
            </a:r>
          </a:p>
          <a:p>
            <a:pPr marL="0" indent="0">
              <a:buNone/>
            </a:pPr>
            <a:r>
              <a:rPr lang="en-US" altLang="zh-CN" sz="2000" dirty="0"/>
              <a:t>              </a:t>
            </a:r>
            <a:r>
              <a:rPr lang="zh-CN" altLang="en-US" sz="2000" dirty="0"/>
              <a:t>继续计算 </a:t>
            </a:r>
            <a:endParaRPr lang="en-US" altLang="zh-CN" sz="2000" dirty="0"/>
          </a:p>
          <a:p>
            <a:pPr marL="0" indent="0">
              <a:buNone/>
            </a:pPr>
            <a:r>
              <a:rPr lang="en-US" altLang="zh-CN" sz="2000" dirty="0"/>
              <a:t>               </a:t>
            </a:r>
          </a:p>
        </p:txBody>
      </p:sp>
    </p:spTree>
    <p:extLst>
      <p:ext uri="{BB962C8B-B14F-4D97-AF65-F5344CB8AC3E}">
        <p14:creationId xmlns:p14="http://schemas.microsoft.com/office/powerpoint/2010/main" val="42658143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rPr>
              <a:t>3.3.1 for循环与while循环</a:t>
            </a:r>
            <a:endParaRPr lang="zh-CN" altLang="en-US" dirty="0"/>
          </a:p>
        </p:txBody>
      </p:sp>
      <p:sp>
        <p:nvSpPr>
          <p:cNvPr id="3" name="内容占位符 2"/>
          <p:cNvSpPr>
            <a:spLocks noGrp="1"/>
          </p:cNvSpPr>
          <p:nvPr>
            <p:ph idx="1"/>
          </p:nvPr>
        </p:nvSpPr>
        <p:spPr>
          <a:xfrm>
            <a:off x="838200" y="1825625"/>
            <a:ext cx="10342418" cy="870442"/>
          </a:xfrm>
        </p:spPr>
        <p:txBody>
          <a:bodyPr/>
          <a:lstStyle/>
          <a:p>
            <a:r>
              <a:rPr lang="zh-CN" altLang="en-US" dirty="0"/>
              <a:t>计算  </a:t>
            </a:r>
            <a:r>
              <a:rPr lang="en-US" altLang="zh-CN" dirty="0"/>
              <a:t>1+2 +3 + … + 99 + 100 </a:t>
            </a:r>
            <a:endParaRPr lang="zh-CN" altLang="en-US" dirty="0"/>
          </a:p>
        </p:txBody>
      </p:sp>
      <p:sp>
        <p:nvSpPr>
          <p:cNvPr id="4" name="矩形 3"/>
          <p:cNvSpPr/>
          <p:nvPr/>
        </p:nvSpPr>
        <p:spPr>
          <a:xfrm>
            <a:off x="200890" y="2696067"/>
            <a:ext cx="5773190" cy="3693319"/>
          </a:xfrm>
          <a:prstGeom prst="rect">
            <a:avLst/>
          </a:prstGeom>
          <a:ln>
            <a:solidFill>
              <a:srgbClr val="002060"/>
            </a:solidFill>
          </a:ln>
        </p:spPr>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loop_while_1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 total = 0+1 + 2 + 3 + 4 ... + 100</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total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&lt;=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  #</a:t>
            </a:r>
            <a:r>
              <a:rPr lang="zh-CN" altLang="en-US"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执行</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101</a:t>
            </a:r>
            <a:r>
              <a:rPr lang="zh-CN" altLang="en-US"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次</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total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更新</a:t>
            </a:r>
            <a:r>
              <a:rPr lang="en-US" altLang="zh-CN" kern="0" dirty="0" err="1">
                <a:solidFill>
                  <a:srgbClr val="008000"/>
                </a:solidFill>
                <a:latin typeface="Courier New" panose="02070309020205020404" pitchFamily="49" charset="0"/>
                <a:ea typeface="宋体" panose="02010600030101010101" pitchFamily="2" charset="-122"/>
                <a:cs typeface="Times New Roman" panose="02020603050405020304" pitchFamily="18" charset="0"/>
              </a:rPr>
              <a:t>i</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，影响条件表达式</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循环结束，打印结果</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total</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else:  # </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循环结束，打印结果</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print(total)</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
        <p:nvSpPr>
          <p:cNvPr id="6" name="矩形 5"/>
          <p:cNvSpPr/>
          <p:nvPr/>
        </p:nvSpPr>
        <p:spPr>
          <a:xfrm>
            <a:off x="6400801" y="2696067"/>
            <a:ext cx="5417127" cy="2369880"/>
          </a:xfrm>
          <a:prstGeom prst="rect">
            <a:avLst/>
          </a:prstGeom>
          <a:ln>
            <a:solidFill>
              <a:srgbClr val="002060"/>
            </a:solidFill>
          </a:ln>
        </p:spPr>
        <p:txBody>
          <a:bodyPr wrap="square">
            <a:spAutoFit/>
          </a:bodyPr>
          <a:lstStyle/>
          <a:p>
            <a:endParaRPr lang="zh-CN" altLang="zh-CN" sz="2000" kern="100" dirty="0">
              <a:latin typeface="等线" panose="02010600030101010101" pitchFamily="2" charset="-122"/>
              <a:cs typeface="Times New Roman" panose="02020603050405020304" pitchFamily="18" charset="0"/>
            </a:endParaRPr>
          </a:p>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loop_for_1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total = 1 + 2 + 3 + 4 ... + 100</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total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 #</a:t>
            </a:r>
            <a:r>
              <a:rPr lang="zh-CN" altLang="en-US"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执行</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100</a:t>
            </a:r>
            <a:r>
              <a:rPr lang="zh-CN" altLang="en-US"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次</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total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total</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pPr algn="just">
              <a:spcAft>
                <a:spcPts val="0"/>
              </a:spcAft>
            </a:pPr>
            <a:r>
              <a:rPr lang="en-US" altLang="zh-CN" sz="2000" kern="100" dirty="0">
                <a:latin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
        <p:nvSpPr>
          <p:cNvPr id="5" name="矩形 4"/>
          <p:cNvSpPr/>
          <p:nvPr/>
        </p:nvSpPr>
        <p:spPr>
          <a:xfrm>
            <a:off x="6400801" y="5609661"/>
            <a:ext cx="3532908" cy="523220"/>
          </a:xfrm>
          <a:prstGeom prst="rect">
            <a:avLst/>
          </a:prstGeom>
        </p:spPr>
        <p:txBody>
          <a:bodyPr wrap="square">
            <a:spAutoFit/>
          </a:bodyPr>
          <a:lstStyle/>
          <a:p>
            <a:r>
              <a:rPr lang="en-US" altLang="zh-CN" sz="2800" u="sng" dirty="0">
                <a:solidFill>
                  <a:srgbClr val="FF0000"/>
                </a:solidFill>
              </a:rPr>
              <a:t>sum(range(1,101)) </a:t>
            </a:r>
          </a:p>
        </p:txBody>
      </p:sp>
    </p:spTree>
    <p:extLst>
      <p:ext uri="{BB962C8B-B14F-4D97-AF65-F5344CB8AC3E}">
        <p14:creationId xmlns:p14="http://schemas.microsoft.com/office/powerpoint/2010/main" val="1236825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a:t>
            </a:r>
            <a:r>
              <a:rPr lang="zh-CN" altLang="en-US" dirty="0"/>
              <a:t>循环示例</a:t>
            </a:r>
          </a:p>
        </p:txBody>
      </p:sp>
      <p:sp>
        <p:nvSpPr>
          <p:cNvPr id="3" name="内容占位符 2"/>
          <p:cNvSpPr>
            <a:spLocks noGrp="1"/>
          </p:cNvSpPr>
          <p:nvPr>
            <p:ph idx="1"/>
          </p:nvPr>
        </p:nvSpPr>
        <p:spPr>
          <a:xfrm>
            <a:off x="352425" y="1702703"/>
            <a:ext cx="5210175" cy="748229"/>
          </a:xfrm>
        </p:spPr>
        <p:txBody>
          <a:bodyPr/>
          <a:lstStyle/>
          <a:p>
            <a:pPr marL="0" indent="0">
              <a:buNone/>
            </a:pPr>
            <a:r>
              <a:rPr lang="zh-CN" altLang="en-US" dirty="0">
                <a:latin typeface="宋体" panose="02010600030101010101" pitchFamily="2" charset="-122"/>
              </a:rPr>
              <a:t>3.5 例2：输出序列中的元素。</a:t>
            </a:r>
          </a:p>
          <a:p>
            <a:endParaRPr lang="zh-CN" altLang="en-US" dirty="0"/>
          </a:p>
        </p:txBody>
      </p:sp>
      <p:sp>
        <p:nvSpPr>
          <p:cNvPr id="4" name="矩形 3"/>
          <p:cNvSpPr/>
          <p:nvPr/>
        </p:nvSpPr>
        <p:spPr>
          <a:xfrm>
            <a:off x="5743575" y="1619935"/>
            <a:ext cx="6096000" cy="830997"/>
          </a:xfrm>
          <a:prstGeom prst="rect">
            <a:avLst/>
          </a:prstGeom>
        </p:spPr>
        <p:txBody>
          <a:bodyPr>
            <a:spAutoFit/>
          </a:bodyPr>
          <a:lstStyle/>
          <a:p>
            <a:r>
              <a:rPr lang="en-US" altLang="zh-CN" sz="2400" dirty="0">
                <a:latin typeface="宋体" panose="02010600030101010101" pitchFamily="2" charset="-122"/>
              </a:rPr>
              <a:t>3.5 </a:t>
            </a:r>
            <a:r>
              <a:rPr lang="zh-CN" altLang="en-US" sz="2400" dirty="0">
                <a:latin typeface="宋体" panose="02010600030101010101" pitchFamily="2" charset="-122"/>
              </a:rPr>
              <a:t>例3：求1~100之间能被7整除，但不能同时被5整除的所有整数 。</a:t>
            </a:r>
          </a:p>
        </p:txBody>
      </p:sp>
      <p:sp>
        <p:nvSpPr>
          <p:cNvPr id="5" name="矩形 4"/>
          <p:cNvSpPr/>
          <p:nvPr/>
        </p:nvSpPr>
        <p:spPr>
          <a:xfrm>
            <a:off x="2876550" y="5238957"/>
            <a:ext cx="8963025" cy="646331"/>
          </a:xfrm>
          <a:prstGeom prst="rect">
            <a:avLst/>
          </a:prstGeom>
          <a:ln>
            <a:solidFill>
              <a:srgbClr val="002060"/>
            </a:solidFill>
          </a:ln>
        </p:spPr>
        <p:txBody>
          <a:bodyPr wrap="square">
            <a:spAutoFit/>
          </a:bodyPr>
          <a:lstStyle/>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result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7</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5</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'1~100</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之间能被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7</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整除，但不能同时被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5</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整除的所有整数</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result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6" name="矩形 5"/>
          <p:cNvSpPr/>
          <p:nvPr/>
        </p:nvSpPr>
        <p:spPr>
          <a:xfrm>
            <a:off x="171450" y="2610743"/>
            <a:ext cx="5572125" cy="2031325"/>
          </a:xfrm>
          <a:prstGeom prst="rect">
            <a:avLst/>
          </a:prstGeom>
          <a:ln>
            <a:solidFill>
              <a:srgbClr val="002060"/>
            </a:solidFill>
          </a:ln>
        </p:spPr>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for_loop_1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a_list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'b'</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mpilgrim</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'z'</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'example'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v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enumerate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a_list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列表的第</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个元素是：</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v</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
        <p:nvSpPr>
          <p:cNvPr id="7" name="矩形 6"/>
          <p:cNvSpPr/>
          <p:nvPr/>
        </p:nvSpPr>
        <p:spPr>
          <a:xfrm>
            <a:off x="6067425" y="2619642"/>
            <a:ext cx="5448300" cy="1200329"/>
          </a:xfrm>
          <a:prstGeom prst="rect">
            <a:avLst/>
          </a:prstGeom>
          <a:ln>
            <a:solidFill>
              <a:srgbClr val="002060"/>
            </a:solidFill>
          </a:ln>
        </p:spPr>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for_loop_2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7</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5</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44662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a:t>
            </a:r>
            <a:r>
              <a:rPr lang="zh-CN" altLang="en-US" dirty="0"/>
              <a:t>循环示例： 蒙特卡罗模拟计算</a:t>
            </a:r>
            <a:r>
              <a:rPr lang="en-US" altLang="zh-CN" dirty="0"/>
              <a:t>pi</a:t>
            </a:r>
            <a:endParaRPr lang="zh-CN" altLang="en-US" dirty="0"/>
          </a:p>
        </p:txBody>
      </p:sp>
      <p:sp>
        <p:nvSpPr>
          <p:cNvPr id="3" name="内容占位符 2"/>
          <p:cNvSpPr>
            <a:spLocks noGrp="1"/>
          </p:cNvSpPr>
          <p:nvPr>
            <p:ph idx="1"/>
          </p:nvPr>
        </p:nvSpPr>
        <p:spPr/>
        <p:txBody>
          <a:bodyPr/>
          <a:lstStyle/>
          <a:p>
            <a:r>
              <a:rPr lang="zh-CN" altLang="en-US" dirty="0"/>
              <a:t>蒙特卡罗方法：如图所示，圆的面积为</a:t>
            </a:r>
            <a:r>
              <a:rPr lang="en-US" altLang="zh-CN" dirty="0"/>
              <a:t>pi</a:t>
            </a:r>
            <a:r>
              <a:rPr lang="zh-CN" altLang="en-US" dirty="0"/>
              <a:t>，而正方形的面积为</a:t>
            </a:r>
            <a:r>
              <a:rPr lang="en-US" altLang="zh-CN" dirty="0"/>
              <a:t>4,</a:t>
            </a:r>
            <a:r>
              <a:rPr lang="zh-CN" altLang="en-US" dirty="0"/>
              <a:t>在正方形的区域随机产生一个点，该点在圆内的概率为</a:t>
            </a:r>
            <a:r>
              <a:rPr lang="en-US" altLang="zh-CN" dirty="0"/>
              <a:t>pi/4</a:t>
            </a:r>
            <a:r>
              <a:rPr lang="zh-CN" altLang="en-US" dirty="0"/>
              <a:t>。</a:t>
            </a:r>
            <a:endParaRPr lang="en-US" altLang="zh-CN" dirty="0"/>
          </a:p>
          <a:p>
            <a:pPr marL="0" indent="0">
              <a:buNone/>
            </a:pPr>
            <a:r>
              <a:rPr lang="en-US" altLang="zh-CN" dirty="0"/>
              <a:t>frequency = hits/tries = pi/4 </a:t>
            </a:r>
            <a:r>
              <a:rPr lang="zh-CN" altLang="en-US" dirty="0"/>
              <a:t> </a:t>
            </a:r>
            <a:r>
              <a:rPr lang="en-US" altLang="zh-CN" dirty="0">
                <a:sym typeface="Wingdings" panose="05000000000000000000" pitchFamily="2" charset="2"/>
              </a:rPr>
              <a:t> pi = 4*hits/tries </a:t>
            </a:r>
            <a:endParaRPr lang="zh-CN" altLang="en-US" dirty="0"/>
          </a:p>
        </p:txBody>
      </p:sp>
      <p:pic>
        <p:nvPicPr>
          <p:cNvPr id="5" name="图片 4"/>
          <p:cNvPicPr>
            <a:picLocks noChangeAspect="1"/>
          </p:cNvPicPr>
          <p:nvPr/>
        </p:nvPicPr>
        <p:blipFill>
          <a:blip r:embed="rId2"/>
          <a:stretch>
            <a:fillRect/>
          </a:stretch>
        </p:blipFill>
        <p:spPr>
          <a:xfrm>
            <a:off x="8837702" y="2810364"/>
            <a:ext cx="2990883" cy="2975776"/>
          </a:xfrm>
          <a:prstGeom prst="rect">
            <a:avLst/>
          </a:prstGeom>
        </p:spPr>
      </p:pic>
      <p:sp>
        <p:nvSpPr>
          <p:cNvPr id="6" name="矩形 5"/>
          <p:cNvSpPr/>
          <p:nvPr/>
        </p:nvSpPr>
        <p:spPr>
          <a:xfrm>
            <a:off x="838200" y="3179641"/>
            <a:ext cx="6353908" cy="3678359"/>
          </a:xfrm>
          <a:prstGeom prst="rect">
            <a:avLst/>
          </a:prstGeom>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import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random</a:t>
            </a:r>
            <a:endParaRPr lang="zh-CN" altLang="zh-CN" sz="2000" kern="100" dirty="0">
              <a:latin typeface="等线" panose="02010600030101010101" pitchFamily="2" charset="-122"/>
              <a:cs typeface="Times New Roman" panose="02020603050405020304" pitchFamily="18" charset="0"/>
            </a:endParaRPr>
          </a:p>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montecarlo_pi</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tries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1000000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hits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tries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random</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random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random</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random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&lt;=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hits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pi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hits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tries</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pi</a:t>
            </a:r>
            <a:endParaRPr lang="zh-CN" altLang="zh-CN" sz="2000" kern="100" dirty="0">
              <a:latin typeface="等线" panose="02010600030101010101" pitchFamily="2" charset="-122"/>
              <a:cs typeface="Times New Roman" panose="02020603050405020304" pitchFamily="18" charset="0"/>
            </a:endParaRPr>
          </a:p>
        </p:txBody>
      </p:sp>
      <p:sp>
        <p:nvSpPr>
          <p:cNvPr id="7" name="矩形 6"/>
          <p:cNvSpPr/>
          <p:nvPr/>
        </p:nvSpPr>
        <p:spPr>
          <a:xfrm>
            <a:off x="6381765" y="6119391"/>
            <a:ext cx="1088760" cy="369332"/>
          </a:xfrm>
          <a:prstGeom prst="rect">
            <a:avLst/>
          </a:prstGeom>
        </p:spPr>
        <p:txBody>
          <a:bodyPr wrap="none">
            <a:spAutoFit/>
          </a:bodyPr>
          <a:lstStyle/>
          <a:p>
            <a:r>
              <a:rPr lang="zh-CN" altLang="en-US" dirty="0">
                <a:solidFill>
                  <a:srgbClr val="00B050"/>
                </a:solidFill>
              </a:rPr>
              <a:t>3.141392</a:t>
            </a:r>
          </a:p>
        </p:txBody>
      </p:sp>
    </p:spTree>
    <p:extLst>
      <p:ext uri="{BB962C8B-B14F-4D97-AF65-F5344CB8AC3E}">
        <p14:creationId xmlns:p14="http://schemas.microsoft.com/office/powerpoint/2010/main" val="2417432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a:latin typeface="宋体" panose="02010600030101010101" pitchFamily="2" charset="-122"/>
              </a:rPr>
              <a:t>3.4</a:t>
            </a:r>
            <a:r>
              <a:rPr lang="en-US" altLang="zh-CN">
                <a:latin typeface="宋体" panose="02010600030101010101" pitchFamily="2" charset="-122"/>
              </a:rPr>
              <a:t>  break</a:t>
            </a:r>
            <a:r>
              <a:rPr lang="zh-CN" altLang="en-US">
                <a:latin typeface="宋体" panose="02010600030101010101" pitchFamily="2" charset="-122"/>
              </a:rPr>
              <a:t>和continue语句</a:t>
            </a:r>
          </a:p>
        </p:txBody>
      </p:sp>
      <p:sp>
        <p:nvSpPr>
          <p:cNvPr id="41987" name="Rectangle 3"/>
          <p:cNvSpPr>
            <a:spLocks noGrp="1" noChangeArrowheads="1"/>
          </p:cNvSpPr>
          <p:nvPr>
            <p:ph type="body" idx="1"/>
          </p:nvPr>
        </p:nvSpPr>
        <p:spPr>
          <a:xfrm>
            <a:off x="838200" y="1825625"/>
            <a:ext cx="10515600" cy="2251075"/>
          </a:xfrm>
        </p:spPr>
        <p:txBody>
          <a:bodyPr>
            <a:normAutofit lnSpcReduction="10000"/>
          </a:bodyPr>
          <a:lstStyle/>
          <a:p>
            <a:r>
              <a:rPr lang="zh-CN" altLang="en-US" sz="2400" dirty="0">
                <a:latin typeface="宋体" panose="02010600030101010101" pitchFamily="2" charset="-122"/>
              </a:rPr>
              <a:t>break语句在while循环和for循环中都可以使用，一般放在if选择结构中，一旦break语句被执行，将使得</a:t>
            </a:r>
            <a:r>
              <a:rPr lang="zh-CN" altLang="en-US" sz="2400" dirty="0">
                <a:solidFill>
                  <a:srgbClr val="FF0000"/>
                </a:solidFill>
                <a:latin typeface="宋体" pitchFamily="2" charset="-122"/>
              </a:rPr>
              <a:t>当前</a:t>
            </a:r>
            <a:r>
              <a:rPr lang="zh-CN" altLang="en-US" sz="2400" dirty="0">
                <a:latin typeface="宋体" panose="02010600030101010101" pitchFamily="2" charset="-122"/>
              </a:rPr>
              <a:t>整个循环提前结束。</a:t>
            </a:r>
          </a:p>
          <a:p>
            <a:r>
              <a:rPr lang="en-US" altLang="zh-CN" sz="2400" dirty="0">
                <a:latin typeface="宋体" panose="02010600030101010101" pitchFamily="2" charset="-122"/>
              </a:rPr>
              <a:t>continue</a:t>
            </a:r>
            <a:r>
              <a:rPr lang="zh-CN" altLang="en-US" sz="2400" dirty="0">
                <a:latin typeface="宋体" panose="02010600030101010101" pitchFamily="2" charset="-122"/>
              </a:rPr>
              <a:t>语句的作用是终止当前循环，并忽略</a:t>
            </a:r>
            <a:r>
              <a:rPr lang="en-US" altLang="zh-CN" sz="2400" dirty="0">
                <a:latin typeface="宋体" panose="02010600030101010101" pitchFamily="2" charset="-122"/>
              </a:rPr>
              <a:t>continue</a:t>
            </a:r>
            <a:r>
              <a:rPr lang="zh-CN" altLang="en-US" sz="2400" dirty="0">
                <a:latin typeface="宋体" panose="02010600030101010101" pitchFamily="2" charset="-122"/>
              </a:rPr>
              <a:t>之后的语句，然后回到循环的顶端，提前进入下一次循环</a:t>
            </a:r>
            <a:r>
              <a:rPr lang="zh-CN" altLang="en-US" sz="2400" dirty="0"/>
              <a:t>。</a:t>
            </a:r>
          </a:p>
          <a:p>
            <a:r>
              <a:rPr lang="zh-CN" altLang="en-US" sz="2400" dirty="0">
                <a:latin typeface="宋体" panose="02010600030101010101" pitchFamily="2" charset="-122"/>
              </a:rPr>
              <a:t>除非</a:t>
            </a:r>
            <a:r>
              <a:rPr lang="en-US" altLang="zh-CN" sz="2400" dirty="0">
                <a:latin typeface="宋体" panose="02010600030101010101" pitchFamily="2" charset="-122"/>
              </a:rPr>
              <a:t>break</a:t>
            </a:r>
            <a:r>
              <a:rPr lang="zh-CN" altLang="en-US" sz="2400" dirty="0">
                <a:latin typeface="宋体" panose="02010600030101010101" pitchFamily="2" charset="-122"/>
              </a:rPr>
              <a:t>语句让代码更简单或更清晰，否则不要轻易使用。</a:t>
            </a:r>
            <a:endParaRPr lang="en-US" altLang="zh-CN" sz="2400" dirty="0">
              <a:latin typeface="宋体" panose="02010600030101010101" pitchFamily="2" charset="-122"/>
            </a:endParaRPr>
          </a:p>
          <a:p>
            <a:pPr lvl="1"/>
            <a:r>
              <a:rPr lang="zh-CN" altLang="en-US" dirty="0">
                <a:latin typeface="宋体" panose="02010600030101010101" pitchFamily="2" charset="-122"/>
              </a:rPr>
              <a:t>不要有太多的</a:t>
            </a:r>
            <a:r>
              <a:rPr lang="en-US" altLang="zh-CN" dirty="0">
                <a:latin typeface="宋体" panose="02010600030101010101" pitchFamily="2" charset="-122"/>
              </a:rPr>
              <a:t>break</a:t>
            </a:r>
            <a:r>
              <a:rPr lang="zh-CN" altLang="en-US" dirty="0">
                <a:latin typeface="宋体" panose="02010600030101010101" pitchFamily="2" charset="-122"/>
              </a:rPr>
              <a:t>或者</a:t>
            </a:r>
            <a:r>
              <a:rPr lang="en-US" altLang="zh-CN" dirty="0">
                <a:latin typeface="宋体" panose="02010600030101010101" pitchFamily="2" charset="-122"/>
              </a:rPr>
              <a:t>continue!!! </a:t>
            </a:r>
            <a:endParaRPr lang="zh-CN" altLang="en-US" dirty="0">
              <a:latin typeface="宋体" panose="02010600030101010101" pitchFamily="2" charset="-122"/>
            </a:endParaRPr>
          </a:p>
        </p:txBody>
      </p:sp>
    </p:spTree>
    <p:extLst>
      <p:ext uri="{BB962C8B-B14F-4D97-AF65-F5344CB8AC3E}">
        <p14:creationId xmlns:p14="http://schemas.microsoft.com/office/powerpoint/2010/main" val="766697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break</a:t>
            </a:r>
            <a:r>
              <a:rPr lang="zh-CN" altLang="en-US" dirty="0"/>
              <a:t>以及</a:t>
            </a:r>
            <a:r>
              <a:rPr lang="en-US" altLang="zh-CN" dirty="0"/>
              <a:t>else</a:t>
            </a:r>
            <a:r>
              <a:rPr lang="zh-CN" altLang="en-US" dirty="0"/>
              <a:t>示例</a:t>
            </a:r>
          </a:p>
        </p:txBody>
      </p:sp>
      <p:sp>
        <p:nvSpPr>
          <p:cNvPr id="4" name="Rectangle 3"/>
          <p:cNvSpPr>
            <a:spLocks noGrp="1" noChangeArrowheads="1"/>
          </p:cNvSpPr>
          <p:nvPr/>
        </p:nvSpPr>
        <p:spPr>
          <a:xfrm>
            <a:off x="838200" y="1925637"/>
            <a:ext cx="7486650" cy="512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zh-CN" sz="2400" dirty="0">
                <a:latin typeface="宋体" panose="02010600030101010101" pitchFamily="2" charset="-122"/>
              </a:rPr>
              <a:t>3.5 </a:t>
            </a:r>
            <a:r>
              <a:rPr lang="zh-CN" altLang="en-US" sz="2400" dirty="0">
                <a:latin typeface="宋体" panose="02010600030101010101" pitchFamily="2" charset="-122"/>
              </a:rPr>
              <a:t>例7：求</a:t>
            </a:r>
            <a:r>
              <a:rPr lang="en-US" altLang="zh-CN" sz="2400" dirty="0">
                <a:latin typeface="宋体" panose="02010600030101010101" pitchFamily="2" charset="-122"/>
              </a:rPr>
              <a:t>200</a:t>
            </a:r>
            <a:r>
              <a:rPr lang="zh-CN" altLang="en-US" sz="2400" dirty="0">
                <a:latin typeface="宋体" panose="02010600030101010101" pitchFamily="2" charset="-122"/>
              </a:rPr>
              <a:t>以内能被</a:t>
            </a:r>
            <a:r>
              <a:rPr lang="en-US" altLang="zh-CN" sz="2400" dirty="0">
                <a:latin typeface="宋体" panose="02010600030101010101" pitchFamily="2" charset="-122"/>
              </a:rPr>
              <a:t>17</a:t>
            </a:r>
            <a:r>
              <a:rPr lang="zh-CN" altLang="en-US" sz="2400" dirty="0">
                <a:latin typeface="宋体" panose="02010600030101010101" pitchFamily="2" charset="-122"/>
              </a:rPr>
              <a:t>整除的最大正整数。</a:t>
            </a:r>
          </a:p>
        </p:txBody>
      </p:sp>
      <p:sp>
        <p:nvSpPr>
          <p:cNvPr id="5" name="矩形 4"/>
          <p:cNvSpPr/>
          <p:nvPr/>
        </p:nvSpPr>
        <p:spPr>
          <a:xfrm>
            <a:off x="171450" y="2438400"/>
            <a:ext cx="5486400" cy="4247317"/>
          </a:xfrm>
          <a:prstGeom prst="rect">
            <a:avLst/>
          </a:prstGeom>
          <a:ln>
            <a:solidFill>
              <a:srgbClr val="002060"/>
            </a:solidFill>
          </a:ln>
        </p:spPr>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for_break_1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200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求</a:t>
            </a:r>
            <a:r>
              <a:rPr lang="en-US" altLang="zh-CN" kern="0" dirty="0" err="1">
                <a:solidFill>
                  <a:srgbClr val="FF8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(200)</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以内能被</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17</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整除的最大正整数</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found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False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17</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print(</a:t>
            </a:r>
            <a:r>
              <a:rPr lang="en-US" altLang="zh-CN" kern="0" dirty="0" err="1">
                <a:solidFill>
                  <a:srgbClr val="008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以内能被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17</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整除的最大正整数为</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found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True</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break</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not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found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  #</a:t>
            </a:r>
            <a:r>
              <a:rPr lang="zh-CN" altLang="en-US"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不以</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break</a:t>
            </a:r>
            <a:r>
              <a:rPr lang="zh-CN" altLang="en-US"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退出</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以内能被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17</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整除的最大正整数无法找到</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
        <p:nvSpPr>
          <p:cNvPr id="6" name="矩形 5"/>
          <p:cNvSpPr/>
          <p:nvPr/>
        </p:nvSpPr>
        <p:spPr>
          <a:xfrm>
            <a:off x="5943600" y="2514600"/>
            <a:ext cx="6096000" cy="3724096"/>
          </a:xfrm>
          <a:prstGeom prst="rect">
            <a:avLst/>
          </a:prstGeom>
          <a:ln>
            <a:solidFill>
              <a:srgbClr val="002060"/>
            </a:solidFill>
          </a:ln>
        </p:spPr>
        <p:txBody>
          <a:bodyPr>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for_break_else_1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200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求</a:t>
            </a:r>
            <a:r>
              <a:rPr lang="en-US" altLang="zh-CN" kern="0" dirty="0" err="1">
                <a:solidFill>
                  <a:srgbClr val="FF8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(200)</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以内能被</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17</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整除的最大正整数</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17</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以内能被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17</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整除的最大正整数为</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break</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else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not found:</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以内能被</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17</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整除的最大正整数无法找到</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pPr algn="just">
              <a:spcAft>
                <a:spcPts val="0"/>
              </a:spcAft>
            </a:pPr>
            <a:r>
              <a:rPr lang="en-US" altLang="zh-CN" sz="2000" kern="100" dirty="0">
                <a:latin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
        <p:nvSpPr>
          <p:cNvPr id="7" name="文本框 6"/>
          <p:cNvSpPr txBox="1"/>
          <p:nvPr/>
        </p:nvSpPr>
        <p:spPr>
          <a:xfrm>
            <a:off x="5943600" y="295285"/>
            <a:ext cx="5238750" cy="1323439"/>
          </a:xfrm>
          <a:prstGeom prst="rect">
            <a:avLst/>
          </a:prstGeom>
          <a:noFill/>
          <a:ln>
            <a:solidFill>
              <a:srgbClr val="FF0000"/>
            </a:solidFill>
          </a:ln>
        </p:spPr>
        <p:txBody>
          <a:bodyPr wrap="square" rtlCol="0">
            <a:spAutoFit/>
          </a:bodyPr>
          <a:lstStyle/>
          <a:p>
            <a:r>
              <a:rPr lang="zh-CN" altLang="en-US" sz="2000" dirty="0"/>
              <a:t>循环中可选的</a:t>
            </a:r>
            <a:r>
              <a:rPr lang="en-US" altLang="zh-CN" sz="2000" u="sng" dirty="0">
                <a:solidFill>
                  <a:srgbClr val="FF0000"/>
                </a:solidFill>
              </a:rPr>
              <a:t>else</a:t>
            </a:r>
            <a:r>
              <a:rPr lang="zh-CN" altLang="en-US" sz="2000" u="sng" dirty="0">
                <a:solidFill>
                  <a:srgbClr val="FF0000"/>
                </a:solidFill>
              </a:rPr>
              <a:t>子句</a:t>
            </a:r>
            <a:r>
              <a:rPr lang="zh-CN" altLang="en-US" sz="2000" dirty="0"/>
              <a:t>在循环结构不以</a:t>
            </a:r>
            <a:r>
              <a:rPr lang="en-US" altLang="zh-CN" sz="2000" dirty="0"/>
              <a:t>break</a:t>
            </a:r>
            <a:r>
              <a:rPr lang="zh-CN" altLang="en-US" sz="2000" dirty="0"/>
              <a:t>退出时调用。实践中要特别注意：</a:t>
            </a:r>
            <a:endParaRPr lang="en-US" altLang="zh-CN" sz="2000" dirty="0"/>
          </a:p>
          <a:p>
            <a:pPr marL="342900" indent="-342900">
              <a:buFont typeface="Arial" panose="020B0604020202020204" pitchFamily="34" charset="0"/>
              <a:buChar char="•"/>
            </a:pPr>
            <a:r>
              <a:rPr lang="zh-CN" altLang="en-US" sz="2000" dirty="0"/>
              <a:t>如果不小心</a:t>
            </a:r>
            <a:r>
              <a:rPr lang="en-US" altLang="zh-CN" sz="2000" dirty="0"/>
              <a:t>for</a:t>
            </a:r>
            <a:r>
              <a:rPr lang="zh-CN" altLang="en-US" sz="2000" dirty="0"/>
              <a:t>的</a:t>
            </a:r>
            <a:r>
              <a:rPr lang="en-US" altLang="zh-CN" sz="2000" dirty="0"/>
              <a:t>else</a:t>
            </a:r>
            <a:r>
              <a:rPr lang="zh-CN" altLang="en-US" sz="2000" dirty="0"/>
              <a:t>子句与</a:t>
            </a:r>
            <a:r>
              <a:rPr lang="en-US" altLang="zh-CN" sz="2000" dirty="0"/>
              <a:t>for</a:t>
            </a:r>
            <a:r>
              <a:rPr lang="zh-CN" altLang="en-US" sz="2000" dirty="0"/>
              <a:t>循环内的最后</a:t>
            </a:r>
            <a:r>
              <a:rPr lang="en-US" altLang="zh-CN" sz="2000" dirty="0"/>
              <a:t>if</a:t>
            </a:r>
            <a:r>
              <a:rPr lang="zh-CN" altLang="en-US" sz="2000" dirty="0"/>
              <a:t>语句缩进一致，语法正确但语义不同</a:t>
            </a:r>
          </a:p>
        </p:txBody>
      </p:sp>
    </p:spTree>
    <p:extLst>
      <p:ext uri="{BB962C8B-B14F-4D97-AF65-F5344CB8AC3E}">
        <p14:creationId xmlns:p14="http://schemas.microsoft.com/office/powerpoint/2010/main" val="22291544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p:txBody>
          <a:bodyPr/>
          <a:lstStyle/>
          <a:p>
            <a:r>
              <a:rPr lang="en-US" altLang="zh-CN" dirty="0"/>
              <a:t>break</a:t>
            </a:r>
            <a:r>
              <a:rPr lang="zh-CN" altLang="en-US" dirty="0"/>
              <a:t>以及</a:t>
            </a:r>
            <a:r>
              <a:rPr lang="en-US" altLang="zh-CN" dirty="0"/>
              <a:t>else</a:t>
            </a:r>
            <a:r>
              <a:rPr lang="zh-CN" altLang="en-US" dirty="0"/>
              <a:t>示例</a:t>
            </a:r>
            <a:endParaRPr lang="zh-CN" altLang="en-US" dirty="0">
              <a:latin typeface="宋体" panose="02010600030101010101" pitchFamily="2" charset="-122"/>
            </a:endParaRPr>
          </a:p>
        </p:txBody>
      </p:sp>
      <p:sp>
        <p:nvSpPr>
          <p:cNvPr id="55299" name="Rectangle 3"/>
          <p:cNvSpPr>
            <a:spLocks noGrp="1" noChangeArrowheads="1"/>
          </p:cNvSpPr>
          <p:nvPr>
            <p:ph type="body" idx="1"/>
          </p:nvPr>
        </p:nvSpPr>
        <p:spPr>
          <a:xfrm>
            <a:off x="838200" y="1825625"/>
            <a:ext cx="10555514" cy="627289"/>
          </a:xfrm>
        </p:spPr>
        <p:txBody>
          <a:bodyPr/>
          <a:lstStyle/>
          <a:p>
            <a:pPr marL="0" indent="0">
              <a:lnSpc>
                <a:spcPct val="80000"/>
              </a:lnSpc>
              <a:buNone/>
            </a:pPr>
            <a:r>
              <a:rPr lang="en-US" altLang="zh-CN" sz="2400" dirty="0">
                <a:latin typeface="宋体" panose="02010600030101010101" pitchFamily="2" charset="-122"/>
              </a:rPr>
              <a:t>3.5 </a:t>
            </a:r>
            <a:r>
              <a:rPr lang="zh-CN" altLang="en-US" sz="2400" dirty="0">
                <a:latin typeface="宋体" panose="02010600030101010101" pitchFamily="2" charset="-122"/>
              </a:rPr>
              <a:t>例8：判断一个数是否为素数。</a:t>
            </a:r>
          </a:p>
        </p:txBody>
      </p:sp>
      <p:sp>
        <p:nvSpPr>
          <p:cNvPr id="3" name="Rectangle 2"/>
          <p:cNvSpPr>
            <a:spLocks noChangeArrowheads="1"/>
          </p:cNvSpPr>
          <p:nvPr/>
        </p:nvSpPr>
        <p:spPr bwMode="auto">
          <a:xfrm>
            <a:off x="752928" y="6215002"/>
            <a:ext cx="10726058" cy="400110"/>
          </a:xfrm>
          <a:prstGeom prst="rect">
            <a:avLst/>
          </a:prstGeom>
          <a:solidFill>
            <a:schemeClr val="accent4">
              <a:lumMod val="20000"/>
              <a:lumOff val="80000"/>
            </a:schemeClr>
          </a:solidFill>
          <a:ln>
            <a:solidFill>
              <a:schemeClr val="tx1"/>
            </a:solid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result = </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'yes'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 % i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(math.sqrt(n)+</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'no'</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4" name="矩形 3"/>
          <p:cNvSpPr/>
          <p:nvPr/>
        </p:nvSpPr>
        <p:spPr>
          <a:xfrm>
            <a:off x="5657850" y="1294606"/>
            <a:ext cx="6305550" cy="4524315"/>
          </a:xfrm>
          <a:prstGeom prst="rect">
            <a:avLst/>
          </a:prstGeom>
          <a:ln>
            <a:solidFill>
              <a:srgbClr val="0070C0"/>
            </a:solidFill>
          </a:ln>
        </p:spPr>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is_prime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判断一个数是否为素数</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&gt;&gt;&gt; n = </a:t>
            </a:r>
            <a:r>
              <a:rPr lang="en-US" altLang="zh-CN" kern="0" dirty="0" err="1">
                <a:solidFill>
                  <a:srgbClr val="FF8000"/>
                </a:solidFill>
                <a:latin typeface="Courier New" panose="02070309020205020404" pitchFamily="49" charset="0"/>
                <a:ea typeface="宋体" panose="02010600030101010101" pitchFamily="2" charset="-122"/>
                <a:cs typeface="Times New Roman" panose="02020603050405020304" pitchFamily="18" charset="0"/>
              </a:rPr>
              <a:t>int</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(input("Input a integer:"))</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&gt;&gt;&gt; print(</a:t>
            </a:r>
            <a:r>
              <a:rPr lang="en-US" altLang="zh-CN" kern="0" dirty="0" err="1">
                <a:solidFill>
                  <a:srgbClr val="FF8000"/>
                </a:solidFill>
                <a:latin typeface="Courier New" panose="02070309020205020404" pitchFamily="49" charset="0"/>
                <a:ea typeface="宋体" panose="02010600030101010101" pitchFamily="2" charset="-122"/>
                <a:cs typeface="Times New Roman" panose="02020603050405020304" pitchFamily="18" charset="0"/>
              </a:rPr>
              <a:t>is_prime</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(n))</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import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math</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math</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sqrt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n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ret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False</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break</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else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  #</a:t>
            </a:r>
            <a:r>
              <a:rPr lang="zh-CN" altLang="en-US"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为素数</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ret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True</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ret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2544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210457" y="193838"/>
            <a:ext cx="11600543" cy="1325563"/>
          </a:xfrm>
        </p:spPr>
        <p:txBody>
          <a:bodyPr>
            <a:normAutofit/>
          </a:bodyPr>
          <a:lstStyle/>
          <a:p>
            <a:r>
              <a:rPr lang="zh-CN" altLang="en-US" sz="3200" dirty="0">
                <a:latin typeface="宋体" panose="02010600030101010101" pitchFamily="2" charset="-122"/>
              </a:rPr>
              <a:t>3.4</a:t>
            </a:r>
            <a:r>
              <a:rPr lang="en-US" altLang="zh-CN" sz="3200" dirty="0">
                <a:latin typeface="宋体" panose="02010600030101010101" pitchFamily="2" charset="-122"/>
              </a:rPr>
              <a:t>  break</a:t>
            </a:r>
            <a:r>
              <a:rPr lang="zh-CN" altLang="en-US" sz="3200" dirty="0">
                <a:latin typeface="宋体" panose="02010600030101010101" pitchFamily="2" charset="-122"/>
              </a:rPr>
              <a:t>和continue语句</a:t>
            </a:r>
            <a:r>
              <a:rPr lang="en-US" altLang="zh-CN" sz="3200" dirty="0">
                <a:latin typeface="宋体" panose="02010600030101010101" pitchFamily="2" charset="-122"/>
              </a:rPr>
              <a:t>:</a:t>
            </a:r>
            <a:r>
              <a:rPr lang="zh-CN" altLang="en-US" sz="3200" dirty="0">
                <a:latin typeface="宋体" panose="02010600030101010101" pitchFamily="2" charset="-122"/>
              </a:rPr>
              <a:t>警惕</a:t>
            </a:r>
            <a:r>
              <a:rPr lang="en-US" altLang="zh-CN" sz="3200" dirty="0">
                <a:latin typeface="宋体" panose="02010600030101010101" pitchFamily="2" charset="-122"/>
              </a:rPr>
              <a:t>continue</a:t>
            </a:r>
            <a:r>
              <a:rPr lang="zh-CN" altLang="en-US" sz="3200" dirty="0">
                <a:latin typeface="宋体" panose="02010600030101010101" pitchFamily="2" charset="-122"/>
              </a:rPr>
              <a:t>可能带来的问题</a:t>
            </a:r>
          </a:p>
        </p:txBody>
      </p:sp>
      <p:sp>
        <p:nvSpPr>
          <p:cNvPr id="2" name="Rectangle 1"/>
          <p:cNvSpPr>
            <a:spLocks noChangeArrowheads="1"/>
          </p:cNvSpPr>
          <p:nvPr/>
        </p:nvSpPr>
        <p:spPr bwMode="auto">
          <a:xfrm>
            <a:off x="139582" y="1170821"/>
            <a:ext cx="3019781" cy="2554545"/>
          </a:xfrm>
          <a:prstGeom prst="rect">
            <a:avLst/>
          </a:prstGeom>
          <a:solidFill>
            <a:schemeClr val="accent4">
              <a:lumMod val="20000"/>
              <a:lumOff val="80000"/>
            </a:schemeClr>
          </a:solid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#输出10以内的奇数 </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b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while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&lt;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FF0000"/>
                </a:solidFill>
                <a:effectLst/>
                <a:latin typeface="宋体" panose="02010600030101010101" pitchFamily="2" charset="-122"/>
                <a:ea typeface="宋体" panose="02010600030101010101" pitchFamily="2" charset="-122"/>
              </a:rPr>
              <a:t>continue</a:t>
            </a:r>
            <a:r>
              <a:rPr kumimoji="0" lang="en-US"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b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sz="2000" b="0" i="0" u="none" strike="noStrike" cap="none" normalizeH="0" baseline="0" dirty="0">
                <a:ln>
                  <a:noFill/>
                </a:ln>
                <a:solidFill>
                  <a:srgbClr val="660099"/>
                </a:solidFill>
                <a:effectLst/>
                <a:latin typeface="宋体" panose="02010600030101010101" pitchFamily="2" charset="-122"/>
                <a:ea typeface="宋体" panose="02010600030101010101" pitchFamily="2" charset="-122"/>
              </a:rPr>
              <a:t>end</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i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b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3" name="矩形 2"/>
          <p:cNvSpPr/>
          <p:nvPr/>
        </p:nvSpPr>
        <p:spPr>
          <a:xfrm>
            <a:off x="139582" y="3763494"/>
            <a:ext cx="3367312" cy="646331"/>
          </a:xfrm>
          <a:prstGeom prst="rect">
            <a:avLst/>
          </a:prstGeom>
        </p:spPr>
        <p:txBody>
          <a:bodyPr wrap="square">
            <a:spAutoFit/>
          </a:bodyPr>
          <a:lstStyle/>
          <a:p>
            <a:r>
              <a:rPr lang="zh-CN" altLang="en-US" b="1" dirty="0">
                <a:solidFill>
                  <a:srgbClr val="FF0000"/>
                </a:solidFill>
                <a:latin typeface="宋体" panose="02010600030101010101" pitchFamily="2" charset="-122"/>
                <a:ea typeface="宋体" panose="02010600030101010101" pitchFamily="2" charset="-122"/>
              </a:rPr>
              <a:t>问题</a:t>
            </a:r>
            <a:r>
              <a:rPr lang="zh-CN" altLang="en-US" b="1" dirty="0">
                <a:solidFill>
                  <a:srgbClr val="000080"/>
                </a:solidFill>
                <a:latin typeface="宋体" panose="02010600030101010101" pitchFamily="2" charset="-122"/>
                <a:ea typeface="宋体" panose="02010600030101010101" pitchFamily="2" charset="-122"/>
              </a:rPr>
              <a:t>：</a:t>
            </a:r>
            <a:r>
              <a:rPr lang="en-US" altLang="zh-CN" b="1" dirty="0">
                <a:solidFill>
                  <a:srgbClr val="000080"/>
                </a:solidFill>
                <a:latin typeface="宋体" panose="02010600030101010101" pitchFamily="2" charset="-122"/>
                <a:ea typeface="宋体" panose="02010600030101010101" pitchFamily="2" charset="-122"/>
              </a:rPr>
              <a:t>continue</a:t>
            </a:r>
            <a:r>
              <a:rPr lang="zh-CN" altLang="en-US" b="1" dirty="0">
                <a:solidFill>
                  <a:srgbClr val="000080"/>
                </a:solidFill>
                <a:latin typeface="宋体" panose="02010600030101010101" pitchFamily="2" charset="-122"/>
                <a:ea typeface="宋体" panose="02010600030101010101" pitchFamily="2" charset="-122"/>
              </a:rPr>
              <a:t>时，</a:t>
            </a:r>
            <a:r>
              <a:rPr lang="en-US" altLang="zh-CN" b="1" dirty="0" err="1">
                <a:solidFill>
                  <a:srgbClr val="FF0000"/>
                </a:solidFill>
                <a:latin typeface="宋体" panose="02010600030101010101" pitchFamily="2" charset="-122"/>
                <a:ea typeface="宋体" panose="02010600030101010101" pitchFamily="2" charset="-122"/>
              </a:rPr>
              <a:t>i</a:t>
            </a:r>
            <a:r>
              <a:rPr lang="zh-CN" altLang="en-US" b="1" dirty="0">
                <a:solidFill>
                  <a:srgbClr val="FF0000"/>
                </a:solidFill>
                <a:latin typeface="宋体" panose="02010600030101010101" pitchFamily="2" charset="-122"/>
                <a:ea typeface="宋体" panose="02010600030101010101" pitchFamily="2" charset="-122"/>
              </a:rPr>
              <a:t>没有更新</a:t>
            </a:r>
            <a:r>
              <a:rPr lang="en-US" altLang="zh-CN" b="1" dirty="0">
                <a:solidFill>
                  <a:srgbClr val="FF0000"/>
                </a:solidFill>
                <a:latin typeface="宋体" panose="02010600030101010101" pitchFamily="2" charset="-122"/>
                <a:ea typeface="宋体" panose="02010600030101010101" pitchFamily="2" charset="-122"/>
              </a:rPr>
              <a:t>,</a:t>
            </a:r>
            <a:r>
              <a:rPr lang="zh-CN" altLang="en-US" b="1" dirty="0">
                <a:solidFill>
                  <a:srgbClr val="FF0000"/>
                </a:solidFill>
                <a:latin typeface="宋体" panose="02010600030101010101" pitchFamily="2" charset="-122"/>
                <a:ea typeface="宋体" panose="02010600030101010101" pitchFamily="2" charset="-122"/>
              </a:rPr>
              <a:t>死循环</a:t>
            </a:r>
            <a:endParaRPr lang="zh-CN" altLang="en-US" dirty="0"/>
          </a:p>
        </p:txBody>
      </p:sp>
      <p:sp>
        <p:nvSpPr>
          <p:cNvPr id="4" name="Rectangle 2"/>
          <p:cNvSpPr>
            <a:spLocks noChangeArrowheads="1"/>
          </p:cNvSpPr>
          <p:nvPr/>
        </p:nvSpPr>
        <p:spPr bwMode="auto">
          <a:xfrm>
            <a:off x="1315835" y="4522207"/>
            <a:ext cx="3164115" cy="2246769"/>
          </a:xfrm>
          <a:prstGeom prst="rect">
            <a:avLst/>
          </a:prstGeom>
          <a:solidFill>
            <a:schemeClr val="accent4">
              <a:lumMod val="20000"/>
              <a:lumOff val="80000"/>
            </a:schemeClr>
          </a:solid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#输出10以内的奇数</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a:t>
            </a:r>
            <a:r>
              <a:rPr kumimoji="0" lang="en-US"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-1</a:t>
            </a:r>
            <a:r>
              <a:rPr kumimoji="0" lang="en-US"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while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&lt; </a:t>
            </a:r>
            <a:r>
              <a:rPr kumimoji="0" lang="en-US"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9</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i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b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continue</a:t>
            </a:r>
            <a:b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sz="2000" b="0" i="0" u="none" strike="noStrike" cap="none" normalizeH="0" baseline="0" dirty="0">
                <a:ln>
                  <a:noFill/>
                </a:ln>
                <a:solidFill>
                  <a:srgbClr val="660099"/>
                </a:solidFill>
                <a:effectLst/>
                <a:latin typeface="宋体" panose="02010600030101010101" pitchFamily="2" charset="-122"/>
                <a:ea typeface="宋体" panose="02010600030101010101" pitchFamily="2" charset="-122"/>
              </a:rPr>
              <a:t>end</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8258628" y="2448094"/>
            <a:ext cx="3686629" cy="1938992"/>
          </a:xfrm>
          <a:prstGeom prst="rect">
            <a:avLst/>
          </a:prstGeom>
          <a:solidFill>
            <a:schemeClr val="accent4">
              <a:lumMod val="20000"/>
              <a:lumOff val="80000"/>
            </a:schemeClr>
          </a:solidFill>
          <a:ln>
            <a:noFill/>
          </a:ln>
          <a:effectLs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zh-CN" sz="2000" i="1" dirty="0">
                <a:solidFill>
                  <a:srgbClr val="808080"/>
                </a:solidFill>
                <a:latin typeface="宋体" panose="02010600030101010101" pitchFamily="2" charset="-122"/>
                <a:ea typeface="宋体" panose="02010600030101010101" pitchFamily="2" charset="-122"/>
              </a:rPr>
              <a:t>#输出10以内的奇数</a:t>
            </a:r>
            <a:endParaRPr kumimoji="0" lang="en-US"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continue</a:t>
            </a:r>
            <a:b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sz="2000" b="0" i="0" u="none" strike="noStrike" cap="none" normalizeH="0" baseline="0" dirty="0">
                <a:ln>
                  <a:noFill/>
                </a:ln>
                <a:solidFill>
                  <a:srgbClr val="660099"/>
                </a:solidFill>
                <a:effectLst/>
                <a:latin typeface="宋体" panose="02010600030101010101" pitchFamily="2" charset="-122"/>
                <a:ea typeface="宋体" panose="02010600030101010101" pitchFamily="2" charset="-122"/>
              </a:rPr>
              <a:t>end</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163828" y="1195227"/>
            <a:ext cx="4513943" cy="954107"/>
          </a:xfrm>
          <a:prstGeom prst="rect">
            <a:avLst/>
          </a:prstGeom>
          <a:noFill/>
        </p:spPr>
        <p:txBody>
          <a:bodyPr wrap="square" rtlCol="0">
            <a:spAutoFit/>
          </a:bodyPr>
          <a:lstStyle/>
          <a:p>
            <a:r>
              <a:rPr lang="zh-CN" altLang="en-US" sz="2000" dirty="0"/>
              <a:t>如果预先知道循环次数，</a:t>
            </a:r>
            <a:r>
              <a:rPr lang="zh-CN" altLang="en-US" sz="2800" dirty="0">
                <a:solidFill>
                  <a:srgbClr val="0070C0"/>
                </a:solidFill>
              </a:rPr>
              <a:t>优先采用</a:t>
            </a:r>
            <a:r>
              <a:rPr lang="en-US" altLang="zh-CN" sz="2800" dirty="0">
                <a:solidFill>
                  <a:srgbClr val="0070C0"/>
                </a:solidFill>
              </a:rPr>
              <a:t>for</a:t>
            </a:r>
            <a:r>
              <a:rPr lang="zh-CN" altLang="en-US" sz="2800" dirty="0">
                <a:solidFill>
                  <a:srgbClr val="0070C0"/>
                </a:solidFill>
              </a:rPr>
              <a:t>循环</a:t>
            </a:r>
            <a:r>
              <a:rPr lang="zh-CN" altLang="en-US" sz="2000" dirty="0"/>
              <a:t>，更简洁，不易出错</a:t>
            </a:r>
          </a:p>
        </p:txBody>
      </p:sp>
      <p:sp>
        <p:nvSpPr>
          <p:cNvPr id="9" name="Rectangle 3"/>
          <p:cNvSpPr>
            <a:spLocks noChangeArrowheads="1"/>
          </p:cNvSpPr>
          <p:nvPr/>
        </p:nvSpPr>
        <p:spPr bwMode="auto">
          <a:xfrm>
            <a:off x="8222342" y="4406034"/>
            <a:ext cx="3686629" cy="2246769"/>
          </a:xfrm>
          <a:prstGeom prst="rect">
            <a:avLst/>
          </a:prstGeom>
          <a:solidFill>
            <a:schemeClr val="accent4">
              <a:lumMod val="20000"/>
              <a:lumOff val="80000"/>
            </a:schemeClr>
          </a:solidFill>
          <a:ln>
            <a:noFill/>
          </a:ln>
          <a:effectLs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zh-CN" sz="2000" i="1" dirty="0">
                <a:solidFill>
                  <a:srgbClr val="808080"/>
                </a:solidFill>
                <a:latin typeface="宋体" panose="02010600030101010101" pitchFamily="2" charset="-122"/>
                <a:ea typeface="宋体" panose="02010600030101010101" pitchFamily="2" charset="-122"/>
              </a:rPr>
              <a:t>#输出10以内的奇数</a:t>
            </a:r>
            <a:endParaRPr kumimoji="0" lang="en-US"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en-US"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000" dirty="0">
                <a:solidFill>
                  <a:srgbClr val="000000"/>
                </a:solidFill>
                <a:latin typeface="宋体" panose="02010600030101010101" pitchFamily="2" charset="-122"/>
                <a:ea typeface="宋体" panose="02010600030101010101" pitchFamily="2" charset="-122"/>
              </a:rPr>
              <a:t>        </a:t>
            </a:r>
            <a:r>
              <a:rPr lang="zh-CN" altLang="zh-CN" sz="2000" dirty="0">
                <a:solidFill>
                  <a:srgbClr val="000000"/>
                </a:solidFill>
                <a:latin typeface="宋体" panose="02010600030101010101" pitchFamily="2" charset="-122"/>
                <a:ea typeface="宋体" panose="02010600030101010101" pitchFamily="2" charset="-122"/>
              </a:rPr>
              <a:t>i += </a:t>
            </a:r>
            <a:r>
              <a:rPr lang="zh-CN" altLang="zh-CN" sz="2000" dirty="0">
                <a:solidFill>
                  <a:srgbClr val="0000FF"/>
                </a:solidFill>
                <a:latin typeface="宋体" panose="02010600030101010101" pitchFamily="2" charset="-122"/>
                <a:ea typeface="宋体" panose="02010600030101010101" pitchFamily="2" charset="-122"/>
              </a:rPr>
              <a:t>1</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continue</a:t>
            </a:r>
            <a:b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sz="2000" b="0" i="0" u="none" strike="noStrike" cap="none" normalizeH="0" baseline="0" dirty="0">
                <a:ln>
                  <a:noFill/>
                </a:ln>
                <a:solidFill>
                  <a:srgbClr val="660099"/>
                </a:solidFill>
                <a:effectLst/>
                <a:latin typeface="宋体" panose="02010600030101010101" pitchFamily="2" charset="-122"/>
                <a:ea typeface="宋体" panose="02010600030101010101" pitchFamily="2" charset="-122"/>
              </a:rPr>
              <a:t>end</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grpSp>
        <p:nvGrpSpPr>
          <p:cNvPr id="11" name="组合 10"/>
          <p:cNvGrpSpPr/>
          <p:nvPr/>
        </p:nvGrpSpPr>
        <p:grpSpPr>
          <a:xfrm>
            <a:off x="5670885" y="5486400"/>
            <a:ext cx="3465094" cy="707886"/>
            <a:chOff x="4451685" y="5486400"/>
            <a:chExt cx="3465094" cy="707886"/>
          </a:xfrm>
        </p:grpSpPr>
        <p:sp>
          <p:nvSpPr>
            <p:cNvPr id="7" name="文本框 6"/>
            <p:cNvSpPr txBox="1"/>
            <p:nvPr/>
          </p:nvSpPr>
          <p:spPr>
            <a:xfrm>
              <a:off x="4451685" y="5486400"/>
              <a:ext cx="2406316" cy="707886"/>
            </a:xfrm>
            <a:prstGeom prst="rect">
              <a:avLst/>
            </a:prstGeom>
            <a:solidFill>
              <a:schemeClr val="accent4">
                <a:lumMod val="20000"/>
                <a:lumOff val="80000"/>
              </a:schemeClr>
            </a:solidFill>
          </p:spPr>
          <p:txBody>
            <a:bodyPr wrap="square" rtlCol="0">
              <a:spAutoFit/>
            </a:bodyPr>
            <a:lstStyle/>
            <a:p>
              <a:r>
                <a:rPr lang="en-US" altLang="zh-CN" sz="2000" dirty="0" err="1"/>
                <a:t>i</a:t>
              </a:r>
              <a:r>
                <a:rPr lang="zh-CN" altLang="en-US" sz="2000" dirty="0"/>
                <a:t>更新不起作用，</a:t>
              </a:r>
              <a:r>
                <a:rPr lang="en-US" altLang="zh-CN" sz="2000" dirty="0"/>
                <a:t>for</a:t>
              </a:r>
              <a:r>
                <a:rPr lang="zh-CN" altLang="en-US" sz="2000" dirty="0"/>
                <a:t>循环每次重新赋值</a:t>
              </a:r>
            </a:p>
          </p:txBody>
        </p:sp>
        <p:cxnSp>
          <p:nvCxnSpPr>
            <p:cNvPr id="10" name="直接箭头连接符 9"/>
            <p:cNvCxnSpPr>
              <a:stCxn id="7" idx="3"/>
            </p:cNvCxnSpPr>
            <p:nvPr/>
          </p:nvCxnSpPr>
          <p:spPr>
            <a:xfrm flipV="1">
              <a:off x="6858001" y="5582653"/>
              <a:ext cx="1058778" cy="2576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3646725" y="3725366"/>
            <a:ext cx="3818571" cy="646331"/>
          </a:xfrm>
          <a:prstGeom prst="rect">
            <a:avLst/>
          </a:prstGeom>
          <a:noFill/>
        </p:spPr>
        <p:txBody>
          <a:bodyPr wrap="square" rtlCol="0">
            <a:spAutoFit/>
          </a:bodyPr>
          <a:lstStyle/>
          <a:p>
            <a:r>
              <a:rPr lang="zh-CN" altLang="en-US" dirty="0">
                <a:solidFill>
                  <a:srgbClr val="FF0000"/>
                </a:solidFill>
              </a:rPr>
              <a:t>严格意义上代码仍有问题！求的是</a:t>
            </a:r>
            <a:r>
              <a:rPr lang="en-US" altLang="zh-CN" dirty="0">
                <a:solidFill>
                  <a:srgbClr val="FF0000"/>
                </a:solidFill>
              </a:rPr>
              <a:t>[1,10]</a:t>
            </a:r>
            <a:r>
              <a:rPr lang="zh-CN" altLang="en-US" dirty="0">
                <a:solidFill>
                  <a:srgbClr val="FF0000"/>
                </a:solidFill>
              </a:rPr>
              <a:t>范围内的奇数</a:t>
            </a:r>
          </a:p>
        </p:txBody>
      </p:sp>
      <p:sp>
        <p:nvSpPr>
          <p:cNvPr id="15" name="Rectangle 2"/>
          <p:cNvSpPr>
            <a:spLocks noChangeArrowheads="1"/>
          </p:cNvSpPr>
          <p:nvPr/>
        </p:nvSpPr>
        <p:spPr bwMode="auto">
          <a:xfrm>
            <a:off x="3507850" y="1324709"/>
            <a:ext cx="3164115" cy="2246769"/>
          </a:xfrm>
          <a:prstGeom prst="rect">
            <a:avLst/>
          </a:prstGeom>
          <a:solidFill>
            <a:schemeClr val="accent4">
              <a:lumMod val="20000"/>
              <a:lumOff val="80000"/>
            </a:schemeClr>
          </a:solidFill>
          <a:ln>
            <a:noFill/>
          </a:ln>
          <a:effectLs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#输出10以内的奇数</a:t>
            </a:r>
            <a:b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lang="en-US" altLang="zh-CN" sz="2000" dirty="0" err="1">
                <a:solidFill>
                  <a:srgbClr val="000000"/>
                </a:solidFill>
                <a:latin typeface="宋体" panose="02010600030101010101" pitchFamily="2" charset="-122"/>
                <a:ea typeface="宋体" panose="02010600030101010101" pitchFamily="2" charset="-122"/>
              </a:rPr>
              <a:t>i</a:t>
            </a:r>
            <a:r>
              <a:rPr lang="en-US" altLang="zh-CN" sz="2000" dirty="0">
                <a:solidFill>
                  <a:srgbClr val="000000"/>
                </a:solidFill>
                <a:latin typeface="宋体" panose="02010600030101010101" pitchFamily="2" charset="-122"/>
                <a:ea typeface="宋体" panose="02010600030101010101" pitchFamily="2" charset="-122"/>
              </a:rPr>
              <a:t>= 0</a:t>
            </a:r>
          </a:p>
          <a:p>
            <a:pPr lvl="0" eaLnBrk="0" fontAlgn="base" hangingPunct="0">
              <a:spcBef>
                <a:spcPct val="0"/>
              </a:spcBef>
              <a:spcAft>
                <a:spcPct val="0"/>
              </a:spcAft>
            </a:pPr>
            <a:r>
              <a:rPr lang="en-US" altLang="zh-CN" sz="2000" b="1" dirty="0">
                <a:solidFill>
                  <a:srgbClr val="000080"/>
                </a:solidFill>
                <a:latin typeface="宋体" panose="02010600030101010101" pitchFamily="2" charset="-122"/>
                <a:ea typeface="宋体" panose="02010600030101010101" pitchFamily="2" charset="-122"/>
              </a:rPr>
              <a:t>while</a:t>
            </a:r>
            <a:r>
              <a:rPr lang="en-US" altLang="zh-CN" sz="2000" dirty="0">
                <a:solidFill>
                  <a:srgbClr val="000000"/>
                </a:solidFill>
                <a:latin typeface="宋体" panose="02010600030101010101" pitchFamily="2" charset="-122"/>
                <a:ea typeface="宋体" panose="02010600030101010101" pitchFamily="2" charset="-122"/>
              </a:rPr>
              <a:t> </a:t>
            </a:r>
            <a:r>
              <a:rPr lang="en-US" altLang="zh-CN" sz="2000" dirty="0" err="1">
                <a:solidFill>
                  <a:srgbClr val="000000"/>
                </a:solidFill>
                <a:latin typeface="宋体" panose="02010600030101010101" pitchFamily="2" charset="-122"/>
                <a:ea typeface="宋体" panose="02010600030101010101" pitchFamily="2" charset="-122"/>
              </a:rPr>
              <a:t>i</a:t>
            </a:r>
            <a:r>
              <a:rPr lang="en-US" altLang="zh-CN" sz="2000" dirty="0">
                <a:solidFill>
                  <a:srgbClr val="000000"/>
                </a:solidFill>
                <a:latin typeface="宋体" panose="02010600030101010101" pitchFamily="2" charset="-122"/>
                <a:ea typeface="宋体" panose="02010600030101010101" pitchFamily="2" charset="-122"/>
              </a:rPr>
              <a:t>&lt; </a:t>
            </a:r>
            <a:r>
              <a:rPr lang="en-US" altLang="zh-CN" sz="2000" dirty="0">
                <a:solidFill>
                  <a:srgbClr val="0000FF"/>
                </a:solidFill>
                <a:latin typeface="宋体" panose="02010600030101010101" pitchFamily="2" charset="-122"/>
                <a:ea typeface="宋体" panose="02010600030101010101" pitchFamily="2" charset="-122"/>
              </a:rPr>
              <a:t>10</a:t>
            </a:r>
            <a:r>
              <a:rPr lang="en-US" altLang="zh-CN" sz="2000" dirty="0">
                <a:solidFill>
                  <a:srgbClr val="000000"/>
                </a:solidFill>
                <a:latin typeface="宋体" panose="02010600030101010101" pitchFamily="2" charset="-122"/>
                <a:ea typeface="宋体" panose="02010600030101010101" pitchFamily="2" charset="-122"/>
              </a:rPr>
              <a:t>:</a:t>
            </a:r>
          </a:p>
          <a:p>
            <a:pPr lvl="0" eaLnBrk="0" fontAlgn="base" hangingPunct="0">
              <a:spcBef>
                <a:spcPct val="0"/>
              </a:spcBef>
              <a:spcAft>
                <a:spcPct val="0"/>
              </a:spcAft>
            </a:pPr>
            <a:r>
              <a:rPr lang="en-US" altLang="zh-CN" sz="2000" dirty="0">
                <a:solidFill>
                  <a:srgbClr val="000000"/>
                </a:solidFill>
                <a:latin typeface="宋体" panose="02010600030101010101" pitchFamily="2" charset="-122"/>
                <a:ea typeface="宋体" panose="02010600030101010101" pitchFamily="2" charset="-122"/>
              </a:rPr>
              <a:t>    </a:t>
            </a:r>
            <a:r>
              <a:rPr lang="en-US" altLang="zh-CN" sz="2000" dirty="0" err="1">
                <a:solidFill>
                  <a:srgbClr val="000000"/>
                </a:solidFill>
                <a:latin typeface="宋体" panose="02010600030101010101" pitchFamily="2" charset="-122"/>
                <a:ea typeface="宋体" panose="02010600030101010101" pitchFamily="2" charset="-122"/>
              </a:rPr>
              <a:t>i</a:t>
            </a:r>
            <a:r>
              <a:rPr lang="en-US" altLang="zh-CN" sz="2000" dirty="0">
                <a:solidFill>
                  <a:srgbClr val="000000"/>
                </a:solidFill>
                <a:latin typeface="宋体" panose="02010600030101010101" pitchFamily="2" charset="-122"/>
                <a:ea typeface="宋体" panose="02010600030101010101" pitchFamily="2" charset="-122"/>
              </a:rPr>
              <a:t> += </a:t>
            </a:r>
            <a:r>
              <a:rPr lang="en-US" altLang="zh-CN" sz="2000" dirty="0">
                <a:solidFill>
                  <a:srgbClr val="0000FF"/>
                </a:solidFill>
                <a:latin typeface="宋体" panose="02010600030101010101" pitchFamily="2" charset="-122"/>
                <a:ea typeface="宋体" panose="02010600030101010101" pitchFamily="2" charset="-122"/>
              </a:rPr>
              <a:t>1</a:t>
            </a:r>
          </a:p>
          <a:p>
            <a:pPr lvl="0" eaLnBrk="0" fontAlgn="base" hangingPunct="0">
              <a:spcBef>
                <a:spcPct val="0"/>
              </a:spcBef>
              <a:spcAft>
                <a:spcPct val="0"/>
              </a:spcAft>
            </a:pPr>
            <a:r>
              <a:rPr lang="en-US" altLang="zh-CN" sz="2000" dirty="0">
                <a:solidFill>
                  <a:srgbClr val="000000"/>
                </a:solidFill>
                <a:latin typeface="宋体" panose="02010600030101010101" pitchFamily="2" charset="-122"/>
                <a:ea typeface="宋体" panose="02010600030101010101" pitchFamily="2" charset="-122"/>
              </a:rPr>
              <a:t>    if </a:t>
            </a:r>
            <a:r>
              <a:rPr lang="en-US" altLang="zh-CN" sz="2000" dirty="0" err="1">
                <a:solidFill>
                  <a:srgbClr val="000000"/>
                </a:solidFill>
                <a:latin typeface="宋体" panose="02010600030101010101" pitchFamily="2" charset="-122"/>
                <a:ea typeface="宋体" panose="02010600030101010101" pitchFamily="2" charset="-122"/>
              </a:rPr>
              <a:t>i</a:t>
            </a:r>
            <a:r>
              <a:rPr lang="en-US" altLang="zh-CN" sz="2000" dirty="0">
                <a:solidFill>
                  <a:srgbClr val="000000"/>
                </a:solidFill>
                <a:latin typeface="宋体" panose="02010600030101010101" pitchFamily="2" charset="-122"/>
                <a:ea typeface="宋体" panose="02010600030101010101" pitchFamily="2" charset="-122"/>
              </a:rPr>
              <a:t> % </a:t>
            </a:r>
            <a:r>
              <a:rPr lang="en-US" altLang="zh-CN" sz="2000" dirty="0">
                <a:solidFill>
                  <a:srgbClr val="0000FF"/>
                </a:solidFill>
                <a:latin typeface="宋体" panose="02010600030101010101" pitchFamily="2" charset="-122"/>
                <a:ea typeface="宋体" panose="02010600030101010101" pitchFamily="2" charset="-122"/>
              </a:rPr>
              <a:t>2==0</a:t>
            </a:r>
            <a:r>
              <a:rPr lang="en-US" altLang="zh-CN" sz="2000" dirty="0">
                <a:solidFill>
                  <a:srgbClr val="000000"/>
                </a:solidFill>
                <a:latin typeface="宋体" panose="02010600030101010101" pitchFamily="2" charset="-122"/>
                <a:ea typeface="宋体" panose="02010600030101010101" pitchFamily="2" charset="-122"/>
              </a:rPr>
              <a:t>:</a:t>
            </a:r>
          </a:p>
          <a:p>
            <a:pPr lvl="0" eaLnBrk="0" fontAlgn="base" hangingPunct="0">
              <a:spcBef>
                <a:spcPct val="0"/>
              </a:spcBef>
              <a:spcAft>
                <a:spcPct val="0"/>
              </a:spcAft>
            </a:pPr>
            <a:r>
              <a:rPr lang="en-US" altLang="zh-CN" sz="2000" dirty="0">
                <a:solidFill>
                  <a:srgbClr val="000000"/>
                </a:solidFill>
                <a:latin typeface="宋体" panose="02010600030101010101" pitchFamily="2" charset="-122"/>
                <a:ea typeface="宋体" panose="02010600030101010101" pitchFamily="2" charset="-122"/>
              </a:rPr>
              <a:t>        </a:t>
            </a:r>
            <a:r>
              <a:rPr lang="en-US" altLang="zh-CN" sz="2000" b="1" dirty="0">
                <a:solidFill>
                  <a:srgbClr val="000080"/>
                </a:solidFill>
                <a:latin typeface="宋体" panose="02010600030101010101" pitchFamily="2" charset="-122"/>
                <a:ea typeface="宋体" panose="02010600030101010101" pitchFamily="2" charset="-122"/>
              </a:rPr>
              <a:t>continue</a:t>
            </a:r>
          </a:p>
          <a:p>
            <a:pPr lvl="0" eaLnBrk="0" fontAlgn="base" hangingPunct="0">
              <a:spcBef>
                <a:spcPct val="0"/>
              </a:spcBef>
              <a:spcAft>
                <a:spcPct val="0"/>
              </a:spcAft>
            </a:pPr>
            <a:r>
              <a:rPr lang="en-US" altLang="zh-CN" sz="2000" dirty="0">
                <a:solidFill>
                  <a:srgbClr val="000000"/>
                </a:solidFill>
                <a:latin typeface="宋体" panose="02010600030101010101" pitchFamily="2" charset="-122"/>
                <a:ea typeface="宋体" panose="02010600030101010101" pitchFamily="2" charset="-122"/>
              </a:rPr>
              <a:t>    print(</a:t>
            </a:r>
            <a:r>
              <a:rPr lang="en-US" altLang="zh-CN" sz="2000" dirty="0" err="1">
                <a:solidFill>
                  <a:srgbClr val="000000"/>
                </a:solidFill>
                <a:latin typeface="宋体" panose="02010600030101010101" pitchFamily="2" charset="-122"/>
                <a:ea typeface="宋体" panose="02010600030101010101" pitchFamily="2" charset="-122"/>
              </a:rPr>
              <a:t>i</a:t>
            </a:r>
            <a:r>
              <a:rPr lang="en-US" altLang="zh-CN" sz="2000" dirty="0">
                <a:solidFill>
                  <a:srgbClr val="000000"/>
                </a:solidFill>
                <a:latin typeface="宋体" panose="02010600030101010101" pitchFamily="2" charset="-122"/>
                <a:ea typeface="宋体" panose="02010600030101010101" pitchFamily="2" charset="-122"/>
              </a:rPr>
              <a:t>, </a:t>
            </a:r>
            <a:r>
              <a:rPr lang="en-US" altLang="zh-CN" sz="2000" dirty="0">
                <a:solidFill>
                  <a:srgbClr val="660099"/>
                </a:solidFill>
                <a:latin typeface="宋体" panose="02010600030101010101" pitchFamily="2" charset="-122"/>
                <a:ea typeface="宋体" panose="02010600030101010101" pitchFamily="2" charset="-122"/>
              </a:rPr>
              <a:t>end</a:t>
            </a:r>
            <a:r>
              <a:rPr lang="en-US" altLang="zh-CN" sz="2000" b="1" dirty="0">
                <a:solidFill>
                  <a:srgbClr val="008080"/>
                </a:solidFill>
                <a:latin typeface="宋体" panose="02010600030101010101" pitchFamily="2" charset="-122"/>
                <a:ea typeface="宋体" panose="02010600030101010101" pitchFamily="2" charset="-122"/>
              </a:rPr>
              <a:t>=' '</a:t>
            </a:r>
            <a:r>
              <a:rPr lang="en-US" altLang="zh-CN" sz="2000" dirty="0">
                <a:solidFill>
                  <a:srgbClr val="000000"/>
                </a:solidFill>
                <a:latin typeface="宋体" panose="02010600030101010101" pitchFamily="2" charset="-122"/>
                <a:ea typeface="宋体" panose="02010600030101010101" pitchFamily="2" charset="-122"/>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3211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循环嵌套</a:t>
            </a:r>
          </a:p>
        </p:txBody>
      </p:sp>
      <p:sp>
        <p:nvSpPr>
          <p:cNvPr id="3" name="内容占位符 2"/>
          <p:cNvSpPr>
            <a:spLocks noGrp="1"/>
          </p:cNvSpPr>
          <p:nvPr>
            <p:ph idx="1"/>
          </p:nvPr>
        </p:nvSpPr>
        <p:spPr>
          <a:xfrm>
            <a:off x="838200" y="1825625"/>
            <a:ext cx="10515600" cy="765175"/>
          </a:xfrm>
        </p:spPr>
        <p:txBody>
          <a:bodyPr/>
          <a:lstStyle/>
          <a:p>
            <a:pPr marL="0" indent="0">
              <a:buNone/>
            </a:pPr>
            <a:r>
              <a:rPr lang="en-US" altLang="zh-CN" dirty="0">
                <a:latin typeface="宋体" panose="02010600030101010101" pitchFamily="2" charset="-122"/>
              </a:rPr>
              <a:t>3.5 </a:t>
            </a:r>
            <a:r>
              <a:rPr lang="zh-CN" altLang="en-US" dirty="0">
                <a:latin typeface="宋体" panose="02010600030101010101" pitchFamily="2" charset="-122"/>
              </a:rPr>
              <a:t>例6：打印九九乘法表。</a:t>
            </a:r>
          </a:p>
          <a:p>
            <a:endParaRPr lang="zh-CN" altLang="en-US" dirty="0"/>
          </a:p>
        </p:txBody>
      </p:sp>
      <p:sp>
        <p:nvSpPr>
          <p:cNvPr id="4" name="矩形 3"/>
          <p:cNvSpPr/>
          <p:nvPr/>
        </p:nvSpPr>
        <p:spPr>
          <a:xfrm>
            <a:off x="769259" y="4520051"/>
            <a:ext cx="8781142" cy="2031325"/>
          </a:xfrm>
          <a:prstGeom prst="rect">
            <a:avLst/>
          </a:prstGeom>
        </p:spPr>
        <p:txBody>
          <a:bodyPr wrap="square">
            <a:spAutoFit/>
          </a:bodyPr>
          <a:lstStyle/>
          <a:p>
            <a:r>
              <a:rPr lang="zh-CN" altLang="en-US" sz="1400" b="1" dirty="0">
                <a:solidFill>
                  <a:srgbClr val="0070C0"/>
                </a:solidFill>
              </a:rPr>
              <a:t>1 * 1 = 1 	 </a:t>
            </a:r>
          </a:p>
          <a:p>
            <a:r>
              <a:rPr lang="zh-CN" altLang="en-US" sz="1400" b="1" dirty="0">
                <a:solidFill>
                  <a:srgbClr val="0070C0"/>
                </a:solidFill>
              </a:rPr>
              <a:t>2 * 1 = 2 	 2 * 2 = 4 	 </a:t>
            </a:r>
          </a:p>
          <a:p>
            <a:r>
              <a:rPr lang="zh-CN" altLang="en-US" sz="1400" b="1" dirty="0">
                <a:solidFill>
                  <a:srgbClr val="0070C0"/>
                </a:solidFill>
              </a:rPr>
              <a:t>3 * 1 = 3 	 3 * 2 = 6 	 3 * 3 = 9 	 </a:t>
            </a:r>
          </a:p>
          <a:p>
            <a:r>
              <a:rPr lang="zh-CN" altLang="en-US" sz="1400" b="1" dirty="0">
                <a:solidFill>
                  <a:srgbClr val="0070C0"/>
                </a:solidFill>
              </a:rPr>
              <a:t>4 * 1 = 4 	 4 * 2 = 8 	 4 * 3 = 12 	 4 * 4 = 16 	 </a:t>
            </a:r>
          </a:p>
          <a:p>
            <a:r>
              <a:rPr lang="zh-CN" altLang="en-US" sz="1400" b="1" dirty="0">
                <a:solidFill>
                  <a:srgbClr val="0070C0"/>
                </a:solidFill>
              </a:rPr>
              <a:t>5 * 1 = 5 	 5 * 2 = 10 	 5 * 3 = 15 	 5 * 4 = 20 	 5 * 5 = 25 	 </a:t>
            </a:r>
          </a:p>
          <a:p>
            <a:r>
              <a:rPr lang="zh-CN" altLang="en-US" sz="1400" b="1" dirty="0">
                <a:solidFill>
                  <a:srgbClr val="0070C0"/>
                </a:solidFill>
              </a:rPr>
              <a:t>6 * 1 = 6 	 6 * 2 = 12 	 6 * 3 = 18 	 6 * 4 = 24 	 6 * 5 = 30 	 6 * 6 = 36 	 </a:t>
            </a:r>
          </a:p>
          <a:p>
            <a:r>
              <a:rPr lang="zh-CN" altLang="en-US" sz="1400" b="1" dirty="0">
                <a:solidFill>
                  <a:srgbClr val="0070C0"/>
                </a:solidFill>
              </a:rPr>
              <a:t>7 * 1 = 7 	 7 * 2 = 14 	 7 * 3 = 21 	 7 * 4 = 28 	 7 * 5 = 35 	 7 * 6 = 42 	 7 * 7 = 49 	 </a:t>
            </a:r>
          </a:p>
          <a:p>
            <a:r>
              <a:rPr lang="zh-CN" altLang="en-US" sz="1400" b="1" dirty="0">
                <a:solidFill>
                  <a:srgbClr val="0070C0"/>
                </a:solidFill>
              </a:rPr>
              <a:t>8 * 1 = 8 	 8 * 2 = 16 	 8 * 3 = 24 	 8 * 4 = 32 	 8 * 5 = 40 	 8 * 6 = 48 	 8 * 7 = 56 	 8 * 8 = 64 	 </a:t>
            </a:r>
          </a:p>
          <a:p>
            <a:r>
              <a:rPr lang="zh-CN" altLang="en-US" sz="1400" b="1" dirty="0">
                <a:solidFill>
                  <a:srgbClr val="0070C0"/>
                </a:solidFill>
              </a:rPr>
              <a:t>9 * 1 = 9 	 9 * 2 = 18 	 9 * 3 = 27 	 9 * 4 = 36 	 9 * 5 = 45 	 9 * 6 = 54 	 9 * 7 = 63 	 9 * 8 = 72 	 9 * 9 = 81 	 </a:t>
            </a:r>
          </a:p>
        </p:txBody>
      </p:sp>
      <p:sp>
        <p:nvSpPr>
          <p:cNvPr id="5" name="矩形 4"/>
          <p:cNvSpPr/>
          <p:nvPr/>
        </p:nvSpPr>
        <p:spPr>
          <a:xfrm>
            <a:off x="1695450" y="2590800"/>
            <a:ext cx="8039100" cy="1754326"/>
          </a:xfrm>
          <a:prstGeom prst="rect">
            <a:avLst/>
          </a:prstGeom>
          <a:ln>
            <a:solidFill>
              <a:srgbClr val="0070C0"/>
            </a:solidFill>
          </a:ln>
        </p:spPr>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print_multiplicatoin_table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打印九九乘法表</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j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j</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j</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end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grpSp>
        <p:nvGrpSpPr>
          <p:cNvPr id="9" name="组合 8"/>
          <p:cNvGrpSpPr/>
          <p:nvPr/>
        </p:nvGrpSpPr>
        <p:grpSpPr>
          <a:xfrm>
            <a:off x="5928043" y="1204159"/>
            <a:ext cx="5974713" cy="2415780"/>
            <a:chOff x="5928043" y="1204159"/>
            <a:chExt cx="5974713" cy="2415780"/>
          </a:xfrm>
        </p:grpSpPr>
        <p:sp>
          <p:nvSpPr>
            <p:cNvPr id="6" name="矩形 5"/>
            <p:cNvSpPr/>
            <p:nvPr/>
          </p:nvSpPr>
          <p:spPr>
            <a:xfrm>
              <a:off x="5928043" y="1204159"/>
              <a:ext cx="5974713" cy="369332"/>
            </a:xfrm>
            <a:prstGeom prst="rect">
              <a:avLst/>
            </a:prstGeom>
            <a:ln>
              <a:solidFill>
                <a:srgbClr val="0070C0"/>
              </a:solidFill>
            </a:ln>
          </p:spPr>
          <p:txBody>
            <a:bodyPr wrap="none">
              <a:spAutoFit/>
            </a:bodyPr>
            <a:lstStyle/>
            <a:p>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808080"/>
                  </a:solidFill>
                  <a:latin typeface="Courier New" panose="02070309020205020404" pitchFamily="49" charset="0"/>
                  <a:ea typeface="宋体" panose="02010600030101010101" pitchFamily="2" charset="-122"/>
                </a:rPr>
                <a:t>'%d * %d = %d'</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i</a:t>
              </a:r>
              <a:r>
                <a:rPr lang="en-US" altLang="zh-CN" b="1" kern="0" dirty="0" err="1">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j</a:t>
              </a:r>
              <a:r>
                <a:rPr lang="en-US" altLang="zh-CN" b="1" kern="0" dirty="0" err="1">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i</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j</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end</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808080"/>
                  </a:solidFill>
                  <a:latin typeface="Courier New" panose="02070309020205020404" pitchFamily="49" charset="0"/>
                  <a:ea typeface="宋体" panose="02010600030101010101" pitchFamily="2" charset="-122"/>
                </a:rPr>
                <a:t>'\t'</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en-US" dirty="0"/>
            </a:p>
          </p:txBody>
        </p:sp>
        <p:cxnSp>
          <p:nvCxnSpPr>
            <p:cNvPr id="8" name="直接箭头连接符 7"/>
            <p:cNvCxnSpPr/>
            <p:nvPr/>
          </p:nvCxnSpPr>
          <p:spPr>
            <a:xfrm flipH="1">
              <a:off x="7258050" y="1573491"/>
              <a:ext cx="1314450" cy="2046448"/>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769259" y="4520051"/>
            <a:ext cx="221341" cy="203132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5" y="3301535"/>
            <a:ext cx="590550" cy="1200329"/>
          </a:xfrm>
          <a:prstGeom prst="rect">
            <a:avLst/>
          </a:prstGeom>
          <a:noFill/>
        </p:spPr>
        <p:txBody>
          <a:bodyPr wrap="square" rtlCol="0">
            <a:spAutoFit/>
          </a:bodyPr>
          <a:lstStyle/>
          <a:p>
            <a:r>
              <a:rPr lang="zh-CN" altLang="en-US" dirty="0"/>
              <a:t>外循环</a:t>
            </a:r>
            <a:endParaRPr lang="en-US" altLang="zh-CN" dirty="0"/>
          </a:p>
          <a:p>
            <a:r>
              <a:rPr lang="en-US" altLang="zh-CN" dirty="0" err="1"/>
              <a:t>i</a:t>
            </a:r>
            <a:endParaRPr lang="zh-CN" altLang="en-US" dirty="0"/>
          </a:p>
        </p:txBody>
      </p:sp>
      <p:sp>
        <p:nvSpPr>
          <p:cNvPr id="11" name="矩形 10"/>
          <p:cNvSpPr/>
          <p:nvPr/>
        </p:nvSpPr>
        <p:spPr>
          <a:xfrm>
            <a:off x="695325" y="5638800"/>
            <a:ext cx="5572125" cy="209550"/>
          </a:xfrm>
          <a:prstGeom prst="rect">
            <a:avLst/>
          </a:prstGeom>
          <a:noFill/>
          <a:ln>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972300" y="5524500"/>
            <a:ext cx="1485900" cy="369332"/>
          </a:xfrm>
          <a:prstGeom prst="rect">
            <a:avLst/>
          </a:prstGeom>
          <a:noFill/>
        </p:spPr>
        <p:txBody>
          <a:bodyPr wrap="square" rtlCol="0">
            <a:spAutoFit/>
          </a:bodyPr>
          <a:lstStyle/>
          <a:p>
            <a:r>
              <a:rPr lang="zh-CN" altLang="en-US" dirty="0"/>
              <a:t>内循环</a:t>
            </a:r>
            <a:r>
              <a:rPr lang="en-US" altLang="zh-CN" dirty="0"/>
              <a:t>j&lt;=</a:t>
            </a:r>
            <a:r>
              <a:rPr lang="en-US" altLang="zh-CN" dirty="0" err="1"/>
              <a:t>i</a:t>
            </a:r>
            <a:r>
              <a:rPr lang="en-US" altLang="zh-CN" dirty="0"/>
              <a:t> </a:t>
            </a:r>
            <a:endParaRPr lang="zh-CN" altLang="en-US" dirty="0"/>
          </a:p>
        </p:txBody>
      </p:sp>
    </p:spTree>
    <p:extLst>
      <p:ext uri="{BB962C8B-B14F-4D97-AF65-F5344CB8AC3E}">
        <p14:creationId xmlns:p14="http://schemas.microsoft.com/office/powerpoint/2010/main" val="2545140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2444646" cy="1073931"/>
          </a:xfrm>
        </p:spPr>
        <p:txBody>
          <a:bodyPr>
            <a:normAutofit/>
          </a:bodyPr>
          <a:lstStyle/>
          <a:p>
            <a:r>
              <a:rPr lang="zh-CN" altLang="en-US" sz="3200" dirty="0"/>
              <a:t>循环嵌套</a:t>
            </a:r>
          </a:p>
        </p:txBody>
      </p:sp>
      <p:sp>
        <p:nvSpPr>
          <p:cNvPr id="3" name="内容占位符 2"/>
          <p:cNvSpPr>
            <a:spLocks noGrp="1"/>
          </p:cNvSpPr>
          <p:nvPr>
            <p:ph idx="1"/>
          </p:nvPr>
        </p:nvSpPr>
        <p:spPr>
          <a:xfrm>
            <a:off x="1028700" y="189964"/>
            <a:ext cx="10896600" cy="579687"/>
          </a:xfrm>
        </p:spPr>
        <p:txBody>
          <a:bodyPr>
            <a:normAutofit fontScale="85000" lnSpcReduction="10000"/>
          </a:bodyPr>
          <a:lstStyle/>
          <a:p>
            <a:pPr marL="0" indent="0">
              <a:buNone/>
            </a:pPr>
            <a:r>
              <a:rPr lang="en-US" altLang="zh-CN" dirty="0">
                <a:latin typeface="宋体" panose="02010600030101010101" pitchFamily="2" charset="-122"/>
              </a:rPr>
              <a:t>3.5 </a:t>
            </a:r>
            <a:r>
              <a:rPr lang="zh-CN" altLang="en-US" dirty="0">
                <a:latin typeface="宋体" panose="02010600030101010101" pitchFamily="2" charset="-122"/>
              </a:rPr>
              <a:t>例9：鸡兔同笼问题。假设共有鸡、兔30只，脚90只，求鸡、兔各有多少只。</a:t>
            </a:r>
          </a:p>
        </p:txBody>
      </p:sp>
      <p:sp>
        <p:nvSpPr>
          <p:cNvPr id="5" name="矩形 4"/>
          <p:cNvSpPr/>
          <p:nvPr/>
        </p:nvSpPr>
        <p:spPr>
          <a:xfrm>
            <a:off x="3486150" y="604797"/>
            <a:ext cx="8401050" cy="3026883"/>
          </a:xfrm>
          <a:prstGeom prst="rect">
            <a:avLst/>
          </a:prstGeom>
          <a:ln>
            <a:solidFill>
              <a:srgbClr val="0070C0"/>
            </a:solidFill>
          </a:ln>
        </p:spPr>
        <p:txBody>
          <a:bodyPr wrap="square">
            <a:spAutoFit/>
          </a:bodyPr>
          <a:lstStyle/>
          <a:p>
            <a:r>
              <a:rPr lang="en-US" altLang="zh-CN" sz="1600"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chicken_rabbit_cage</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headers</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30</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feet</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90</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6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鸡兔同笼问题。假设共有鸡、兔</a:t>
            </a:r>
            <a:r>
              <a:rPr lang="en-US" altLang="zh-CN" sz="16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30</a:t>
            </a:r>
            <a:r>
              <a:rPr lang="zh-CN" altLang="zh-CN" sz="16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只，脚</a:t>
            </a:r>
            <a:r>
              <a:rPr lang="en-US" altLang="zh-CN" sz="16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90</a:t>
            </a:r>
            <a:r>
              <a:rPr lang="zh-CN" altLang="zh-CN" sz="16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只</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found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False</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chickens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headers</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rabbits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headers</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chickens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rabbits</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headers</a:t>
            </a: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chickens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rabbits</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feet</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sz="1600"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鸡</a:t>
            </a:r>
            <a:r>
              <a:rPr lang="en-US" altLang="zh-CN" sz="16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zh-CN" altLang="zh-CN" sz="1600"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只</a:t>
            </a:r>
            <a:r>
              <a:rPr lang="en-US" altLang="zh-CN" sz="16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sz="1600"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兔</a:t>
            </a:r>
            <a:r>
              <a:rPr lang="en-US" altLang="zh-CN" sz="16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zh-CN" altLang="zh-CN" sz="1600"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只</a:t>
            </a:r>
            <a:r>
              <a:rPr lang="en-US" altLang="zh-CN" sz="16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chickens</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rabbits</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found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True</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break</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not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found</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sz="1600"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无解</a:t>
            </a:r>
            <a:r>
              <a:rPr lang="en-US" altLang="zh-CN" sz="16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p:txBody>
      </p:sp>
      <p:sp>
        <p:nvSpPr>
          <p:cNvPr id="6" name="矩形 5"/>
          <p:cNvSpPr/>
          <p:nvPr/>
        </p:nvSpPr>
        <p:spPr>
          <a:xfrm>
            <a:off x="209237" y="3755544"/>
            <a:ext cx="9486900" cy="2308324"/>
          </a:xfrm>
          <a:prstGeom prst="rect">
            <a:avLst/>
          </a:prstGeom>
          <a:ln>
            <a:solidFill>
              <a:srgbClr val="0070C0"/>
            </a:solidFill>
          </a:ln>
        </p:spPr>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chicken_rabbit_cage2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headers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feet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90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鸡兔同笼问题。假设共有鸡、兔</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30</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只，脚</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90</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只</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chickens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headers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chickens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headers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chickens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feet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鸡</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只</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兔</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只</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chickens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headers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chickens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break</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else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无解</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7" name="文本框 6"/>
          <p:cNvSpPr txBox="1"/>
          <p:nvPr/>
        </p:nvSpPr>
        <p:spPr>
          <a:xfrm>
            <a:off x="8139658" y="6314447"/>
            <a:ext cx="1798820" cy="369332"/>
          </a:xfrm>
          <a:prstGeom prst="rect">
            <a:avLst/>
          </a:prstGeom>
          <a:noFill/>
        </p:spPr>
        <p:txBody>
          <a:bodyPr wrap="square" rtlCol="0">
            <a:spAutoFit/>
          </a:bodyPr>
          <a:lstStyle/>
          <a:p>
            <a:r>
              <a:rPr lang="zh-CN" altLang="en-US" u="sng" dirty="0">
                <a:solidFill>
                  <a:srgbClr val="FF0000"/>
                </a:solidFill>
              </a:rPr>
              <a:t>列表解析式实现</a:t>
            </a:r>
          </a:p>
        </p:txBody>
      </p:sp>
      <p:sp>
        <p:nvSpPr>
          <p:cNvPr id="8" name="矩形 7"/>
          <p:cNvSpPr/>
          <p:nvPr/>
        </p:nvSpPr>
        <p:spPr>
          <a:xfrm>
            <a:off x="838200" y="6175948"/>
            <a:ext cx="7046626" cy="646331"/>
          </a:xfrm>
          <a:prstGeom prst="rect">
            <a:avLst/>
          </a:prstGeom>
          <a:ln>
            <a:solidFill>
              <a:srgbClr val="FF0000"/>
            </a:solidFill>
          </a:ln>
        </p:spPr>
        <p:txBody>
          <a:bodyPr wrap="square">
            <a:spAutoFit/>
          </a:bodyPr>
          <a:lstStyle/>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result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headers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p>
          <a:p>
            <a:r>
              <a:rPr lang="en-US" altLang="zh-CN" b="1"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headers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feet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12956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r>
              <a:rPr lang="zh-CN" altLang="en-US">
                <a:latin typeface="宋体" panose="02010600030101010101" pitchFamily="2" charset="-122"/>
              </a:rPr>
              <a:t>3.2.2 </a:t>
            </a:r>
            <a:r>
              <a:rPr lang="zh-CN" altLang="en-US"/>
              <a:t>双分支结构</a:t>
            </a:r>
          </a:p>
        </p:txBody>
      </p:sp>
      <p:sp>
        <p:nvSpPr>
          <p:cNvPr id="24579" name="Rectangle 3"/>
          <p:cNvSpPr>
            <a:spLocks noGrp="1" noChangeArrowheads="1"/>
          </p:cNvSpPr>
          <p:nvPr>
            <p:ph type="body" idx="1"/>
          </p:nvPr>
        </p:nvSpPr>
        <p:spPr>
          <a:xfrm>
            <a:off x="4375324" y="1450031"/>
            <a:ext cx="2695665" cy="1956177"/>
          </a:xfrm>
          <a:ln>
            <a:solidFill>
              <a:srgbClr val="0070C0"/>
            </a:solidFill>
          </a:ln>
        </p:spPr>
        <p:txBody>
          <a:bodyPr>
            <a:normAutofit/>
          </a:bodyPr>
          <a:lstStyle/>
          <a:p>
            <a:pPr>
              <a:lnSpc>
                <a:spcPct val="80000"/>
              </a:lnSpc>
              <a:spcBef>
                <a:spcPts val="1800"/>
              </a:spcBef>
              <a:buFont typeface="Wingdings" panose="05000000000000000000" pitchFamily="2" charset="2"/>
              <a:buNone/>
            </a:pPr>
            <a:r>
              <a:rPr lang="zh-CN" altLang="zh-CN" sz="2400" dirty="0">
                <a:latin typeface="宋体" panose="02010600030101010101" pitchFamily="2" charset="-122"/>
              </a:rPr>
              <a:t>if </a:t>
            </a:r>
            <a:r>
              <a:rPr lang="zh-CN" altLang="en-US" sz="2400" dirty="0">
                <a:latin typeface="宋体" panose="02010600030101010101" pitchFamily="2" charset="-122"/>
              </a:rPr>
              <a:t>条件</a:t>
            </a:r>
            <a:r>
              <a:rPr lang="zh-CN" altLang="zh-CN" sz="2400" dirty="0">
                <a:latin typeface="宋体" panose="02010600030101010101" pitchFamily="2" charset="-122"/>
              </a:rPr>
              <a:t>表达式:</a:t>
            </a:r>
          </a:p>
          <a:p>
            <a:pPr>
              <a:lnSpc>
                <a:spcPct val="80000"/>
              </a:lnSpc>
              <a:spcBef>
                <a:spcPts val="1800"/>
              </a:spcBef>
              <a:buFont typeface="Wingdings" panose="05000000000000000000" pitchFamily="2" charset="2"/>
              <a:buNone/>
            </a:pPr>
            <a:r>
              <a:rPr lang="zh-CN" altLang="zh-CN" sz="2400" dirty="0">
                <a:latin typeface="宋体" panose="02010600030101010101" pitchFamily="2" charset="-122"/>
              </a:rPr>
              <a:t>    语句块1</a:t>
            </a:r>
          </a:p>
          <a:p>
            <a:pPr>
              <a:lnSpc>
                <a:spcPct val="80000"/>
              </a:lnSpc>
              <a:spcBef>
                <a:spcPts val="1800"/>
              </a:spcBef>
              <a:buFont typeface="Wingdings" panose="05000000000000000000" pitchFamily="2" charset="2"/>
              <a:buNone/>
            </a:pPr>
            <a:r>
              <a:rPr lang="zh-CN" altLang="zh-CN" sz="2400" dirty="0">
                <a:latin typeface="宋体" panose="02010600030101010101" pitchFamily="2" charset="-122"/>
              </a:rPr>
              <a:t>else:</a:t>
            </a:r>
          </a:p>
          <a:p>
            <a:pPr>
              <a:lnSpc>
                <a:spcPct val="80000"/>
              </a:lnSpc>
              <a:spcBef>
                <a:spcPts val="1800"/>
              </a:spcBef>
              <a:buFont typeface="Wingdings" panose="05000000000000000000" pitchFamily="2" charset="2"/>
              <a:buNone/>
            </a:pPr>
            <a:r>
              <a:rPr lang="zh-CN" altLang="zh-CN" sz="2400" dirty="0">
                <a:latin typeface="宋体" panose="02010600030101010101" pitchFamily="2" charset="-122"/>
              </a:rPr>
              <a:t>    语句块2</a:t>
            </a:r>
          </a:p>
        </p:txBody>
      </p:sp>
      <p:grpSp>
        <p:nvGrpSpPr>
          <p:cNvPr id="4" name="组合 3"/>
          <p:cNvGrpSpPr/>
          <p:nvPr/>
        </p:nvGrpSpPr>
        <p:grpSpPr>
          <a:xfrm>
            <a:off x="8070804" y="10055"/>
            <a:ext cx="3575712" cy="3805575"/>
            <a:chOff x="3905537" y="1530700"/>
            <a:chExt cx="3575712" cy="3805575"/>
          </a:xfrm>
        </p:grpSpPr>
        <p:sp>
          <p:nvSpPr>
            <p:cNvPr id="5" name="流程图: 决策 4"/>
            <p:cNvSpPr/>
            <p:nvPr/>
          </p:nvSpPr>
          <p:spPr>
            <a:xfrm>
              <a:off x="4942766" y="2267804"/>
              <a:ext cx="1542197" cy="1050878"/>
            </a:xfrm>
            <a:prstGeom prst="flowChartDecision">
              <a:avLst/>
            </a:prstGeom>
            <a:solidFill>
              <a:schemeClr val="accent6">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solidFill>
                    <a:schemeClr val="tx1"/>
                  </a:solidFill>
                </a:rPr>
                <a:t>条件</a:t>
              </a:r>
              <a:r>
                <a:rPr lang="en-US" altLang="zh-CN" dirty="0">
                  <a:solidFill>
                    <a:schemeClr val="tx1"/>
                  </a:solidFill>
                </a:rPr>
                <a:t>?</a:t>
              </a:r>
              <a:endParaRPr lang="zh-CN" altLang="en-US" dirty="0">
                <a:solidFill>
                  <a:schemeClr val="tx1"/>
                </a:solidFill>
              </a:endParaRPr>
            </a:p>
          </p:txBody>
        </p:sp>
        <p:sp>
          <p:nvSpPr>
            <p:cNvPr id="6" name="流程图: 过程 5"/>
            <p:cNvSpPr/>
            <p:nvPr/>
          </p:nvSpPr>
          <p:spPr>
            <a:xfrm>
              <a:off x="6280246" y="3564341"/>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语句块</a:t>
              </a:r>
              <a:r>
                <a:rPr lang="en-US" altLang="zh-CN" dirty="0"/>
                <a:t>2</a:t>
              </a:r>
              <a:endParaRPr lang="zh-CN" altLang="en-US" dirty="0"/>
            </a:p>
          </p:txBody>
        </p:sp>
        <p:cxnSp>
          <p:nvCxnSpPr>
            <p:cNvPr id="7" name="直接箭头连接符 6"/>
            <p:cNvCxnSpPr/>
            <p:nvPr/>
          </p:nvCxnSpPr>
          <p:spPr>
            <a:xfrm>
              <a:off x="5622878" y="4749420"/>
              <a:ext cx="1" cy="5868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肘形连接符 7" title="t "/>
            <p:cNvCxnSpPr>
              <a:stCxn id="5" idx="3"/>
              <a:endCxn id="6" idx="0"/>
            </p:cNvCxnSpPr>
            <p:nvPr/>
          </p:nvCxnSpPr>
          <p:spPr>
            <a:xfrm>
              <a:off x="6484963" y="2793243"/>
              <a:ext cx="395785" cy="771098"/>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321188" y="2390634"/>
              <a:ext cx="750627" cy="369332"/>
            </a:xfrm>
            <a:prstGeom prst="rect">
              <a:avLst/>
            </a:prstGeom>
            <a:noFill/>
          </p:spPr>
          <p:txBody>
            <a:bodyPr wrap="square" rtlCol="0">
              <a:spAutoFit/>
            </a:bodyPr>
            <a:lstStyle/>
            <a:p>
              <a:r>
                <a:rPr lang="en-US" altLang="zh-CN" dirty="0"/>
                <a:t>False</a:t>
              </a:r>
              <a:endParaRPr lang="zh-CN" altLang="en-US" dirty="0"/>
            </a:p>
          </p:txBody>
        </p:sp>
        <p:sp>
          <p:nvSpPr>
            <p:cNvPr id="10" name="文本框 9"/>
            <p:cNvSpPr txBox="1"/>
            <p:nvPr/>
          </p:nvSpPr>
          <p:spPr>
            <a:xfrm>
              <a:off x="4410502" y="2404281"/>
              <a:ext cx="750627" cy="369332"/>
            </a:xfrm>
            <a:prstGeom prst="rect">
              <a:avLst/>
            </a:prstGeom>
            <a:noFill/>
          </p:spPr>
          <p:txBody>
            <a:bodyPr wrap="square" rtlCol="0">
              <a:spAutoFit/>
            </a:bodyPr>
            <a:lstStyle/>
            <a:p>
              <a:r>
                <a:rPr lang="en-US" altLang="zh-CN" dirty="0"/>
                <a:t>True</a:t>
              </a:r>
              <a:endParaRPr lang="zh-CN" altLang="en-US" dirty="0"/>
            </a:p>
          </p:txBody>
        </p:sp>
        <p:sp>
          <p:nvSpPr>
            <p:cNvPr id="11" name="文本框 10"/>
            <p:cNvSpPr txBox="1"/>
            <p:nvPr/>
          </p:nvSpPr>
          <p:spPr>
            <a:xfrm>
              <a:off x="5177052" y="1530700"/>
              <a:ext cx="1173708" cy="369332"/>
            </a:xfrm>
            <a:prstGeom prst="rect">
              <a:avLst/>
            </a:prstGeom>
            <a:noFill/>
          </p:spPr>
          <p:txBody>
            <a:bodyPr wrap="square" rtlCol="0">
              <a:spAutoFit/>
            </a:bodyPr>
            <a:lstStyle/>
            <a:p>
              <a:pPr algn="ctr"/>
              <a:r>
                <a:rPr lang="zh-CN" altLang="en-US" b="1" dirty="0">
                  <a:solidFill>
                    <a:srgbClr val="002060"/>
                  </a:solidFill>
                </a:rPr>
                <a:t>双分支</a:t>
              </a:r>
            </a:p>
          </p:txBody>
        </p:sp>
        <p:sp>
          <p:nvSpPr>
            <p:cNvPr id="12" name="流程图: 过程 11"/>
            <p:cNvSpPr/>
            <p:nvPr/>
          </p:nvSpPr>
          <p:spPr>
            <a:xfrm>
              <a:off x="3905537" y="3550693"/>
              <a:ext cx="1201003" cy="573206"/>
            </a:xfrm>
            <a:prstGeom prst="flowChartProcess">
              <a:avLst/>
            </a:prstGeom>
            <a:solidFill>
              <a:schemeClr val="accent1">
                <a:lumMod val="40000"/>
                <a:lumOff val="60000"/>
              </a:schemeClr>
            </a:solidFill>
            <a:ln>
              <a:solidFill>
                <a:srgbClr val="00206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语句块</a:t>
              </a:r>
              <a:r>
                <a:rPr lang="en-US" altLang="zh-CN" dirty="0"/>
                <a:t>1</a:t>
              </a:r>
              <a:endParaRPr lang="zh-CN" altLang="en-US" dirty="0"/>
            </a:p>
          </p:txBody>
        </p:sp>
        <p:cxnSp>
          <p:nvCxnSpPr>
            <p:cNvPr id="13" name="肘形连接符 12" title="t "/>
            <p:cNvCxnSpPr>
              <a:stCxn id="5" idx="1"/>
              <a:endCxn id="12" idx="0"/>
            </p:cNvCxnSpPr>
            <p:nvPr/>
          </p:nvCxnSpPr>
          <p:spPr>
            <a:xfrm rot="10800000" flipV="1">
              <a:off x="4506040" y="2793243"/>
              <a:ext cx="436727" cy="757450"/>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490113" y="4735772"/>
              <a:ext cx="2374710" cy="0"/>
            </a:xfrm>
            <a:prstGeom prst="line">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6" idx="2"/>
            </p:cNvCxnSpPr>
            <p:nvPr/>
          </p:nvCxnSpPr>
          <p:spPr>
            <a:xfrm rot="5400000">
              <a:off x="6580497" y="4435522"/>
              <a:ext cx="598226" cy="2276"/>
            </a:xfrm>
            <a:prstGeom prst="bentConnector3">
              <a:avLst>
                <a:gd name="adj1" fmla="val 3403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rot="5400000">
              <a:off x="4192138" y="4421874"/>
              <a:ext cx="598226" cy="2276"/>
            </a:xfrm>
            <a:prstGeom prst="bentConnector3">
              <a:avLst>
                <a:gd name="adj1" fmla="val 3403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5718412" y="2006221"/>
              <a:ext cx="0" cy="3138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Rectangle 1"/>
          <p:cNvSpPr>
            <a:spLocks noChangeArrowheads="1"/>
          </p:cNvSpPr>
          <p:nvPr/>
        </p:nvSpPr>
        <p:spPr bwMode="auto">
          <a:xfrm>
            <a:off x="700516" y="4094183"/>
            <a:ext cx="4683967" cy="193899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 = </a:t>
            </a:r>
            <a:r>
              <a:rPr kumimoji="0" lang="zh-CN" altLang="zh-CN" sz="2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input</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"请输入整数:"</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 % </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a:t>
            </a: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'是一个偶数'</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en-US"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a:t>
            </a:r>
            <a:b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a:t>
            </a: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'是一个奇数'</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8" name="矩形 17"/>
          <p:cNvSpPr/>
          <p:nvPr/>
        </p:nvSpPr>
        <p:spPr>
          <a:xfrm>
            <a:off x="6115050" y="3845685"/>
            <a:ext cx="5531466" cy="2585323"/>
          </a:xfrm>
          <a:prstGeom prst="rect">
            <a:avLst/>
          </a:prstGeom>
          <a:ln>
            <a:solidFill>
              <a:srgbClr val="0070C0"/>
            </a:solidFill>
          </a:ln>
        </p:spPr>
        <p:txBody>
          <a:bodyPr wrap="square">
            <a:spAutoFit/>
          </a:bodyPr>
          <a:lstStyle/>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chTest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'4'</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'5'</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test_nonempty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obj</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obj</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  #</a:t>
            </a:r>
            <a:r>
              <a:rPr lang="zh-CN" altLang="en-US"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如果非空，不需要 </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obj</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 !=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obj</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else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'Empty'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test_nonempty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chTest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19" name="矩形 18"/>
          <p:cNvSpPr/>
          <p:nvPr/>
        </p:nvSpPr>
        <p:spPr>
          <a:xfrm>
            <a:off x="6176453" y="6537202"/>
            <a:ext cx="3070071" cy="313932"/>
          </a:xfrm>
          <a:prstGeom prst="rect">
            <a:avLst/>
          </a:prstGeom>
        </p:spPr>
        <p:txBody>
          <a:bodyPr wrap="none">
            <a:spAutoFit/>
          </a:bodyPr>
          <a:lstStyle/>
          <a:p>
            <a:pPr>
              <a:lnSpc>
                <a:spcPct val="80000"/>
              </a:lnSpc>
              <a:buFont typeface="Wingdings" panose="05000000000000000000" pitchFamily="2" charset="2"/>
              <a:buNone/>
            </a:pPr>
            <a:r>
              <a:rPr lang="zh-CN" altLang="zh-CN" dirty="0">
                <a:solidFill>
                  <a:srgbClr val="0070C0"/>
                </a:solidFill>
                <a:latin typeface="宋体" panose="02010600030101010101" pitchFamily="2" charset="-122"/>
              </a:rPr>
              <a:t>['1', '2', '3', '4', '5']</a:t>
            </a:r>
            <a:endParaRPr lang="zh-CN" altLang="en-US" dirty="0">
              <a:solidFill>
                <a:srgbClr val="0070C0"/>
              </a:solidFill>
            </a:endParaRPr>
          </a:p>
        </p:txBody>
      </p:sp>
      <p:sp>
        <p:nvSpPr>
          <p:cNvPr id="20" name="矩形 19"/>
          <p:cNvSpPr/>
          <p:nvPr/>
        </p:nvSpPr>
        <p:spPr>
          <a:xfrm>
            <a:off x="443000" y="1584299"/>
            <a:ext cx="2474167" cy="843821"/>
          </a:xfrm>
          <a:prstGeom prst="rect">
            <a:avLst/>
          </a:prstGeom>
          <a:ln>
            <a:solidFill>
              <a:srgbClr val="0070C0"/>
            </a:solidFill>
          </a:ln>
        </p:spPr>
        <p:txBody>
          <a:bodyPr wrap="square">
            <a:spAutoFit/>
          </a:bodyPr>
          <a:lstStyle/>
          <a:p>
            <a:pPr>
              <a:spcBef>
                <a:spcPts val="100"/>
              </a:spcBef>
              <a:buNone/>
            </a:pPr>
            <a:r>
              <a:rPr lang="zh-CN" altLang="zh-CN" sz="2400" dirty="0">
                <a:latin typeface="宋体" panose="02010600030101010101" pitchFamily="2" charset="-122"/>
              </a:rPr>
              <a:t>if </a:t>
            </a:r>
            <a:r>
              <a:rPr lang="zh-CN" altLang="en-US" sz="2400" dirty="0">
                <a:latin typeface="宋体" panose="02010600030101010101" pitchFamily="2" charset="-122"/>
              </a:rPr>
              <a:t>条件表达式</a:t>
            </a:r>
            <a:r>
              <a:rPr lang="zh-CN" altLang="zh-CN" sz="2400" dirty="0">
                <a:latin typeface="宋体" panose="02010600030101010101" pitchFamily="2" charset="-122"/>
              </a:rPr>
              <a:t>:</a:t>
            </a:r>
          </a:p>
          <a:p>
            <a:pPr>
              <a:spcBef>
                <a:spcPts val="100"/>
              </a:spcBef>
              <a:buNone/>
            </a:pPr>
            <a:r>
              <a:rPr lang="zh-CN" altLang="zh-CN" sz="2400" dirty="0">
                <a:latin typeface="宋体" panose="02010600030101010101" pitchFamily="2" charset="-122"/>
              </a:rPr>
              <a:t>    语句块</a:t>
            </a:r>
          </a:p>
        </p:txBody>
      </p:sp>
      <p:sp>
        <p:nvSpPr>
          <p:cNvPr id="21" name="右箭头 20"/>
          <p:cNvSpPr/>
          <p:nvPr/>
        </p:nvSpPr>
        <p:spPr>
          <a:xfrm>
            <a:off x="3416906" y="2196431"/>
            <a:ext cx="773723" cy="2729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8226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循环嵌套</a:t>
            </a:r>
          </a:p>
        </p:txBody>
      </p:sp>
      <p:sp>
        <p:nvSpPr>
          <p:cNvPr id="3" name="内容占位符 2"/>
          <p:cNvSpPr>
            <a:spLocks noGrp="1"/>
          </p:cNvSpPr>
          <p:nvPr>
            <p:ph idx="1"/>
          </p:nvPr>
        </p:nvSpPr>
        <p:spPr>
          <a:xfrm>
            <a:off x="3695700" y="330200"/>
            <a:ext cx="7658100" cy="1212017"/>
          </a:xfrm>
        </p:spPr>
        <p:txBody>
          <a:bodyPr>
            <a:normAutofit/>
          </a:bodyPr>
          <a:lstStyle/>
          <a:p>
            <a:pPr marL="0" indent="0">
              <a:buNone/>
            </a:pPr>
            <a:r>
              <a:rPr lang="zh-CN" altLang="zh-CN" sz="2400" dirty="0">
                <a:latin typeface="宋体" panose="02010600030101010101" pitchFamily="2" charset="-122"/>
              </a:rPr>
              <a:t>所谓水仙花数是指</a:t>
            </a:r>
            <a:r>
              <a:rPr lang="en-US" altLang="zh-CN" sz="2400" dirty="0">
                <a:latin typeface="宋体" panose="02010600030101010101" pitchFamily="2" charset="-122"/>
              </a:rPr>
              <a:t>1</a:t>
            </a:r>
            <a:r>
              <a:rPr lang="zh-CN" altLang="zh-CN" sz="2400" dirty="0">
                <a:latin typeface="宋体" panose="02010600030101010101" pitchFamily="2" charset="-122"/>
              </a:rPr>
              <a:t>个</a:t>
            </a:r>
            <a:r>
              <a:rPr lang="en-US" altLang="zh-CN" sz="2400" dirty="0">
                <a:latin typeface="宋体" panose="02010600030101010101" pitchFamily="2" charset="-122"/>
              </a:rPr>
              <a:t>3</a:t>
            </a:r>
            <a:r>
              <a:rPr lang="zh-CN" altLang="zh-CN" sz="2400" dirty="0">
                <a:latin typeface="宋体" panose="02010600030101010101" pitchFamily="2" charset="-122"/>
              </a:rPr>
              <a:t>位的十进制数，其各位数字的立方和等于该数本身。</a:t>
            </a:r>
            <a:r>
              <a:rPr lang="en-US" altLang="zh-CN" sz="2400" dirty="0">
                <a:latin typeface="宋体" panose="02010600030101010101" pitchFamily="2" charset="-122"/>
              </a:rPr>
              <a:t>153</a:t>
            </a:r>
            <a:r>
              <a:rPr lang="zh-CN" altLang="zh-CN" sz="2400" dirty="0">
                <a:latin typeface="宋体" panose="02010600030101010101" pitchFamily="2" charset="-122"/>
              </a:rPr>
              <a:t>是水仙花数，因为</a:t>
            </a:r>
            <a:r>
              <a:rPr lang="en-US" altLang="zh-CN" sz="2400" dirty="0">
                <a:latin typeface="宋体" panose="02010600030101010101" pitchFamily="2" charset="-122"/>
              </a:rPr>
              <a:t>153 = 1^3 + 5^3 + 3^3</a:t>
            </a:r>
            <a:endParaRPr lang="zh-CN" altLang="zh-CN" sz="2400" dirty="0">
              <a:latin typeface="宋体" panose="02010600030101010101" pitchFamily="2" charset="-122"/>
            </a:endParaRPr>
          </a:p>
          <a:p>
            <a:endParaRPr lang="zh-CN" altLang="en-US" sz="2400" dirty="0">
              <a:latin typeface="宋体" panose="02010600030101010101" pitchFamily="2" charset="-122"/>
            </a:endParaRPr>
          </a:p>
        </p:txBody>
      </p:sp>
      <p:sp>
        <p:nvSpPr>
          <p:cNvPr id="5" name="矩形 4"/>
          <p:cNvSpPr/>
          <p:nvPr/>
        </p:nvSpPr>
        <p:spPr>
          <a:xfrm>
            <a:off x="1514475" y="1396812"/>
            <a:ext cx="8143876" cy="2308324"/>
          </a:xfrm>
          <a:prstGeom prst="rect">
            <a:avLst/>
          </a:prstGeom>
          <a:ln>
            <a:solidFill>
              <a:srgbClr val="0070C0"/>
            </a:solidFill>
          </a:ln>
        </p:spPr>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find_narcissi_few</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输出</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水仙花数</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1000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ones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tens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hundreds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100</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ones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tens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hundreds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6" name="矩形 5"/>
          <p:cNvSpPr/>
          <p:nvPr/>
        </p:nvSpPr>
        <p:spPr>
          <a:xfrm>
            <a:off x="1514475" y="3777846"/>
            <a:ext cx="8848725" cy="2031325"/>
          </a:xfrm>
          <a:prstGeom prst="rect">
            <a:avLst/>
          </a:prstGeom>
          <a:ln>
            <a:solidFill>
              <a:srgbClr val="0070C0"/>
            </a:solidFill>
          </a:ln>
        </p:spPr>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find_narcissi_few2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hundreds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tens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ones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n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ones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tens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hundreds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ones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tens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hundreds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10587037" y="2141399"/>
            <a:ext cx="428625" cy="819150"/>
          </a:xfrm>
          <a:prstGeom prst="rect">
            <a:avLst/>
          </a:prstGeom>
          <a:ln>
            <a:solidFill>
              <a:srgbClr val="FF0000"/>
            </a:solidFill>
          </a:ln>
        </p:spPr>
      </p:pic>
      <p:sp>
        <p:nvSpPr>
          <p:cNvPr id="4" name="矩形 3"/>
          <p:cNvSpPr/>
          <p:nvPr/>
        </p:nvSpPr>
        <p:spPr>
          <a:xfrm>
            <a:off x="1514476" y="5881881"/>
            <a:ext cx="8409014" cy="954107"/>
          </a:xfrm>
          <a:prstGeom prst="rect">
            <a:avLst/>
          </a:prstGeom>
          <a:ln>
            <a:solidFill>
              <a:srgbClr val="FF0000"/>
            </a:solidFill>
          </a:ln>
        </p:spPr>
        <p:txBody>
          <a:bodyPr wrap="square">
            <a:spAutoFit/>
          </a:bodyPr>
          <a:lstStyle/>
          <a:p>
            <a:r>
              <a:rPr lang="en-US" altLang="zh-CN" sz="1400"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find_narcissi_few3</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1600" kern="100" dirty="0">
              <a:latin typeface="等线"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result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100</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1000</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dirty="0">
              <a:latin typeface="等线"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100</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dirty="0">
              <a:latin typeface="等线"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sz="1400"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三位水仙花数</a:t>
            </a:r>
            <a:r>
              <a:rPr lang="en-US" altLang="zh-CN" sz="14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result</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dirty="0">
              <a:latin typeface="等线" panose="02010600030101010101" pitchFamily="2" charset="-122"/>
              <a:cs typeface="Times New Roman" panose="02020603050405020304" pitchFamily="18" charset="0"/>
            </a:endParaRPr>
          </a:p>
        </p:txBody>
      </p:sp>
      <p:sp>
        <p:nvSpPr>
          <p:cNvPr id="8" name="文本框 7"/>
          <p:cNvSpPr txBox="1"/>
          <p:nvPr/>
        </p:nvSpPr>
        <p:spPr>
          <a:xfrm>
            <a:off x="10088380" y="6175948"/>
            <a:ext cx="1798820" cy="369332"/>
          </a:xfrm>
          <a:prstGeom prst="rect">
            <a:avLst/>
          </a:prstGeom>
          <a:noFill/>
        </p:spPr>
        <p:txBody>
          <a:bodyPr wrap="square" rtlCol="0">
            <a:spAutoFit/>
          </a:bodyPr>
          <a:lstStyle/>
          <a:p>
            <a:r>
              <a:rPr lang="zh-CN" altLang="en-US" u="sng" dirty="0">
                <a:solidFill>
                  <a:srgbClr val="FF0000"/>
                </a:solidFill>
              </a:rPr>
              <a:t>列表解析式实现</a:t>
            </a:r>
          </a:p>
        </p:txBody>
      </p:sp>
    </p:spTree>
    <p:extLst>
      <p:ext uri="{BB962C8B-B14F-4D97-AF65-F5344CB8AC3E}">
        <p14:creationId xmlns:p14="http://schemas.microsoft.com/office/powerpoint/2010/main" val="2101195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951812" y="3946455"/>
            <a:ext cx="7012686" cy="2800767"/>
          </a:xfrm>
          <a:prstGeom prst="rect">
            <a:avLst/>
          </a:prstGeom>
          <a:solidFill>
            <a:schemeClr val="accent4">
              <a:lumMod val="20000"/>
              <a:lumOff val="80000"/>
            </a:schemeClr>
          </a:solidFill>
          <a:ln>
            <a:noFill/>
          </a:ln>
        </p:spPr>
        <p:txBody>
          <a:bodyPr wrap="square">
            <a:spAutoFit/>
          </a:bodyPr>
          <a:lstStyle/>
          <a:p>
            <a:r>
              <a:rPr lang="en-US" altLang="zh-CN" sz="1600"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three_digit_numbers3</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B050"/>
                </a:solidFill>
                <a:latin typeface="Courier New" panose="02070309020205020404" pitchFamily="49" charset="0"/>
                <a:ea typeface="宋体" panose="02010600030101010101" pitchFamily="2" charset="-122"/>
                <a:cs typeface="Times New Roman" panose="02020603050405020304" pitchFamily="18" charset="0"/>
              </a:rPr>
              <a:t>    counts </a:t>
            </a:r>
            <a:r>
              <a:rPr lang="en-US" altLang="zh-CN" sz="1600" b="1" kern="0" dirty="0">
                <a:solidFill>
                  <a:srgbClr val="00B05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B050"/>
                </a:solidFill>
                <a:latin typeface="Courier New" panose="02070309020205020404" pitchFamily="49" charset="0"/>
                <a:ea typeface="宋体" panose="02010600030101010101" pitchFamily="2" charset="-122"/>
                <a:cs typeface="Times New Roman" panose="02020603050405020304" pitchFamily="18" charset="0"/>
              </a:rPr>
              <a:t> 0 </a:t>
            </a:r>
            <a:endParaRPr lang="zh-CN" altLang="zh-CN" kern="100" dirty="0">
              <a:solidFill>
                <a:srgbClr val="00B050"/>
              </a:solidFill>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digits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digits</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j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digits</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j</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continue</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digits</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j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100</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j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end</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00B050"/>
                </a:solidFill>
                <a:latin typeface="Courier New" panose="02070309020205020404" pitchFamily="49" charset="0"/>
                <a:ea typeface="宋体" panose="02010600030101010101" pitchFamily="2" charset="-122"/>
                <a:cs typeface="Times New Roman" panose="02020603050405020304" pitchFamily="18" charset="0"/>
              </a:rPr>
              <a:t>counts </a:t>
            </a:r>
            <a:r>
              <a:rPr lang="en-US" altLang="zh-CN" sz="1600" b="1" kern="0" dirty="0">
                <a:solidFill>
                  <a:srgbClr val="00B05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B050"/>
                </a:solidFill>
                <a:latin typeface="Courier New" panose="02070309020205020404" pitchFamily="49" charset="0"/>
                <a:ea typeface="宋体" panose="02010600030101010101" pitchFamily="2" charset="-122"/>
                <a:cs typeface="Times New Roman" panose="02020603050405020304" pitchFamily="18" charset="0"/>
              </a:rPr>
              <a:t> 1</a:t>
            </a:r>
            <a:endParaRPr lang="zh-CN" altLang="zh-CN" kern="100" dirty="0">
              <a:solidFill>
                <a:srgbClr val="00B050"/>
              </a:solidFill>
              <a:latin typeface="等线" panose="02010600030101010101" pitchFamily="2" charset="-122"/>
              <a:cs typeface="Times New Roman" panose="02020603050405020304" pitchFamily="18" charset="0"/>
            </a:endParaRPr>
          </a:p>
          <a:p>
            <a:r>
              <a:rPr lang="en-US" altLang="zh-CN" sz="1600" kern="0" dirty="0">
                <a:solidFill>
                  <a:srgbClr val="00B05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B050"/>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1600" kern="0" dirty="0">
                <a:solidFill>
                  <a:srgbClr val="00B050"/>
                </a:solidFill>
                <a:latin typeface="Courier New" panose="02070309020205020404" pitchFamily="49" charset="0"/>
                <a:ea typeface="宋体" panose="02010600030101010101" pitchFamily="2" charset="-122"/>
                <a:cs typeface="Times New Roman" panose="02020603050405020304" pitchFamily="18" charset="0"/>
              </a:rPr>
              <a:t> counts </a:t>
            </a:r>
            <a:r>
              <a:rPr lang="en-US" altLang="zh-CN" sz="1600" b="1" kern="0" dirty="0">
                <a:solidFill>
                  <a:srgbClr val="00B05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B050"/>
                </a:solidFill>
                <a:latin typeface="Courier New" panose="02070309020205020404" pitchFamily="49" charset="0"/>
                <a:ea typeface="宋体" panose="02010600030101010101" pitchFamily="2" charset="-122"/>
                <a:cs typeface="Times New Roman" panose="02020603050405020304" pitchFamily="18" charset="0"/>
              </a:rPr>
              <a:t> 5 </a:t>
            </a:r>
            <a:r>
              <a:rPr lang="en-US" altLang="zh-CN" sz="1600" b="1" kern="0" dirty="0">
                <a:solidFill>
                  <a:srgbClr val="00B05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B050"/>
                </a:solidFill>
                <a:latin typeface="Courier New" panose="02070309020205020404" pitchFamily="49" charset="0"/>
                <a:ea typeface="宋体" panose="02010600030101010101" pitchFamily="2" charset="-122"/>
                <a:cs typeface="Times New Roman" panose="02020603050405020304" pitchFamily="18" charset="0"/>
              </a:rPr>
              <a:t> 0</a:t>
            </a:r>
            <a:r>
              <a:rPr lang="en-US" altLang="zh-CN" sz="1600" b="1" kern="0" dirty="0">
                <a:solidFill>
                  <a:srgbClr val="00B05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B05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B050"/>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kern="100" dirty="0">
              <a:latin typeface="等线" panose="02010600030101010101" pitchFamily="2" charset="-122"/>
              <a:cs typeface="Times New Roman" panose="02020603050405020304" pitchFamily="18" charset="0"/>
            </a:endParaRPr>
          </a:p>
        </p:txBody>
      </p:sp>
      <p:sp>
        <p:nvSpPr>
          <p:cNvPr id="2" name="标题 1"/>
          <p:cNvSpPr>
            <a:spLocks noGrp="1"/>
          </p:cNvSpPr>
          <p:nvPr>
            <p:ph type="title"/>
          </p:nvPr>
        </p:nvSpPr>
        <p:spPr/>
        <p:txBody>
          <a:bodyPr/>
          <a:lstStyle/>
          <a:p>
            <a:r>
              <a:rPr lang="zh-CN" altLang="en-US" dirty="0"/>
              <a:t>循环嵌套</a:t>
            </a:r>
          </a:p>
        </p:txBody>
      </p:sp>
      <p:sp>
        <p:nvSpPr>
          <p:cNvPr id="4" name="Rectangle 3"/>
          <p:cNvSpPr txBox="1">
            <a:spLocks noChangeArrowheads="1"/>
          </p:cNvSpPr>
          <p:nvPr/>
        </p:nvSpPr>
        <p:spPr>
          <a:xfrm>
            <a:off x="838200" y="1422741"/>
            <a:ext cx="10395857" cy="6708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panose="02010600030101010101" pitchFamily="2" charset="-122"/>
              </a:rPr>
              <a:t>3.5 </a:t>
            </a:r>
            <a:r>
              <a:rPr lang="zh-CN" altLang="zh-CN" sz="2000" dirty="0">
                <a:latin typeface="宋体" panose="02010600030101010101" pitchFamily="2" charset="-122"/>
              </a:rPr>
              <a:t>例10：编写程序，输出由1、2、3、4这四个数字组成的每位数都不相同的所有三位数。</a:t>
            </a:r>
          </a:p>
          <a:p>
            <a:pPr marL="0" indent="0">
              <a:lnSpc>
                <a:spcPct val="80000"/>
              </a:lnSpc>
              <a:buFont typeface="Arial" panose="020B0604020202020204" pitchFamily="34" charset="0"/>
              <a:buNone/>
            </a:pPr>
            <a:endParaRPr lang="zh-CN" altLang="zh-CN" sz="2000" dirty="0">
              <a:latin typeface="宋体" panose="02010600030101010101" pitchFamily="2" charset="-122"/>
            </a:endParaRPr>
          </a:p>
        </p:txBody>
      </p:sp>
      <p:sp>
        <p:nvSpPr>
          <p:cNvPr id="6" name="矩形 5"/>
          <p:cNvSpPr/>
          <p:nvPr/>
        </p:nvSpPr>
        <p:spPr>
          <a:xfrm>
            <a:off x="0" y="4623564"/>
            <a:ext cx="5961888" cy="2123658"/>
          </a:xfrm>
          <a:prstGeom prst="rect">
            <a:avLst/>
          </a:prstGeom>
        </p:spPr>
        <p:txBody>
          <a:bodyPr wrap="square">
            <a:spAutoFit/>
          </a:bodyPr>
          <a:lstStyle/>
          <a:p>
            <a:r>
              <a:rPr lang="en-US" altLang="zh-CN" sz="1600"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three_digit_numbers2</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digits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digits</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j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digits</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j</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continue</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digits</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j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100</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j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p:txBody>
      </p:sp>
      <p:sp>
        <p:nvSpPr>
          <p:cNvPr id="8" name="矩形 7"/>
          <p:cNvSpPr/>
          <p:nvPr/>
        </p:nvSpPr>
        <p:spPr>
          <a:xfrm>
            <a:off x="286403" y="1869664"/>
            <a:ext cx="6791053" cy="1846659"/>
          </a:xfrm>
          <a:prstGeom prst="rect">
            <a:avLst/>
          </a:prstGeom>
          <a:ln>
            <a:solidFill>
              <a:srgbClr val="0070C0"/>
            </a:solidFill>
          </a:ln>
        </p:spPr>
        <p:txBody>
          <a:bodyPr wrap="square">
            <a:spAutoFit/>
          </a:bodyPr>
          <a:lstStyle/>
          <a:p>
            <a:r>
              <a:rPr lang="en-US" altLang="zh-CN" sz="1600"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three_digit_numbers</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digits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digits</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j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digits</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digits</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j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j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100</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j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en-US" sz="1600"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9797" y="1907938"/>
            <a:ext cx="3474003" cy="16807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框 2"/>
          <p:cNvSpPr txBox="1"/>
          <p:nvPr/>
        </p:nvSpPr>
        <p:spPr>
          <a:xfrm>
            <a:off x="259556" y="3736946"/>
            <a:ext cx="4665409" cy="923330"/>
          </a:xfrm>
          <a:prstGeom prst="rect">
            <a:avLst/>
          </a:prstGeom>
          <a:noFill/>
        </p:spPr>
        <p:txBody>
          <a:bodyPr wrap="square" rtlCol="0">
            <a:spAutoFit/>
          </a:bodyPr>
          <a:lstStyle/>
          <a:p>
            <a:r>
              <a:rPr lang="zh-CN" altLang="en-US" dirty="0"/>
              <a:t>进行优化，部分判断提到外层循环，减少循环次数，还可将</a:t>
            </a:r>
            <a:r>
              <a:rPr lang="en-US" altLang="zh-CN" dirty="0" err="1"/>
              <a:t>i</a:t>
            </a:r>
            <a:r>
              <a:rPr lang="en-US" altLang="zh-CN" dirty="0"/>
              <a:t>*100</a:t>
            </a:r>
            <a:r>
              <a:rPr lang="zh-CN" altLang="en-US" dirty="0"/>
              <a:t>以及</a:t>
            </a:r>
            <a:r>
              <a:rPr lang="en-US" altLang="zh-CN" dirty="0"/>
              <a:t>j*10</a:t>
            </a:r>
            <a:r>
              <a:rPr lang="zh-CN" altLang="en-US" dirty="0"/>
              <a:t>等提到外层循环，减少计算次数</a:t>
            </a:r>
          </a:p>
        </p:txBody>
      </p:sp>
      <p:sp>
        <p:nvSpPr>
          <p:cNvPr id="10" name="文本框 9"/>
          <p:cNvSpPr txBox="1"/>
          <p:nvPr/>
        </p:nvSpPr>
        <p:spPr>
          <a:xfrm>
            <a:off x="8553450" y="4438898"/>
            <a:ext cx="3411048" cy="369332"/>
          </a:xfrm>
          <a:prstGeom prst="rect">
            <a:avLst/>
          </a:prstGeom>
          <a:noFill/>
        </p:spPr>
        <p:txBody>
          <a:bodyPr wrap="square" rtlCol="0">
            <a:spAutoFit/>
          </a:bodyPr>
          <a:lstStyle/>
          <a:p>
            <a:r>
              <a:rPr lang="zh-CN" altLang="en-US" dirty="0"/>
              <a:t>加入代码，每行输出最多</a:t>
            </a:r>
            <a:r>
              <a:rPr lang="en-US" altLang="zh-CN" dirty="0"/>
              <a:t>5</a:t>
            </a:r>
            <a:r>
              <a:rPr lang="zh-CN" altLang="en-US" dirty="0"/>
              <a:t>个数</a:t>
            </a:r>
          </a:p>
        </p:txBody>
      </p:sp>
    </p:spTree>
    <p:extLst>
      <p:ext uri="{BB962C8B-B14F-4D97-AF65-F5344CB8AC3E}">
        <p14:creationId xmlns:p14="http://schemas.microsoft.com/office/powerpoint/2010/main" val="32642966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r>
              <a:rPr lang="zh-CN" altLang="en-US" dirty="0">
                <a:latin typeface="宋体" panose="02010600030101010101" pitchFamily="2" charset="-122"/>
              </a:rPr>
              <a:t>3.4</a:t>
            </a:r>
            <a:r>
              <a:rPr lang="en-US" altLang="zh-CN" dirty="0">
                <a:latin typeface="宋体" panose="02010600030101010101" pitchFamily="2" charset="-122"/>
              </a:rPr>
              <a:t>  break</a:t>
            </a:r>
            <a:r>
              <a:rPr lang="zh-CN" altLang="en-US" dirty="0">
                <a:latin typeface="宋体" panose="02010600030101010101" pitchFamily="2" charset="-122"/>
              </a:rPr>
              <a:t>和continue语句</a:t>
            </a:r>
          </a:p>
        </p:txBody>
      </p:sp>
      <p:sp>
        <p:nvSpPr>
          <p:cNvPr id="43011" name="Rectangle 3"/>
          <p:cNvSpPr>
            <a:spLocks noGrp="1" noChangeArrowheads="1"/>
          </p:cNvSpPr>
          <p:nvPr>
            <p:ph type="body" idx="1"/>
          </p:nvPr>
        </p:nvSpPr>
        <p:spPr>
          <a:xfrm>
            <a:off x="628044" y="1571177"/>
            <a:ext cx="5301343" cy="917575"/>
          </a:xfrm>
        </p:spPr>
        <p:txBody>
          <a:bodyPr>
            <a:normAutofit/>
          </a:bodyPr>
          <a:lstStyle/>
          <a:p>
            <a:pPr marL="0" indent="0">
              <a:lnSpc>
                <a:spcPct val="80000"/>
              </a:lnSpc>
              <a:buNone/>
            </a:pPr>
            <a:r>
              <a:rPr lang="zh-CN" altLang="en-US" sz="2000" dirty="0">
                <a:latin typeface="宋体" panose="02010600030101010101" pitchFamily="2" charset="-122"/>
              </a:rPr>
              <a:t>下面的代码用来</a:t>
            </a:r>
            <a:r>
              <a:rPr lang="zh-CN" altLang="en-US" sz="2400" u="sng" dirty="0">
                <a:solidFill>
                  <a:srgbClr val="FF0000"/>
                </a:solidFill>
                <a:latin typeface="宋体" panose="02010600030101010101" pitchFamily="2" charset="-122"/>
              </a:rPr>
              <a:t>计算小于100的最大素数</a:t>
            </a:r>
            <a:r>
              <a:rPr lang="zh-CN" altLang="en-US" sz="2000" dirty="0">
                <a:latin typeface="宋体" panose="02010600030101010101" pitchFamily="2" charset="-122"/>
              </a:rPr>
              <a:t>，</a:t>
            </a:r>
            <a:endParaRPr lang="en-US" altLang="zh-CN" sz="2000" dirty="0">
              <a:latin typeface="宋体" panose="02010600030101010101" pitchFamily="2" charset="-122"/>
            </a:endParaRPr>
          </a:p>
          <a:p>
            <a:pPr marL="0" indent="0">
              <a:lnSpc>
                <a:spcPct val="80000"/>
              </a:lnSpc>
              <a:buNone/>
            </a:pPr>
            <a:r>
              <a:rPr lang="zh-CN" altLang="en-US" sz="2000" dirty="0">
                <a:latin typeface="宋体" panose="02010600030101010101" pitchFamily="2" charset="-122"/>
              </a:rPr>
              <a:t>请注意break语句和else子句的用法。</a:t>
            </a:r>
          </a:p>
        </p:txBody>
      </p:sp>
      <p:sp>
        <p:nvSpPr>
          <p:cNvPr id="2" name="Rectangle 1"/>
          <p:cNvSpPr>
            <a:spLocks noChangeArrowheads="1"/>
          </p:cNvSpPr>
          <p:nvPr/>
        </p:nvSpPr>
        <p:spPr bwMode="auto">
          <a:xfrm>
            <a:off x="601579" y="2378295"/>
            <a:ext cx="5233770" cy="3046988"/>
          </a:xfrm>
          <a:prstGeom prst="rect">
            <a:avLst/>
          </a:prstGeom>
          <a:solidFill>
            <a:schemeClr val="accent4">
              <a:lumMod val="20000"/>
              <a:lumOff val="80000"/>
            </a:schemeClr>
          </a:solidFill>
          <a:ln>
            <a:solidFill>
              <a:schemeClr val="tx1"/>
            </a:solidFill>
          </a:ln>
          <a:effectLs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2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2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n):</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 % i == </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#n</a:t>
            </a:r>
            <a:r>
              <a:rPr kumimoji="0" lang="zh-CN" altLang="en-US"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不是素数</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break</a:t>
            </a:r>
            <a:b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else</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lang="zh-CN" altLang="en-US" sz="2400" b="1" dirty="0"/>
              <a:t>为素数</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FF0000"/>
                </a:solidFill>
                <a:effectLst/>
                <a:latin typeface="宋体" panose="02010600030101010101" pitchFamily="2" charset="-122"/>
                <a:ea typeface="宋体" panose="02010600030101010101" pitchFamily="2" charset="-122"/>
              </a:rPr>
              <a:t>break</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b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txBox="1">
            <a:spLocks noChangeArrowheads="1"/>
          </p:cNvSpPr>
          <p:nvPr/>
        </p:nvSpPr>
        <p:spPr>
          <a:xfrm>
            <a:off x="6096001" y="1760311"/>
            <a:ext cx="5689601" cy="968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000" u="sng" dirty="0">
                <a:solidFill>
                  <a:srgbClr val="FF0000"/>
                </a:solidFill>
                <a:latin typeface="宋体" panose="02010600030101010101" pitchFamily="2" charset="-122"/>
              </a:rPr>
              <a:t>输出100以内的所有素数</a:t>
            </a:r>
            <a:endParaRPr lang="en-US" altLang="zh-CN" sz="2000" u="sng" dirty="0">
              <a:solidFill>
                <a:srgbClr val="FF0000"/>
              </a:solidFill>
              <a:latin typeface="宋体" panose="02010600030101010101" pitchFamily="2" charset="-122"/>
            </a:endParaRPr>
          </a:p>
          <a:p>
            <a:pPr>
              <a:lnSpc>
                <a:spcPct val="80000"/>
              </a:lnSpc>
            </a:pPr>
            <a:r>
              <a:rPr lang="zh-CN" altLang="en-US" sz="2000" dirty="0">
                <a:latin typeface="宋体" panose="02010600030101010101" pitchFamily="2" charset="-122"/>
              </a:rPr>
              <a:t>相比左边代码，注意最后一个break语句去掉了。</a:t>
            </a:r>
          </a:p>
        </p:txBody>
      </p:sp>
      <p:sp>
        <p:nvSpPr>
          <p:cNvPr id="3" name="Rectangle 2"/>
          <p:cNvSpPr>
            <a:spLocks noChangeArrowheads="1"/>
          </p:cNvSpPr>
          <p:nvPr/>
        </p:nvSpPr>
        <p:spPr bwMode="auto">
          <a:xfrm>
            <a:off x="6183086" y="2633276"/>
            <a:ext cx="4528457" cy="2243524"/>
          </a:xfrm>
          <a:prstGeom prst="rect">
            <a:avLst/>
          </a:prstGeom>
          <a:solidFill>
            <a:schemeClr val="accent4">
              <a:lumMod val="20000"/>
              <a:lumOff val="80000"/>
            </a:schemeClr>
          </a:solidFill>
          <a:ln>
            <a:solidFill>
              <a:schemeClr val="tx1"/>
            </a:solid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n):</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 % i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break</a:t>
            </a:r>
            <a:b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else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 </a:t>
            </a:r>
            <a:r>
              <a:rPr kumimoji="0" lang="zh-CN" altLang="zh-CN" sz="2000" b="0" i="0" u="none" strike="noStrike" cap="none" normalizeH="0" baseline="0" dirty="0">
                <a:ln>
                  <a:noFill/>
                </a:ln>
                <a:solidFill>
                  <a:srgbClr val="660099"/>
                </a:solidFill>
                <a:effectLst/>
                <a:latin typeface="宋体" panose="02010600030101010101" pitchFamily="2" charset="-122"/>
                <a:ea typeface="宋体" panose="02010600030101010101" pitchFamily="2" charset="-122"/>
              </a:rPr>
              <a:t>end</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4" name="矩形 3"/>
          <p:cNvSpPr/>
          <p:nvPr/>
        </p:nvSpPr>
        <p:spPr>
          <a:xfrm>
            <a:off x="1064477" y="5562086"/>
            <a:ext cx="1107996" cy="830997"/>
          </a:xfrm>
          <a:prstGeom prst="rect">
            <a:avLst/>
          </a:prstGeom>
        </p:spPr>
        <p:txBody>
          <a:bodyPr wrap="none">
            <a:spAutoFit/>
          </a:bodyPr>
          <a:lstStyle/>
          <a:p>
            <a:r>
              <a:rPr lang="zh-CN" altLang="en-US" sz="2400" dirty="0"/>
              <a:t>输出：</a:t>
            </a:r>
            <a:endParaRPr lang="en-US" altLang="zh-CN" sz="2400" dirty="0"/>
          </a:p>
          <a:p>
            <a:r>
              <a:rPr lang="zh-CN" altLang="en-US" sz="2400" dirty="0">
                <a:solidFill>
                  <a:srgbClr val="FF0000"/>
                </a:solidFill>
              </a:rPr>
              <a:t>97</a:t>
            </a:r>
          </a:p>
        </p:txBody>
      </p:sp>
      <p:sp>
        <p:nvSpPr>
          <p:cNvPr id="6" name="矩形 5"/>
          <p:cNvSpPr/>
          <p:nvPr/>
        </p:nvSpPr>
        <p:spPr>
          <a:xfrm>
            <a:off x="3777531" y="5573461"/>
            <a:ext cx="8254046" cy="707886"/>
          </a:xfrm>
          <a:prstGeom prst="rect">
            <a:avLst/>
          </a:prstGeom>
        </p:spPr>
        <p:txBody>
          <a:bodyPr wrap="square">
            <a:spAutoFit/>
          </a:bodyPr>
          <a:lstStyle/>
          <a:p>
            <a:r>
              <a:rPr lang="zh-CN" altLang="en-US" sz="2000" dirty="0"/>
              <a:t>输出：</a:t>
            </a:r>
            <a:endParaRPr lang="en-US" altLang="zh-CN" sz="2000" dirty="0"/>
          </a:p>
          <a:p>
            <a:r>
              <a:rPr lang="zh-CN" altLang="en-US" sz="2000" dirty="0">
                <a:solidFill>
                  <a:srgbClr val="FF0000"/>
                </a:solidFill>
              </a:rPr>
              <a:t>97 89 83 79 73 71 67 61 59 53 47 43 41 37 31 29 23 19 17 13 11 7 5 3 2 </a:t>
            </a:r>
          </a:p>
        </p:txBody>
      </p:sp>
      <p:grpSp>
        <p:nvGrpSpPr>
          <p:cNvPr id="11" name="组合 10"/>
          <p:cNvGrpSpPr/>
          <p:nvPr/>
        </p:nvGrpSpPr>
        <p:grpSpPr>
          <a:xfrm>
            <a:off x="3349056" y="3592897"/>
            <a:ext cx="2540000" cy="369332"/>
            <a:chOff x="3373120" y="3616960"/>
            <a:chExt cx="2540000" cy="369332"/>
          </a:xfrm>
        </p:grpSpPr>
        <p:sp>
          <p:nvSpPr>
            <p:cNvPr id="8" name="文本框 7"/>
            <p:cNvSpPr txBox="1"/>
            <p:nvPr/>
          </p:nvSpPr>
          <p:spPr>
            <a:xfrm>
              <a:off x="4348480" y="3616960"/>
              <a:ext cx="1564640" cy="369332"/>
            </a:xfrm>
            <a:prstGeom prst="rect">
              <a:avLst/>
            </a:prstGeom>
            <a:solidFill>
              <a:schemeClr val="accent4">
                <a:lumMod val="20000"/>
                <a:lumOff val="80000"/>
              </a:schemeClr>
            </a:solidFill>
          </p:spPr>
          <p:txBody>
            <a:bodyPr wrap="square" rtlCol="0">
              <a:spAutoFit/>
            </a:bodyPr>
            <a:lstStyle/>
            <a:p>
              <a:r>
                <a:rPr lang="zh-CN" altLang="en-US" b="1" dirty="0"/>
                <a:t>退出内层循环</a:t>
              </a:r>
            </a:p>
          </p:txBody>
        </p:sp>
        <p:cxnSp>
          <p:nvCxnSpPr>
            <p:cNvPr id="10" name="直接箭头连接符 9"/>
            <p:cNvCxnSpPr/>
            <p:nvPr/>
          </p:nvCxnSpPr>
          <p:spPr>
            <a:xfrm flipH="1">
              <a:off x="3373120" y="3779520"/>
              <a:ext cx="89408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2691865" y="4693386"/>
            <a:ext cx="2540000" cy="369332"/>
            <a:chOff x="3373120" y="3616960"/>
            <a:chExt cx="2540000" cy="369332"/>
          </a:xfrm>
        </p:grpSpPr>
        <p:sp>
          <p:nvSpPr>
            <p:cNvPr id="15" name="文本框 14"/>
            <p:cNvSpPr txBox="1"/>
            <p:nvPr/>
          </p:nvSpPr>
          <p:spPr>
            <a:xfrm>
              <a:off x="4348480" y="3616960"/>
              <a:ext cx="1564640" cy="369332"/>
            </a:xfrm>
            <a:prstGeom prst="rect">
              <a:avLst/>
            </a:prstGeom>
            <a:solidFill>
              <a:schemeClr val="accent4">
                <a:lumMod val="20000"/>
                <a:lumOff val="80000"/>
              </a:schemeClr>
            </a:solidFill>
          </p:spPr>
          <p:txBody>
            <a:bodyPr wrap="square" rtlCol="0">
              <a:spAutoFit/>
            </a:bodyPr>
            <a:lstStyle/>
            <a:p>
              <a:r>
                <a:rPr lang="zh-CN" altLang="en-US" b="1" dirty="0"/>
                <a:t>退出外层循环</a:t>
              </a:r>
            </a:p>
          </p:txBody>
        </p:sp>
        <p:cxnSp>
          <p:nvCxnSpPr>
            <p:cNvPr id="16" name="直接箭头连接符 15"/>
            <p:cNvCxnSpPr/>
            <p:nvPr/>
          </p:nvCxnSpPr>
          <p:spPr>
            <a:xfrm flipH="1">
              <a:off x="3373120" y="3779520"/>
              <a:ext cx="89408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9945913" y="3592897"/>
            <a:ext cx="2052563" cy="369332"/>
          </a:xfrm>
          <a:prstGeom prst="rect">
            <a:avLst/>
          </a:prstGeom>
          <a:noFill/>
        </p:spPr>
        <p:txBody>
          <a:bodyPr wrap="square" rtlCol="0">
            <a:spAutoFit/>
          </a:bodyPr>
          <a:lstStyle/>
          <a:p>
            <a:r>
              <a:rPr lang="en-US" altLang="zh-CN" dirty="0" err="1"/>
              <a:t>int</a:t>
            </a:r>
            <a:r>
              <a:rPr lang="en-US" altLang="zh-CN" dirty="0"/>
              <a:t>(</a:t>
            </a:r>
            <a:r>
              <a:rPr lang="en-US" altLang="zh-CN" dirty="0" err="1"/>
              <a:t>math.sqrt</a:t>
            </a:r>
            <a:r>
              <a:rPr lang="en-US" altLang="zh-CN" dirty="0"/>
              <a:t>(n)+1) </a:t>
            </a:r>
            <a:endParaRPr lang="zh-CN" altLang="en-US" dirty="0"/>
          </a:p>
        </p:txBody>
      </p:sp>
      <p:cxnSp>
        <p:nvCxnSpPr>
          <p:cNvPr id="12" name="直接箭头连接符 11"/>
          <p:cNvCxnSpPr>
            <a:stCxn id="7" idx="0"/>
          </p:cNvCxnSpPr>
          <p:nvPr/>
        </p:nvCxnSpPr>
        <p:spPr>
          <a:xfrm flipH="1" flipV="1">
            <a:off x="9205872" y="3324445"/>
            <a:ext cx="1766323" cy="268452"/>
          </a:xfrm>
          <a:prstGeom prst="straightConnector1">
            <a:avLst/>
          </a:prstGeom>
          <a:ln w="2222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8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zh-CN" altLang="zh-CN"/>
              <a:t>3.3.2 循环结构的优化</a:t>
            </a:r>
          </a:p>
        </p:txBody>
      </p:sp>
      <p:sp>
        <p:nvSpPr>
          <p:cNvPr id="38915" name="Rectangle 3"/>
          <p:cNvSpPr>
            <a:spLocks noGrp="1" noChangeArrowheads="1"/>
          </p:cNvSpPr>
          <p:nvPr>
            <p:ph type="body" idx="1"/>
          </p:nvPr>
        </p:nvSpPr>
        <p:spPr/>
        <p:txBody>
          <a:bodyPr/>
          <a:lstStyle/>
          <a:p>
            <a:r>
              <a:rPr lang="zh-CN" altLang="zh-CN" dirty="0"/>
              <a:t>为了优化程序以获得更高的效率和运行速度</a:t>
            </a:r>
            <a:endParaRPr lang="en-US" altLang="zh-CN" dirty="0"/>
          </a:p>
          <a:p>
            <a:r>
              <a:rPr lang="zh-CN" altLang="zh-CN" dirty="0"/>
              <a:t>编写循环语句时，应尽量减少循环内部不必要的计算，将与循环变量无关的代码尽可能地提取到循环之外。</a:t>
            </a:r>
            <a:endParaRPr lang="en-US" altLang="zh-CN" dirty="0"/>
          </a:p>
          <a:p>
            <a:r>
              <a:rPr lang="zh-CN" altLang="zh-CN" dirty="0"/>
              <a:t>使用多重循环嵌套</a:t>
            </a:r>
            <a:r>
              <a:rPr lang="zh-CN" altLang="en-US" dirty="0"/>
              <a:t>时</a:t>
            </a:r>
            <a:r>
              <a:rPr lang="zh-CN" altLang="zh-CN" dirty="0"/>
              <a:t>，应尽量减少内层循环中不必要的计算，尽可能地向外提。</a:t>
            </a:r>
          </a:p>
        </p:txBody>
      </p:sp>
    </p:spTree>
    <p:extLst>
      <p:ext uri="{BB962C8B-B14F-4D97-AF65-F5344CB8AC3E}">
        <p14:creationId xmlns:p14="http://schemas.microsoft.com/office/powerpoint/2010/main" val="25572923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r>
              <a:rPr lang="zh-CN" altLang="zh-CN"/>
              <a:t>3.3.2 循环结构的优化</a:t>
            </a:r>
          </a:p>
        </p:txBody>
      </p:sp>
      <p:sp>
        <p:nvSpPr>
          <p:cNvPr id="39939" name="Rectangle 3"/>
          <p:cNvSpPr>
            <a:spLocks noGrp="1" noChangeArrowheads="1"/>
          </p:cNvSpPr>
          <p:nvPr>
            <p:ph type="body" idx="1"/>
          </p:nvPr>
        </p:nvSpPr>
        <p:spPr>
          <a:xfrm>
            <a:off x="794657" y="1796598"/>
            <a:ext cx="9742714" cy="583746"/>
          </a:xfrm>
        </p:spPr>
        <p:txBody>
          <a:bodyPr>
            <a:normAutofit/>
          </a:bodyPr>
          <a:lstStyle/>
          <a:p>
            <a:pPr marL="0" indent="0">
              <a:lnSpc>
                <a:spcPct val="80000"/>
              </a:lnSpc>
              <a:buNone/>
            </a:pPr>
            <a:r>
              <a:rPr lang="zh-CN" altLang="en-US" sz="1800" dirty="0">
                <a:latin typeface="宋体" panose="02010600030101010101" pitchFamily="2" charset="-122"/>
              </a:rPr>
              <a:t>一个三位数，由从</a:t>
            </a:r>
            <a:r>
              <a:rPr lang="en-US" altLang="zh-CN" sz="1800" dirty="0">
                <a:latin typeface="宋体" panose="02010600030101010101" pitchFamily="2" charset="-122"/>
              </a:rPr>
              <a:t>1</a:t>
            </a:r>
            <a:r>
              <a:rPr lang="zh-CN" altLang="en-US" sz="1800" dirty="0">
                <a:latin typeface="宋体" panose="02010600030101010101" pitchFamily="2" charset="-122"/>
              </a:rPr>
              <a:t>、</a:t>
            </a:r>
            <a:r>
              <a:rPr lang="en-US" altLang="zh-CN" sz="1800" dirty="0">
                <a:latin typeface="宋体" panose="02010600030101010101" pitchFamily="2" charset="-122"/>
              </a:rPr>
              <a:t>2</a:t>
            </a:r>
            <a:r>
              <a:rPr lang="zh-CN" altLang="en-US" sz="1800" dirty="0">
                <a:latin typeface="宋体" panose="02010600030101010101" pitchFamily="2" charset="-122"/>
              </a:rPr>
              <a:t>、</a:t>
            </a:r>
            <a:r>
              <a:rPr lang="en-US" altLang="zh-CN" sz="1800" dirty="0">
                <a:latin typeface="宋体" panose="02010600030101010101" pitchFamily="2" charset="-122"/>
              </a:rPr>
              <a:t>3</a:t>
            </a:r>
            <a:r>
              <a:rPr lang="zh-CN" altLang="en-US" sz="1800" dirty="0">
                <a:latin typeface="宋体" panose="02010600030101010101" pitchFamily="2" charset="-122"/>
              </a:rPr>
              <a:t>、</a:t>
            </a:r>
            <a:r>
              <a:rPr lang="en-US" altLang="zh-CN" sz="1800" dirty="0">
                <a:latin typeface="宋体" panose="02010600030101010101" pitchFamily="2" charset="-122"/>
              </a:rPr>
              <a:t>4</a:t>
            </a:r>
            <a:r>
              <a:rPr lang="zh-CN" altLang="en-US" sz="1800" dirty="0">
                <a:latin typeface="宋体" panose="02010600030101010101" pitchFamily="2" charset="-122"/>
              </a:rPr>
              <a:t>选择的数字组成，且三位数的数字允许重复，请输出这些三位数</a:t>
            </a:r>
            <a:endParaRPr lang="zh-CN" altLang="zh-CN" sz="1800" dirty="0">
              <a:latin typeface="宋体" panose="02010600030101010101" pitchFamily="2" charset="-122"/>
            </a:endParaRPr>
          </a:p>
        </p:txBody>
      </p:sp>
      <p:sp>
        <p:nvSpPr>
          <p:cNvPr id="5" name="Rectangle 2"/>
          <p:cNvSpPr>
            <a:spLocks noChangeArrowheads="1"/>
          </p:cNvSpPr>
          <p:nvPr/>
        </p:nvSpPr>
        <p:spPr bwMode="auto">
          <a:xfrm>
            <a:off x="261256" y="2297898"/>
            <a:ext cx="5675086" cy="3970318"/>
          </a:xfrm>
          <a:prstGeom prst="rect">
            <a:avLst/>
          </a:prstGeom>
          <a:solidFill>
            <a:schemeClr val="accent4">
              <a:lumMod val="20000"/>
              <a:lumOff val="80000"/>
            </a:schemeClr>
          </a:solid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import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time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start = time.time()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digits =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3</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4</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r>
              <a:rPr lang="zh-CN" altLang="en-US" dirty="0">
                <a:solidFill>
                  <a:srgbClr val="000000"/>
                </a:solidFill>
                <a:latin typeface="宋体" panose="02010600030101010101" pitchFamily="2" charset="-122"/>
                <a:ea typeface="宋体" panose="02010600030101010101" pitchFamily="2" charset="-122"/>
              </a:rPr>
              <a:t>重复</a:t>
            </a:r>
            <a:r>
              <a:rPr lang="en-US" altLang="zh-CN" dirty="0">
                <a:solidFill>
                  <a:srgbClr val="000000"/>
                </a:solidFill>
                <a:latin typeface="宋体" panose="02010600030101010101" pitchFamily="2" charset="-122"/>
                <a:ea typeface="宋体" panose="02010600030101010101" pitchFamily="2" charset="-122"/>
              </a:rPr>
              <a:t>1000</a:t>
            </a:r>
            <a:r>
              <a:rPr lang="zh-CN" altLang="en-US" dirty="0">
                <a:solidFill>
                  <a:srgbClr val="000000"/>
                </a:solidFill>
                <a:latin typeface="宋体" panose="02010600030101010101" pitchFamily="2" charset="-122"/>
                <a:ea typeface="宋体" panose="02010600030101010101" pitchFamily="2" charset="-122"/>
              </a:rPr>
              <a:t>次，计时有效</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result =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digits:</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j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digits:</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k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digits:</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result.append(i*</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+j*</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+k)</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(result)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(time.time()-start)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807199" y="2078089"/>
            <a:ext cx="4717143" cy="4247317"/>
          </a:xfrm>
          <a:prstGeom prst="rect">
            <a:avLst/>
          </a:prstGeom>
          <a:solidFill>
            <a:schemeClr val="accent4">
              <a:lumMod val="20000"/>
              <a:lumOff val="80000"/>
            </a:schemeClr>
          </a:solid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start = time.time()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result =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digits:</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i = i*</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a:t>
            </a:r>
            <a:b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j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digits:</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j = j*</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a:t>
            </a:r>
            <a:b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k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digits:</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result.append(j+j+k)</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(result)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(time.time()-start)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b="0" i="0" u="none" strike="noStrike" cap="none" normalizeH="0" baseline="0" dirty="0">
              <a:ln>
                <a:noFill/>
              </a:ln>
              <a:solidFill>
                <a:schemeClr val="tx1"/>
              </a:solidFill>
              <a:effectLst/>
              <a:latin typeface="Arial" panose="020B0604020202020204" pitchFamily="34" charset="0"/>
            </a:endParaRPr>
          </a:p>
        </p:txBody>
      </p:sp>
      <p:grpSp>
        <p:nvGrpSpPr>
          <p:cNvPr id="10" name="组合 9"/>
          <p:cNvGrpSpPr/>
          <p:nvPr/>
        </p:nvGrpSpPr>
        <p:grpSpPr>
          <a:xfrm>
            <a:off x="3643086" y="3788228"/>
            <a:ext cx="3193143" cy="1088572"/>
            <a:chOff x="3643086" y="3788228"/>
            <a:chExt cx="3193143" cy="1088572"/>
          </a:xfrm>
        </p:grpSpPr>
        <p:sp>
          <p:nvSpPr>
            <p:cNvPr id="7" name="文本框 6"/>
            <p:cNvSpPr txBox="1"/>
            <p:nvPr/>
          </p:nvSpPr>
          <p:spPr>
            <a:xfrm>
              <a:off x="3643086" y="3788228"/>
              <a:ext cx="3193143" cy="369332"/>
            </a:xfrm>
            <a:prstGeom prst="rect">
              <a:avLst/>
            </a:prstGeom>
            <a:noFill/>
          </p:spPr>
          <p:txBody>
            <a:bodyPr wrap="square" rtlCol="0">
              <a:spAutoFit/>
            </a:bodyPr>
            <a:lstStyle/>
            <a:p>
              <a:r>
                <a:rPr lang="en-US" altLang="zh-CN" dirty="0" err="1">
                  <a:solidFill>
                    <a:srgbClr val="FF0000"/>
                  </a:solidFill>
                </a:rPr>
                <a:t>i</a:t>
              </a:r>
              <a:r>
                <a:rPr lang="en-US" altLang="zh-CN" dirty="0">
                  <a:solidFill>
                    <a:srgbClr val="FF0000"/>
                  </a:solidFill>
                </a:rPr>
                <a:t>*100</a:t>
              </a:r>
              <a:r>
                <a:rPr lang="zh-CN" altLang="en-US" dirty="0">
                  <a:solidFill>
                    <a:srgbClr val="FF0000"/>
                  </a:solidFill>
                </a:rPr>
                <a:t>和</a:t>
              </a:r>
              <a:r>
                <a:rPr lang="en-US" altLang="zh-CN" dirty="0">
                  <a:solidFill>
                    <a:srgbClr val="FF0000"/>
                  </a:solidFill>
                </a:rPr>
                <a:t>j*10</a:t>
              </a:r>
              <a:r>
                <a:rPr lang="zh-CN" altLang="en-US" dirty="0">
                  <a:solidFill>
                    <a:srgbClr val="FF0000"/>
                  </a:solidFill>
                </a:rPr>
                <a:t>可以提到外层循环</a:t>
              </a:r>
            </a:p>
          </p:txBody>
        </p:sp>
        <p:cxnSp>
          <p:nvCxnSpPr>
            <p:cNvPr id="9" name="直接箭头连接符 8"/>
            <p:cNvCxnSpPr/>
            <p:nvPr/>
          </p:nvCxnSpPr>
          <p:spPr>
            <a:xfrm flipH="1">
              <a:off x="4339771" y="4180114"/>
              <a:ext cx="203200" cy="6966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
        <p:nvSpPr>
          <p:cNvPr id="2" name="矩形 1"/>
          <p:cNvSpPr/>
          <p:nvPr/>
        </p:nvSpPr>
        <p:spPr>
          <a:xfrm>
            <a:off x="505326" y="3777916"/>
            <a:ext cx="50292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841957" y="3280611"/>
            <a:ext cx="4602792" cy="18929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778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r>
              <a:rPr lang="zh-CN" altLang="zh-CN"/>
              <a:t>3.3.2 循环结构的优化</a:t>
            </a:r>
          </a:p>
        </p:txBody>
      </p:sp>
      <p:sp>
        <p:nvSpPr>
          <p:cNvPr id="40963" name="Rectangle 3"/>
          <p:cNvSpPr>
            <a:spLocks noGrp="1" noChangeArrowheads="1"/>
          </p:cNvSpPr>
          <p:nvPr>
            <p:ph type="body" idx="1"/>
          </p:nvPr>
        </p:nvSpPr>
        <p:spPr>
          <a:xfrm>
            <a:off x="838199" y="1825625"/>
            <a:ext cx="10599057" cy="830489"/>
          </a:xfrm>
        </p:spPr>
        <p:txBody>
          <a:bodyPr>
            <a:normAutofit/>
          </a:bodyPr>
          <a:lstStyle/>
          <a:p>
            <a:pPr>
              <a:lnSpc>
                <a:spcPct val="80000"/>
              </a:lnSpc>
            </a:pPr>
            <a:r>
              <a:rPr lang="zh-CN" altLang="zh-CN" sz="2000" dirty="0">
                <a:latin typeface="宋体" panose="02010600030101010101" pitchFamily="2" charset="-122"/>
              </a:rPr>
              <a:t>另外，在循环中应尽量引用局部变量，因为局部变量的查询和访问速度比全局变量略</a:t>
            </a:r>
            <a:r>
              <a:rPr lang="zh-CN" altLang="en-US" sz="2000" dirty="0">
                <a:latin typeface="宋体" panose="02010600030101010101" pitchFamily="2" charset="-122"/>
              </a:rPr>
              <a:t>快</a:t>
            </a:r>
            <a:r>
              <a:rPr lang="zh-CN" altLang="zh-CN" sz="2000" dirty="0">
                <a:latin typeface="宋体" panose="02010600030101010101" pitchFamily="2" charset="-122"/>
              </a:rPr>
              <a:t>，在使用模块中的方法时，可以通过将其转换为局部变量来提高运行速度。</a:t>
            </a:r>
          </a:p>
        </p:txBody>
      </p:sp>
      <p:sp>
        <p:nvSpPr>
          <p:cNvPr id="2" name="Rectangle 1"/>
          <p:cNvSpPr>
            <a:spLocks noChangeArrowheads="1"/>
          </p:cNvSpPr>
          <p:nvPr/>
        </p:nvSpPr>
        <p:spPr bwMode="auto">
          <a:xfrm>
            <a:off x="377370" y="2840320"/>
            <a:ext cx="7039429" cy="3477875"/>
          </a:xfrm>
          <a:prstGeom prst="rect">
            <a:avLst/>
          </a:prstGeom>
          <a:solidFill>
            <a:schemeClr val="accent4">
              <a:lumMod val="20000"/>
              <a:lumOff val="80000"/>
            </a:schemeClr>
          </a:solid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start = time.time() </a:t>
            </a: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#获取当前时间</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10000000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math.sin(i)</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'Time Used:'</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time.time()-start) </a:t>
            </a: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#输出所用时间</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loc_sin = math.sin</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start = time.time()</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10000000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loc_sin(i)</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'Time Used:'</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time.time()-start)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3" name="文本框 2"/>
          <p:cNvSpPr txBox="1"/>
          <p:nvPr/>
        </p:nvSpPr>
        <p:spPr>
          <a:xfrm>
            <a:off x="8519886" y="2989943"/>
            <a:ext cx="2380342" cy="369332"/>
          </a:xfrm>
          <a:prstGeom prst="rect">
            <a:avLst/>
          </a:prstGeom>
          <a:noFill/>
        </p:spPr>
        <p:txBody>
          <a:bodyPr wrap="square" rtlCol="0">
            <a:spAutoFit/>
          </a:bodyPr>
          <a:lstStyle/>
          <a:p>
            <a:r>
              <a:rPr lang="zh-CN" altLang="en-US" dirty="0">
                <a:solidFill>
                  <a:srgbClr val="FF0000"/>
                </a:solidFill>
              </a:rPr>
              <a:t>教材中</a:t>
            </a:r>
            <a:r>
              <a:rPr lang="en-US" altLang="zh-CN" dirty="0" err="1">
                <a:solidFill>
                  <a:srgbClr val="FF0000"/>
                </a:solidFill>
              </a:rPr>
              <a:t>xrange</a:t>
            </a:r>
            <a:r>
              <a:rPr lang="en-US" altLang="zh-CN" dirty="0">
                <a:solidFill>
                  <a:srgbClr val="FF0000"/>
                </a:solidFill>
              </a:rPr>
              <a:t>-&gt;range</a:t>
            </a:r>
            <a:endParaRPr lang="zh-CN" altLang="en-US" dirty="0">
              <a:solidFill>
                <a:srgbClr val="FF0000"/>
              </a:solidFill>
            </a:endParaRPr>
          </a:p>
        </p:txBody>
      </p:sp>
    </p:spTree>
    <p:extLst>
      <p:ext uri="{BB962C8B-B14F-4D97-AF65-F5344CB8AC3E}">
        <p14:creationId xmlns:p14="http://schemas.microsoft.com/office/powerpoint/2010/main" val="22462842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r>
              <a:rPr lang="zh-CN" altLang="en-US" dirty="0">
                <a:latin typeface="宋体" panose="02010600030101010101" pitchFamily="2" charset="-122"/>
              </a:rPr>
              <a:t>3.5 案例精选</a:t>
            </a:r>
            <a:r>
              <a:rPr lang="en-US" altLang="zh-CN" dirty="0">
                <a:latin typeface="宋体" panose="02010600030101010101" pitchFamily="2" charset="-122"/>
              </a:rPr>
              <a:t>(</a:t>
            </a:r>
            <a:r>
              <a:rPr lang="zh-CN" altLang="en-US" dirty="0">
                <a:latin typeface="宋体" panose="02010600030101010101" pitchFamily="2" charset="-122"/>
              </a:rPr>
              <a:t>自己看</a:t>
            </a:r>
            <a:r>
              <a:rPr lang="en-US" altLang="zh-CN" dirty="0">
                <a:latin typeface="宋体" panose="02010600030101010101" pitchFamily="2" charset="-122"/>
              </a:rPr>
              <a:t>)</a:t>
            </a:r>
            <a:endParaRPr lang="zh-CN" altLang="en-US" dirty="0">
              <a:latin typeface="宋体" panose="02010600030101010101" pitchFamily="2" charset="-122"/>
            </a:endParaRPr>
          </a:p>
        </p:txBody>
      </p:sp>
      <p:sp>
        <p:nvSpPr>
          <p:cNvPr id="52227" name="Rectangle 3"/>
          <p:cNvSpPr>
            <a:spLocks noGrp="1" noChangeArrowheads="1"/>
          </p:cNvSpPr>
          <p:nvPr>
            <p:ph type="body" idx="1"/>
          </p:nvPr>
        </p:nvSpPr>
        <p:spPr>
          <a:xfrm>
            <a:off x="838200" y="1825625"/>
            <a:ext cx="9873343" cy="598261"/>
          </a:xfrm>
        </p:spPr>
        <p:txBody>
          <a:bodyPr/>
          <a:lstStyle/>
          <a:p>
            <a:pPr>
              <a:lnSpc>
                <a:spcPct val="80000"/>
              </a:lnSpc>
            </a:pPr>
            <a:r>
              <a:rPr lang="zh-CN" altLang="en-US" sz="2400" dirty="0">
                <a:latin typeface="宋体" panose="02010600030101010101" pitchFamily="2" charset="-122"/>
              </a:rPr>
              <a:t>例5：求平均分。</a:t>
            </a:r>
          </a:p>
        </p:txBody>
      </p:sp>
      <p:sp>
        <p:nvSpPr>
          <p:cNvPr id="2" name="Rectangle 1"/>
          <p:cNvSpPr>
            <a:spLocks noChangeArrowheads="1"/>
          </p:cNvSpPr>
          <p:nvPr/>
        </p:nvSpPr>
        <p:spPr bwMode="auto">
          <a:xfrm>
            <a:off x="783771" y="2891304"/>
            <a:ext cx="5500914" cy="1938992"/>
          </a:xfrm>
          <a:prstGeom prst="rect">
            <a:avLst/>
          </a:prstGeom>
          <a:solidFill>
            <a:schemeClr val="accent4">
              <a:lumMod val="20000"/>
              <a:lumOff val="80000"/>
            </a:schemeClr>
          </a:solidFill>
          <a:ln>
            <a:solidFill>
              <a:schemeClr val="tx1"/>
            </a:solid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70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90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78</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85</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97</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94</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65</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80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b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 += i</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 /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len</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812800" y="5158684"/>
            <a:ext cx="4572000" cy="400110"/>
          </a:xfrm>
          <a:prstGeom prst="rect">
            <a:avLst/>
          </a:prstGeom>
          <a:solidFill>
            <a:schemeClr val="accent4">
              <a:lumMod val="20000"/>
              <a:lumOff val="80000"/>
            </a:schemeClr>
          </a:solidFill>
          <a:ln>
            <a:solidFill>
              <a:schemeClr val="tx1"/>
            </a:solid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sum</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 /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len</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(score))</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16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p:txBody>
          <a:bodyPr/>
          <a:lstStyle/>
          <a:p>
            <a:r>
              <a:rPr lang="zh-CN" altLang="en-US">
                <a:latin typeface="宋体" panose="02010600030101010101" pitchFamily="2" charset="-122"/>
              </a:rPr>
              <a:t>3.5 案例精选</a:t>
            </a:r>
          </a:p>
        </p:txBody>
      </p:sp>
      <p:sp>
        <p:nvSpPr>
          <p:cNvPr id="59395" name="Rectangle 3"/>
          <p:cNvSpPr>
            <a:spLocks noGrp="1" noChangeArrowheads="1"/>
          </p:cNvSpPr>
          <p:nvPr>
            <p:ph type="body" idx="1"/>
          </p:nvPr>
        </p:nvSpPr>
        <p:spPr>
          <a:xfrm>
            <a:off x="838200" y="1825625"/>
            <a:ext cx="10366829" cy="888546"/>
          </a:xfrm>
        </p:spPr>
        <p:txBody>
          <a:bodyPr>
            <a:normAutofit/>
          </a:bodyPr>
          <a:lstStyle/>
          <a:p>
            <a:pPr>
              <a:lnSpc>
                <a:spcPct val="80000"/>
              </a:lnSpc>
            </a:pPr>
            <a:r>
              <a:rPr lang="zh-CN" altLang="zh-CN" sz="2000" dirty="0">
                <a:latin typeface="宋体" panose="02010600030101010101" pitchFamily="2" charset="-122"/>
              </a:rPr>
              <a:t>例11：编写程序，生成一个含有20个随机数的列表，要求所有元素不相同，并且每个元素的值介于1到100之间。</a:t>
            </a:r>
          </a:p>
          <a:p>
            <a:pPr marL="0" indent="0">
              <a:lnSpc>
                <a:spcPct val="80000"/>
              </a:lnSpc>
              <a:buNone/>
            </a:pPr>
            <a:endParaRPr lang="zh-CN" altLang="zh-CN" sz="2000" dirty="0">
              <a:latin typeface="宋体" panose="02010600030101010101" pitchFamily="2" charset="-122"/>
            </a:endParaRPr>
          </a:p>
        </p:txBody>
      </p:sp>
      <p:sp>
        <p:nvSpPr>
          <p:cNvPr id="2" name="Rectangle 1"/>
          <p:cNvSpPr>
            <a:spLocks noChangeArrowheads="1"/>
          </p:cNvSpPr>
          <p:nvPr/>
        </p:nvSpPr>
        <p:spPr bwMode="auto">
          <a:xfrm>
            <a:off x="1190172" y="2716947"/>
            <a:ext cx="4871415" cy="3477875"/>
          </a:xfrm>
          <a:prstGeom prst="rect">
            <a:avLst/>
          </a:prstGeom>
          <a:solidFill>
            <a:schemeClr val="accent4">
              <a:lumMod val="20000"/>
              <a:lumOff val="80000"/>
            </a:schemeClr>
          </a:solidFill>
          <a:ln>
            <a:solidFill>
              <a:schemeClr val="tx1"/>
            </a:solid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 =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while True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while </a:t>
            </a:r>
            <a:r>
              <a:rPr kumimoji="0" lang="en-US" altLang="zh-CN" sz="2000" b="0" i="0" u="none" strike="noStrike" cap="none" normalizeH="0" baseline="0" dirty="0" err="1">
                <a:ln>
                  <a:noFill/>
                </a:ln>
                <a:solidFill>
                  <a:srgbClr val="000000"/>
                </a:solidFill>
                <a:effectLst/>
                <a:latin typeface="宋体" panose="02010600030101010101" pitchFamily="2" charset="-122"/>
                <a:ea typeface="宋体" panose="02010600030101010101" pitchFamily="2" charset="-122"/>
              </a:rPr>
              <a:t>len</a:t>
            </a:r>
            <a:r>
              <a:rPr kumimoji="0" lang="en-US"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a:t>
            </a:r>
            <a:r>
              <a:rPr kumimoji="0" lang="en-US" altLang="zh-CN" sz="2000" b="0" i="0" u="none" strike="noStrike" cap="none" normalizeH="0" dirty="0">
                <a:ln>
                  <a:noFill/>
                </a:ln>
                <a:solidFill>
                  <a:srgbClr val="000000"/>
                </a:solidFill>
                <a:effectLst/>
                <a:latin typeface="宋体" panose="02010600030101010101" pitchFamily="2" charset="-122"/>
                <a:ea typeface="宋体" panose="02010600030101010101" pitchFamily="2" charset="-122"/>
              </a:rPr>
              <a:t> &lt; 20: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len</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break</a:t>
            </a:r>
            <a:b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 = random.randint(</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not in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x.append(n)</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len</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sorted</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6574973" y="3123616"/>
            <a:ext cx="4746171" cy="1323439"/>
          </a:xfrm>
          <a:prstGeom prst="rect">
            <a:avLst/>
          </a:prstGeom>
          <a:solidFill>
            <a:schemeClr val="accent4">
              <a:lumMod val="20000"/>
              <a:lumOff val="80000"/>
            </a:schemeClr>
          </a:solidFill>
          <a:ln>
            <a:solidFill>
              <a:schemeClr val="tx1"/>
            </a:solid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import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random</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 = random.sample(</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len</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a:t>
            </a:r>
            <a:r>
              <a:rPr kumimoji="0" lang="zh-CN" altLang="zh-CN" sz="20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'个'</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sorted</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992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二维矩阵</a:t>
            </a:r>
          </a:p>
        </p:txBody>
      </p:sp>
      <p:sp>
        <p:nvSpPr>
          <p:cNvPr id="3" name="内容占位符 2"/>
          <p:cNvSpPr>
            <a:spLocks noGrp="1"/>
          </p:cNvSpPr>
          <p:nvPr>
            <p:ph idx="1"/>
          </p:nvPr>
        </p:nvSpPr>
        <p:spPr>
          <a:xfrm>
            <a:off x="838200" y="1825625"/>
            <a:ext cx="10515600" cy="1763468"/>
          </a:xfrm>
        </p:spPr>
        <p:txBody>
          <a:bodyPr/>
          <a:lstStyle/>
          <a:p>
            <a:r>
              <a:rPr lang="zh-CN" altLang="en-US" dirty="0"/>
              <a:t>可以通过列表的列表来表示二维矩阵</a:t>
            </a:r>
            <a:r>
              <a:rPr lang="en-US" altLang="zh-CN" dirty="0"/>
              <a:t>matrix</a:t>
            </a:r>
            <a:r>
              <a:rPr lang="zh-CN" altLang="en-US" dirty="0"/>
              <a:t>，即</a:t>
            </a:r>
            <a:r>
              <a:rPr lang="en-US" altLang="zh-CN" dirty="0"/>
              <a:t>matrix</a:t>
            </a:r>
            <a:r>
              <a:rPr lang="zh-CN" altLang="en-US" dirty="0"/>
              <a:t>的元素为数组的行列表，行列表中的元素为该行的各列</a:t>
            </a:r>
            <a:endParaRPr lang="en-US" altLang="zh-CN" dirty="0"/>
          </a:p>
          <a:p>
            <a:pPr lvl="1"/>
            <a:r>
              <a:rPr lang="zh-CN" altLang="en-US" dirty="0"/>
              <a:t>二维矩阵的值可以通过行下标和列下标来访问，</a:t>
            </a:r>
            <a:r>
              <a:rPr lang="en-US" altLang="zh-CN" dirty="0"/>
              <a:t>matrix[</a:t>
            </a:r>
            <a:r>
              <a:rPr lang="en-US" altLang="zh-CN" dirty="0" err="1"/>
              <a:t>i</a:t>
            </a:r>
            <a:r>
              <a:rPr lang="en-US" altLang="zh-CN" dirty="0"/>
              <a:t>][j]</a:t>
            </a:r>
            <a:r>
              <a:rPr lang="zh-CN" altLang="en-US" dirty="0"/>
              <a:t>表示第</a:t>
            </a:r>
            <a:r>
              <a:rPr lang="en-US" altLang="zh-CN" dirty="0"/>
              <a:t>i+1</a:t>
            </a:r>
            <a:r>
              <a:rPr lang="zh-CN" altLang="en-US" dirty="0"/>
              <a:t>行和第</a:t>
            </a:r>
            <a:r>
              <a:rPr lang="en-US" altLang="zh-CN" dirty="0"/>
              <a:t>j+1</a:t>
            </a:r>
            <a:r>
              <a:rPr lang="zh-CN" altLang="en-US" dirty="0"/>
              <a:t>列的数据</a:t>
            </a:r>
            <a:endParaRPr lang="en-US" altLang="zh-CN" dirty="0"/>
          </a:p>
          <a:p>
            <a:pPr marL="0" indent="0">
              <a:buNone/>
            </a:pPr>
            <a:endParaRPr lang="zh-CN" altLang="en-US" dirty="0"/>
          </a:p>
        </p:txBody>
      </p:sp>
      <p:sp>
        <p:nvSpPr>
          <p:cNvPr id="6" name="矩形 5"/>
          <p:cNvSpPr/>
          <p:nvPr/>
        </p:nvSpPr>
        <p:spPr>
          <a:xfrm>
            <a:off x="990600" y="3611668"/>
            <a:ext cx="2332892" cy="2677656"/>
          </a:xfrm>
          <a:prstGeom prst="rect">
            <a:avLst/>
          </a:prstGeom>
        </p:spPr>
        <p:txBody>
          <a:bodyPr wrap="square">
            <a:spAutoFit/>
          </a:bodyPr>
          <a:lstStyle/>
          <a:p>
            <a:r>
              <a:rPr lang="zh-CN" altLang="en-US" sz="2400" dirty="0"/>
              <a:t>matrix = [ </a:t>
            </a:r>
          </a:p>
          <a:p>
            <a:r>
              <a:rPr lang="zh-CN" altLang="en-US" sz="2400" dirty="0"/>
              <a:t> [1, 2, 3, 4, 5], </a:t>
            </a:r>
          </a:p>
          <a:p>
            <a:r>
              <a:rPr lang="zh-CN" altLang="en-US" sz="2400" dirty="0"/>
              <a:t> [6, 7, 0, 0, 0], </a:t>
            </a:r>
          </a:p>
          <a:p>
            <a:r>
              <a:rPr lang="zh-CN" altLang="en-US" sz="2400" dirty="0"/>
              <a:t> [0, 1, 0, 0, 0], </a:t>
            </a:r>
          </a:p>
          <a:p>
            <a:r>
              <a:rPr lang="zh-CN" altLang="en-US" sz="2400" dirty="0"/>
              <a:t> [1, 0, 0, 0, 8], </a:t>
            </a:r>
          </a:p>
          <a:p>
            <a:r>
              <a:rPr lang="zh-CN" altLang="en-US" sz="2400" dirty="0"/>
              <a:t> [0, 0, 9, 0, 3], </a:t>
            </a:r>
          </a:p>
          <a:p>
            <a:r>
              <a:rPr lang="zh-CN" altLang="en-US" sz="2400" dirty="0"/>
              <a:t>]</a:t>
            </a:r>
          </a:p>
        </p:txBody>
      </p:sp>
      <p:pic>
        <p:nvPicPr>
          <p:cNvPr id="7" name="图片 6"/>
          <p:cNvPicPr>
            <a:picLocks noChangeAspect="1"/>
          </p:cNvPicPr>
          <p:nvPr/>
        </p:nvPicPr>
        <p:blipFill>
          <a:blip r:embed="rId2"/>
          <a:stretch>
            <a:fillRect/>
          </a:stretch>
        </p:blipFill>
        <p:spPr>
          <a:xfrm>
            <a:off x="4165571" y="3431988"/>
            <a:ext cx="3219968" cy="3037016"/>
          </a:xfrm>
          <a:prstGeom prst="rect">
            <a:avLst/>
          </a:prstGeom>
        </p:spPr>
      </p:pic>
      <p:sp>
        <p:nvSpPr>
          <p:cNvPr id="8" name="矩形 7"/>
          <p:cNvSpPr/>
          <p:nvPr/>
        </p:nvSpPr>
        <p:spPr>
          <a:xfrm>
            <a:off x="7845669" y="3611668"/>
            <a:ext cx="3048000" cy="2554545"/>
          </a:xfrm>
          <a:prstGeom prst="rect">
            <a:avLst/>
          </a:prstGeom>
        </p:spPr>
        <p:txBody>
          <a:bodyPr wrap="square">
            <a:spAutoFit/>
          </a:bodyPr>
          <a:lstStyle/>
          <a:p>
            <a:r>
              <a:rPr lang="zh-CN" altLang="en-US" sz="2000" dirty="0"/>
              <a:t>matrix[0]</a:t>
            </a:r>
            <a:r>
              <a:rPr lang="en-US" altLang="zh-CN" sz="2000" dirty="0">
                <a:sym typeface="Wingdings" panose="05000000000000000000" pitchFamily="2" charset="2"/>
              </a:rPr>
              <a:t> </a:t>
            </a:r>
            <a:r>
              <a:rPr lang="zh-CN" altLang="en-US" sz="2000" dirty="0"/>
              <a:t>[1, 2, 3, 4, 5]</a:t>
            </a:r>
          </a:p>
          <a:p>
            <a:r>
              <a:rPr lang="zh-CN" altLang="en-US" sz="2000" dirty="0"/>
              <a:t>matrix[1]</a:t>
            </a:r>
            <a:r>
              <a:rPr lang="en-US" altLang="zh-CN" sz="2000" dirty="0">
                <a:sym typeface="Wingdings" panose="05000000000000000000" pitchFamily="2" charset="2"/>
              </a:rPr>
              <a:t></a:t>
            </a:r>
            <a:r>
              <a:rPr lang="zh-CN" altLang="en-US" sz="2000" dirty="0"/>
              <a:t> [6, 7, 0, 0, 0]</a:t>
            </a:r>
          </a:p>
          <a:p>
            <a:r>
              <a:rPr lang="zh-CN" altLang="en-US" sz="2000" dirty="0"/>
              <a:t>matrix[2]</a:t>
            </a:r>
            <a:r>
              <a:rPr lang="en-US" altLang="zh-CN" sz="2000" dirty="0">
                <a:sym typeface="Wingdings" panose="05000000000000000000" pitchFamily="2" charset="2"/>
              </a:rPr>
              <a:t> </a:t>
            </a:r>
            <a:r>
              <a:rPr lang="zh-CN" altLang="en-US" sz="2000" dirty="0"/>
              <a:t>[0, 1, 0, 0, 0]</a:t>
            </a:r>
          </a:p>
          <a:p>
            <a:r>
              <a:rPr lang="zh-CN" altLang="en-US" sz="2000" dirty="0"/>
              <a:t>matrix[3]</a:t>
            </a:r>
            <a:r>
              <a:rPr lang="en-US" altLang="zh-CN" sz="2000" dirty="0">
                <a:sym typeface="Wingdings" panose="05000000000000000000" pitchFamily="2" charset="2"/>
              </a:rPr>
              <a:t> </a:t>
            </a:r>
            <a:r>
              <a:rPr lang="zh-CN" altLang="en-US" sz="2000" dirty="0"/>
              <a:t>[1, 0, 0, 0, 8]</a:t>
            </a:r>
          </a:p>
          <a:p>
            <a:r>
              <a:rPr lang="zh-CN" altLang="en-US" sz="2000" dirty="0"/>
              <a:t>matrix[4]</a:t>
            </a:r>
            <a:r>
              <a:rPr lang="en-US" altLang="zh-CN" sz="2000" dirty="0">
                <a:sym typeface="Wingdings" panose="05000000000000000000" pitchFamily="2" charset="2"/>
              </a:rPr>
              <a:t> </a:t>
            </a:r>
            <a:r>
              <a:rPr lang="zh-CN" altLang="en-US" sz="2000" dirty="0"/>
              <a:t>[0, 0, 9, 0, 3]</a:t>
            </a:r>
          </a:p>
          <a:p>
            <a:endParaRPr lang="zh-CN" altLang="en-US" sz="2000" dirty="0"/>
          </a:p>
          <a:p>
            <a:r>
              <a:rPr lang="zh-CN" altLang="en-US" sz="2000" dirty="0"/>
              <a:t>matrix[0][0]</a:t>
            </a:r>
            <a:r>
              <a:rPr lang="en-US" altLang="zh-CN" sz="2000" dirty="0">
                <a:sym typeface="Wingdings" panose="05000000000000000000" pitchFamily="2" charset="2"/>
              </a:rPr>
              <a:t>  </a:t>
            </a:r>
            <a:r>
              <a:rPr lang="zh-CN" altLang="en-US" sz="2000" dirty="0"/>
              <a:t>1 </a:t>
            </a:r>
          </a:p>
          <a:p>
            <a:r>
              <a:rPr lang="zh-CN" altLang="en-US" sz="2000" dirty="0"/>
              <a:t>matrix[4][4] </a:t>
            </a:r>
            <a:r>
              <a:rPr lang="en-US" altLang="zh-CN" sz="2000" dirty="0">
                <a:sym typeface="Wingdings" panose="05000000000000000000" pitchFamily="2" charset="2"/>
              </a:rPr>
              <a:t> 3</a:t>
            </a:r>
            <a:r>
              <a:rPr lang="zh-CN" altLang="en-US" sz="2000" dirty="0"/>
              <a:t> </a:t>
            </a:r>
          </a:p>
        </p:txBody>
      </p:sp>
    </p:spTree>
    <p:extLst>
      <p:ext uri="{BB962C8B-B14F-4D97-AF65-F5344CB8AC3E}">
        <p14:creationId xmlns:p14="http://schemas.microsoft.com/office/powerpoint/2010/main" val="16855839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二维矩阵的生成与访问</a:t>
            </a:r>
          </a:p>
        </p:txBody>
      </p:sp>
      <p:sp>
        <p:nvSpPr>
          <p:cNvPr id="4" name="矩形 3"/>
          <p:cNvSpPr/>
          <p:nvPr/>
        </p:nvSpPr>
        <p:spPr>
          <a:xfrm>
            <a:off x="246187" y="4555801"/>
            <a:ext cx="5105400" cy="1477328"/>
          </a:xfrm>
          <a:prstGeom prst="rect">
            <a:avLst/>
          </a:prstGeom>
          <a:ln>
            <a:solidFill>
              <a:srgbClr val="0070C0"/>
            </a:solidFill>
          </a:ln>
        </p:spPr>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print_matrix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matrix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row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matrix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value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row</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value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end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Print a new line</a:t>
            </a:r>
            <a:endParaRPr lang="zh-CN" altLang="zh-CN" sz="2000" kern="100" dirty="0">
              <a:latin typeface="等线" panose="02010600030101010101" pitchFamily="2" charset="-122"/>
              <a:cs typeface="Times New Roman" panose="02020603050405020304" pitchFamily="18" charset="0"/>
            </a:endParaRPr>
          </a:p>
        </p:txBody>
      </p:sp>
      <p:sp>
        <p:nvSpPr>
          <p:cNvPr id="5" name="矩形 4"/>
          <p:cNvSpPr/>
          <p:nvPr/>
        </p:nvSpPr>
        <p:spPr>
          <a:xfrm>
            <a:off x="339968" y="1723714"/>
            <a:ext cx="7889631" cy="2585323"/>
          </a:xfrm>
          <a:prstGeom prst="rect">
            <a:avLst/>
          </a:prstGeom>
          <a:ln>
            <a:solidFill>
              <a:srgbClr val="0070C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import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random</a:t>
            </a:r>
            <a:endParaRPr lang="zh-CN" altLang="zh-CN" sz="2000" kern="100" dirty="0">
              <a:latin typeface="等线" panose="02010600030101010101" pitchFamily="2" charset="-122"/>
              <a:cs typeface="Times New Roman" panose="02020603050405020304" pitchFamily="18" charset="0"/>
            </a:endParaRPr>
          </a:p>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generate_random_matrix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rows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cols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matrix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Create an empty list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row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rows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matrix</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append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Add an empty new row</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column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cols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matrix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row</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append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random</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randint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99</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matrix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matrix </a:t>
            </a:r>
            <a:endParaRPr lang="zh-CN" altLang="zh-CN" sz="2000" kern="100" dirty="0">
              <a:latin typeface="等线" panose="02010600030101010101" pitchFamily="2" charset="-122"/>
              <a:cs typeface="Times New Roman" panose="02020603050405020304" pitchFamily="18" charset="0"/>
            </a:endParaRPr>
          </a:p>
        </p:txBody>
      </p:sp>
      <p:sp>
        <p:nvSpPr>
          <p:cNvPr id="6" name="矩形 5"/>
          <p:cNvSpPr/>
          <p:nvPr/>
        </p:nvSpPr>
        <p:spPr>
          <a:xfrm>
            <a:off x="5550877" y="4555801"/>
            <a:ext cx="6248400" cy="2031325"/>
          </a:xfrm>
          <a:prstGeom prst="rect">
            <a:avLst/>
          </a:prstGeom>
          <a:ln>
            <a:solidFill>
              <a:srgbClr val="0070C0"/>
            </a:solidFill>
          </a:ln>
        </p:spPr>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print_matrix_2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matrix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 # </a:t>
            </a:r>
            <a:r>
              <a:rPr lang="zh-CN" altLang="en-US"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通过下标访问</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row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len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matrix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column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len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matrix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row</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matrix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row</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column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end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Print a new line</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2172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条件表达式</a:t>
            </a:r>
          </a:p>
        </p:txBody>
      </p:sp>
      <p:sp>
        <p:nvSpPr>
          <p:cNvPr id="3" name="内容占位符 2"/>
          <p:cNvSpPr>
            <a:spLocks noGrp="1"/>
          </p:cNvSpPr>
          <p:nvPr>
            <p:ph idx="1"/>
          </p:nvPr>
        </p:nvSpPr>
        <p:spPr/>
        <p:txBody>
          <a:bodyPr>
            <a:normAutofit fontScale="62500" lnSpcReduction="20000"/>
          </a:bodyPr>
          <a:lstStyle/>
          <a:p>
            <a:pPr>
              <a:lnSpc>
                <a:spcPct val="150000"/>
              </a:lnSpc>
            </a:pPr>
            <a:r>
              <a:rPr lang="zh-CN" altLang="en-US" dirty="0"/>
              <a:t>布尔（</a:t>
            </a:r>
            <a:r>
              <a:rPr lang="en-US" altLang="zh-CN" dirty="0"/>
              <a:t>bool</a:t>
            </a:r>
            <a:r>
              <a:rPr lang="zh-CN" altLang="en-US" dirty="0"/>
              <a:t>）类型取值为</a:t>
            </a:r>
            <a:r>
              <a:rPr lang="en-US" altLang="zh-CN" dirty="0"/>
              <a:t>True</a:t>
            </a:r>
            <a:r>
              <a:rPr lang="zh-CN" altLang="en-US" dirty="0"/>
              <a:t>、</a:t>
            </a:r>
            <a:r>
              <a:rPr lang="en-US" altLang="zh-CN" dirty="0"/>
              <a:t>False</a:t>
            </a:r>
            <a:r>
              <a:rPr lang="zh-CN" altLang="en-US" dirty="0"/>
              <a:t>，分别对应整数</a:t>
            </a:r>
            <a:r>
              <a:rPr lang="en-US" altLang="zh-CN" dirty="0"/>
              <a:t>1</a:t>
            </a:r>
            <a:r>
              <a:rPr lang="zh-CN" altLang="en-US" dirty="0"/>
              <a:t>和</a:t>
            </a:r>
            <a:r>
              <a:rPr lang="en-US" altLang="zh-CN" dirty="0"/>
              <a:t>0</a:t>
            </a:r>
            <a:r>
              <a:rPr lang="zh-CN" altLang="en-US" dirty="0"/>
              <a:t> </a:t>
            </a:r>
            <a:endParaRPr lang="en-US" altLang="zh-CN" dirty="0"/>
          </a:p>
          <a:p>
            <a:pPr marL="0" indent="0">
              <a:lnSpc>
                <a:spcPct val="150000"/>
              </a:lnSpc>
              <a:buNone/>
            </a:pPr>
            <a:r>
              <a:rPr lang="en-US" altLang="zh-CN" dirty="0"/>
              <a:t>&gt;&gt;&gt; </a:t>
            </a:r>
            <a:r>
              <a:rPr lang="en-US" altLang="zh-CN" dirty="0" err="1"/>
              <a:t>int</a:t>
            </a:r>
            <a:r>
              <a:rPr lang="en-US" altLang="zh-CN" dirty="0"/>
              <a:t>(True),  </a:t>
            </a:r>
            <a:r>
              <a:rPr lang="en-US" altLang="zh-CN" dirty="0" err="1"/>
              <a:t>int</a:t>
            </a:r>
            <a:r>
              <a:rPr lang="en-US" altLang="zh-CN" dirty="0"/>
              <a:t>(False) </a:t>
            </a:r>
          </a:p>
          <a:p>
            <a:pPr marL="0" indent="0">
              <a:lnSpc>
                <a:spcPct val="150000"/>
              </a:lnSpc>
              <a:buNone/>
            </a:pPr>
            <a:r>
              <a:rPr lang="en-US" altLang="zh-CN" dirty="0">
                <a:solidFill>
                  <a:srgbClr val="002060"/>
                </a:solidFill>
              </a:rPr>
              <a:t>(1, 0) </a:t>
            </a:r>
          </a:p>
          <a:p>
            <a:pPr>
              <a:lnSpc>
                <a:spcPct val="150000"/>
              </a:lnSpc>
            </a:pPr>
            <a:r>
              <a:rPr lang="zh-CN" altLang="en-US" dirty="0">
                <a:latin typeface="宋体" panose="02010600030101010101" pitchFamily="2" charset="-122"/>
              </a:rPr>
              <a:t>所谓条件表达式</a:t>
            </a:r>
            <a:r>
              <a:rPr lang="en-US" altLang="zh-CN" dirty="0" err="1">
                <a:latin typeface="宋体" panose="02010600030101010101" pitchFamily="2" charset="-122"/>
              </a:rPr>
              <a:t>exp</a:t>
            </a:r>
            <a:r>
              <a:rPr lang="zh-CN" altLang="en-US" dirty="0">
                <a:latin typeface="宋体" panose="02010600030101010101" pitchFamily="2" charset="-122"/>
              </a:rPr>
              <a:t>指的是用于决定分支走向和循环结束条件时所使用的表达式，此时对该表达式进行真值判断： </a:t>
            </a:r>
            <a:r>
              <a:rPr lang="en-US" altLang="zh-CN" dirty="0">
                <a:latin typeface="宋体" panose="02010600030101010101" pitchFamily="2" charset="-122"/>
              </a:rPr>
              <a:t>bool(expr) </a:t>
            </a:r>
          </a:p>
          <a:p>
            <a:pPr lvl="1">
              <a:lnSpc>
                <a:spcPct val="150000"/>
              </a:lnSpc>
            </a:pPr>
            <a:r>
              <a:rPr lang="zh-CN" altLang="en-US" sz="2600" u="sng" dirty="0">
                <a:solidFill>
                  <a:srgbClr val="FF0000"/>
                </a:solidFill>
                <a:latin typeface="宋体" panose="02010600030101010101" pitchFamily="2" charset="-122"/>
              </a:rPr>
              <a:t>用在</a:t>
            </a:r>
            <a:r>
              <a:rPr lang="en-US" altLang="zh-CN" sz="2600" u="sng" dirty="0">
                <a:solidFill>
                  <a:srgbClr val="FF0000"/>
                </a:solidFill>
                <a:latin typeface="宋体" panose="02010600030101010101" pitchFamily="2" charset="-122"/>
              </a:rPr>
              <a:t>if/while</a:t>
            </a:r>
            <a:r>
              <a:rPr lang="zh-CN" altLang="en-US" sz="2600" u="sng" dirty="0">
                <a:solidFill>
                  <a:srgbClr val="FF0000"/>
                </a:solidFill>
                <a:latin typeface="宋体" panose="02010600030101010101" pitchFamily="2" charset="-122"/>
              </a:rPr>
              <a:t>等作为决定分支或用于循环的条件时进行真值判断</a:t>
            </a:r>
            <a:endParaRPr lang="en-US" altLang="zh-CN" sz="2600" u="sng" dirty="0">
              <a:solidFill>
                <a:srgbClr val="FF0000"/>
              </a:solidFill>
              <a:latin typeface="宋体" panose="02010600030101010101" pitchFamily="2" charset="-122"/>
            </a:endParaRPr>
          </a:p>
          <a:p>
            <a:pPr lvl="1">
              <a:lnSpc>
                <a:spcPct val="150000"/>
              </a:lnSpc>
            </a:pPr>
            <a:r>
              <a:rPr lang="zh-CN" altLang="en-US" dirty="0">
                <a:latin typeface="宋体" panose="02010600030101010101" pitchFamily="2" charset="-122"/>
              </a:rPr>
              <a:t>如果其值为</a:t>
            </a:r>
            <a:r>
              <a:rPr lang="en-US" altLang="zh-CN" dirty="0">
                <a:latin typeface="宋体" panose="02010600030101010101" pitchFamily="2" charset="-122"/>
              </a:rPr>
              <a:t>False(</a:t>
            </a:r>
            <a:r>
              <a:rPr lang="zh-CN" altLang="en-US" dirty="0">
                <a:latin typeface="宋体" panose="02010600030101010101" pitchFamily="2" charset="-122"/>
              </a:rPr>
              <a:t>比较等运算结果</a:t>
            </a:r>
            <a:r>
              <a:rPr lang="en-US" altLang="zh-CN" dirty="0">
                <a:latin typeface="宋体" panose="02010600030101010101" pitchFamily="2" charset="-122"/>
              </a:rPr>
              <a:t>)</a:t>
            </a:r>
            <a:r>
              <a:rPr lang="zh-CN" altLang="en-US" dirty="0">
                <a:latin typeface="宋体" panose="02010600030101010101" pitchFamily="2" charset="-122"/>
              </a:rPr>
              <a:t>、</a:t>
            </a:r>
            <a:r>
              <a:rPr lang="en-US" altLang="zh-CN" dirty="0">
                <a:latin typeface="宋体" panose="02010600030101010101" pitchFamily="2" charset="-122"/>
              </a:rPr>
              <a:t>0</a:t>
            </a:r>
            <a:r>
              <a:rPr lang="zh-CN" altLang="en-US" dirty="0">
                <a:latin typeface="宋体" panose="02010600030101010101" pitchFamily="2" charset="-122"/>
              </a:rPr>
              <a:t>（数值类型）、</a:t>
            </a:r>
            <a:r>
              <a:rPr lang="en-US" altLang="zh-CN" dirty="0">
                <a:latin typeface="宋体" panose="02010600030101010101" pitchFamily="2" charset="-122"/>
              </a:rPr>
              <a:t>None</a:t>
            </a:r>
            <a:r>
              <a:rPr lang="zh-CN" altLang="en-US" dirty="0">
                <a:latin typeface="宋体" panose="02010600030101010101" pitchFamily="2" charset="-122"/>
              </a:rPr>
              <a:t>、空序列对象，则取值为</a:t>
            </a:r>
            <a:r>
              <a:rPr lang="en-US" altLang="zh-CN" dirty="0">
                <a:latin typeface="宋体" panose="02010600030101010101" pitchFamily="2" charset="-122"/>
              </a:rPr>
              <a:t>False</a:t>
            </a:r>
          </a:p>
          <a:p>
            <a:pPr lvl="2">
              <a:lnSpc>
                <a:spcPct val="150000"/>
              </a:lnSpc>
            </a:pPr>
            <a:r>
              <a:rPr lang="zh-CN" altLang="en-US" dirty="0">
                <a:latin typeface="宋体" panose="02010600030101010101" pitchFamily="2" charset="-122"/>
              </a:rPr>
              <a:t>所谓空序列对象</a:t>
            </a:r>
            <a:r>
              <a:rPr lang="en-US" altLang="zh-CN" dirty="0" err="1">
                <a:latin typeface="宋体" panose="02010600030101010101" pitchFamily="2" charset="-122"/>
              </a:rPr>
              <a:t>obj</a:t>
            </a:r>
            <a:r>
              <a:rPr lang="zh-CN" altLang="en-US" dirty="0">
                <a:latin typeface="宋体" panose="02010600030101010101" pitchFamily="2" charset="-122"/>
              </a:rPr>
              <a:t>指的是其长度为</a:t>
            </a:r>
            <a:r>
              <a:rPr lang="en-US" altLang="zh-CN" dirty="0">
                <a:latin typeface="宋体" panose="02010600030101010101" pitchFamily="2" charset="-122"/>
              </a:rPr>
              <a:t>0</a:t>
            </a:r>
            <a:r>
              <a:rPr lang="zh-CN" altLang="en-US" dirty="0">
                <a:latin typeface="宋体" panose="02010600030101010101" pitchFamily="2" charset="-122"/>
              </a:rPr>
              <a:t>，即</a:t>
            </a:r>
            <a:r>
              <a:rPr lang="en-US" altLang="zh-CN" dirty="0" err="1">
                <a:latin typeface="宋体" panose="02010600030101010101" pitchFamily="2" charset="-122"/>
              </a:rPr>
              <a:t>len</a:t>
            </a:r>
            <a:r>
              <a:rPr lang="en-US" altLang="zh-CN" dirty="0">
                <a:latin typeface="宋体" panose="02010600030101010101" pitchFamily="2" charset="-122"/>
              </a:rPr>
              <a:t>(</a:t>
            </a:r>
            <a:r>
              <a:rPr lang="en-US" altLang="zh-CN" dirty="0" err="1">
                <a:latin typeface="宋体" panose="02010600030101010101" pitchFamily="2" charset="-122"/>
              </a:rPr>
              <a:t>obj</a:t>
            </a:r>
            <a:r>
              <a:rPr lang="en-US" altLang="zh-CN" dirty="0">
                <a:latin typeface="宋体" panose="02010600030101010101" pitchFamily="2" charset="-122"/>
              </a:rPr>
              <a:t>) == 0 </a:t>
            </a:r>
          </a:p>
          <a:p>
            <a:pPr marL="914400" lvl="2" indent="0">
              <a:lnSpc>
                <a:spcPct val="150000"/>
              </a:lnSpc>
              <a:buNone/>
            </a:pPr>
            <a:r>
              <a:rPr lang="en-US" altLang="zh-CN" dirty="0">
                <a:latin typeface="宋体" panose="02010600030101010101" pitchFamily="2" charset="-122"/>
              </a:rPr>
              <a:t>""  [] () set()  {} range(0)</a:t>
            </a:r>
            <a:r>
              <a:rPr lang="zh-CN" altLang="en-US" dirty="0">
                <a:latin typeface="宋体" panose="02010600030101010101" pitchFamily="2" charset="-122"/>
              </a:rPr>
              <a:t>等取值</a:t>
            </a:r>
            <a:r>
              <a:rPr lang="en-US" altLang="zh-CN" dirty="0">
                <a:latin typeface="宋体" panose="02010600030101010101" pitchFamily="2" charset="-122"/>
              </a:rPr>
              <a:t>False </a:t>
            </a:r>
          </a:p>
          <a:p>
            <a:pPr lvl="1">
              <a:lnSpc>
                <a:spcPct val="150000"/>
              </a:lnSpc>
            </a:pPr>
            <a:r>
              <a:rPr lang="zh-CN" altLang="en-US" dirty="0">
                <a:latin typeface="宋体" panose="02010600030101010101" pitchFamily="2" charset="-122"/>
              </a:rPr>
              <a:t>否则取值为</a:t>
            </a:r>
            <a:r>
              <a:rPr lang="en-US" altLang="zh-CN" dirty="0">
                <a:latin typeface="宋体" panose="02010600030101010101" pitchFamily="2" charset="-122"/>
              </a:rPr>
              <a:t>True</a:t>
            </a:r>
            <a:r>
              <a:rPr lang="zh-CN" altLang="en-US" dirty="0">
                <a:latin typeface="宋体" panose="02010600030101010101" pitchFamily="2" charset="-122"/>
              </a:rPr>
              <a:t>，即非</a:t>
            </a:r>
            <a:r>
              <a:rPr lang="en-US" altLang="zh-CN" dirty="0">
                <a:latin typeface="宋体" panose="02010600030101010101" pitchFamily="2" charset="-122"/>
              </a:rPr>
              <a:t>0</a:t>
            </a:r>
            <a:r>
              <a:rPr lang="zh-CN" altLang="en-US" dirty="0">
                <a:latin typeface="宋体" panose="02010600030101010101" pitchFamily="2" charset="-122"/>
              </a:rPr>
              <a:t>、非空对象等为</a:t>
            </a:r>
            <a:r>
              <a:rPr lang="en-US" altLang="zh-CN" dirty="0">
                <a:latin typeface="宋体" panose="02010600030101010101" pitchFamily="2" charset="-122"/>
              </a:rPr>
              <a:t>True</a:t>
            </a:r>
            <a:r>
              <a:rPr lang="zh-CN" altLang="en-US" dirty="0">
                <a:latin typeface="宋体" panose="02010600030101010101" pitchFamily="2" charset="-122"/>
              </a:rPr>
              <a:t>。</a:t>
            </a:r>
            <a:endParaRPr lang="en-US" altLang="zh-CN" dirty="0">
              <a:latin typeface="宋体" panose="02010600030101010101" pitchFamily="2" charset="-122"/>
            </a:endParaRPr>
          </a:p>
          <a:p>
            <a:pPr marL="914400" lvl="2" indent="0">
              <a:lnSpc>
                <a:spcPct val="150000"/>
              </a:lnSpc>
              <a:buNone/>
            </a:pPr>
            <a:r>
              <a:rPr lang="en-US" altLang="zh-CN" dirty="0">
                <a:latin typeface="宋体" panose="02010600030101010101" pitchFamily="2" charset="-122"/>
              </a:rPr>
              <a:t>1  -5   "</a:t>
            </a:r>
            <a:r>
              <a:rPr lang="en-US" altLang="zh-CN" dirty="0" err="1">
                <a:latin typeface="宋体" panose="02010600030101010101" pitchFamily="2" charset="-122"/>
              </a:rPr>
              <a:t>abc</a:t>
            </a:r>
            <a:r>
              <a:rPr lang="en-US" altLang="zh-CN" dirty="0">
                <a:latin typeface="宋体" panose="02010600030101010101" pitchFamily="2" charset="-122"/>
              </a:rPr>
              <a:t>' [1,2] (1,) {</a:t>
            </a:r>
            <a:r>
              <a:rPr lang="en-US" altLang="zh-CN" dirty="0" err="1">
                <a:latin typeface="宋体" panose="02010600030101010101" pitchFamily="2" charset="-122"/>
              </a:rPr>
              <a:t>one:'one</a:t>
            </a:r>
            <a:r>
              <a:rPr lang="en-US" altLang="zh-CN" dirty="0">
                <a:latin typeface="宋体" panose="02010600030101010101" pitchFamily="2" charset="-122"/>
              </a:rPr>
              <a:t>'}</a:t>
            </a:r>
          </a:p>
        </p:txBody>
      </p:sp>
    </p:spTree>
    <p:extLst>
      <p:ext uri="{BB962C8B-B14F-4D97-AF65-F5344CB8AC3E}">
        <p14:creationId xmlns:p14="http://schemas.microsoft.com/office/powerpoint/2010/main" val="14715909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矩阵转置（第</a:t>
            </a:r>
            <a:r>
              <a:rPr lang="en-US" altLang="zh-CN" dirty="0"/>
              <a:t>2</a:t>
            </a:r>
            <a:r>
              <a:rPr lang="zh-CN" altLang="en-US" dirty="0"/>
              <a:t>章的内容）</a:t>
            </a:r>
          </a:p>
        </p:txBody>
      </p:sp>
      <p:sp>
        <p:nvSpPr>
          <p:cNvPr id="3" name="内容占位符 2"/>
          <p:cNvSpPr>
            <a:spLocks noGrp="1"/>
          </p:cNvSpPr>
          <p:nvPr>
            <p:ph idx="1"/>
          </p:nvPr>
        </p:nvSpPr>
        <p:spPr/>
        <p:txBody>
          <a:bodyPr>
            <a:normAutofit fontScale="85000" lnSpcReduction="20000"/>
          </a:bodyPr>
          <a:lstStyle/>
          <a:p>
            <a:pPr>
              <a:lnSpc>
                <a:spcPct val="150000"/>
              </a:lnSpc>
            </a:pPr>
            <a:r>
              <a:rPr lang="zh-CN" altLang="en-US" dirty="0"/>
              <a:t>使用列表推导式实现矩阵转置</a:t>
            </a:r>
          </a:p>
          <a:p>
            <a:pPr>
              <a:lnSpc>
                <a:spcPct val="150000"/>
              </a:lnSpc>
              <a:buFont typeface="Wingdings" pitchFamily="2" charset="2"/>
              <a:buNone/>
            </a:pPr>
            <a:r>
              <a:rPr lang="en-US" altLang="zh-CN" dirty="0"/>
              <a:t>&gt;&gt;&gt;matrix = [ [1, 2, 3, 4], [5, 6, 7, 8], [9, 10, 11, 12]] </a:t>
            </a:r>
          </a:p>
          <a:p>
            <a:pPr>
              <a:lnSpc>
                <a:spcPct val="150000"/>
              </a:lnSpc>
              <a:buFont typeface="Wingdings" pitchFamily="2" charset="2"/>
              <a:buNone/>
            </a:pPr>
            <a:r>
              <a:rPr lang="en-US" altLang="zh-CN" dirty="0"/>
              <a:t>&gt;&gt;&gt; [ [ row[</a:t>
            </a:r>
            <a:r>
              <a:rPr lang="en-US" altLang="zh-CN" dirty="0" err="1"/>
              <a:t>i</a:t>
            </a:r>
            <a:r>
              <a:rPr lang="en-US" altLang="zh-CN" dirty="0"/>
              <a:t>] for row in matrix ] for </a:t>
            </a:r>
            <a:r>
              <a:rPr lang="en-US" altLang="zh-CN" dirty="0" err="1"/>
              <a:t>i</a:t>
            </a:r>
            <a:r>
              <a:rPr lang="en-US" altLang="zh-CN" dirty="0"/>
              <a:t> in </a:t>
            </a:r>
            <a:r>
              <a:rPr lang="zh-CN" altLang="en-US" dirty="0"/>
              <a:t>range</a:t>
            </a:r>
            <a:r>
              <a:rPr lang="en-US" altLang="zh-CN" dirty="0"/>
              <a:t>(4) ] </a:t>
            </a:r>
          </a:p>
          <a:p>
            <a:pPr>
              <a:lnSpc>
                <a:spcPct val="150000"/>
              </a:lnSpc>
              <a:buFont typeface="Wingdings" pitchFamily="2" charset="2"/>
              <a:buNone/>
            </a:pPr>
            <a:r>
              <a:rPr lang="en-US" altLang="zh-CN" dirty="0"/>
              <a:t>[[1, 5, 9], [2, 6, 10], [3, 7, 11], [4, 8, 12]] </a:t>
            </a:r>
          </a:p>
          <a:p>
            <a:pPr>
              <a:lnSpc>
                <a:spcPct val="150000"/>
              </a:lnSpc>
            </a:pPr>
            <a:r>
              <a:rPr lang="zh-CN" altLang="en-US" dirty="0"/>
              <a:t>也可以使用内置函数来实现矩阵转置</a:t>
            </a:r>
          </a:p>
          <a:p>
            <a:pPr>
              <a:lnSpc>
                <a:spcPct val="150000"/>
              </a:lnSpc>
              <a:buFont typeface="Wingdings" pitchFamily="2" charset="2"/>
              <a:buNone/>
            </a:pPr>
            <a:r>
              <a:rPr lang="en-US" altLang="zh-CN" dirty="0"/>
              <a:t>&gt;&gt;&gt;list(zip(*matrix)) 		</a:t>
            </a:r>
            <a:r>
              <a:rPr lang="zh-CN" altLang="en-US" dirty="0"/>
              <a:t>#序列解包</a:t>
            </a:r>
            <a:endParaRPr lang="en-US" altLang="zh-CN" dirty="0"/>
          </a:p>
          <a:p>
            <a:pPr>
              <a:lnSpc>
                <a:spcPct val="150000"/>
              </a:lnSpc>
              <a:buFont typeface="Wingdings" pitchFamily="2" charset="2"/>
              <a:buNone/>
            </a:pPr>
            <a:r>
              <a:rPr lang="en-US" altLang="zh-CN" dirty="0"/>
              <a:t> [(1, 5, 9), (2, 6, 10), (3, 7, 11), (4, 8, 12)] </a:t>
            </a:r>
            <a:endParaRPr lang="zh-CN" altLang="en-US" dirty="0"/>
          </a:p>
        </p:txBody>
      </p:sp>
      <p:sp>
        <p:nvSpPr>
          <p:cNvPr id="4" name="灯片编号占位符 3"/>
          <p:cNvSpPr>
            <a:spLocks noGrp="1"/>
          </p:cNvSpPr>
          <p:nvPr>
            <p:ph type="sldNum" sz="quarter" idx="12"/>
          </p:nvPr>
        </p:nvSpPr>
        <p:spPr/>
        <p:txBody>
          <a:bodyPr/>
          <a:lstStyle/>
          <a:p>
            <a:fld id="{E8613353-9371-4039-B692-C669DE521740}" type="slidenum">
              <a:rPr lang="zh-CN" altLang="zh-CN" smtClean="0"/>
              <a:pPr/>
              <a:t>60</a:t>
            </a:fld>
            <a:endParaRPr lang="zh-CN" altLang="zh-CN"/>
          </a:p>
        </p:txBody>
      </p:sp>
    </p:spTree>
    <p:extLst>
      <p:ext uri="{BB962C8B-B14F-4D97-AF65-F5344CB8AC3E}">
        <p14:creationId xmlns:p14="http://schemas.microsoft.com/office/powerpoint/2010/main" val="3774317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条件表达式</a:t>
            </a:r>
            <a:r>
              <a:rPr lang="en-US" altLang="zh-CN" dirty="0"/>
              <a:t>:</a:t>
            </a:r>
            <a:r>
              <a:rPr lang="zh-CN" altLang="en-US" dirty="0"/>
              <a:t>主要运算符</a:t>
            </a:r>
          </a:p>
        </p:txBody>
      </p:sp>
      <p:sp>
        <p:nvSpPr>
          <p:cNvPr id="3" name="内容占位符 2"/>
          <p:cNvSpPr>
            <a:spLocks noGrp="1"/>
          </p:cNvSpPr>
          <p:nvPr>
            <p:ph idx="1"/>
          </p:nvPr>
        </p:nvSpPr>
        <p:spPr/>
        <p:txBody>
          <a:bodyPr>
            <a:noAutofit/>
          </a:bodyPr>
          <a:lstStyle/>
          <a:p>
            <a:pPr>
              <a:lnSpc>
                <a:spcPct val="100000"/>
              </a:lnSpc>
            </a:pPr>
            <a:r>
              <a:rPr lang="zh-CN" altLang="en-US" sz="1800" u="sng" dirty="0">
                <a:latin typeface="宋体" panose="02010600030101010101" pitchFamily="2" charset="-122"/>
                <a:sym typeface="Arial" panose="020B0604020202020204" pitchFamily="34" charset="0"/>
              </a:rPr>
              <a:t>算术运算符：+、-、*、/、//、%、**</a:t>
            </a:r>
            <a:r>
              <a:rPr lang="en-US" altLang="zh-CN" sz="1800" u="sng" dirty="0">
                <a:latin typeface="宋体" panose="02010600030101010101" pitchFamily="2" charset="-122"/>
                <a:sym typeface="Arial" panose="020B0604020202020204" pitchFamily="34" charset="0"/>
              </a:rPr>
              <a:t>,  </a:t>
            </a:r>
            <a:r>
              <a:rPr lang="zh-CN" altLang="en-US" sz="1800" u="sng" dirty="0">
                <a:latin typeface="宋体" panose="02010600030101010101" pitchFamily="2" charset="-122"/>
                <a:sym typeface="Arial" panose="020B0604020202020204" pitchFamily="34" charset="0"/>
              </a:rPr>
              <a:t>注意没有其他语言中的 </a:t>
            </a:r>
            <a:r>
              <a:rPr lang="en-US" altLang="zh-CN" sz="1800" u="sng" dirty="0">
                <a:latin typeface="宋体" panose="02010600030101010101" pitchFamily="2" charset="-122"/>
                <a:sym typeface="Arial" panose="020B0604020202020204" pitchFamily="34" charset="0"/>
              </a:rPr>
              <a:t>++   -- </a:t>
            </a:r>
          </a:p>
          <a:p>
            <a:pPr>
              <a:lnSpc>
                <a:spcPct val="100000"/>
              </a:lnSpc>
            </a:pPr>
            <a:r>
              <a:rPr lang="zh-CN" altLang="en-US" sz="1800" dirty="0">
                <a:highlight>
                  <a:srgbClr val="C0C0C0"/>
                </a:highlight>
                <a:latin typeface="宋体" panose="02010600030101010101" pitchFamily="2" charset="-122"/>
                <a:sym typeface="Arial" panose="020B0604020202020204" pitchFamily="34" charset="0"/>
              </a:rPr>
              <a:t>位运算符：</a:t>
            </a:r>
            <a:r>
              <a:rPr lang="en-US" altLang="zh-CN" sz="1800" dirty="0">
                <a:highlight>
                  <a:srgbClr val="C0C0C0"/>
                </a:highlight>
                <a:latin typeface="宋体" panose="02010600030101010101" pitchFamily="2" charset="-122"/>
                <a:sym typeface="Arial" panose="020B0604020202020204" pitchFamily="34" charset="0"/>
              </a:rPr>
              <a:t>~(</a:t>
            </a:r>
            <a:r>
              <a:rPr lang="zh-CN" altLang="en-US" sz="1800" dirty="0">
                <a:highlight>
                  <a:srgbClr val="C0C0C0"/>
                </a:highlight>
                <a:latin typeface="宋体" panose="02010600030101010101" pitchFamily="2" charset="-122"/>
                <a:sym typeface="Arial" panose="020B0604020202020204" pitchFamily="34" charset="0"/>
              </a:rPr>
              <a:t>取反）、</a:t>
            </a:r>
            <a:r>
              <a:rPr lang="en-US" altLang="zh-CN" sz="1800" dirty="0">
                <a:highlight>
                  <a:srgbClr val="C0C0C0"/>
                </a:highlight>
                <a:latin typeface="宋体" panose="02010600030101010101" pitchFamily="2" charset="-122"/>
                <a:sym typeface="Arial" panose="020B0604020202020204" pitchFamily="34" charset="0"/>
              </a:rPr>
              <a:t>&amp;</a:t>
            </a:r>
            <a:r>
              <a:rPr lang="zh-CN" altLang="en-US" sz="1800" dirty="0">
                <a:highlight>
                  <a:srgbClr val="C0C0C0"/>
                </a:highlight>
                <a:latin typeface="宋体" panose="02010600030101010101" pitchFamily="2" charset="-122"/>
                <a:sym typeface="Arial" panose="020B0604020202020204" pitchFamily="34" charset="0"/>
              </a:rPr>
              <a:t>（按位与）、</a:t>
            </a:r>
            <a:r>
              <a:rPr lang="en-US" altLang="zh-CN" sz="1800" dirty="0">
                <a:highlight>
                  <a:srgbClr val="C0C0C0"/>
                </a:highlight>
                <a:latin typeface="宋体" panose="02010600030101010101" pitchFamily="2" charset="-122"/>
                <a:sym typeface="Arial" panose="020B0604020202020204" pitchFamily="34" charset="0"/>
              </a:rPr>
              <a:t>|</a:t>
            </a:r>
            <a:r>
              <a:rPr lang="zh-CN" altLang="en-US" sz="1800" dirty="0">
                <a:highlight>
                  <a:srgbClr val="C0C0C0"/>
                </a:highlight>
                <a:latin typeface="宋体" panose="02010600030101010101" pitchFamily="2" charset="-122"/>
                <a:sym typeface="Arial" panose="020B0604020202020204" pitchFamily="34" charset="0"/>
              </a:rPr>
              <a:t>（按位或）、 </a:t>
            </a:r>
            <a:r>
              <a:rPr lang="en-US" altLang="zh-CN" sz="1800" dirty="0">
                <a:highlight>
                  <a:srgbClr val="C0C0C0"/>
                </a:highlight>
                <a:latin typeface="宋体" panose="02010600030101010101" pitchFamily="2" charset="-122"/>
                <a:sym typeface="Arial" panose="020B0604020202020204" pitchFamily="34" charset="0"/>
              </a:rPr>
              <a:t>^</a:t>
            </a:r>
            <a:r>
              <a:rPr lang="zh-CN" altLang="en-US" sz="1800" dirty="0">
                <a:highlight>
                  <a:srgbClr val="C0C0C0"/>
                </a:highlight>
                <a:latin typeface="宋体" panose="02010600030101010101" pitchFamily="2" charset="-122"/>
                <a:sym typeface="Arial" panose="020B0604020202020204" pitchFamily="34" charset="0"/>
              </a:rPr>
              <a:t>（按位半加）、 </a:t>
            </a:r>
            <a:r>
              <a:rPr lang="en-US" altLang="zh-CN" sz="1800" dirty="0">
                <a:highlight>
                  <a:srgbClr val="C0C0C0"/>
                </a:highlight>
                <a:latin typeface="宋体" panose="02010600030101010101" pitchFamily="2" charset="-122"/>
                <a:sym typeface="Arial" panose="020B0604020202020204" pitchFamily="34" charset="0"/>
              </a:rPr>
              <a:t>&lt;&lt;</a:t>
            </a:r>
            <a:r>
              <a:rPr lang="zh-CN" altLang="en-US" sz="1800" dirty="0">
                <a:highlight>
                  <a:srgbClr val="C0C0C0"/>
                </a:highlight>
                <a:latin typeface="宋体" panose="02010600030101010101" pitchFamily="2" charset="-122"/>
                <a:sym typeface="Arial" panose="020B0604020202020204" pitchFamily="34" charset="0"/>
              </a:rPr>
              <a:t>（左移）、</a:t>
            </a:r>
            <a:r>
              <a:rPr lang="en-US" altLang="zh-CN" sz="1800" dirty="0">
                <a:highlight>
                  <a:srgbClr val="C0C0C0"/>
                </a:highlight>
                <a:latin typeface="宋体" panose="02010600030101010101" pitchFamily="2" charset="-122"/>
                <a:sym typeface="Arial" panose="020B0604020202020204" pitchFamily="34" charset="0"/>
              </a:rPr>
              <a:t>&gt;&gt;</a:t>
            </a:r>
            <a:r>
              <a:rPr lang="zh-CN" altLang="en-US" sz="1800" dirty="0">
                <a:highlight>
                  <a:srgbClr val="C0C0C0"/>
                </a:highlight>
                <a:latin typeface="宋体" panose="02010600030101010101" pitchFamily="2" charset="-122"/>
                <a:sym typeface="Arial" panose="020B0604020202020204" pitchFamily="34" charset="0"/>
              </a:rPr>
              <a:t>（右移</a:t>
            </a:r>
            <a:r>
              <a:rPr lang="en-US" altLang="zh-CN" sz="1800" dirty="0">
                <a:latin typeface="宋体" panose="02010600030101010101" pitchFamily="2" charset="-122"/>
                <a:sym typeface="Arial" panose="020B0604020202020204" pitchFamily="34" charset="0"/>
              </a:rPr>
              <a:t>)</a:t>
            </a:r>
            <a:endParaRPr lang="zh-CN" altLang="en-US" sz="1800" u="sng" dirty="0">
              <a:latin typeface="宋体" panose="02010600030101010101" pitchFamily="2" charset="-122"/>
              <a:sym typeface="Arial" panose="020B0604020202020204" pitchFamily="34" charset="0"/>
            </a:endParaRPr>
          </a:p>
          <a:p>
            <a:pPr>
              <a:lnSpc>
                <a:spcPct val="100000"/>
              </a:lnSpc>
            </a:pPr>
            <a:r>
              <a:rPr lang="zh-CN" altLang="en-US" sz="1800" dirty="0">
                <a:latin typeface="宋体" panose="02010600030101010101" pitchFamily="2" charset="-122"/>
                <a:sym typeface="Arial" panose="020B0604020202020204" pitchFamily="34" charset="0"/>
              </a:rPr>
              <a:t>关系运算符：&gt;、&lt;、==、&lt;=、&gt;=、!=，可以连续使用，连续使用时表示这些条件</a:t>
            </a:r>
            <a:r>
              <a:rPr lang="zh-CN" altLang="en-US" sz="2000" u="sng" dirty="0">
                <a:solidFill>
                  <a:srgbClr val="FF0000"/>
                </a:solidFill>
                <a:latin typeface="宋体" panose="02010600030101010101" pitchFamily="2" charset="-122"/>
                <a:sym typeface="Arial" panose="020B0604020202020204" pitchFamily="34" charset="0"/>
              </a:rPr>
              <a:t>都满足</a:t>
            </a:r>
            <a:r>
              <a:rPr lang="en-US" altLang="zh-CN" sz="2000" u="sng" dirty="0">
                <a:solidFill>
                  <a:srgbClr val="FF0000"/>
                </a:solidFill>
                <a:latin typeface="宋体" panose="02010600030101010101" pitchFamily="2" charset="-122"/>
                <a:sym typeface="Arial" panose="020B0604020202020204" pitchFamily="34" charset="0"/>
              </a:rPr>
              <a:t>(AND)</a:t>
            </a:r>
          </a:p>
          <a:p>
            <a:pPr marL="0" indent="0">
              <a:lnSpc>
                <a:spcPct val="100000"/>
              </a:lnSpc>
              <a:buNone/>
            </a:pPr>
            <a:r>
              <a:rPr lang="en-US" altLang="zh-CN" sz="1800" dirty="0">
                <a:latin typeface="宋体" panose="02010600030101010101" pitchFamily="2" charset="-122"/>
                <a:sym typeface="Arial" panose="020B0604020202020204" pitchFamily="34" charset="0"/>
              </a:rPr>
              <a:t>&gt;&gt;&gt; print(1&lt;2&lt;3)</a:t>
            </a:r>
          </a:p>
          <a:p>
            <a:pPr marL="0" indent="0">
              <a:lnSpc>
                <a:spcPct val="100000"/>
              </a:lnSpc>
              <a:buNone/>
            </a:pPr>
            <a:r>
              <a:rPr lang="en-US" altLang="zh-CN" sz="1800" dirty="0">
                <a:latin typeface="宋体" panose="02010600030101010101" pitchFamily="2" charset="-122"/>
                <a:sym typeface="Arial" panose="020B0604020202020204" pitchFamily="34" charset="0"/>
              </a:rPr>
              <a:t>True</a:t>
            </a:r>
          </a:p>
          <a:p>
            <a:pPr marL="0" indent="0">
              <a:lnSpc>
                <a:spcPct val="100000"/>
              </a:lnSpc>
              <a:buNone/>
            </a:pPr>
            <a:r>
              <a:rPr lang="en-US" altLang="zh-CN" sz="1800" dirty="0">
                <a:latin typeface="宋体" panose="02010600030101010101" pitchFamily="2" charset="-122"/>
                <a:sym typeface="Arial" panose="020B0604020202020204" pitchFamily="34" charset="0"/>
              </a:rPr>
              <a:t>&gt;&gt;&gt; print(1&lt;2&gt;3)</a:t>
            </a:r>
          </a:p>
          <a:p>
            <a:pPr marL="0" indent="0">
              <a:lnSpc>
                <a:spcPct val="100000"/>
              </a:lnSpc>
              <a:buNone/>
            </a:pPr>
            <a:r>
              <a:rPr lang="en-US" altLang="zh-CN" sz="1800" dirty="0">
                <a:latin typeface="宋体" panose="02010600030101010101" pitchFamily="2" charset="-122"/>
                <a:sym typeface="Arial" panose="020B0604020202020204" pitchFamily="34" charset="0"/>
              </a:rPr>
              <a:t>False</a:t>
            </a:r>
          </a:p>
          <a:p>
            <a:pPr marL="0" indent="0">
              <a:lnSpc>
                <a:spcPct val="100000"/>
              </a:lnSpc>
              <a:buNone/>
            </a:pPr>
            <a:r>
              <a:rPr lang="en-US" altLang="zh-CN" sz="1800" dirty="0">
                <a:latin typeface="宋体" panose="02010600030101010101" pitchFamily="2" charset="-122"/>
                <a:sym typeface="Arial" panose="020B0604020202020204" pitchFamily="34" charset="0"/>
              </a:rPr>
              <a:t>&gt;&gt;&gt; print(1&lt;3&gt;2)</a:t>
            </a:r>
          </a:p>
          <a:p>
            <a:pPr marL="0" indent="0">
              <a:lnSpc>
                <a:spcPct val="100000"/>
              </a:lnSpc>
              <a:buNone/>
            </a:pPr>
            <a:r>
              <a:rPr lang="en-US" altLang="zh-CN" sz="1800" dirty="0">
                <a:latin typeface="宋体" panose="02010600030101010101" pitchFamily="2" charset="-122"/>
                <a:sym typeface="Arial" panose="020B0604020202020204" pitchFamily="34" charset="0"/>
              </a:rPr>
              <a:t>True</a:t>
            </a:r>
            <a:endParaRPr lang="zh-CN" altLang="en-US" sz="1800" dirty="0">
              <a:latin typeface="宋体" panose="02010600030101010101" pitchFamily="2" charset="-122"/>
              <a:sym typeface="Arial" panose="020B0604020202020204" pitchFamily="34" charset="0"/>
            </a:endParaRPr>
          </a:p>
          <a:p>
            <a:pPr>
              <a:lnSpc>
                <a:spcPct val="100000"/>
              </a:lnSpc>
            </a:pPr>
            <a:r>
              <a:rPr lang="zh-CN" altLang="en-US" sz="1800" dirty="0">
                <a:latin typeface="宋体" panose="02010600030101010101" pitchFamily="2" charset="-122"/>
                <a:sym typeface="Arial" panose="020B0604020202020204" pitchFamily="34" charset="0"/>
              </a:rPr>
              <a:t>测试运算符：成员关系测试的in、not in； 同一对象测试的is、is not</a:t>
            </a:r>
          </a:p>
          <a:p>
            <a:pPr>
              <a:lnSpc>
                <a:spcPct val="100000"/>
              </a:lnSpc>
            </a:pPr>
            <a:r>
              <a:rPr lang="zh-CN" altLang="en-US" sz="1800" dirty="0">
                <a:solidFill>
                  <a:srgbClr val="0070C0"/>
                </a:solidFill>
                <a:latin typeface="宋体" panose="02010600030101010101" pitchFamily="2" charset="-122"/>
                <a:sym typeface="Arial" panose="020B0604020202020204" pitchFamily="34" charset="0"/>
              </a:rPr>
              <a:t>逻辑运算符：and、or、not，注意短路求值</a:t>
            </a:r>
          </a:p>
          <a:p>
            <a:pPr marL="0" indent="0">
              <a:lnSpc>
                <a:spcPct val="100000"/>
              </a:lnSpc>
              <a:buNone/>
            </a:pPr>
            <a:endParaRPr lang="zh-CN" altLang="en-US" sz="1800" dirty="0">
              <a:latin typeface="宋体" panose="02010600030101010101" pitchFamily="2" charset="-122"/>
              <a:sym typeface="Arial" panose="020B0604020202020204" pitchFamily="34" charset="0"/>
            </a:endParaRPr>
          </a:p>
          <a:p>
            <a:pPr>
              <a:lnSpc>
                <a:spcPct val="100000"/>
              </a:lnSpc>
            </a:pPr>
            <a:endParaRPr lang="zh-CN" altLang="en-US" sz="1800" dirty="0"/>
          </a:p>
        </p:txBody>
      </p:sp>
    </p:spTree>
    <p:extLst>
      <p:ext uri="{BB962C8B-B14F-4D97-AF65-F5344CB8AC3E}">
        <p14:creationId xmlns:p14="http://schemas.microsoft.com/office/powerpoint/2010/main" val="3182613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运算符优先级</a:t>
            </a:r>
          </a:p>
        </p:txBody>
      </p:sp>
      <p:sp>
        <p:nvSpPr>
          <p:cNvPr id="3" name="内容占位符 2"/>
          <p:cNvSpPr>
            <a:spLocks noGrp="1"/>
          </p:cNvSpPr>
          <p:nvPr>
            <p:ph idx="1"/>
          </p:nvPr>
        </p:nvSpPr>
        <p:spPr>
          <a:xfrm>
            <a:off x="304801" y="1555739"/>
            <a:ext cx="6760799" cy="4445268"/>
          </a:xfrm>
        </p:spPr>
        <p:txBody>
          <a:bodyPr>
            <a:normAutofit/>
          </a:bodyPr>
          <a:lstStyle/>
          <a:p>
            <a:r>
              <a:rPr lang="zh-CN" altLang="en-US" sz="2400" dirty="0"/>
              <a:t>优先级越低，越最后计算</a:t>
            </a:r>
            <a:endParaRPr lang="en-US" altLang="zh-CN" sz="2400" dirty="0"/>
          </a:p>
          <a:p>
            <a:r>
              <a:rPr lang="zh-CN" altLang="en-US" sz="2400" dirty="0"/>
              <a:t>除了</a:t>
            </a:r>
            <a:r>
              <a:rPr lang="en-US" altLang="zh-CN" sz="2400" dirty="0"/>
              <a:t>**</a:t>
            </a:r>
            <a:r>
              <a:rPr lang="zh-CN" altLang="en-US" sz="2400" dirty="0"/>
              <a:t>为右结合外，其他运算符都是左结合</a:t>
            </a:r>
            <a:endParaRPr lang="en-US" altLang="zh-CN" sz="2400" dirty="0"/>
          </a:p>
          <a:p>
            <a:r>
              <a:rPr lang="en-US" altLang="zh-CN" sz="2400" dirty="0"/>
              <a:t>lambda &lt; if-else &lt;  </a:t>
            </a:r>
            <a:r>
              <a:rPr lang="zh-CN" altLang="en-US" sz="2400" dirty="0"/>
              <a:t>逻辑运算符</a:t>
            </a:r>
            <a:r>
              <a:rPr lang="en-US" altLang="zh-CN" sz="2400" dirty="0"/>
              <a:t>(</a:t>
            </a:r>
            <a:r>
              <a:rPr lang="en-US" altLang="zh-CN" sz="2400" dirty="0" err="1"/>
              <a:t>or,and,not</a:t>
            </a:r>
            <a:r>
              <a:rPr lang="en-US" altLang="zh-CN" sz="2400" dirty="0"/>
              <a:t>) &lt; </a:t>
            </a:r>
            <a:r>
              <a:rPr lang="zh-CN" altLang="en-US" sz="2400" dirty="0"/>
              <a:t>比较运算符 </a:t>
            </a:r>
            <a:r>
              <a:rPr lang="en-US" altLang="zh-CN" sz="2400" dirty="0"/>
              <a:t>&lt; </a:t>
            </a:r>
            <a:r>
              <a:rPr lang="zh-CN" altLang="en-US" sz="2400" dirty="0"/>
              <a:t>两元位运算 </a:t>
            </a:r>
            <a:r>
              <a:rPr lang="en-US" altLang="zh-CN" sz="2400" dirty="0"/>
              <a:t>&lt; </a:t>
            </a:r>
            <a:r>
              <a:rPr lang="zh-CN" altLang="en-US" sz="2400" dirty="0"/>
              <a:t>算术运算 </a:t>
            </a:r>
            <a:r>
              <a:rPr lang="en-US" altLang="zh-CN" sz="2400" dirty="0"/>
              <a:t>&lt; </a:t>
            </a:r>
            <a:r>
              <a:rPr lang="zh-CN" altLang="en-US" sz="2400" dirty="0"/>
              <a:t>一元运算 </a:t>
            </a:r>
            <a:r>
              <a:rPr lang="en-US" altLang="zh-CN" sz="2400" dirty="0"/>
              <a:t>&lt; </a:t>
            </a:r>
            <a:r>
              <a:rPr lang="zh-CN" altLang="en-US" sz="2400" dirty="0"/>
              <a:t>求幂运算 </a:t>
            </a:r>
            <a:r>
              <a:rPr lang="en-US" altLang="zh-CN" sz="2400" dirty="0"/>
              <a:t>&lt; </a:t>
            </a:r>
            <a:r>
              <a:rPr lang="zh-CN" altLang="en-US" sz="2400" dirty="0"/>
              <a:t>下标、切片、函数调用、字面量定义等</a:t>
            </a:r>
            <a:endParaRPr lang="en-US" altLang="zh-CN" sz="2400" dirty="0"/>
          </a:p>
          <a:p>
            <a:r>
              <a:rPr lang="zh-CN" altLang="en-US" sz="2400" dirty="0"/>
              <a:t>赋值不是运算符，其采用右结合方式 </a:t>
            </a:r>
          </a:p>
        </p:txBody>
      </p:sp>
      <p:graphicFrame>
        <p:nvGraphicFramePr>
          <p:cNvPr id="5" name="表格 4"/>
          <p:cNvGraphicFramePr>
            <a:graphicFrameLocks noGrp="1"/>
          </p:cNvGraphicFramePr>
          <p:nvPr>
            <p:extLst>
              <p:ext uri="{D42A27DB-BD31-4B8C-83A1-F6EECF244321}">
                <p14:modId xmlns:p14="http://schemas.microsoft.com/office/powerpoint/2010/main" val="4262281375"/>
              </p:ext>
            </p:extLst>
          </p:nvPr>
        </p:nvGraphicFramePr>
        <p:xfrm>
          <a:off x="7205085" y="123293"/>
          <a:ext cx="4877135" cy="6591696"/>
        </p:xfrm>
        <a:graphic>
          <a:graphicData uri="http://schemas.openxmlformats.org/drawingml/2006/table">
            <a:tbl>
              <a:tblPr>
                <a:tableStyleId>{BDBED569-4797-4DF1-A0F4-6AAB3CD982D8}</a:tableStyleId>
              </a:tblPr>
              <a:tblGrid>
                <a:gridCol w="2140393">
                  <a:extLst>
                    <a:ext uri="{9D8B030D-6E8A-4147-A177-3AD203B41FA5}">
                      <a16:colId xmlns:a16="http://schemas.microsoft.com/office/drawing/2014/main" val="1316836722"/>
                    </a:ext>
                  </a:extLst>
                </a:gridCol>
                <a:gridCol w="2736742">
                  <a:extLst>
                    <a:ext uri="{9D8B030D-6E8A-4147-A177-3AD203B41FA5}">
                      <a16:colId xmlns:a16="http://schemas.microsoft.com/office/drawing/2014/main" val="4048021829"/>
                    </a:ext>
                  </a:extLst>
                </a:gridCol>
              </a:tblGrid>
              <a:tr h="174054">
                <a:tc>
                  <a:txBody>
                    <a:bodyPr/>
                    <a:lstStyle/>
                    <a:p>
                      <a:r>
                        <a:rPr lang="zh-CN" altLang="en-US" sz="1400" dirty="0"/>
                        <a:t>运算符</a:t>
                      </a:r>
                    </a:p>
                  </a:txBody>
                  <a:tcPr marL="43513" marR="43513" marT="21757" marB="21757" anchor="ctr"/>
                </a:tc>
                <a:tc>
                  <a:txBody>
                    <a:bodyPr/>
                    <a:lstStyle/>
                    <a:p>
                      <a:r>
                        <a:rPr lang="zh-CN" altLang="en-US" sz="1400" dirty="0"/>
                        <a:t>描述</a:t>
                      </a:r>
                    </a:p>
                  </a:txBody>
                  <a:tcPr marL="43513" marR="43513" marT="21757" marB="21757" anchor="ctr"/>
                </a:tc>
                <a:extLst>
                  <a:ext uri="{0D108BD9-81ED-4DB2-BD59-A6C34878D82A}">
                    <a16:rowId xmlns:a16="http://schemas.microsoft.com/office/drawing/2014/main" val="1597222138"/>
                  </a:ext>
                </a:extLst>
              </a:tr>
              <a:tr h="174054">
                <a:tc>
                  <a:txBody>
                    <a:bodyPr/>
                    <a:lstStyle/>
                    <a:p>
                      <a:r>
                        <a:rPr lang="en-US" sz="1400" dirty="0"/>
                        <a:t>lambda</a:t>
                      </a:r>
                    </a:p>
                  </a:txBody>
                  <a:tcPr marL="43513" marR="43513" marT="21757" marB="21757" anchor="ctr"/>
                </a:tc>
                <a:tc>
                  <a:txBody>
                    <a:bodyPr/>
                    <a:lstStyle/>
                    <a:p>
                      <a:r>
                        <a:rPr lang="en-US" sz="1400" dirty="0"/>
                        <a:t>Lambda</a:t>
                      </a:r>
                      <a:r>
                        <a:rPr lang="zh-CN" altLang="en-US" sz="1400" dirty="0"/>
                        <a:t>表达式</a:t>
                      </a:r>
                    </a:p>
                  </a:txBody>
                  <a:tcPr marL="43513" marR="43513" marT="21757" marB="21757" anchor="ctr"/>
                </a:tc>
                <a:extLst>
                  <a:ext uri="{0D108BD9-81ED-4DB2-BD59-A6C34878D82A}">
                    <a16:rowId xmlns:a16="http://schemas.microsoft.com/office/drawing/2014/main" val="1834308320"/>
                  </a:ext>
                </a:extLst>
              </a:tr>
              <a:tr h="174054">
                <a:tc>
                  <a:txBody>
                    <a:bodyPr/>
                    <a:lstStyle/>
                    <a:p>
                      <a:r>
                        <a:rPr lang="en-US" sz="1400" dirty="0"/>
                        <a:t>if-else</a:t>
                      </a:r>
                    </a:p>
                  </a:txBody>
                  <a:tcPr marL="43513" marR="43513" marT="21757" marB="21757" anchor="ctr"/>
                </a:tc>
                <a:tc>
                  <a:txBody>
                    <a:bodyPr/>
                    <a:lstStyle/>
                    <a:p>
                      <a:r>
                        <a:rPr lang="en-US" altLang="zh-CN" sz="1400" dirty="0"/>
                        <a:t>3</a:t>
                      </a:r>
                      <a:r>
                        <a:rPr lang="zh-CN" altLang="en-US" sz="1400" dirty="0"/>
                        <a:t>元条件表达式</a:t>
                      </a:r>
                    </a:p>
                  </a:txBody>
                  <a:tcPr marL="43513" marR="43513" marT="21757" marB="21757" anchor="ctr"/>
                </a:tc>
                <a:extLst>
                  <a:ext uri="{0D108BD9-81ED-4DB2-BD59-A6C34878D82A}">
                    <a16:rowId xmlns:a16="http://schemas.microsoft.com/office/drawing/2014/main" val="705051902"/>
                  </a:ext>
                </a:extLst>
              </a:tr>
              <a:tr h="174054">
                <a:tc>
                  <a:txBody>
                    <a:bodyPr/>
                    <a:lstStyle/>
                    <a:p>
                      <a:r>
                        <a:rPr lang="en-US" sz="1400" dirty="0">
                          <a:solidFill>
                            <a:srgbClr val="FF0000"/>
                          </a:solidFill>
                        </a:rPr>
                        <a:t>or</a:t>
                      </a:r>
                    </a:p>
                  </a:txBody>
                  <a:tcPr marL="43513" marR="43513" marT="21757" marB="21757" anchor="ctr"/>
                </a:tc>
                <a:tc>
                  <a:txBody>
                    <a:bodyPr/>
                    <a:lstStyle/>
                    <a:p>
                      <a:r>
                        <a:rPr lang="zh-CN" altLang="en-US" sz="1400">
                          <a:solidFill>
                            <a:srgbClr val="FF0000"/>
                          </a:solidFill>
                        </a:rPr>
                        <a:t>布尔“或”</a:t>
                      </a:r>
                    </a:p>
                  </a:txBody>
                  <a:tcPr marL="43513" marR="43513" marT="21757" marB="21757" anchor="ctr"/>
                </a:tc>
                <a:extLst>
                  <a:ext uri="{0D108BD9-81ED-4DB2-BD59-A6C34878D82A}">
                    <a16:rowId xmlns:a16="http://schemas.microsoft.com/office/drawing/2014/main" val="2813375120"/>
                  </a:ext>
                </a:extLst>
              </a:tr>
              <a:tr h="174054">
                <a:tc>
                  <a:txBody>
                    <a:bodyPr/>
                    <a:lstStyle/>
                    <a:p>
                      <a:r>
                        <a:rPr lang="en-US" sz="1400">
                          <a:solidFill>
                            <a:srgbClr val="FF0000"/>
                          </a:solidFill>
                        </a:rPr>
                        <a:t>and</a:t>
                      </a:r>
                    </a:p>
                  </a:txBody>
                  <a:tcPr marL="43513" marR="43513" marT="21757" marB="21757" anchor="ctr"/>
                </a:tc>
                <a:tc>
                  <a:txBody>
                    <a:bodyPr/>
                    <a:lstStyle/>
                    <a:p>
                      <a:r>
                        <a:rPr lang="zh-CN" altLang="en-US" sz="1400">
                          <a:solidFill>
                            <a:srgbClr val="FF0000"/>
                          </a:solidFill>
                        </a:rPr>
                        <a:t>布尔“与”</a:t>
                      </a:r>
                    </a:p>
                  </a:txBody>
                  <a:tcPr marL="43513" marR="43513" marT="21757" marB="21757" anchor="ctr"/>
                </a:tc>
                <a:extLst>
                  <a:ext uri="{0D108BD9-81ED-4DB2-BD59-A6C34878D82A}">
                    <a16:rowId xmlns:a16="http://schemas.microsoft.com/office/drawing/2014/main" val="3057445757"/>
                  </a:ext>
                </a:extLst>
              </a:tr>
              <a:tr h="174054">
                <a:tc>
                  <a:txBody>
                    <a:bodyPr/>
                    <a:lstStyle/>
                    <a:p>
                      <a:r>
                        <a:rPr lang="en-US" sz="1400" dirty="0">
                          <a:solidFill>
                            <a:srgbClr val="FF0000"/>
                          </a:solidFill>
                        </a:rPr>
                        <a:t>not x</a:t>
                      </a:r>
                    </a:p>
                  </a:txBody>
                  <a:tcPr marL="43513" marR="43513" marT="21757" marB="21757" anchor="ctr"/>
                </a:tc>
                <a:tc>
                  <a:txBody>
                    <a:bodyPr/>
                    <a:lstStyle/>
                    <a:p>
                      <a:r>
                        <a:rPr lang="zh-CN" altLang="en-US" sz="1400" dirty="0">
                          <a:solidFill>
                            <a:srgbClr val="FF0000"/>
                          </a:solidFill>
                        </a:rPr>
                        <a:t>布尔“非”，</a:t>
                      </a:r>
                    </a:p>
                  </a:txBody>
                  <a:tcPr marL="43513" marR="43513" marT="21757" marB="21757" anchor="ctr"/>
                </a:tc>
                <a:extLst>
                  <a:ext uri="{0D108BD9-81ED-4DB2-BD59-A6C34878D82A}">
                    <a16:rowId xmlns:a16="http://schemas.microsoft.com/office/drawing/2014/main" val="3501141307"/>
                  </a:ext>
                </a:extLst>
              </a:tr>
              <a:tr h="174054">
                <a:tc>
                  <a:txBody>
                    <a:bodyPr/>
                    <a:lstStyle/>
                    <a:p>
                      <a:r>
                        <a:rPr lang="en-US" sz="1400"/>
                        <a:t>in，not in</a:t>
                      </a:r>
                    </a:p>
                  </a:txBody>
                  <a:tcPr marL="43513" marR="43513" marT="21757" marB="21757" anchor="ctr"/>
                </a:tc>
                <a:tc>
                  <a:txBody>
                    <a:bodyPr/>
                    <a:lstStyle/>
                    <a:p>
                      <a:r>
                        <a:rPr lang="zh-CN" altLang="en-US" sz="1400" dirty="0"/>
                        <a:t>成员测试，与下面同一性和比较相同优先级</a:t>
                      </a:r>
                    </a:p>
                  </a:txBody>
                  <a:tcPr marL="43513" marR="43513" marT="21757" marB="21757" anchor="ctr"/>
                </a:tc>
                <a:extLst>
                  <a:ext uri="{0D108BD9-81ED-4DB2-BD59-A6C34878D82A}">
                    <a16:rowId xmlns:a16="http://schemas.microsoft.com/office/drawing/2014/main" val="76482184"/>
                  </a:ext>
                </a:extLst>
              </a:tr>
              <a:tr h="174054">
                <a:tc>
                  <a:txBody>
                    <a:bodyPr/>
                    <a:lstStyle/>
                    <a:p>
                      <a:r>
                        <a:rPr lang="en-US" sz="1400"/>
                        <a:t>is，is not</a:t>
                      </a:r>
                    </a:p>
                  </a:txBody>
                  <a:tcPr marL="43513" marR="43513" marT="21757" marB="21757" anchor="ctr"/>
                </a:tc>
                <a:tc>
                  <a:txBody>
                    <a:bodyPr/>
                    <a:lstStyle/>
                    <a:p>
                      <a:r>
                        <a:rPr lang="zh-CN" altLang="en-US" sz="1400" dirty="0"/>
                        <a:t>同一性测试</a:t>
                      </a:r>
                    </a:p>
                  </a:txBody>
                  <a:tcPr marL="43513" marR="43513" marT="21757" marB="21757" anchor="ctr"/>
                </a:tc>
                <a:extLst>
                  <a:ext uri="{0D108BD9-81ED-4DB2-BD59-A6C34878D82A}">
                    <a16:rowId xmlns:a16="http://schemas.microsoft.com/office/drawing/2014/main" val="4284972825"/>
                  </a:ext>
                </a:extLst>
              </a:tr>
              <a:tr h="174054">
                <a:tc>
                  <a:txBody>
                    <a:bodyPr/>
                    <a:lstStyle/>
                    <a:p>
                      <a:r>
                        <a:rPr lang="en-US" altLang="zh-CN" sz="1400" dirty="0"/>
                        <a:t>&lt;</a:t>
                      </a:r>
                      <a:r>
                        <a:rPr lang="zh-CN" altLang="en-US" sz="1400" dirty="0"/>
                        <a:t>，</a:t>
                      </a:r>
                      <a:r>
                        <a:rPr lang="en-US" altLang="zh-CN" sz="1400" dirty="0"/>
                        <a:t>&lt;=</a:t>
                      </a:r>
                      <a:r>
                        <a:rPr lang="zh-CN" altLang="en-US" sz="1400" dirty="0"/>
                        <a:t>，</a:t>
                      </a:r>
                      <a:r>
                        <a:rPr lang="en-US" altLang="zh-CN" sz="1400" dirty="0"/>
                        <a:t>&gt;</a:t>
                      </a:r>
                      <a:r>
                        <a:rPr lang="zh-CN" altLang="en-US" sz="1400" dirty="0"/>
                        <a:t>，</a:t>
                      </a:r>
                      <a:r>
                        <a:rPr lang="en-US" altLang="zh-CN" sz="1400" dirty="0"/>
                        <a:t>&gt;=</a:t>
                      </a:r>
                      <a:r>
                        <a:rPr lang="zh-CN" altLang="en-US" sz="1400" dirty="0"/>
                        <a:t>，</a:t>
                      </a:r>
                      <a:r>
                        <a:rPr lang="en-US" altLang="zh-CN" sz="1400" dirty="0"/>
                        <a:t>!=</a:t>
                      </a:r>
                      <a:r>
                        <a:rPr lang="zh-CN" altLang="en-US" sz="1400" dirty="0"/>
                        <a:t>，</a:t>
                      </a:r>
                      <a:r>
                        <a:rPr lang="en-US" altLang="zh-CN" sz="1400" dirty="0"/>
                        <a:t>==</a:t>
                      </a:r>
                    </a:p>
                  </a:txBody>
                  <a:tcPr marL="43513" marR="43513" marT="21757" marB="21757" anchor="ctr"/>
                </a:tc>
                <a:tc>
                  <a:txBody>
                    <a:bodyPr/>
                    <a:lstStyle/>
                    <a:p>
                      <a:r>
                        <a:rPr lang="zh-CN" altLang="en-US" sz="1400" dirty="0"/>
                        <a:t>比较</a:t>
                      </a:r>
                    </a:p>
                  </a:txBody>
                  <a:tcPr marL="43513" marR="43513" marT="21757" marB="21757" anchor="ctr"/>
                </a:tc>
                <a:extLst>
                  <a:ext uri="{0D108BD9-81ED-4DB2-BD59-A6C34878D82A}">
                    <a16:rowId xmlns:a16="http://schemas.microsoft.com/office/drawing/2014/main" val="3337922943"/>
                  </a:ext>
                </a:extLst>
              </a:tr>
              <a:tr h="174054">
                <a:tc>
                  <a:txBody>
                    <a:bodyPr/>
                    <a:lstStyle/>
                    <a:p>
                      <a:r>
                        <a:rPr lang="en-US" altLang="zh-CN" sz="1400" dirty="0"/>
                        <a:t>|</a:t>
                      </a:r>
                    </a:p>
                  </a:txBody>
                  <a:tcPr marL="43513" marR="43513" marT="21757" marB="21757" anchor="ctr"/>
                </a:tc>
                <a:tc>
                  <a:txBody>
                    <a:bodyPr/>
                    <a:lstStyle/>
                    <a:p>
                      <a:r>
                        <a:rPr lang="zh-CN" altLang="en-US" sz="1400"/>
                        <a:t>按位或</a:t>
                      </a:r>
                    </a:p>
                  </a:txBody>
                  <a:tcPr marL="43513" marR="43513" marT="21757" marB="21757" anchor="ctr"/>
                </a:tc>
                <a:extLst>
                  <a:ext uri="{0D108BD9-81ED-4DB2-BD59-A6C34878D82A}">
                    <a16:rowId xmlns:a16="http://schemas.microsoft.com/office/drawing/2014/main" val="526736255"/>
                  </a:ext>
                </a:extLst>
              </a:tr>
              <a:tr h="174054">
                <a:tc>
                  <a:txBody>
                    <a:bodyPr/>
                    <a:lstStyle/>
                    <a:p>
                      <a:r>
                        <a:rPr lang="en-US" altLang="zh-CN" sz="1400" dirty="0"/>
                        <a:t>^</a:t>
                      </a:r>
                    </a:p>
                  </a:txBody>
                  <a:tcPr marL="43513" marR="43513" marT="21757" marB="21757" anchor="ctr"/>
                </a:tc>
                <a:tc>
                  <a:txBody>
                    <a:bodyPr/>
                    <a:lstStyle/>
                    <a:p>
                      <a:r>
                        <a:rPr lang="zh-CN" altLang="en-US" sz="1400"/>
                        <a:t>按位异或</a:t>
                      </a:r>
                    </a:p>
                  </a:txBody>
                  <a:tcPr marL="43513" marR="43513" marT="21757" marB="21757" anchor="ctr"/>
                </a:tc>
                <a:extLst>
                  <a:ext uri="{0D108BD9-81ED-4DB2-BD59-A6C34878D82A}">
                    <a16:rowId xmlns:a16="http://schemas.microsoft.com/office/drawing/2014/main" val="1472640441"/>
                  </a:ext>
                </a:extLst>
              </a:tr>
              <a:tr h="174054">
                <a:tc>
                  <a:txBody>
                    <a:bodyPr/>
                    <a:lstStyle/>
                    <a:p>
                      <a:r>
                        <a:rPr lang="en-US" altLang="zh-CN" sz="1400" dirty="0"/>
                        <a:t>&amp;</a:t>
                      </a:r>
                    </a:p>
                  </a:txBody>
                  <a:tcPr marL="43513" marR="43513" marT="21757" marB="21757" anchor="ctr"/>
                </a:tc>
                <a:tc>
                  <a:txBody>
                    <a:bodyPr/>
                    <a:lstStyle/>
                    <a:p>
                      <a:r>
                        <a:rPr lang="zh-CN" altLang="en-US" sz="1400"/>
                        <a:t>按位与</a:t>
                      </a:r>
                    </a:p>
                  </a:txBody>
                  <a:tcPr marL="43513" marR="43513" marT="21757" marB="21757" anchor="ctr"/>
                </a:tc>
                <a:extLst>
                  <a:ext uri="{0D108BD9-81ED-4DB2-BD59-A6C34878D82A}">
                    <a16:rowId xmlns:a16="http://schemas.microsoft.com/office/drawing/2014/main" val="4033451502"/>
                  </a:ext>
                </a:extLst>
              </a:tr>
              <a:tr h="174054">
                <a:tc>
                  <a:txBody>
                    <a:bodyPr/>
                    <a:lstStyle/>
                    <a:p>
                      <a:r>
                        <a:rPr lang="en-US" altLang="zh-CN" sz="1400" dirty="0"/>
                        <a:t>&lt;&lt;</a:t>
                      </a:r>
                      <a:r>
                        <a:rPr lang="zh-CN" altLang="en-US" sz="1400" dirty="0"/>
                        <a:t>，</a:t>
                      </a:r>
                      <a:r>
                        <a:rPr lang="en-US" altLang="zh-CN" sz="1400" dirty="0"/>
                        <a:t>&gt;&gt;</a:t>
                      </a:r>
                    </a:p>
                  </a:txBody>
                  <a:tcPr marL="43513" marR="43513" marT="21757" marB="21757" anchor="ctr"/>
                </a:tc>
                <a:tc>
                  <a:txBody>
                    <a:bodyPr/>
                    <a:lstStyle/>
                    <a:p>
                      <a:r>
                        <a:rPr lang="zh-CN" altLang="en-US" sz="1400"/>
                        <a:t>移位</a:t>
                      </a:r>
                    </a:p>
                  </a:txBody>
                  <a:tcPr marL="43513" marR="43513" marT="21757" marB="21757" anchor="ctr"/>
                </a:tc>
                <a:extLst>
                  <a:ext uri="{0D108BD9-81ED-4DB2-BD59-A6C34878D82A}">
                    <a16:rowId xmlns:a16="http://schemas.microsoft.com/office/drawing/2014/main" val="2912729988"/>
                  </a:ext>
                </a:extLst>
              </a:tr>
              <a:tr h="174054">
                <a:tc>
                  <a:txBody>
                    <a:bodyPr/>
                    <a:lstStyle/>
                    <a:p>
                      <a:r>
                        <a:rPr lang="en-US" altLang="zh-CN" sz="1400" dirty="0"/>
                        <a:t>+</a:t>
                      </a:r>
                      <a:r>
                        <a:rPr lang="zh-CN" altLang="en-US" sz="1400" dirty="0"/>
                        <a:t>，</a:t>
                      </a:r>
                      <a:r>
                        <a:rPr lang="en-US" altLang="zh-CN" sz="1400" dirty="0"/>
                        <a:t>-</a:t>
                      </a:r>
                    </a:p>
                  </a:txBody>
                  <a:tcPr marL="43513" marR="43513" marT="21757" marB="21757" anchor="ctr"/>
                </a:tc>
                <a:tc>
                  <a:txBody>
                    <a:bodyPr/>
                    <a:lstStyle/>
                    <a:p>
                      <a:r>
                        <a:rPr lang="zh-CN" altLang="en-US" sz="1400"/>
                        <a:t>加法与减法</a:t>
                      </a:r>
                    </a:p>
                  </a:txBody>
                  <a:tcPr marL="43513" marR="43513" marT="21757" marB="21757" anchor="ctr"/>
                </a:tc>
                <a:extLst>
                  <a:ext uri="{0D108BD9-81ED-4DB2-BD59-A6C34878D82A}">
                    <a16:rowId xmlns:a16="http://schemas.microsoft.com/office/drawing/2014/main" val="256790309"/>
                  </a:ext>
                </a:extLst>
              </a:tr>
              <a:tr h="174054">
                <a:tc>
                  <a:txBody>
                    <a:bodyPr/>
                    <a:lstStyle/>
                    <a:p>
                      <a:r>
                        <a:rPr lang="zh-CN" altLang="en-US" sz="1400" dirty="0"/>
                        <a:t>*，</a:t>
                      </a:r>
                      <a:r>
                        <a:rPr lang="en-US" altLang="zh-CN" sz="1400" dirty="0"/>
                        <a:t>/</a:t>
                      </a:r>
                      <a:r>
                        <a:rPr lang="zh-CN" altLang="en-US" sz="1400" dirty="0"/>
                        <a:t>，</a:t>
                      </a:r>
                      <a:r>
                        <a:rPr lang="en-US" altLang="zh-CN" sz="1400" dirty="0"/>
                        <a:t>//</a:t>
                      </a:r>
                      <a:r>
                        <a:rPr lang="zh-CN" altLang="en-US" sz="1400" dirty="0"/>
                        <a:t>，</a:t>
                      </a:r>
                      <a:r>
                        <a:rPr lang="en-US" altLang="zh-CN" sz="1400" dirty="0"/>
                        <a:t>%</a:t>
                      </a:r>
                    </a:p>
                  </a:txBody>
                  <a:tcPr marL="43513" marR="43513" marT="21757" marB="21757" anchor="ctr"/>
                </a:tc>
                <a:tc>
                  <a:txBody>
                    <a:bodyPr/>
                    <a:lstStyle/>
                    <a:p>
                      <a:r>
                        <a:rPr lang="zh-CN" altLang="en-US" sz="1400" dirty="0"/>
                        <a:t>乘法、除法与取余</a:t>
                      </a:r>
                    </a:p>
                  </a:txBody>
                  <a:tcPr marL="43513" marR="43513" marT="21757" marB="21757" anchor="ctr"/>
                </a:tc>
                <a:extLst>
                  <a:ext uri="{0D108BD9-81ED-4DB2-BD59-A6C34878D82A}">
                    <a16:rowId xmlns:a16="http://schemas.microsoft.com/office/drawing/2014/main" val="3480875610"/>
                  </a:ext>
                </a:extLst>
              </a:tr>
              <a:tr h="174054">
                <a:tc>
                  <a:txBody>
                    <a:bodyPr/>
                    <a:lstStyle/>
                    <a:p>
                      <a:r>
                        <a:rPr lang="en-US" sz="1400" dirty="0"/>
                        <a:t>+x，-x</a:t>
                      </a:r>
                      <a:r>
                        <a:rPr lang="zh-CN" altLang="en-US" sz="1400" dirty="0"/>
                        <a:t>， </a:t>
                      </a:r>
                      <a:r>
                        <a:rPr lang="en-US" altLang="zh-CN" sz="1400" dirty="0"/>
                        <a:t>~x</a:t>
                      </a:r>
                      <a:endParaRPr lang="en-US" sz="1400" dirty="0"/>
                    </a:p>
                  </a:txBody>
                  <a:tcPr marL="43513" marR="43513" marT="21757" marB="21757" anchor="ctr"/>
                </a:tc>
                <a:tc>
                  <a:txBody>
                    <a:bodyPr/>
                    <a:lstStyle/>
                    <a:p>
                      <a:r>
                        <a:rPr lang="zh-CN" altLang="en-US" sz="1400" dirty="0"/>
                        <a:t>正负号，按位求反，一元运算或单目运算</a:t>
                      </a:r>
                    </a:p>
                  </a:txBody>
                  <a:tcPr marL="43513" marR="43513" marT="21757" marB="21757" anchor="ctr"/>
                </a:tc>
                <a:extLst>
                  <a:ext uri="{0D108BD9-81ED-4DB2-BD59-A6C34878D82A}">
                    <a16:rowId xmlns:a16="http://schemas.microsoft.com/office/drawing/2014/main" val="74462058"/>
                  </a:ext>
                </a:extLst>
              </a:tr>
              <a:tr h="174054">
                <a:tc>
                  <a:txBody>
                    <a:bodyPr/>
                    <a:lstStyle/>
                    <a:p>
                      <a:r>
                        <a:rPr lang="zh-CN" altLang="en-US" sz="1400" dirty="0">
                          <a:solidFill>
                            <a:srgbClr val="FF0000"/>
                          </a:solidFill>
                        </a:rPr>
                        <a:t>**</a:t>
                      </a:r>
                    </a:p>
                  </a:txBody>
                  <a:tcPr marL="43513" marR="43513" marT="21757" marB="21757" anchor="ctr"/>
                </a:tc>
                <a:tc>
                  <a:txBody>
                    <a:bodyPr/>
                    <a:lstStyle/>
                    <a:p>
                      <a:r>
                        <a:rPr lang="zh-CN" altLang="en-US" sz="1400" dirty="0">
                          <a:solidFill>
                            <a:srgbClr val="FF0000"/>
                          </a:solidFill>
                        </a:rPr>
                        <a:t>求幂</a:t>
                      </a:r>
                    </a:p>
                  </a:txBody>
                  <a:tcPr marL="43513" marR="43513" marT="21757" marB="21757" anchor="ctr"/>
                </a:tc>
                <a:extLst>
                  <a:ext uri="{0D108BD9-81ED-4DB2-BD59-A6C34878D82A}">
                    <a16:rowId xmlns:a16="http://schemas.microsoft.com/office/drawing/2014/main" val="2475188820"/>
                  </a:ext>
                </a:extLst>
              </a:tr>
              <a:tr h="174054">
                <a:tc>
                  <a:txBody>
                    <a:bodyPr/>
                    <a:lstStyle/>
                    <a:p>
                      <a:r>
                        <a:rPr lang="en-US" sz="1400" dirty="0" err="1"/>
                        <a:t>x.attribute</a:t>
                      </a:r>
                      <a:endParaRPr lang="en-US" sz="1400" dirty="0"/>
                    </a:p>
                  </a:txBody>
                  <a:tcPr marL="43513" marR="43513" marT="21757" marB="21757" anchor="ctr"/>
                </a:tc>
                <a:tc>
                  <a:txBody>
                    <a:bodyPr/>
                    <a:lstStyle/>
                    <a:p>
                      <a:r>
                        <a:rPr lang="zh-CN" altLang="en-US" sz="1400" dirty="0"/>
                        <a:t>属性</a:t>
                      </a:r>
                    </a:p>
                  </a:txBody>
                  <a:tcPr marL="43513" marR="43513" marT="21757" marB="21757" anchor="ctr"/>
                </a:tc>
                <a:extLst>
                  <a:ext uri="{0D108BD9-81ED-4DB2-BD59-A6C34878D82A}">
                    <a16:rowId xmlns:a16="http://schemas.microsoft.com/office/drawing/2014/main" val="1446776798"/>
                  </a:ext>
                </a:extLst>
              </a:tr>
              <a:tr h="1740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x[index] </a:t>
                      </a:r>
                      <a:r>
                        <a:rPr lang="en-US" altLang="zh-CN" sz="1400" dirty="0"/>
                        <a:t>x[</a:t>
                      </a:r>
                      <a:r>
                        <a:rPr lang="en-US" altLang="zh-CN" sz="1400" dirty="0" err="1"/>
                        <a:t>index:index</a:t>
                      </a:r>
                      <a:r>
                        <a:rPr lang="en-US" altLang="zh-CN" sz="1400" dirty="0"/>
                        <a:t>]</a:t>
                      </a:r>
                    </a:p>
                  </a:txBody>
                  <a:tcPr marL="43513" marR="43513" marT="21757" marB="21757" anchor="ctr"/>
                </a:tc>
                <a:tc>
                  <a:txBody>
                    <a:bodyPr/>
                    <a:lstStyle/>
                    <a:p>
                      <a:r>
                        <a:rPr lang="zh-CN" altLang="en-US" sz="1400" dirty="0"/>
                        <a:t>下标和切片</a:t>
                      </a:r>
                    </a:p>
                  </a:txBody>
                  <a:tcPr marL="43513" marR="43513" marT="21757" marB="21757" anchor="ctr"/>
                </a:tc>
                <a:extLst>
                  <a:ext uri="{0D108BD9-81ED-4DB2-BD59-A6C34878D82A}">
                    <a16:rowId xmlns:a16="http://schemas.microsoft.com/office/drawing/2014/main" val="4186742772"/>
                  </a:ext>
                </a:extLst>
              </a:tr>
              <a:tr h="174054">
                <a:tc>
                  <a:txBody>
                    <a:bodyPr/>
                    <a:lstStyle/>
                    <a:p>
                      <a:r>
                        <a:rPr lang="en-US" sz="1400" dirty="0"/>
                        <a:t>f(arguments...)</a:t>
                      </a:r>
                    </a:p>
                  </a:txBody>
                  <a:tcPr marL="43513" marR="43513" marT="21757" marB="21757" anchor="ctr"/>
                </a:tc>
                <a:tc>
                  <a:txBody>
                    <a:bodyPr/>
                    <a:lstStyle/>
                    <a:p>
                      <a:r>
                        <a:rPr lang="zh-CN" altLang="en-US" sz="1400" dirty="0"/>
                        <a:t>函数调用</a:t>
                      </a:r>
                    </a:p>
                  </a:txBody>
                  <a:tcPr marL="43513" marR="43513" marT="21757" marB="21757" anchor="ctr"/>
                </a:tc>
                <a:extLst>
                  <a:ext uri="{0D108BD9-81ED-4DB2-BD59-A6C34878D82A}">
                    <a16:rowId xmlns:a16="http://schemas.microsoft.com/office/drawing/2014/main" val="2309279672"/>
                  </a:ext>
                </a:extLst>
              </a:tr>
              <a:tr h="174054">
                <a:tc>
                  <a:txBody>
                    <a:bodyPr/>
                    <a:lstStyle/>
                    <a:p>
                      <a:r>
                        <a:rPr lang="en-US" sz="1400" dirty="0"/>
                        <a:t>(</a:t>
                      </a:r>
                      <a:r>
                        <a:rPr lang="en-US" sz="1400" dirty="0" err="1"/>
                        <a:t>experession</a:t>
                      </a:r>
                      <a:r>
                        <a:rPr lang="en-US" sz="1400" dirty="0"/>
                        <a:t>,...)</a:t>
                      </a:r>
                    </a:p>
                  </a:txBody>
                  <a:tcPr marL="43513" marR="43513" marT="21757" marB="21757" anchor="ctr"/>
                </a:tc>
                <a:tc>
                  <a:txBody>
                    <a:bodyPr/>
                    <a:lstStyle/>
                    <a:p>
                      <a:r>
                        <a:rPr lang="zh-CN" altLang="en-US" sz="1400" dirty="0"/>
                        <a:t>元组字面量</a:t>
                      </a:r>
                    </a:p>
                  </a:txBody>
                  <a:tcPr marL="43513" marR="43513" marT="21757" marB="21757" anchor="ctr"/>
                </a:tc>
                <a:extLst>
                  <a:ext uri="{0D108BD9-81ED-4DB2-BD59-A6C34878D82A}">
                    <a16:rowId xmlns:a16="http://schemas.microsoft.com/office/drawing/2014/main" val="1607664309"/>
                  </a:ext>
                </a:extLst>
              </a:tr>
              <a:tr h="174054">
                <a:tc>
                  <a:txBody>
                    <a:bodyPr/>
                    <a:lstStyle/>
                    <a:p>
                      <a:r>
                        <a:rPr lang="en-US" sz="1400" dirty="0"/>
                        <a:t>[expression,...]</a:t>
                      </a:r>
                    </a:p>
                  </a:txBody>
                  <a:tcPr marL="43513" marR="43513" marT="21757" marB="21757" anchor="ctr"/>
                </a:tc>
                <a:tc>
                  <a:txBody>
                    <a:bodyPr/>
                    <a:lstStyle/>
                    <a:p>
                      <a:r>
                        <a:rPr lang="zh-CN" altLang="en-US" sz="1400" dirty="0"/>
                        <a:t>列表字面量</a:t>
                      </a:r>
                    </a:p>
                  </a:txBody>
                  <a:tcPr marL="43513" marR="43513" marT="21757" marB="21757" anchor="ctr"/>
                </a:tc>
                <a:extLst>
                  <a:ext uri="{0D108BD9-81ED-4DB2-BD59-A6C34878D82A}">
                    <a16:rowId xmlns:a16="http://schemas.microsoft.com/office/drawing/2014/main" val="3471594259"/>
                  </a:ext>
                </a:extLst>
              </a:tr>
              <a:tr h="174054">
                <a:tc>
                  <a:txBody>
                    <a:bodyPr/>
                    <a:lstStyle/>
                    <a:p>
                      <a:r>
                        <a:rPr lang="en-US" sz="1400"/>
                        <a:t>{key:datum,...}</a:t>
                      </a:r>
                    </a:p>
                  </a:txBody>
                  <a:tcPr marL="43513" marR="43513" marT="21757" marB="21757" anchor="ctr"/>
                </a:tc>
                <a:tc>
                  <a:txBody>
                    <a:bodyPr/>
                    <a:lstStyle/>
                    <a:p>
                      <a:r>
                        <a:rPr lang="zh-CN" altLang="en-US" sz="1400" dirty="0"/>
                        <a:t>字典字面量</a:t>
                      </a:r>
                    </a:p>
                  </a:txBody>
                  <a:tcPr marL="43513" marR="43513" marT="21757" marB="21757" anchor="ctr"/>
                </a:tc>
                <a:extLst>
                  <a:ext uri="{0D108BD9-81ED-4DB2-BD59-A6C34878D82A}">
                    <a16:rowId xmlns:a16="http://schemas.microsoft.com/office/drawing/2014/main" val="3990925821"/>
                  </a:ext>
                </a:extLst>
              </a:tr>
              <a:tr h="174054">
                <a:tc>
                  <a:txBody>
                    <a:bodyPr/>
                    <a:lstStyle/>
                    <a:p>
                      <a:r>
                        <a:rPr lang="en-US" sz="1400" dirty="0"/>
                        <a:t>'expression,...'</a:t>
                      </a:r>
                    </a:p>
                  </a:txBody>
                  <a:tcPr marL="43513" marR="43513" marT="21757" marB="21757" anchor="ctr"/>
                </a:tc>
                <a:tc>
                  <a:txBody>
                    <a:bodyPr/>
                    <a:lstStyle/>
                    <a:p>
                      <a:r>
                        <a:rPr lang="zh-CN" altLang="en-US" sz="1400" dirty="0"/>
                        <a:t>字符串字面量</a:t>
                      </a:r>
                    </a:p>
                  </a:txBody>
                  <a:tcPr marL="43513" marR="43513" marT="21757" marB="21757" anchor="ctr"/>
                </a:tc>
                <a:extLst>
                  <a:ext uri="{0D108BD9-81ED-4DB2-BD59-A6C34878D82A}">
                    <a16:rowId xmlns:a16="http://schemas.microsoft.com/office/drawing/2014/main" val="3982634492"/>
                  </a:ext>
                </a:extLst>
              </a:tr>
            </a:tbl>
          </a:graphicData>
        </a:graphic>
      </p:graphicFrame>
      <p:cxnSp>
        <p:nvCxnSpPr>
          <p:cNvPr id="6" name="直接箭头连接符 5"/>
          <p:cNvCxnSpPr/>
          <p:nvPr/>
        </p:nvCxnSpPr>
        <p:spPr>
          <a:xfrm>
            <a:off x="6858000" y="365125"/>
            <a:ext cx="0" cy="1325563"/>
          </a:xfrm>
          <a:prstGeom prst="straightConnector1">
            <a:avLst/>
          </a:prstGeom>
          <a:ln w="2222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476665" y="427741"/>
            <a:ext cx="628650" cy="1200329"/>
          </a:xfrm>
          <a:prstGeom prst="rect">
            <a:avLst/>
          </a:prstGeom>
          <a:noFill/>
        </p:spPr>
        <p:txBody>
          <a:bodyPr wrap="square" rtlCol="0">
            <a:spAutoFit/>
          </a:bodyPr>
          <a:lstStyle/>
          <a:p>
            <a:r>
              <a:rPr lang="zh-CN" altLang="en-US" dirty="0"/>
              <a:t>从低到高</a:t>
            </a:r>
          </a:p>
        </p:txBody>
      </p:sp>
      <p:sp>
        <p:nvSpPr>
          <p:cNvPr id="8" name="文本框 7"/>
          <p:cNvSpPr txBox="1"/>
          <p:nvPr/>
        </p:nvSpPr>
        <p:spPr>
          <a:xfrm>
            <a:off x="265086" y="4409379"/>
            <a:ext cx="6366885"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首先定义对象，然后才可以运算 </a:t>
            </a:r>
            <a:r>
              <a:rPr lang="en-US" altLang="zh-CN" dirty="0">
                <a:sym typeface="Wingdings" panose="05000000000000000000" pitchFamily="2" charset="2"/>
              </a:rPr>
              <a:t></a:t>
            </a:r>
            <a:r>
              <a:rPr lang="zh-CN" altLang="en-US" dirty="0">
                <a:sym typeface="Wingdings" panose="05000000000000000000" pitchFamily="2" charset="2"/>
              </a:rPr>
              <a:t>字面量优先级最高</a:t>
            </a:r>
            <a:endParaRPr lang="en-US" altLang="zh-CN" dirty="0">
              <a:sym typeface="Wingdings" panose="05000000000000000000" pitchFamily="2" charset="2"/>
            </a:endParaRPr>
          </a:p>
          <a:p>
            <a:pPr marL="285750" indent="-285750">
              <a:buFont typeface="Arial" panose="020B0604020202020204" pitchFamily="34" charset="0"/>
              <a:buChar char="•"/>
            </a:pPr>
            <a:r>
              <a:rPr lang="zh-CN" altLang="en-US" dirty="0">
                <a:sym typeface="Wingdings" panose="05000000000000000000" pitchFamily="2" charset="2"/>
              </a:rPr>
              <a:t>函数调用、下标和切片、属性等返回对象 </a:t>
            </a:r>
            <a:r>
              <a:rPr lang="en-US" altLang="zh-CN" dirty="0">
                <a:sym typeface="Wingdings" panose="05000000000000000000" pitchFamily="2" charset="2"/>
              </a:rPr>
              <a:t></a:t>
            </a:r>
            <a:r>
              <a:rPr lang="zh-CN" altLang="en-US" dirty="0">
                <a:sym typeface="Wingdings" panose="05000000000000000000" pitchFamily="2" charset="2"/>
              </a:rPr>
              <a:t>优先级次之</a:t>
            </a:r>
            <a:endParaRPr lang="en-US" altLang="zh-CN" dirty="0">
              <a:sym typeface="Wingdings" panose="05000000000000000000" pitchFamily="2" charset="2"/>
            </a:endParaRPr>
          </a:p>
          <a:p>
            <a:pPr marL="285750" indent="-285750">
              <a:buFont typeface="Arial" panose="020B0604020202020204" pitchFamily="34" charset="0"/>
              <a:buChar char="•"/>
            </a:pPr>
            <a:r>
              <a:rPr lang="zh-CN" altLang="en-US" dirty="0"/>
              <a:t>有了对象，可以进行计算</a:t>
            </a:r>
            <a:r>
              <a:rPr lang="en-US" altLang="zh-CN" dirty="0">
                <a:sym typeface="Wingdings" panose="05000000000000000000" pitchFamily="2" charset="2"/>
              </a:rPr>
              <a:t></a:t>
            </a:r>
            <a:r>
              <a:rPr lang="zh-CN" altLang="en-US" dirty="0">
                <a:sym typeface="Wingdings" panose="05000000000000000000" pitchFamily="2" charset="2"/>
              </a:rPr>
              <a:t>算术运算符次之，一元的优先级更高</a:t>
            </a:r>
            <a:endParaRPr lang="en-US" altLang="zh-CN" dirty="0">
              <a:sym typeface="Wingdings" panose="05000000000000000000" pitchFamily="2" charset="2"/>
            </a:endParaRPr>
          </a:p>
          <a:p>
            <a:pPr marL="285750" indent="-285750">
              <a:buFont typeface="Arial" panose="020B0604020202020204" pitchFamily="34" charset="0"/>
              <a:buChar char="•"/>
            </a:pPr>
            <a:r>
              <a:rPr lang="zh-CN" altLang="en-US" dirty="0">
                <a:sym typeface="Wingdings" panose="05000000000000000000" pitchFamily="2" charset="2"/>
              </a:rPr>
              <a:t>计算后可以进行比较 </a:t>
            </a:r>
            <a:r>
              <a:rPr lang="en-US" altLang="zh-CN" dirty="0">
                <a:sym typeface="Wingdings" panose="05000000000000000000" pitchFamily="2" charset="2"/>
              </a:rPr>
              <a:t></a:t>
            </a:r>
            <a:r>
              <a:rPr lang="zh-CN" altLang="en-US" dirty="0">
                <a:sym typeface="Wingdings" panose="05000000000000000000" pitchFamily="2" charset="2"/>
              </a:rPr>
              <a:t>比较运算符比算术运算符更低</a:t>
            </a:r>
            <a:endParaRPr lang="en-US" altLang="zh-CN" dirty="0">
              <a:sym typeface="Wingdings" panose="05000000000000000000" pitchFamily="2" charset="2"/>
            </a:endParaRPr>
          </a:p>
          <a:p>
            <a:pPr marL="285750" indent="-285750">
              <a:buFont typeface="Arial" panose="020B0604020202020204" pitchFamily="34" charset="0"/>
              <a:buChar char="•"/>
            </a:pPr>
            <a:r>
              <a:rPr lang="zh-CN" altLang="en-US" dirty="0">
                <a:sym typeface="Wingdings" panose="05000000000000000000" pitchFamily="2" charset="2"/>
              </a:rPr>
              <a:t>比较以及成员判断的结果为</a:t>
            </a:r>
            <a:r>
              <a:rPr lang="en-US" altLang="zh-CN" dirty="0">
                <a:sym typeface="Wingdings" panose="05000000000000000000" pitchFamily="2" charset="2"/>
              </a:rPr>
              <a:t>True/False</a:t>
            </a:r>
            <a:r>
              <a:rPr lang="zh-CN" altLang="en-US" dirty="0">
                <a:sym typeface="Wingdings" panose="05000000000000000000" pitchFamily="2" charset="2"/>
              </a:rPr>
              <a:t>，可以进行逻辑运算</a:t>
            </a:r>
            <a:r>
              <a:rPr lang="en-US" altLang="zh-CN" dirty="0">
                <a:sym typeface="Wingdings" panose="05000000000000000000" pitchFamily="2" charset="2"/>
              </a:rPr>
              <a:t></a:t>
            </a:r>
            <a:r>
              <a:rPr lang="zh-CN" altLang="en-US" dirty="0">
                <a:sym typeface="Wingdings" panose="05000000000000000000" pitchFamily="2" charset="2"/>
              </a:rPr>
              <a:t>逻辑运算比比较运算符低，单目逻辑运算符</a:t>
            </a:r>
            <a:r>
              <a:rPr lang="en-US" altLang="zh-CN" dirty="0">
                <a:sym typeface="Wingdings" panose="05000000000000000000" pitchFamily="2" charset="2"/>
              </a:rPr>
              <a:t>(not)</a:t>
            </a:r>
            <a:r>
              <a:rPr lang="zh-CN" altLang="en-US" dirty="0">
                <a:sym typeface="Wingdings" panose="05000000000000000000" pitchFamily="2" charset="2"/>
              </a:rPr>
              <a:t>更高</a:t>
            </a:r>
            <a:endParaRPr lang="en-US" altLang="zh-CN" dirty="0">
              <a:sym typeface="Wingdings" panose="05000000000000000000" pitchFamily="2" charset="2"/>
            </a:endParaRPr>
          </a:p>
          <a:p>
            <a:pPr marL="285750" indent="-285750">
              <a:buFont typeface="Arial" panose="020B0604020202020204" pitchFamily="34" charset="0"/>
              <a:buChar char="•"/>
            </a:pPr>
            <a:r>
              <a:rPr lang="zh-CN" altLang="en-US" dirty="0"/>
              <a:t>三元运算符及</a:t>
            </a:r>
            <a:r>
              <a:rPr lang="en-US" altLang="zh-CN" dirty="0"/>
              <a:t>lambda</a:t>
            </a:r>
            <a:r>
              <a:rPr lang="zh-CN" altLang="en-US" dirty="0"/>
              <a:t>表达式优先级最低</a:t>
            </a:r>
          </a:p>
        </p:txBody>
      </p:sp>
    </p:spTree>
    <p:extLst>
      <p:ext uri="{BB962C8B-B14F-4D97-AF65-F5344CB8AC3E}">
        <p14:creationId xmlns:p14="http://schemas.microsoft.com/office/powerpoint/2010/main" val="269410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条件表达式：逻辑</a:t>
            </a:r>
            <a:r>
              <a:rPr lang="en-US" altLang="zh-CN" dirty="0"/>
              <a:t>(</a:t>
            </a:r>
            <a:r>
              <a:rPr lang="zh-CN" altLang="en-US" dirty="0"/>
              <a:t>布尔</a:t>
            </a:r>
            <a:r>
              <a:rPr lang="en-US" altLang="zh-CN" dirty="0"/>
              <a:t>)</a:t>
            </a:r>
            <a:r>
              <a:rPr lang="zh-CN" altLang="en-US" dirty="0"/>
              <a:t>运算符</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596562910"/>
              </p:ext>
            </p:extLst>
          </p:nvPr>
        </p:nvGraphicFramePr>
        <p:xfrm>
          <a:off x="258360" y="1444625"/>
          <a:ext cx="11108140" cy="4607560"/>
        </p:xfrm>
        <a:graphic>
          <a:graphicData uri="http://schemas.openxmlformats.org/drawingml/2006/table">
            <a:tbl>
              <a:tblPr firstRow="1" bandRow="1">
                <a:tableStyleId>{5C22544A-7EE6-4342-B048-85BDC9FD1C3A}</a:tableStyleId>
              </a:tblPr>
              <a:tblGrid>
                <a:gridCol w="1815152">
                  <a:extLst>
                    <a:ext uri="{9D8B030D-6E8A-4147-A177-3AD203B41FA5}">
                      <a16:colId xmlns:a16="http://schemas.microsoft.com/office/drawing/2014/main" val="2277951885"/>
                    </a:ext>
                  </a:extLst>
                </a:gridCol>
                <a:gridCol w="3738918">
                  <a:extLst>
                    <a:ext uri="{9D8B030D-6E8A-4147-A177-3AD203B41FA5}">
                      <a16:colId xmlns:a16="http://schemas.microsoft.com/office/drawing/2014/main" val="2374072291"/>
                    </a:ext>
                  </a:extLst>
                </a:gridCol>
                <a:gridCol w="2777035">
                  <a:extLst>
                    <a:ext uri="{9D8B030D-6E8A-4147-A177-3AD203B41FA5}">
                      <a16:colId xmlns:a16="http://schemas.microsoft.com/office/drawing/2014/main" val="3844200211"/>
                    </a:ext>
                  </a:extLst>
                </a:gridCol>
                <a:gridCol w="2777035">
                  <a:extLst>
                    <a:ext uri="{9D8B030D-6E8A-4147-A177-3AD203B41FA5}">
                      <a16:colId xmlns:a16="http://schemas.microsoft.com/office/drawing/2014/main" val="3919369209"/>
                    </a:ext>
                  </a:extLst>
                </a:gridCol>
              </a:tblGrid>
              <a:tr h="370840">
                <a:tc>
                  <a:txBody>
                    <a:bodyPr/>
                    <a:lstStyle/>
                    <a:p>
                      <a:r>
                        <a:rPr lang="zh-CN" altLang="en-US" dirty="0"/>
                        <a:t>运算符</a:t>
                      </a:r>
                    </a:p>
                  </a:txBody>
                  <a:tcPr/>
                </a:tc>
                <a:tc>
                  <a:txBody>
                    <a:bodyPr/>
                    <a:lstStyle/>
                    <a:p>
                      <a:r>
                        <a:rPr lang="zh-CN" altLang="en-US" dirty="0"/>
                        <a:t>说明</a:t>
                      </a:r>
                    </a:p>
                  </a:txBody>
                  <a:tcPr/>
                </a:tc>
                <a:tc>
                  <a:txBody>
                    <a:bodyPr/>
                    <a:lstStyle/>
                    <a:p>
                      <a:r>
                        <a:rPr lang="zh-CN" altLang="en-US" dirty="0"/>
                        <a:t>实例</a:t>
                      </a:r>
                    </a:p>
                  </a:txBody>
                  <a:tcPr/>
                </a:tc>
                <a:tc>
                  <a:txBody>
                    <a:bodyPr/>
                    <a:lstStyle/>
                    <a:p>
                      <a:r>
                        <a:rPr lang="zh-CN" altLang="en-US" dirty="0"/>
                        <a:t>结果</a:t>
                      </a:r>
                    </a:p>
                  </a:txBody>
                  <a:tcPr/>
                </a:tc>
                <a:extLst>
                  <a:ext uri="{0D108BD9-81ED-4DB2-BD59-A6C34878D82A}">
                    <a16:rowId xmlns:a16="http://schemas.microsoft.com/office/drawing/2014/main" val="258297629"/>
                  </a:ext>
                </a:extLst>
              </a:tr>
              <a:tr h="370840">
                <a:tc>
                  <a:txBody>
                    <a:bodyPr/>
                    <a:lstStyle/>
                    <a:p>
                      <a:r>
                        <a:rPr lang="zh-CN" altLang="en-US" dirty="0"/>
                        <a:t>逻辑非</a:t>
                      </a:r>
                      <a:endParaRPr lang="en-US" altLang="zh-CN" dirty="0"/>
                    </a:p>
                    <a:p>
                      <a:r>
                        <a:rPr lang="en-US" altLang="zh-CN" u="sng" dirty="0">
                          <a:solidFill>
                            <a:srgbClr val="FF0000"/>
                          </a:solidFill>
                        </a:rPr>
                        <a:t>not expr</a:t>
                      </a:r>
                      <a:endParaRPr lang="zh-CN" altLang="en-US" u="sng" dirty="0">
                        <a:solidFill>
                          <a:srgbClr val="FF0000"/>
                        </a:solidFill>
                      </a:endParaRPr>
                    </a:p>
                  </a:txBody>
                  <a:tcPr/>
                </a:tc>
                <a:tc>
                  <a:txBody>
                    <a:bodyPr/>
                    <a:lstStyle/>
                    <a:p>
                      <a:r>
                        <a:rPr lang="en-US" altLang="zh-CN" dirty="0"/>
                        <a:t> expr</a:t>
                      </a:r>
                      <a:r>
                        <a:rPr lang="zh-CN" altLang="en-US" dirty="0"/>
                        <a:t>为真值时返回</a:t>
                      </a:r>
                      <a:r>
                        <a:rPr lang="en-US" altLang="zh-CN" dirty="0"/>
                        <a:t>False</a:t>
                      </a:r>
                      <a:r>
                        <a:rPr lang="zh-CN" altLang="en-US" dirty="0"/>
                        <a:t>，</a:t>
                      </a:r>
                      <a:endParaRPr lang="en-US" altLang="zh-CN" dirty="0"/>
                    </a:p>
                    <a:p>
                      <a:r>
                        <a:rPr lang="en-US" altLang="zh-CN" dirty="0"/>
                        <a:t> expr</a:t>
                      </a:r>
                      <a:r>
                        <a:rPr lang="zh-CN" altLang="en-US" dirty="0"/>
                        <a:t>为假值时返回</a:t>
                      </a:r>
                      <a:r>
                        <a:rPr lang="en-US" altLang="zh-CN" dirty="0"/>
                        <a:t>True. </a:t>
                      </a:r>
                      <a:endParaRPr lang="zh-CN" altLang="en-US" dirty="0"/>
                    </a:p>
                  </a:txBody>
                  <a:tcPr/>
                </a:tc>
                <a:tc>
                  <a:txBody>
                    <a:bodyPr/>
                    <a:lstStyle/>
                    <a:p>
                      <a:r>
                        <a:rPr lang="en-US" altLang="zh-CN" dirty="0"/>
                        <a:t>not 4, not False,</a:t>
                      </a:r>
                      <a:r>
                        <a:rPr lang="en-US" altLang="zh-CN" baseline="0" dirty="0"/>
                        <a:t> not True</a:t>
                      </a:r>
                      <a:endParaRPr lang="en-US" altLang="zh-CN" dirty="0"/>
                    </a:p>
                    <a:p>
                      <a:r>
                        <a:rPr lang="en-US" altLang="zh-CN" dirty="0"/>
                        <a:t>not [1,2], not '' </a:t>
                      </a:r>
                      <a:endParaRPr lang="zh-CN" altLang="en-US" dirty="0"/>
                    </a:p>
                  </a:txBody>
                  <a:tcPr/>
                </a:tc>
                <a:tc>
                  <a:txBody>
                    <a:bodyPr/>
                    <a:lstStyle/>
                    <a:p>
                      <a:r>
                        <a:rPr lang="en-US" altLang="zh-CN" dirty="0"/>
                        <a:t>(False,</a:t>
                      </a:r>
                      <a:r>
                        <a:rPr lang="en-US" altLang="zh-CN" baseline="0" dirty="0"/>
                        <a:t> True, False)</a:t>
                      </a:r>
                    </a:p>
                    <a:p>
                      <a:r>
                        <a:rPr lang="en-US" altLang="zh-CN" baseline="0" dirty="0"/>
                        <a:t>(False, True) </a:t>
                      </a:r>
                      <a:endParaRPr lang="zh-CN" altLang="en-US" dirty="0"/>
                    </a:p>
                  </a:txBody>
                  <a:tcPr/>
                </a:tc>
                <a:extLst>
                  <a:ext uri="{0D108BD9-81ED-4DB2-BD59-A6C34878D82A}">
                    <a16:rowId xmlns:a16="http://schemas.microsoft.com/office/drawing/2014/main" val="3710177740"/>
                  </a:ext>
                </a:extLst>
              </a:tr>
              <a:tr h="370840">
                <a:tc>
                  <a:txBody>
                    <a:bodyPr/>
                    <a:lstStyle/>
                    <a:p>
                      <a:r>
                        <a:rPr lang="zh-CN" altLang="en-US" dirty="0"/>
                        <a:t>逻辑与</a:t>
                      </a:r>
                      <a:endParaRPr lang="en-US" altLang="zh-CN" dirty="0"/>
                    </a:p>
                    <a:p>
                      <a:r>
                        <a:rPr lang="en-US" altLang="zh-CN" u="sng" dirty="0">
                          <a:solidFill>
                            <a:srgbClr val="FF0000"/>
                          </a:solidFill>
                        </a:rPr>
                        <a:t>expr1</a:t>
                      </a:r>
                      <a:r>
                        <a:rPr lang="en-US" altLang="zh-CN" u="sng" baseline="0" dirty="0">
                          <a:solidFill>
                            <a:srgbClr val="FF0000"/>
                          </a:solidFill>
                        </a:rPr>
                        <a:t> and expr2</a:t>
                      </a:r>
                    </a:p>
                    <a:p>
                      <a:r>
                        <a:rPr lang="en-US" altLang="zh-CN" u="sng" baseline="0" dirty="0">
                          <a:solidFill>
                            <a:srgbClr val="FF0000"/>
                          </a:solidFill>
                        </a:rPr>
                        <a:t>and expr3  </a:t>
                      </a:r>
                      <a:endParaRPr lang="zh-CN" altLang="en-US" u="sng" dirty="0">
                        <a:solidFill>
                          <a:srgbClr val="FF0000"/>
                        </a:solidFill>
                      </a:endParaRPr>
                    </a:p>
                  </a:txBody>
                  <a:tcPr/>
                </a:tc>
                <a:tc>
                  <a:txBody>
                    <a:bodyPr/>
                    <a:lstStyle/>
                    <a:p>
                      <a:r>
                        <a:rPr lang="zh-CN" altLang="en-US" dirty="0"/>
                        <a:t>按顺序计算表达式的值，前面</a:t>
                      </a:r>
                      <a:r>
                        <a:rPr lang="zh-CN" altLang="en-US" sz="2000" dirty="0">
                          <a:solidFill>
                            <a:srgbClr val="0070C0"/>
                          </a:solidFill>
                        </a:rPr>
                        <a:t>表达式为假时返回该表达式的值</a:t>
                      </a:r>
                      <a:r>
                        <a:rPr lang="zh-CN" altLang="en-US" dirty="0"/>
                        <a:t>，后面表达式不再计算。否则计算下一个表达式，如果到达最后一个表达式（即前面都为</a:t>
                      </a:r>
                      <a:r>
                        <a:rPr lang="en-US" altLang="zh-CN" dirty="0"/>
                        <a:t>True</a:t>
                      </a:r>
                      <a:r>
                        <a:rPr lang="zh-CN" altLang="en-US" dirty="0"/>
                        <a:t>），则返回该表达式</a:t>
                      </a:r>
                      <a:r>
                        <a:rPr lang="en-US" altLang="zh-CN" baseline="0" dirty="0"/>
                        <a:t> </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 </a:t>
                      </a:r>
                      <a:r>
                        <a:rPr lang="en-US" altLang="zh-CN" dirty="0"/>
                        <a:t>and True</a:t>
                      </a:r>
                    </a:p>
                    <a:p>
                      <a:r>
                        <a:rPr lang="en-US" altLang="zh-CN" dirty="0"/>
                        <a:t>4</a:t>
                      </a:r>
                      <a:r>
                        <a:rPr lang="en-US" altLang="zh-CN" baseline="0" dirty="0"/>
                        <a:t> and </a:t>
                      </a:r>
                      <a:r>
                        <a:rPr lang="en-US" altLang="zh-CN" baseline="0" dirty="0">
                          <a:solidFill>
                            <a:srgbClr val="FF0000"/>
                          </a:solidFill>
                        </a:rPr>
                        <a:t>{}</a:t>
                      </a:r>
                      <a:r>
                        <a:rPr lang="zh-CN" altLang="en-US" baseline="0" dirty="0"/>
                        <a:t> </a:t>
                      </a:r>
                      <a:r>
                        <a:rPr lang="en-US" altLang="zh-CN" baseline="0" dirty="0"/>
                        <a:t>and 3.14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[1] and (2,) and </a:t>
                      </a:r>
                      <a:r>
                        <a:rPr lang="en-US" altLang="zh-CN" dirty="0">
                          <a:solidFill>
                            <a:srgbClr val="FF0000"/>
                          </a:solidFill>
                        </a:rPr>
                        <a:t>"3"</a:t>
                      </a:r>
                      <a:r>
                        <a:rPr lang="en-US" altLang="zh-CN" dirty="0"/>
                        <a:t> </a:t>
                      </a:r>
                    </a:p>
                  </a:txBody>
                  <a:tcPr/>
                </a:tc>
                <a:tc>
                  <a:txBody>
                    <a:bodyPr/>
                    <a:lstStyle/>
                    <a:p>
                      <a:r>
                        <a:rPr lang="en-US" altLang="zh-CN" dirty="0"/>
                        <a:t>[]</a:t>
                      </a:r>
                    </a:p>
                    <a:p>
                      <a:r>
                        <a:rPr lang="en-US" altLang="zh-CN" dirty="0"/>
                        <a:t>{} </a:t>
                      </a:r>
                    </a:p>
                    <a:p>
                      <a:r>
                        <a:rPr lang="en-US" altLang="zh-CN" dirty="0"/>
                        <a:t>"3" </a:t>
                      </a:r>
                      <a:endParaRPr lang="zh-CN" altLang="en-US" dirty="0"/>
                    </a:p>
                  </a:txBody>
                  <a:tcPr/>
                </a:tc>
                <a:extLst>
                  <a:ext uri="{0D108BD9-81ED-4DB2-BD59-A6C34878D82A}">
                    <a16:rowId xmlns:a16="http://schemas.microsoft.com/office/drawing/2014/main" val="2144783918"/>
                  </a:ext>
                </a:extLst>
              </a:tr>
              <a:tr h="370840">
                <a:tc>
                  <a:txBody>
                    <a:bodyPr/>
                    <a:lstStyle/>
                    <a:p>
                      <a:r>
                        <a:rPr lang="zh-CN" altLang="en-US" dirty="0"/>
                        <a:t>逻辑或</a:t>
                      </a:r>
                      <a:endParaRPr lang="en-US" altLang="zh-CN" dirty="0"/>
                    </a:p>
                    <a:p>
                      <a:r>
                        <a:rPr lang="en-US" altLang="zh-CN" u="sng" dirty="0">
                          <a:solidFill>
                            <a:srgbClr val="FF0000"/>
                          </a:solidFill>
                        </a:rPr>
                        <a:t>expr1</a:t>
                      </a:r>
                      <a:r>
                        <a:rPr lang="en-US" altLang="zh-CN" u="sng" baseline="0" dirty="0">
                          <a:solidFill>
                            <a:srgbClr val="FF0000"/>
                          </a:solidFill>
                        </a:rPr>
                        <a:t> or expr2 or expr3</a:t>
                      </a:r>
                      <a:endParaRPr lang="zh-CN" altLang="en-US" u="sng"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按顺序计算表达式的值，</a:t>
                      </a:r>
                      <a:r>
                        <a:rPr lang="zh-CN" altLang="en-US" sz="2000" dirty="0">
                          <a:solidFill>
                            <a:srgbClr val="0070C0"/>
                          </a:solidFill>
                        </a:rPr>
                        <a:t>前面表达式为真时返回该表达式的值</a:t>
                      </a:r>
                      <a:r>
                        <a:rPr lang="zh-CN" altLang="en-US" dirty="0"/>
                        <a:t>，后面表达式不再计算。否则计算下一个表达式，如果到达最后一个表达式（即前面都为</a:t>
                      </a:r>
                      <a:r>
                        <a:rPr lang="en-US" altLang="zh-CN" dirty="0"/>
                        <a:t>False</a:t>
                      </a:r>
                      <a:r>
                        <a:rPr lang="zh-CN" altLang="en-US" dirty="0"/>
                        <a:t>），则返回该表达式</a:t>
                      </a:r>
                      <a:r>
                        <a:rPr lang="en-US" altLang="zh-CN" baseline="0" dirty="0"/>
                        <a:t> </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  or </a:t>
                      </a:r>
                      <a:r>
                        <a:rPr lang="en-US" altLang="zh-CN" dirty="0">
                          <a:solidFill>
                            <a:srgbClr val="FF0000"/>
                          </a:solidFill>
                        </a:rPr>
                        <a:t>True</a:t>
                      </a:r>
                    </a:p>
                    <a:p>
                      <a:r>
                        <a:rPr lang="en-US" altLang="zh-CN" dirty="0">
                          <a:solidFill>
                            <a:srgbClr val="FF0000"/>
                          </a:solidFill>
                        </a:rPr>
                        <a:t>4</a:t>
                      </a:r>
                      <a:r>
                        <a:rPr lang="en-US" altLang="zh-CN" baseline="0" dirty="0"/>
                        <a:t> or {}</a:t>
                      </a:r>
                      <a:r>
                        <a:rPr lang="zh-CN" altLang="en-US" baseline="0" dirty="0"/>
                        <a:t> </a:t>
                      </a:r>
                      <a:r>
                        <a:rPr lang="en-US" altLang="zh-CN" baseline="0" dirty="0"/>
                        <a:t>or 3.14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[1]</a:t>
                      </a:r>
                      <a:r>
                        <a:rPr lang="en-US" altLang="zh-CN" dirty="0"/>
                        <a:t> or  (2,)  or "3"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 or </a:t>
                      </a:r>
                      <a:r>
                        <a:rPr lang="en-US" altLang="zh-CN" dirty="0">
                          <a:solidFill>
                            <a:srgbClr val="FF0000"/>
                          </a:solidFill>
                        </a:rPr>
                        <a:t>[1,2]</a:t>
                      </a:r>
                      <a:r>
                        <a:rPr lang="en-US" altLang="zh-CN" baseline="0" dirty="0">
                          <a:solidFill>
                            <a:srgbClr val="FF0000"/>
                          </a:solidFill>
                        </a:rPr>
                        <a:t> </a:t>
                      </a:r>
                      <a:r>
                        <a:rPr lang="en-US" altLang="zh-CN" baseline="0" dirty="0"/>
                        <a:t>or None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a:t>False or [] or </a:t>
                      </a:r>
                      <a:r>
                        <a:rPr lang="en-US" altLang="zh-CN" baseline="0" dirty="0">
                          <a:solidFill>
                            <a:srgbClr val="FF0000"/>
                          </a:solidFill>
                        </a:rPr>
                        <a:t>[1,2,3] </a:t>
                      </a:r>
                      <a:endParaRPr lang="en-US" altLang="zh-CN" dirty="0">
                        <a:solidFill>
                          <a:srgbClr val="FF0000"/>
                        </a:solidFill>
                      </a:endParaRPr>
                    </a:p>
                  </a:txBody>
                  <a:tcPr/>
                </a:tc>
                <a:tc>
                  <a:txBody>
                    <a:bodyPr/>
                    <a:lstStyle/>
                    <a:p>
                      <a:r>
                        <a:rPr lang="en-US" altLang="zh-CN" dirty="0"/>
                        <a:t>True</a:t>
                      </a:r>
                    </a:p>
                    <a:p>
                      <a:r>
                        <a:rPr lang="en-US" altLang="zh-CN" dirty="0"/>
                        <a:t>4</a:t>
                      </a:r>
                    </a:p>
                    <a:p>
                      <a:r>
                        <a:rPr lang="en-US" altLang="zh-CN" dirty="0"/>
                        <a:t>[1] </a:t>
                      </a:r>
                    </a:p>
                    <a:p>
                      <a:r>
                        <a:rPr lang="en-US" altLang="zh-CN" dirty="0"/>
                        <a:t>[1, 2]</a:t>
                      </a:r>
                    </a:p>
                    <a:p>
                      <a:r>
                        <a:rPr lang="en-US" altLang="zh-CN" dirty="0"/>
                        <a:t>[1, 2, 3]</a:t>
                      </a:r>
                      <a:endParaRPr lang="zh-CN" altLang="en-US" dirty="0"/>
                    </a:p>
                  </a:txBody>
                  <a:tcPr/>
                </a:tc>
                <a:extLst>
                  <a:ext uri="{0D108BD9-81ED-4DB2-BD59-A6C34878D82A}">
                    <a16:rowId xmlns:a16="http://schemas.microsoft.com/office/drawing/2014/main" val="2454659952"/>
                  </a:ext>
                </a:extLst>
              </a:tr>
            </a:tbl>
          </a:graphicData>
        </a:graphic>
      </p:graphicFrame>
      <p:sp>
        <p:nvSpPr>
          <p:cNvPr id="5" name="矩形 4"/>
          <p:cNvSpPr/>
          <p:nvPr/>
        </p:nvSpPr>
        <p:spPr>
          <a:xfrm>
            <a:off x="3505200" y="6090335"/>
            <a:ext cx="8115300" cy="646331"/>
          </a:xfrm>
          <a:prstGeom prst="rect">
            <a:avLst/>
          </a:prstGeom>
        </p:spPr>
        <p:txBody>
          <a:bodyPr wrap="square">
            <a:spAutoFit/>
          </a:bodyPr>
          <a:lstStyle/>
          <a:p>
            <a:r>
              <a:rPr lang="en-US" altLang="zh-CN" b="1" dirty="0">
                <a:solidFill>
                  <a:srgbClr val="FF0000"/>
                </a:solidFill>
              </a:rPr>
              <a:t>and : </a:t>
            </a:r>
            <a:r>
              <a:rPr lang="zh-CN" altLang="en-US" b="1" dirty="0">
                <a:solidFill>
                  <a:srgbClr val="FF0000"/>
                </a:solidFill>
              </a:rPr>
              <a:t>返回第一个假</a:t>
            </a:r>
            <a:r>
              <a:rPr lang="en-US" altLang="zh-CN" b="1" dirty="0">
                <a:solidFill>
                  <a:srgbClr val="FF0000"/>
                </a:solidFill>
              </a:rPr>
              <a:t>(None</a:t>
            </a:r>
            <a:r>
              <a:rPr lang="zh-CN" altLang="en-US" b="1" dirty="0">
                <a:solidFill>
                  <a:srgbClr val="FF0000"/>
                </a:solidFill>
              </a:rPr>
              <a:t>、空或者数值</a:t>
            </a:r>
            <a:r>
              <a:rPr lang="en-US" altLang="zh-CN" b="1" dirty="0">
                <a:solidFill>
                  <a:srgbClr val="FF0000"/>
                </a:solidFill>
              </a:rPr>
              <a:t>0)</a:t>
            </a:r>
            <a:r>
              <a:rPr lang="zh-CN" altLang="en-US" b="1" dirty="0">
                <a:solidFill>
                  <a:srgbClr val="FF0000"/>
                </a:solidFill>
              </a:rPr>
              <a:t>的表达式或者最后一个表达式</a:t>
            </a:r>
            <a:endParaRPr lang="en-US" altLang="zh-CN" b="1" dirty="0">
              <a:solidFill>
                <a:srgbClr val="FF0000"/>
              </a:solidFill>
            </a:endParaRPr>
          </a:p>
          <a:p>
            <a:r>
              <a:rPr lang="en-US" altLang="zh-CN" b="1" dirty="0">
                <a:solidFill>
                  <a:srgbClr val="FF0000"/>
                </a:solidFill>
              </a:rPr>
              <a:t>or: </a:t>
            </a:r>
            <a:r>
              <a:rPr lang="zh-CN" altLang="en-US" b="1" dirty="0">
                <a:solidFill>
                  <a:srgbClr val="FF0000"/>
                </a:solidFill>
              </a:rPr>
              <a:t>返回第一个真（非</a:t>
            </a:r>
            <a:r>
              <a:rPr lang="en-US" altLang="zh-CN" b="1" dirty="0">
                <a:solidFill>
                  <a:srgbClr val="FF0000"/>
                </a:solidFill>
              </a:rPr>
              <a:t>None</a:t>
            </a:r>
            <a:r>
              <a:rPr lang="zh-CN" altLang="en-US" b="1" dirty="0">
                <a:solidFill>
                  <a:srgbClr val="FF0000"/>
                </a:solidFill>
              </a:rPr>
              <a:t>、非空或者非</a:t>
            </a:r>
            <a:r>
              <a:rPr lang="en-US" altLang="zh-CN" b="1" dirty="0">
                <a:solidFill>
                  <a:srgbClr val="FF0000"/>
                </a:solidFill>
              </a:rPr>
              <a:t>0</a:t>
            </a:r>
            <a:r>
              <a:rPr lang="zh-CN" altLang="en-US" b="1" dirty="0">
                <a:solidFill>
                  <a:srgbClr val="FF0000"/>
                </a:solidFill>
              </a:rPr>
              <a:t>）的表达式或者最后一个表达式</a:t>
            </a:r>
          </a:p>
        </p:txBody>
      </p:sp>
      <p:sp>
        <p:nvSpPr>
          <p:cNvPr id="6" name="矩形 5"/>
          <p:cNvSpPr/>
          <p:nvPr/>
        </p:nvSpPr>
        <p:spPr>
          <a:xfrm>
            <a:off x="497014" y="6063734"/>
            <a:ext cx="3643186" cy="646331"/>
          </a:xfrm>
          <a:prstGeom prst="rect">
            <a:avLst/>
          </a:prstGeom>
        </p:spPr>
        <p:txBody>
          <a:bodyPr wrap="square">
            <a:spAutoFit/>
          </a:bodyPr>
          <a:lstStyle/>
          <a:p>
            <a:r>
              <a:rPr lang="zh-CN" altLang="en-US" dirty="0">
                <a:latin typeface="arial" panose="020B0604020202020204" pitchFamily="34" charset="0"/>
              </a:rPr>
              <a:t>短路逻辑</a:t>
            </a:r>
            <a:r>
              <a:rPr lang="en-US" altLang="zh-CN" dirty="0">
                <a:latin typeface="arial" panose="020B0604020202020204" pitchFamily="34" charset="0"/>
              </a:rPr>
              <a:t>(short-circuit logic)</a:t>
            </a:r>
          </a:p>
          <a:p>
            <a:r>
              <a:rPr lang="zh-CN" altLang="en-US" dirty="0">
                <a:latin typeface="arial" panose="020B0604020202020204" pitchFamily="34" charset="0"/>
              </a:rPr>
              <a:t>惰性求值</a:t>
            </a:r>
            <a:r>
              <a:rPr lang="en-US" altLang="zh-CN" dirty="0">
                <a:latin typeface="arial" panose="020B0604020202020204" pitchFamily="34" charset="0"/>
              </a:rPr>
              <a:t>(lazy evaluation</a:t>
            </a:r>
            <a:r>
              <a:rPr lang="zh-CN" altLang="en-US" dirty="0">
                <a:latin typeface="arial" panose="020B0604020202020204" pitchFamily="34" charset="0"/>
              </a:rPr>
              <a:t>）</a:t>
            </a:r>
            <a:endParaRPr lang="zh-CN" altLang="en-US" dirty="0"/>
          </a:p>
        </p:txBody>
      </p:sp>
    </p:spTree>
    <p:extLst>
      <p:ext uri="{BB962C8B-B14F-4D97-AF65-F5344CB8AC3E}">
        <p14:creationId xmlns:p14="http://schemas.microsoft.com/office/powerpoint/2010/main" val="20841930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2225">
          <a:solidFill>
            <a:schemeClr val="accent4">
              <a:lumMod val="50000"/>
            </a:schemeClr>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14002</TotalTime>
  <Words>8605</Words>
  <Application>Microsoft Macintosh PowerPoint</Application>
  <PresentationFormat>宽屏</PresentationFormat>
  <Paragraphs>1126</Paragraphs>
  <Slides>60</Slides>
  <Notes>28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60</vt:i4>
      </vt:variant>
    </vt:vector>
  </HeadingPairs>
  <TitlesOfParts>
    <vt:vector size="70" baseType="lpstr">
      <vt:lpstr>等线</vt:lpstr>
      <vt:lpstr>等线 Light</vt:lpstr>
      <vt:lpstr>宋体</vt:lpstr>
      <vt:lpstr>Arial</vt:lpstr>
      <vt:lpstr>Arial</vt:lpstr>
      <vt:lpstr>Courier New</vt:lpstr>
      <vt:lpstr>Mangal</vt:lpstr>
      <vt:lpstr>Times New Roman</vt:lpstr>
      <vt:lpstr>Wingdings</vt:lpstr>
      <vt:lpstr>Office 主题​​</vt:lpstr>
      <vt:lpstr>第3章 选择与循环</vt:lpstr>
      <vt:lpstr>Python程序结构</vt:lpstr>
      <vt:lpstr>3.2 选择结构</vt:lpstr>
      <vt:lpstr>3.2.1 单分支选择结构</vt:lpstr>
      <vt:lpstr>3.2.2 双分支结构</vt:lpstr>
      <vt:lpstr>3.1 条件表达式</vt:lpstr>
      <vt:lpstr>3.1 条件表达式:主要运算符</vt:lpstr>
      <vt:lpstr>运算符优先级</vt:lpstr>
      <vt:lpstr>3.1 条件表达式：逻辑(布尔)运算符</vt:lpstr>
      <vt:lpstr>3.1 条件表达式：逻辑(布尔)运算符</vt:lpstr>
      <vt:lpstr>3.1 条件表达式：逻辑(布尔)运算符</vt:lpstr>
      <vt:lpstr>3.1 条件表达式：逻辑(布尔)运算符</vt:lpstr>
      <vt:lpstr>3.1 条件表达式：短路逻辑</vt:lpstr>
      <vt:lpstr>3.1 条件表达式：不允许赋值运算符“=”</vt:lpstr>
      <vt:lpstr>3.2.2 双分支结构</vt:lpstr>
      <vt:lpstr>3.2.2 双分支结构: if/else三元运算符，惰性求值</vt:lpstr>
      <vt:lpstr>3.2.4 选择结构的嵌套</vt:lpstr>
      <vt:lpstr>3.2.4 选择结构的嵌套</vt:lpstr>
      <vt:lpstr>3.2.3 多分支结构</vt:lpstr>
      <vt:lpstr>3.2.3 多分支结构</vt:lpstr>
      <vt:lpstr>3.2.5 选择结构应用</vt:lpstr>
      <vt:lpstr>3.2.5 选择结构应用*(while循环语句再讲)</vt:lpstr>
      <vt:lpstr>3.2.5 选择结构应用</vt:lpstr>
      <vt:lpstr>模块time</vt:lpstr>
      <vt:lpstr>常见错误：错误递进</vt:lpstr>
      <vt:lpstr>常见错误：条件表达式错误</vt:lpstr>
      <vt:lpstr>3.3 循环结构</vt:lpstr>
      <vt:lpstr>3.3.1 for循环与while循环</vt:lpstr>
      <vt:lpstr>3.3.1 for循环与while循环</vt:lpstr>
      <vt:lpstr>为什么要引入循环结构？</vt:lpstr>
      <vt:lpstr>为什么要引入循环结构？</vt:lpstr>
      <vt:lpstr>3.3.1 for循环与while循环</vt:lpstr>
      <vt:lpstr>3.2.5 选择结构应用: 循环结构</vt:lpstr>
      <vt:lpstr>循环的设计while</vt:lpstr>
      <vt:lpstr>while循环例子： 求一个解</vt:lpstr>
      <vt:lpstr>while循环例子  引入break </vt:lpstr>
      <vt:lpstr>while循环例子：求多个解</vt:lpstr>
      <vt:lpstr>3.3.1 for循环与while循环</vt:lpstr>
      <vt:lpstr>补充： 可迭代对象、迭代器</vt:lpstr>
      <vt:lpstr>循环的设计 for</vt:lpstr>
      <vt:lpstr>3.3.1 for循环与while循环</vt:lpstr>
      <vt:lpstr>for循环示例</vt:lpstr>
      <vt:lpstr>for循环示例： 蒙特卡罗模拟计算pi</vt:lpstr>
      <vt:lpstr>3.4  break和continue语句</vt:lpstr>
      <vt:lpstr>break以及else示例</vt:lpstr>
      <vt:lpstr>break以及else示例</vt:lpstr>
      <vt:lpstr>3.4  break和continue语句:警惕continue可能带来的问题</vt:lpstr>
      <vt:lpstr>循环嵌套</vt:lpstr>
      <vt:lpstr>循环嵌套</vt:lpstr>
      <vt:lpstr>循环嵌套</vt:lpstr>
      <vt:lpstr>循环嵌套</vt:lpstr>
      <vt:lpstr>3.4  break和continue语句</vt:lpstr>
      <vt:lpstr>3.3.2 循环结构的优化</vt:lpstr>
      <vt:lpstr>3.3.2 循环结构的优化</vt:lpstr>
      <vt:lpstr>3.3.2 循环结构的优化</vt:lpstr>
      <vt:lpstr>3.5 案例精选(自己看)</vt:lpstr>
      <vt:lpstr>3.5 案例精选</vt:lpstr>
      <vt:lpstr>二维矩阵</vt:lpstr>
      <vt:lpstr>二维矩阵的生成与访问</vt:lpstr>
      <vt:lpstr>矩阵转置（第2章的内容）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Dilin Mao</dc:creator>
  <cp:lastModifiedBy>Microsoft Office User</cp:lastModifiedBy>
  <cp:revision>299</cp:revision>
  <dcterms:created xsi:type="dcterms:W3CDTF">2016-03-21T13:41:53Z</dcterms:created>
  <dcterms:modified xsi:type="dcterms:W3CDTF">2018-11-02T22:59:59Z</dcterms:modified>
</cp:coreProperties>
</file>