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9" r:id="rId2"/>
    <p:sldId id="509" r:id="rId3"/>
    <p:sldId id="320" r:id="rId4"/>
    <p:sldId id="323" r:id="rId5"/>
    <p:sldId id="322" r:id="rId6"/>
    <p:sldId id="377" r:id="rId7"/>
    <p:sldId id="378" r:id="rId8"/>
    <p:sldId id="325" r:id="rId9"/>
    <p:sldId id="326" r:id="rId10"/>
    <p:sldId id="328" r:id="rId11"/>
    <p:sldId id="329" r:id="rId12"/>
    <p:sldId id="330" r:id="rId13"/>
    <p:sldId id="331" r:id="rId14"/>
    <p:sldId id="332" r:id="rId15"/>
    <p:sldId id="337" r:id="rId16"/>
    <p:sldId id="333" r:id="rId17"/>
    <p:sldId id="339" r:id="rId18"/>
    <p:sldId id="338" r:id="rId19"/>
    <p:sldId id="335" r:id="rId20"/>
    <p:sldId id="336" r:id="rId21"/>
    <p:sldId id="334" r:id="rId22"/>
    <p:sldId id="340" r:id="rId23"/>
    <p:sldId id="327" r:id="rId24"/>
    <p:sldId id="341" r:id="rId25"/>
    <p:sldId id="343" r:id="rId26"/>
    <p:sldId id="345" r:id="rId27"/>
    <p:sldId id="34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38" autoAdjust="0"/>
    <p:restoredTop sz="65246" autoAdjust="0"/>
  </p:normalViewPr>
  <p:slideViewPr>
    <p:cSldViewPr snapToGrid="0">
      <p:cViewPr varScale="1">
        <p:scale>
          <a:sx n="77" d="100"/>
          <a:sy n="77" d="100"/>
        </p:scale>
        <p:origin x="192" y="176"/>
      </p:cViewPr>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1123E-02EC-4602-938B-05FDAB4AF063}" type="datetimeFigureOut">
              <a:rPr lang="zh-CN" altLang="en-US" smtClean="0"/>
              <a:t>2018/12/2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47D58-1A54-4BED-AE48-739F43CCC909}" type="slidenum">
              <a:rPr lang="zh-CN" altLang="en-US" smtClean="0"/>
              <a:t>‹#›</a:t>
            </a:fld>
            <a:endParaRPr lang="zh-CN" altLang="en-US"/>
          </a:p>
        </p:txBody>
      </p:sp>
    </p:spTree>
    <p:extLst>
      <p:ext uri="{BB962C8B-B14F-4D97-AF65-F5344CB8AC3E}">
        <p14:creationId xmlns:p14="http://schemas.microsoft.com/office/powerpoint/2010/main" val="101999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span</a:t>
            </a:r>
          </a:p>
          <a:p>
            <a:r>
              <a:rPr lang="en-US" altLang="zh-CN" dirty="0"/>
              <a:t>&gt;&gt;&gt; print('pattern==&gt;%s\</a:t>
            </a:r>
            <a:r>
              <a:rPr lang="en-US" altLang="zh-CN" dirty="0" err="1"/>
              <a:t>nfound</a:t>
            </a:r>
            <a:r>
              <a:rPr lang="en-US" altLang="zh-CN" dirty="0"/>
              <a:t>==&gt;%s' % (</a:t>
            </a:r>
            <a:r>
              <a:rPr lang="en-US" altLang="zh-CN" dirty="0" err="1"/>
              <a:t>match.re.pattern</a:t>
            </a:r>
            <a:r>
              <a:rPr lang="en-US" altLang="zh-CN" dirty="0"/>
              <a:t>, </a:t>
            </a:r>
            <a:r>
              <a:rPr lang="en-US" altLang="zh-CN" dirty="0" err="1"/>
              <a:t>match.group</a:t>
            </a:r>
            <a:r>
              <a:rPr lang="en-US" altLang="zh-CN" dirty="0"/>
              <a:t>()) ) </a:t>
            </a:r>
          </a:p>
          <a:p>
            <a:endParaRPr lang="en-US" altLang="zh-CN" dirty="0"/>
          </a:p>
          <a:p>
            <a:r>
              <a:rPr lang="en-US" altLang="zh-CN" dirty="0"/>
              <a:t>pattern==&gt;</a:t>
            </a:r>
            <a:r>
              <a:rPr lang="en-US" altLang="zh-CN" dirty="0" err="1"/>
              <a:t>fo</a:t>
            </a:r>
            <a:endParaRPr lang="en-US" altLang="zh-CN" dirty="0"/>
          </a:p>
          <a:p>
            <a:r>
              <a:rPr lang="en-US" altLang="zh-CN" dirty="0"/>
              <a:t>found==&gt;</a:t>
            </a:r>
            <a:r>
              <a:rPr lang="en-US" altLang="zh-CN" dirty="0" err="1"/>
              <a:t>fo</a:t>
            </a:r>
            <a:endParaRPr lang="en-US" altLang="zh-CN" dirty="0"/>
          </a:p>
          <a:p>
            <a:r>
              <a:rPr lang="en-US" altLang="zh-CN" dirty="0"/>
              <a:t>&gt;&gt;&gt; print(</a:t>
            </a:r>
            <a:r>
              <a:rPr lang="en-US" altLang="zh-CN" dirty="0" err="1"/>
              <a:t>match.string</a:t>
            </a:r>
            <a:r>
              <a:rPr lang="en-US" altLang="zh-CN" dirty="0"/>
              <a:t>[</a:t>
            </a:r>
            <a:r>
              <a:rPr lang="en-US" altLang="zh-CN" dirty="0" err="1"/>
              <a:t>match.start</a:t>
            </a:r>
            <a:r>
              <a:rPr lang="en-US" altLang="zh-CN" dirty="0"/>
              <a:t>():</a:t>
            </a:r>
            <a:r>
              <a:rPr lang="en-US" altLang="zh-CN" dirty="0" err="1"/>
              <a:t>match.end</a:t>
            </a:r>
            <a:r>
              <a:rPr lang="en-US" altLang="zh-CN" dirty="0"/>
              <a:t>()])</a:t>
            </a:r>
          </a:p>
          <a:p>
            <a:endParaRPr lang="en-US" altLang="zh-CN" dirty="0"/>
          </a:p>
          <a:p>
            <a:r>
              <a:rPr lang="en-US" altLang="zh-CN" dirty="0" err="1"/>
              <a:t>fo</a:t>
            </a:r>
            <a:endParaRPr lang="en-US" altLang="zh-CN" dirty="0"/>
          </a:p>
          <a:p>
            <a:r>
              <a:rPr lang="en-US" altLang="zh-CN" dirty="0"/>
              <a:t>&gt;&gt;&gt; print(</a:t>
            </a:r>
            <a:r>
              <a:rPr lang="en-US" altLang="zh-CN" dirty="0" err="1"/>
              <a:t>match.string</a:t>
            </a:r>
            <a:r>
              <a:rPr lang="en-US" altLang="zh-CN" dirty="0"/>
              <a:t>)</a:t>
            </a:r>
          </a:p>
          <a:p>
            <a:r>
              <a:rPr lang="en-US" altLang="zh-CN" dirty="0"/>
              <a:t>The quick brown fox jumped for food</a:t>
            </a:r>
            <a:endParaRPr lang="zh-CN" altLang="en-US" dirty="0"/>
          </a:p>
        </p:txBody>
      </p:sp>
      <p:sp>
        <p:nvSpPr>
          <p:cNvPr id="4" name="灯片编号占位符 3"/>
          <p:cNvSpPr>
            <a:spLocks noGrp="1"/>
          </p:cNvSpPr>
          <p:nvPr>
            <p:ph type="sldNum" sz="quarter" idx="10"/>
          </p:nvPr>
        </p:nvSpPr>
        <p:spPr/>
        <p:txBody>
          <a:bodyPr/>
          <a:lstStyle/>
          <a:p>
            <a:fld id="{69E47D58-1A54-4BED-AE48-739F43CCC909}" type="slidenum">
              <a:rPr lang="zh-CN" altLang="en-US" smtClean="0"/>
              <a:t>3</a:t>
            </a:fld>
            <a:endParaRPr lang="zh-CN" altLang="en-US"/>
          </a:p>
        </p:txBody>
      </p:sp>
    </p:spTree>
    <p:extLst>
      <p:ext uri="{BB962C8B-B14F-4D97-AF65-F5344CB8AC3E}">
        <p14:creationId xmlns:p14="http://schemas.microsoft.com/office/powerpoint/2010/main" val="1362276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200" i="0" u="none" strike="noStrike" kern="1200" cap="none" normalizeH="0" baseline="0" dirty="0">
                <a:ln>
                  <a:noFill/>
                </a:ln>
                <a:solidFill>
                  <a:schemeClr val="accent5"/>
                </a:solidFill>
                <a:effectLst/>
                <a:latin typeface="+mn-lt"/>
                <a:ea typeface="+mn-ea"/>
                <a:cs typeface="+mn-cs"/>
              </a:rPr>
              <a:t>o</a:t>
            </a:r>
            <a:r>
              <a:rPr kumimoji="0" lang="en-US" altLang="zh-CN" sz="1200" i="0" u="none" strike="noStrike" kern="1200" cap="none" normalizeH="0" baseline="0" dirty="0">
                <a:ln>
                  <a:noFill/>
                </a:ln>
                <a:solidFill>
                  <a:srgbClr val="FF0000"/>
                </a:solidFill>
                <a:effectLst/>
                <a:latin typeface="+mn-lt"/>
                <a:ea typeface="+mn-ea"/>
                <a:cs typeface="+mn-cs"/>
              </a:rPr>
              <a:t>{1,3}</a:t>
            </a:r>
            <a:r>
              <a:rPr kumimoji="0" lang="en-US" altLang="zh-CN" sz="1200" i="0" u="none" strike="noStrike" kern="1200" cap="none" normalizeH="0" baseline="0" dirty="0">
                <a:ln>
                  <a:noFill/>
                </a:ln>
                <a:solidFill>
                  <a:schemeClr val="accent1"/>
                </a:solidFill>
                <a:effectLst/>
                <a:latin typeface="+mn-lt"/>
                <a:ea typeface="+mn-ea"/>
                <a:cs typeface="+mn-cs"/>
              </a:rPr>
              <a:t>”</a:t>
            </a:r>
            <a:r>
              <a:rPr kumimoji="0" lang="zh-CN" altLang="en-US" sz="1200" i="0" u="none" strike="noStrike" kern="1200" cap="none" normalizeH="0" baseline="0" dirty="0">
                <a:ln>
                  <a:noFill/>
                </a:ln>
                <a:solidFill>
                  <a:schemeClr val="accent1"/>
                </a:solidFill>
                <a:effectLst/>
                <a:latin typeface="+mn-lt"/>
                <a:ea typeface="+mn-ea"/>
                <a:cs typeface="+mn-cs"/>
              </a:rPr>
              <a:t>匹配“</a:t>
            </a:r>
            <a:r>
              <a:rPr kumimoji="0" lang="en-US" altLang="zh-CN" sz="1200" i="0" u="none" strike="noStrike" kern="1200" cap="none" normalizeH="0" baseline="0" dirty="0" err="1">
                <a:ln>
                  <a:noFill/>
                </a:ln>
                <a:solidFill>
                  <a:schemeClr val="accent5"/>
                </a:solidFill>
                <a:effectLst/>
                <a:latin typeface="+mn-lt"/>
                <a:ea typeface="+mn-ea"/>
                <a:cs typeface="+mn-cs"/>
              </a:rPr>
              <a:t>f</a:t>
            </a:r>
            <a:r>
              <a:rPr kumimoji="0" lang="en-US" altLang="zh-CN" sz="1200" i="0" u="none" strike="noStrike" kern="1200" cap="none" normalizeH="0" baseline="0" dirty="0" err="1">
                <a:ln>
                  <a:noFill/>
                </a:ln>
                <a:solidFill>
                  <a:srgbClr val="FF0000"/>
                </a:solidFill>
                <a:effectLst/>
                <a:latin typeface="+mn-lt"/>
                <a:ea typeface="+mn-ea"/>
                <a:cs typeface="+mn-cs"/>
              </a:rPr>
              <a:t>ooo</a:t>
            </a:r>
            <a:r>
              <a:rPr kumimoji="0" lang="en-US" altLang="zh-CN" sz="1200" i="0" u="sng" strike="noStrike" kern="1200" cap="none" normalizeH="0" baseline="0" dirty="0" err="1">
                <a:ln>
                  <a:noFill/>
                </a:ln>
                <a:solidFill>
                  <a:srgbClr val="FF0000"/>
                </a:solidFill>
                <a:effectLst/>
                <a:latin typeface="+mn-lt"/>
                <a:ea typeface="+mn-ea"/>
                <a:cs typeface="+mn-cs"/>
              </a:rPr>
              <a:t>ooo</a:t>
            </a:r>
            <a:r>
              <a:rPr kumimoji="0" lang="en-US" altLang="zh-CN" sz="1200" i="0" u="none" strike="noStrike" kern="1200" cap="none" normalizeH="0" baseline="0" dirty="0" err="1">
                <a:ln>
                  <a:noFill/>
                </a:ln>
                <a:solidFill>
                  <a:schemeClr val="accent5"/>
                </a:solidFill>
                <a:effectLst/>
                <a:latin typeface="+mn-lt"/>
                <a:ea typeface="+mn-ea"/>
                <a:cs typeface="+mn-cs"/>
              </a:rPr>
              <a:t>d</a:t>
            </a:r>
            <a:r>
              <a:rPr kumimoji="0" lang="zh-CN" altLang="en-US" sz="1200" i="0" u="none" strike="noStrike" kern="1200" cap="none" normalizeH="0" baseline="0" dirty="0">
                <a:ln>
                  <a:noFill/>
                </a:ln>
                <a:solidFill>
                  <a:schemeClr val="accent1"/>
                </a:solidFill>
                <a:effectLst/>
                <a:latin typeface="+mn-lt"/>
                <a:ea typeface="+mn-ea"/>
                <a:cs typeface="+mn-cs"/>
              </a:rPr>
              <a:t>”中的前</a:t>
            </a:r>
            <a:r>
              <a:rPr kumimoji="0" lang="en-US" altLang="zh-CN" sz="1200" i="0" u="none" strike="noStrike" kern="1200" cap="none" normalizeH="0" baseline="0" dirty="0">
                <a:ln>
                  <a:noFill/>
                </a:ln>
                <a:solidFill>
                  <a:schemeClr val="accent1"/>
                </a:solidFill>
                <a:effectLst/>
                <a:latin typeface="+mn-lt"/>
                <a:ea typeface="+mn-ea"/>
                <a:cs typeface="+mn-cs"/>
              </a:rPr>
              <a:t>3</a:t>
            </a:r>
            <a:r>
              <a:rPr kumimoji="0" lang="zh-CN" altLang="en-US" sz="1200" i="0" u="none" strike="noStrike" kern="1200" cap="none" normalizeH="0" baseline="0" dirty="0">
                <a:ln>
                  <a:noFill/>
                </a:ln>
                <a:solidFill>
                  <a:schemeClr val="accent1"/>
                </a:solidFill>
                <a:effectLst/>
                <a:latin typeface="+mn-lt"/>
                <a:ea typeface="+mn-ea"/>
                <a:cs typeface="+mn-cs"/>
              </a:rPr>
              <a:t>个“</a:t>
            </a:r>
            <a:r>
              <a:rPr kumimoji="0" lang="en-US" altLang="zh-CN" sz="1200" i="0" u="none" strike="noStrike" kern="1200" cap="none" normalizeH="0" baseline="0" dirty="0">
                <a:ln>
                  <a:noFill/>
                </a:ln>
                <a:solidFill>
                  <a:schemeClr val="accent1"/>
                </a:solidFill>
                <a:effectLst/>
                <a:latin typeface="+mn-lt"/>
                <a:ea typeface="+mn-ea"/>
                <a:cs typeface="+mn-cs"/>
              </a:rPr>
              <a:t>o”</a:t>
            </a:r>
            <a:r>
              <a:rPr kumimoji="0" lang="zh-CN" altLang="en-US" sz="1200" i="0" u="none" strike="noStrike" kern="1200" cap="none" normalizeH="0" baseline="0" dirty="0">
                <a:ln>
                  <a:noFill/>
                </a:ln>
                <a:solidFill>
                  <a:schemeClr val="accent1"/>
                </a:solidFill>
                <a:effectLst/>
                <a:latin typeface="+mn-lt"/>
                <a:ea typeface="+mn-ea"/>
                <a:cs typeface="+mn-cs"/>
              </a:rPr>
              <a:t>和后</a:t>
            </a:r>
            <a:r>
              <a:rPr kumimoji="0" lang="en-US" altLang="zh-CN" sz="1200" i="0" u="none" strike="noStrike" kern="1200" cap="none" normalizeH="0" baseline="0" dirty="0">
                <a:ln>
                  <a:noFill/>
                </a:ln>
                <a:solidFill>
                  <a:schemeClr val="accent1"/>
                </a:solidFill>
                <a:effectLst/>
                <a:latin typeface="+mn-lt"/>
                <a:ea typeface="+mn-ea"/>
                <a:cs typeface="+mn-cs"/>
              </a:rPr>
              <a:t>3</a:t>
            </a:r>
            <a:r>
              <a:rPr kumimoji="0" lang="zh-CN" altLang="en-US" sz="1200" i="0" u="none" strike="noStrike" kern="1200" cap="none" normalizeH="0" baseline="0" dirty="0">
                <a:ln>
                  <a:noFill/>
                </a:ln>
                <a:solidFill>
                  <a:schemeClr val="accent1"/>
                </a:solidFill>
                <a:effectLst/>
                <a:latin typeface="+mn-lt"/>
                <a:ea typeface="+mn-ea"/>
                <a:cs typeface="+mn-cs"/>
              </a:rPr>
              <a:t>个“</a:t>
            </a:r>
            <a:r>
              <a:rPr kumimoji="0" lang="en-US" altLang="zh-CN" sz="1200" i="0" u="none" strike="noStrike" kern="1200" cap="none" normalizeH="0" baseline="0" dirty="0">
                <a:ln>
                  <a:noFill/>
                </a:ln>
                <a:solidFill>
                  <a:schemeClr val="accent1"/>
                </a:solidFill>
                <a:effectLst/>
                <a:latin typeface="+mn-lt"/>
                <a:ea typeface="+mn-ea"/>
                <a:cs typeface="+mn-cs"/>
              </a:rPr>
              <a:t>o”   </a:t>
            </a:r>
            <a:r>
              <a:rPr kumimoji="0" lang="zh-CN" altLang="en-US" sz="1200" i="0" u="none" strike="noStrike" kern="1200" cap="none" normalizeH="0" baseline="0" dirty="0">
                <a:ln>
                  <a:noFill/>
                </a:ln>
                <a:solidFill>
                  <a:schemeClr val="accent1"/>
                </a:solidFill>
                <a:effectLst/>
                <a:latin typeface="+mn-lt"/>
                <a:ea typeface="+mn-ea"/>
                <a:cs typeface="+mn-cs"/>
              </a:rPr>
              <a:t>可以看到采用的是贪婪匹配算法</a:t>
            </a:r>
            <a:endParaRPr kumimoji="0" lang="en-US" altLang="zh-CN" sz="1200" i="0" u="none" strike="noStrike" kern="1200" cap="none" normalizeH="0" baseline="0" dirty="0">
              <a:ln>
                <a:noFill/>
              </a:ln>
              <a:solidFill>
                <a:schemeClr val="accent1"/>
              </a:solidFill>
              <a:effectLst/>
              <a:latin typeface="+mn-lt"/>
              <a:ea typeface="+mn-ea"/>
              <a:cs typeface="+mn-cs"/>
            </a:endParaRPr>
          </a:p>
          <a:p>
            <a:endParaRPr kumimoji="0" lang="en-US" altLang="zh-CN" sz="1200" i="0" u="none" strike="noStrike" kern="1200" cap="none" normalizeH="0" baseline="0" dirty="0">
              <a:ln>
                <a:noFill/>
              </a:ln>
              <a:solidFill>
                <a:schemeClr val="accent1"/>
              </a:solidFill>
              <a:effectLst/>
              <a:latin typeface="+mn-lt"/>
              <a:ea typeface="+mn-ea"/>
              <a:cs typeface="+mn-cs"/>
            </a:endParaRPr>
          </a:p>
          <a:p>
            <a:endParaRPr lang="zh-CN" altLang="en-US" i="0" dirty="0"/>
          </a:p>
        </p:txBody>
      </p:sp>
      <p:sp>
        <p:nvSpPr>
          <p:cNvPr id="4" name="灯片编号占位符 3"/>
          <p:cNvSpPr>
            <a:spLocks noGrp="1"/>
          </p:cNvSpPr>
          <p:nvPr>
            <p:ph type="sldNum" sz="quarter" idx="10"/>
          </p:nvPr>
        </p:nvSpPr>
        <p:spPr/>
        <p:txBody>
          <a:bodyPr/>
          <a:lstStyle/>
          <a:p>
            <a:fld id="{69E47D58-1A54-4BED-AE48-739F43CCC909}" type="slidenum">
              <a:rPr lang="zh-CN" altLang="en-US" smtClean="0"/>
              <a:t>13</a:t>
            </a:fld>
            <a:endParaRPr lang="zh-CN" altLang="en-US"/>
          </a:p>
        </p:txBody>
      </p:sp>
    </p:spTree>
    <p:extLst>
      <p:ext uri="{BB962C8B-B14F-4D97-AF65-F5344CB8AC3E}">
        <p14:creationId xmlns:p14="http://schemas.microsoft.com/office/powerpoint/2010/main" val="2775185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47D58-1A54-4BED-AE48-739F43CCC909}" type="slidenum">
              <a:rPr lang="zh-CN" altLang="en-US" smtClean="0"/>
              <a:t>14</a:t>
            </a:fld>
            <a:endParaRPr lang="zh-CN" altLang="en-US"/>
          </a:p>
        </p:txBody>
      </p:sp>
    </p:spTree>
    <p:extLst>
      <p:ext uri="{BB962C8B-B14F-4D97-AF65-F5344CB8AC3E}">
        <p14:creationId xmlns:p14="http://schemas.microsoft.com/office/powerpoint/2010/main" val="3144347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教材称为子模式，有的书称为分组</a:t>
            </a:r>
            <a:endParaRPr lang="en-US" altLang="zh-CN" dirty="0"/>
          </a:p>
          <a:p>
            <a:r>
              <a:rPr lang="zh-CN" altLang="en-US" sz="1200" dirty="0"/>
              <a:t>重复限定符重复前导字符，如果需要重复符合某种模式的多个字符，则需要将描述该模式的正则表达式放在</a:t>
            </a:r>
            <a:r>
              <a:rPr lang="en-US" altLang="zh-CN" sz="1200" b="1" dirty="0">
                <a:solidFill>
                  <a:schemeClr val="accent5"/>
                </a:solidFill>
              </a:rPr>
              <a:t>()</a:t>
            </a:r>
            <a:r>
              <a:rPr lang="zh-CN" altLang="en-US" sz="1200" dirty="0"/>
              <a:t>内，</a:t>
            </a:r>
            <a:r>
              <a:rPr lang="en-US" altLang="zh-CN" sz="1200" b="1" dirty="0">
                <a:solidFill>
                  <a:schemeClr val="accent5"/>
                </a:solidFill>
              </a:rPr>
              <a:t>()</a:t>
            </a:r>
            <a:r>
              <a:rPr lang="zh-CN" altLang="en-US" sz="1200" dirty="0"/>
              <a:t>表示一个分组（</a:t>
            </a:r>
            <a:r>
              <a:rPr lang="zh-CN" altLang="en-US" sz="1200" b="1" dirty="0">
                <a:solidFill>
                  <a:srgbClr val="FF0000"/>
                </a:solidFill>
              </a:rPr>
              <a:t>子模式），</a:t>
            </a:r>
            <a:r>
              <a:rPr lang="zh-CN" altLang="en-US" sz="1200" dirty="0"/>
              <a:t>即</a:t>
            </a:r>
            <a:r>
              <a:rPr lang="en-US" altLang="zh-CN" sz="1200" b="1" dirty="0">
                <a:solidFill>
                  <a:schemeClr val="accent5"/>
                </a:solidFill>
              </a:rPr>
              <a:t>()</a:t>
            </a:r>
            <a:r>
              <a:rPr lang="zh-CN" altLang="en-US" sz="1200" dirty="0"/>
              <a:t>内的内容作为一个整体出现</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15</a:t>
            </a:fld>
            <a:endParaRPr lang="en-US" altLang="zh-CN"/>
          </a:p>
        </p:txBody>
      </p:sp>
    </p:spTree>
    <p:extLst>
      <p:ext uri="{BB962C8B-B14F-4D97-AF65-F5344CB8AC3E}">
        <p14:creationId xmlns:p14="http://schemas.microsoft.com/office/powerpoint/2010/main" val="2494909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search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r'([\d]{4})-([\d]{1,2})-([\d]{1,2})'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'Today: 2016-10-31,'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等线" panose="02010600030101010101" pitchFamily="2" charset="-122"/>
              <a:cs typeface="Times New Roman" panose="02020603050405020304" pitchFamily="18" charset="0"/>
            </a:endParaRP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&lt;_</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sre.SRE_Match</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object; span=(7, 17), match='2016-10-31'&gt;</a:t>
            </a:r>
          </a:p>
          <a:p>
            <a:endParaRPr lang="en-US" altLang="zh-CN" sz="14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sz="1400" kern="100" dirty="0">
                <a:latin typeface="等线" panose="02010600030101010101" pitchFamily="2" charset="-122"/>
                <a:cs typeface="Times New Roman" panose="02020603050405020304" pitchFamily="18" charset="0"/>
              </a:rPr>
              <a:t>&gt;&gt;&gt; match2 = </a:t>
            </a:r>
            <a:r>
              <a:rPr lang="en-US" altLang="zh-CN" sz="1400" kern="100" dirty="0" err="1">
                <a:latin typeface="等线" panose="02010600030101010101" pitchFamily="2" charset="-122"/>
                <a:cs typeface="Times New Roman" panose="02020603050405020304" pitchFamily="18" charset="0"/>
              </a:rPr>
              <a:t>re.search</a:t>
            </a:r>
            <a:r>
              <a:rPr lang="en-US" altLang="zh-CN" sz="1400" kern="100" dirty="0">
                <a:latin typeface="等线" panose="02010600030101010101" pitchFamily="2" charset="-122"/>
                <a:cs typeface="Times New Roman" panose="02020603050405020304" pitchFamily="18" charset="0"/>
              </a:rPr>
              <a:t>(r‘(([\d]{2})-)?([\d]{2,3})-([\d]{7,8})’,‘Tel: 86-21-65642222,’)#</a:t>
            </a:r>
            <a:r>
              <a:rPr lang="zh-CN" altLang="en-US" sz="1400" kern="100" dirty="0">
                <a:latin typeface="等线" panose="02010600030101010101" pitchFamily="2" charset="-122"/>
                <a:cs typeface="Times New Roman" panose="02020603050405020304" pitchFamily="18" charset="0"/>
              </a:rPr>
              <a:t>注意</a:t>
            </a:r>
            <a:r>
              <a:rPr lang="en-US" altLang="zh-CN" sz="1400" kern="100" dirty="0">
                <a:latin typeface="等线" panose="02010600030101010101" pitchFamily="2" charset="-122"/>
                <a:cs typeface="Times New Roman" panose="02020603050405020304" pitchFamily="18" charset="0"/>
              </a:rPr>
              <a:t>group</a:t>
            </a:r>
            <a:r>
              <a:rPr lang="zh-CN" altLang="en-US" sz="1400" kern="100" dirty="0">
                <a:latin typeface="等线" panose="02010600030101010101" pitchFamily="2" charset="-122"/>
                <a:cs typeface="Times New Roman" panose="02020603050405020304" pitchFamily="18" charset="0"/>
              </a:rPr>
              <a:t>编号</a:t>
            </a:r>
            <a:endParaRPr lang="en-US" altLang="zh-CN" sz="1400" kern="100" dirty="0">
              <a:latin typeface="等线" panose="02010600030101010101" pitchFamily="2" charset="-122"/>
              <a:cs typeface="Times New Roman" panose="02020603050405020304" pitchFamily="18" charset="0"/>
            </a:endParaRPr>
          </a:p>
          <a:p>
            <a:r>
              <a:rPr lang="en-US" altLang="zh-CN" sz="1400" kern="100" dirty="0">
                <a:latin typeface="等线" panose="02010600030101010101" pitchFamily="2" charset="-122"/>
                <a:cs typeface="Times New Roman" panose="02020603050405020304" pitchFamily="18" charset="0"/>
              </a:rPr>
              <a:t>&gt;&gt;&gt; match2.groups()</a:t>
            </a:r>
          </a:p>
          <a:p>
            <a:r>
              <a:rPr lang="en-US" altLang="zh-CN" sz="1400" kern="100" dirty="0">
                <a:latin typeface="等线" panose="02010600030101010101" pitchFamily="2" charset="-122"/>
                <a:cs typeface="Times New Roman" panose="02020603050405020304" pitchFamily="18" charset="0"/>
              </a:rPr>
              <a:t>('86-', '86', '21', '65642222') </a:t>
            </a:r>
            <a:endParaRPr lang="zh-CN" altLang="zh-CN" sz="14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4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400" kern="100" dirty="0">
              <a:latin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16</a:t>
            </a:fld>
            <a:endParaRPr lang="en-US" altLang="zh-CN"/>
          </a:p>
        </p:txBody>
      </p:sp>
    </p:spTree>
    <p:extLst>
      <p:ext uri="{BB962C8B-B14F-4D97-AF65-F5344CB8AC3E}">
        <p14:creationId xmlns:p14="http://schemas.microsoft.com/office/powerpoint/2010/main" val="322209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fontAlgn="auto">
              <a:lnSpc>
                <a:spcPct val="120000"/>
              </a:lnSpc>
              <a:spcBef>
                <a:spcPts val="0"/>
              </a:spcBef>
              <a:spcAft>
                <a:spcPts val="0"/>
              </a:spcAft>
              <a:buClr>
                <a:srgbClr val="008000"/>
              </a:buClr>
              <a:buNone/>
            </a:pPr>
            <a:r>
              <a:rPr lang="en-US" altLang="zh-CN" sz="1400" dirty="0"/>
              <a:t>&gt;&gt;&gt; pattern = </a:t>
            </a:r>
            <a:r>
              <a:rPr lang="en-US" altLang="zh-CN" sz="1400" dirty="0" err="1"/>
              <a:t>re.compile</a:t>
            </a:r>
            <a:r>
              <a:rPr lang="en-US" altLang="zh-CN" sz="1400" dirty="0"/>
              <a:t>(r'</a:t>
            </a:r>
            <a:r>
              <a:rPr lang="en-US" altLang="zh-CN" sz="1400" dirty="0">
                <a:solidFill>
                  <a:srgbClr val="FF0000"/>
                </a:solidFill>
              </a:rPr>
              <a:t>(\d{3,4})</a:t>
            </a:r>
            <a:r>
              <a:rPr lang="en-US" altLang="zh-CN" sz="1400" dirty="0"/>
              <a:t>-</a:t>
            </a:r>
            <a:r>
              <a:rPr lang="en-US" altLang="zh-CN" sz="1400" dirty="0">
                <a:solidFill>
                  <a:srgbClr val="FF0000"/>
                </a:solidFill>
              </a:rPr>
              <a:t>(\d{7,8})</a:t>
            </a:r>
            <a:r>
              <a:rPr lang="en-US" altLang="zh-CN" sz="1400" dirty="0"/>
              <a:t>')</a:t>
            </a:r>
          </a:p>
          <a:p>
            <a:pPr fontAlgn="auto">
              <a:lnSpc>
                <a:spcPct val="120000"/>
              </a:lnSpc>
              <a:spcBef>
                <a:spcPts val="0"/>
              </a:spcBef>
              <a:spcAft>
                <a:spcPts val="0"/>
              </a:spcAft>
              <a:buClr>
                <a:srgbClr val="008000"/>
              </a:buClr>
              <a:buNone/>
            </a:pPr>
            <a:r>
              <a:rPr lang="en-US" altLang="zh-CN" sz="1400" dirty="0"/>
              <a:t>&gt;&gt;&gt; </a:t>
            </a:r>
            <a:r>
              <a:rPr lang="en-US" altLang="zh-CN" sz="1400" dirty="0" err="1"/>
              <a:t>pattern.findall</a:t>
            </a:r>
            <a:r>
              <a:rPr lang="en-US" altLang="zh-CN" sz="1400" dirty="0"/>
              <a:t>(</a:t>
            </a:r>
            <a:r>
              <a:rPr lang="en-US" altLang="zh-CN" sz="1400" dirty="0" err="1"/>
              <a:t>telNumber</a:t>
            </a:r>
            <a:r>
              <a:rPr lang="en-US" altLang="zh-CN" sz="1400" dirty="0"/>
              <a:t>)</a:t>
            </a:r>
          </a:p>
          <a:p>
            <a:pPr fontAlgn="auto">
              <a:lnSpc>
                <a:spcPct val="120000"/>
              </a:lnSpc>
              <a:spcBef>
                <a:spcPts val="0"/>
              </a:spcBef>
              <a:spcAft>
                <a:spcPts val="0"/>
              </a:spcAft>
              <a:buClr>
                <a:srgbClr val="008000"/>
              </a:buClr>
              <a:buNone/>
            </a:pPr>
            <a:r>
              <a:rPr lang="en-US" altLang="zh-CN" sz="1400" b="1" dirty="0">
                <a:solidFill>
                  <a:schemeClr val="accent5"/>
                </a:solidFill>
              </a:rPr>
              <a:t>[('0535', '1234567'), ('010', '12345678'), ('025', '87654321')]</a:t>
            </a:r>
          </a:p>
          <a:p>
            <a:pPr fontAlgn="auto">
              <a:lnSpc>
                <a:spcPct val="120000"/>
              </a:lnSpc>
              <a:spcBef>
                <a:spcPts val="0"/>
              </a:spcBef>
              <a:spcAft>
                <a:spcPts val="0"/>
              </a:spcAft>
              <a:buClr>
                <a:srgbClr val="008000"/>
              </a:buClr>
              <a:buNone/>
            </a:pPr>
            <a:endParaRPr lang="en-US" altLang="zh-CN" sz="1400" b="1" dirty="0">
              <a:solidFill>
                <a:schemeClr val="accent5"/>
              </a:solidFill>
            </a:endParaRPr>
          </a:p>
          <a:p>
            <a:pPr fontAlgn="auto">
              <a:lnSpc>
                <a:spcPct val="120000"/>
              </a:lnSpc>
              <a:spcBef>
                <a:spcPts val="0"/>
              </a:spcBef>
              <a:spcAft>
                <a:spcPts val="0"/>
              </a:spcAft>
              <a:buClr>
                <a:srgbClr val="008000"/>
              </a:buClr>
              <a:buNone/>
            </a:pPr>
            <a:r>
              <a:rPr lang="mr-IN" altLang="zh-CN" sz="1400" b="1" dirty="0">
                <a:solidFill>
                  <a:schemeClr val="accent5"/>
                </a:solidFill>
              </a:rPr>
              <a:t>&gt;&gt;&gt; match2 = </a:t>
            </a:r>
            <a:r>
              <a:rPr lang="mr-IN" altLang="zh-CN" sz="1400" b="1" dirty="0" err="1">
                <a:solidFill>
                  <a:schemeClr val="accent5"/>
                </a:solidFill>
              </a:rPr>
              <a:t>re.findall</a:t>
            </a:r>
            <a:r>
              <a:rPr lang="mr-IN" altLang="zh-CN" sz="1400" b="1" dirty="0">
                <a:solidFill>
                  <a:schemeClr val="accent5"/>
                </a:solidFill>
              </a:rPr>
              <a:t>(</a:t>
            </a:r>
            <a:r>
              <a:rPr lang="mr-IN" altLang="zh-CN" sz="1400" b="1" dirty="0" err="1">
                <a:solidFill>
                  <a:schemeClr val="accent5"/>
                </a:solidFill>
              </a:rPr>
              <a:t>r</a:t>
            </a:r>
            <a:r>
              <a:rPr lang="mr-IN" altLang="zh-CN" sz="1400" b="1" dirty="0">
                <a:solidFill>
                  <a:schemeClr val="accent5"/>
                </a:solidFill>
              </a:rPr>
              <a:t>'(([\</a:t>
            </a:r>
            <a:r>
              <a:rPr lang="mr-IN" altLang="zh-CN" sz="1400" b="1" dirty="0" err="1">
                <a:solidFill>
                  <a:schemeClr val="accent5"/>
                </a:solidFill>
              </a:rPr>
              <a:t>d</a:t>
            </a:r>
            <a:r>
              <a:rPr lang="mr-IN" altLang="zh-CN" sz="1400" b="1" dirty="0">
                <a:solidFill>
                  <a:schemeClr val="accent5"/>
                </a:solidFill>
              </a:rPr>
              <a:t>]{2})-)?([\</a:t>
            </a:r>
            <a:r>
              <a:rPr lang="mr-IN" altLang="zh-CN" sz="1400" b="1" dirty="0" err="1">
                <a:solidFill>
                  <a:schemeClr val="accent5"/>
                </a:solidFill>
              </a:rPr>
              <a:t>d</a:t>
            </a:r>
            <a:r>
              <a:rPr lang="mr-IN" altLang="zh-CN" sz="1400" b="1" dirty="0">
                <a:solidFill>
                  <a:schemeClr val="accent5"/>
                </a:solidFill>
              </a:rPr>
              <a:t>]{2,3})-([\</a:t>
            </a:r>
            <a:r>
              <a:rPr lang="mr-IN" altLang="zh-CN" sz="1400" b="1" dirty="0" err="1">
                <a:solidFill>
                  <a:schemeClr val="accent5"/>
                </a:solidFill>
              </a:rPr>
              <a:t>d</a:t>
            </a:r>
            <a:r>
              <a:rPr lang="mr-IN" altLang="zh-CN" sz="1400" b="1" dirty="0">
                <a:solidFill>
                  <a:schemeClr val="accent5"/>
                </a:solidFill>
              </a:rPr>
              <a:t>]{7,8})','</a:t>
            </a:r>
            <a:r>
              <a:rPr lang="mr-IN" altLang="zh-CN" sz="1400" b="1" dirty="0" err="1">
                <a:solidFill>
                  <a:schemeClr val="accent5"/>
                </a:solidFill>
              </a:rPr>
              <a:t>Tel</a:t>
            </a:r>
            <a:r>
              <a:rPr lang="mr-IN" altLang="zh-CN" sz="1400" b="1" dirty="0">
                <a:solidFill>
                  <a:schemeClr val="accent5"/>
                </a:solidFill>
              </a:rPr>
              <a:t>: 31-21-65642222,')</a:t>
            </a:r>
            <a:endParaRPr lang="en-US" altLang="zh-CN" sz="1400" b="1" dirty="0">
              <a:solidFill>
                <a:schemeClr val="accent5"/>
              </a:solidFill>
            </a:endParaRPr>
          </a:p>
          <a:p>
            <a:pPr fontAlgn="auto">
              <a:lnSpc>
                <a:spcPct val="120000"/>
              </a:lnSpc>
              <a:spcBef>
                <a:spcPts val="0"/>
              </a:spcBef>
              <a:spcAft>
                <a:spcPts val="0"/>
              </a:spcAft>
              <a:buClr>
                <a:srgbClr val="008000"/>
              </a:buClr>
              <a:buNone/>
            </a:pPr>
            <a:r>
              <a:rPr lang="mr-IN" altLang="zh-CN" sz="1400" b="1" dirty="0">
                <a:solidFill>
                  <a:schemeClr val="accent5"/>
                </a:solidFill>
              </a:rPr>
              <a:t>&gt;&gt;&gt; match2</a:t>
            </a:r>
            <a:endParaRPr lang="en-US" altLang="zh-CN" sz="1400" b="1" dirty="0">
              <a:solidFill>
                <a:schemeClr val="accent5"/>
              </a:solidFill>
            </a:endParaRPr>
          </a:p>
          <a:p>
            <a:pPr fontAlgn="auto">
              <a:lnSpc>
                <a:spcPct val="120000"/>
              </a:lnSpc>
              <a:spcBef>
                <a:spcPts val="0"/>
              </a:spcBef>
              <a:spcAft>
                <a:spcPts val="0"/>
              </a:spcAft>
              <a:buClr>
                <a:srgbClr val="008000"/>
              </a:buClr>
              <a:buNone/>
            </a:pPr>
            <a:r>
              <a:rPr lang="mr-IN" altLang="zh-CN" sz="1400" b="1" dirty="0">
                <a:solidFill>
                  <a:schemeClr val="accent5"/>
                </a:solidFill>
              </a:rPr>
              <a:t>[('31-', '31', '21', '65642222')]</a:t>
            </a:r>
            <a:endParaRPr lang="en-US" altLang="zh-CN" sz="1400" b="1" dirty="0">
              <a:solidFill>
                <a:schemeClr val="accent5"/>
              </a:solidFill>
            </a:endParaRPr>
          </a:p>
          <a:p>
            <a:pPr fontAlgn="auto">
              <a:lnSpc>
                <a:spcPct val="120000"/>
              </a:lnSpc>
              <a:spcBef>
                <a:spcPts val="0"/>
              </a:spcBef>
              <a:spcAft>
                <a:spcPts val="0"/>
              </a:spcAft>
              <a:buClr>
                <a:srgbClr val="008000"/>
              </a:buClr>
              <a:buNone/>
            </a:pPr>
            <a:r>
              <a:rPr lang="mr-IN" altLang="zh-CN" sz="1400" b="1" dirty="0">
                <a:solidFill>
                  <a:schemeClr val="accent5"/>
                </a:solidFill>
              </a:rPr>
              <a:t>&gt;&gt;&gt; match2 = </a:t>
            </a:r>
            <a:r>
              <a:rPr lang="mr-IN" altLang="zh-CN" sz="1400" b="1" dirty="0" err="1">
                <a:solidFill>
                  <a:schemeClr val="accent5"/>
                </a:solidFill>
              </a:rPr>
              <a:t>re.findall</a:t>
            </a:r>
            <a:r>
              <a:rPr lang="mr-IN" altLang="zh-CN" sz="1400" b="1" dirty="0">
                <a:solidFill>
                  <a:schemeClr val="accent5"/>
                </a:solidFill>
              </a:rPr>
              <a:t>(</a:t>
            </a:r>
            <a:r>
              <a:rPr lang="mr-IN" altLang="zh-CN" sz="1400" b="1" dirty="0" err="1">
                <a:solidFill>
                  <a:schemeClr val="accent5"/>
                </a:solidFill>
              </a:rPr>
              <a:t>r</a:t>
            </a:r>
            <a:r>
              <a:rPr lang="mr-IN" altLang="zh-CN" sz="1400" b="1" dirty="0">
                <a:solidFill>
                  <a:schemeClr val="accent5"/>
                </a:solidFill>
              </a:rPr>
              <a:t>'(?:([\</a:t>
            </a:r>
            <a:r>
              <a:rPr lang="mr-IN" altLang="zh-CN" sz="1400" b="1" dirty="0" err="1">
                <a:solidFill>
                  <a:schemeClr val="accent5"/>
                </a:solidFill>
              </a:rPr>
              <a:t>d</a:t>
            </a:r>
            <a:r>
              <a:rPr lang="mr-IN" altLang="zh-CN" sz="1400" b="1" dirty="0">
                <a:solidFill>
                  <a:schemeClr val="accent5"/>
                </a:solidFill>
              </a:rPr>
              <a:t>]{2})-)?([\</a:t>
            </a:r>
            <a:r>
              <a:rPr lang="mr-IN" altLang="zh-CN" sz="1400" b="1" dirty="0" err="1">
                <a:solidFill>
                  <a:schemeClr val="accent5"/>
                </a:solidFill>
              </a:rPr>
              <a:t>d</a:t>
            </a:r>
            <a:r>
              <a:rPr lang="mr-IN" altLang="zh-CN" sz="1400" b="1" dirty="0">
                <a:solidFill>
                  <a:schemeClr val="accent5"/>
                </a:solidFill>
              </a:rPr>
              <a:t>]{2,3})-([\</a:t>
            </a:r>
            <a:r>
              <a:rPr lang="mr-IN" altLang="zh-CN" sz="1400" b="1" dirty="0" err="1">
                <a:solidFill>
                  <a:schemeClr val="accent5"/>
                </a:solidFill>
              </a:rPr>
              <a:t>d</a:t>
            </a:r>
            <a:r>
              <a:rPr lang="mr-IN" altLang="zh-CN" sz="1400" b="1" dirty="0">
                <a:solidFill>
                  <a:schemeClr val="accent5"/>
                </a:solidFill>
              </a:rPr>
              <a:t>]{7,8})','</a:t>
            </a:r>
            <a:r>
              <a:rPr lang="mr-IN" altLang="zh-CN" sz="1400" b="1" dirty="0" err="1">
                <a:solidFill>
                  <a:schemeClr val="accent5"/>
                </a:solidFill>
              </a:rPr>
              <a:t>Tel</a:t>
            </a:r>
            <a:r>
              <a:rPr lang="mr-IN" altLang="zh-CN" sz="1400" b="1" dirty="0">
                <a:solidFill>
                  <a:schemeClr val="accent5"/>
                </a:solidFill>
              </a:rPr>
              <a:t>: 31-21-65642222,')</a:t>
            </a:r>
            <a:endParaRPr lang="en-US" altLang="zh-CN" sz="1400" b="1" dirty="0">
              <a:solidFill>
                <a:schemeClr val="accent5"/>
              </a:solidFill>
            </a:endParaRPr>
          </a:p>
          <a:p>
            <a:pPr fontAlgn="auto">
              <a:lnSpc>
                <a:spcPct val="120000"/>
              </a:lnSpc>
              <a:spcBef>
                <a:spcPts val="0"/>
              </a:spcBef>
              <a:spcAft>
                <a:spcPts val="0"/>
              </a:spcAft>
              <a:buClr>
                <a:srgbClr val="008000"/>
              </a:buClr>
              <a:buNone/>
            </a:pPr>
            <a:r>
              <a:rPr lang="mr-IN" altLang="zh-CN" sz="1400" b="1" dirty="0">
                <a:solidFill>
                  <a:schemeClr val="accent5"/>
                </a:solidFill>
              </a:rPr>
              <a:t>&gt;&gt;&gt; match2</a:t>
            </a:r>
            <a:endParaRPr lang="en-US" altLang="zh-CN" sz="1400" b="1" dirty="0">
              <a:solidFill>
                <a:schemeClr val="accent5"/>
              </a:solidFill>
            </a:endParaRPr>
          </a:p>
          <a:p>
            <a:pPr fontAlgn="auto">
              <a:lnSpc>
                <a:spcPct val="120000"/>
              </a:lnSpc>
              <a:spcBef>
                <a:spcPts val="0"/>
              </a:spcBef>
              <a:spcAft>
                <a:spcPts val="0"/>
              </a:spcAft>
              <a:buClr>
                <a:srgbClr val="008000"/>
              </a:buClr>
              <a:buNone/>
            </a:pPr>
            <a:r>
              <a:rPr lang="mr-IN" altLang="zh-CN" sz="1400" b="1" dirty="0">
                <a:solidFill>
                  <a:schemeClr val="accent5"/>
                </a:solidFill>
              </a:rPr>
              <a:t>[('31', '21', '65642222')]</a:t>
            </a:r>
            <a:endParaRPr lang="en-US" altLang="zh-CN" sz="1400" b="1" dirty="0">
              <a:solidFill>
                <a:schemeClr val="accent5"/>
              </a:solidFill>
            </a:endParaRPr>
          </a:p>
          <a:p>
            <a:pPr fontAlgn="auto">
              <a:lnSpc>
                <a:spcPct val="120000"/>
              </a:lnSpc>
              <a:spcBef>
                <a:spcPts val="0"/>
              </a:spcBef>
              <a:spcAft>
                <a:spcPts val="0"/>
              </a:spcAft>
              <a:buClr>
                <a:srgbClr val="008000"/>
              </a:buClr>
              <a:buNone/>
            </a:pPr>
            <a:r>
              <a:rPr lang="mr-IN" altLang="zh-CN" sz="1400" b="1" dirty="0">
                <a:solidFill>
                  <a:schemeClr val="accent5"/>
                </a:solidFill>
              </a:rPr>
              <a:t>&gt;&gt;&gt; match2 = </a:t>
            </a:r>
            <a:r>
              <a:rPr lang="mr-IN" altLang="zh-CN" sz="1400" b="1" dirty="0" err="1">
                <a:solidFill>
                  <a:schemeClr val="accent5"/>
                </a:solidFill>
              </a:rPr>
              <a:t>re.findall</a:t>
            </a:r>
            <a:r>
              <a:rPr lang="mr-IN" altLang="zh-CN" sz="1400" b="1" dirty="0">
                <a:solidFill>
                  <a:schemeClr val="accent5"/>
                </a:solidFill>
              </a:rPr>
              <a:t>(</a:t>
            </a:r>
            <a:r>
              <a:rPr lang="mr-IN" altLang="zh-CN" sz="1400" b="1" dirty="0" err="1">
                <a:solidFill>
                  <a:schemeClr val="accent5"/>
                </a:solidFill>
              </a:rPr>
              <a:t>r</a:t>
            </a:r>
            <a:r>
              <a:rPr lang="mr-IN" altLang="zh-CN" sz="1400" b="1" dirty="0">
                <a:solidFill>
                  <a:schemeClr val="accent5"/>
                </a:solidFill>
              </a:rPr>
              <a:t>'((?:[\</a:t>
            </a:r>
            <a:r>
              <a:rPr lang="mr-IN" altLang="zh-CN" sz="1400" b="1" dirty="0" err="1">
                <a:solidFill>
                  <a:schemeClr val="accent5"/>
                </a:solidFill>
              </a:rPr>
              <a:t>d</a:t>
            </a:r>
            <a:r>
              <a:rPr lang="mr-IN" altLang="zh-CN" sz="1400" b="1" dirty="0">
                <a:solidFill>
                  <a:schemeClr val="accent5"/>
                </a:solidFill>
              </a:rPr>
              <a:t>]{2})-)?([\</a:t>
            </a:r>
            <a:r>
              <a:rPr lang="mr-IN" altLang="zh-CN" sz="1400" b="1" dirty="0" err="1">
                <a:solidFill>
                  <a:schemeClr val="accent5"/>
                </a:solidFill>
              </a:rPr>
              <a:t>d</a:t>
            </a:r>
            <a:r>
              <a:rPr lang="mr-IN" altLang="zh-CN" sz="1400" b="1" dirty="0">
                <a:solidFill>
                  <a:schemeClr val="accent5"/>
                </a:solidFill>
              </a:rPr>
              <a:t>]{2,3})-([\</a:t>
            </a:r>
            <a:r>
              <a:rPr lang="mr-IN" altLang="zh-CN" sz="1400" b="1" dirty="0" err="1">
                <a:solidFill>
                  <a:schemeClr val="accent5"/>
                </a:solidFill>
              </a:rPr>
              <a:t>d</a:t>
            </a:r>
            <a:r>
              <a:rPr lang="mr-IN" altLang="zh-CN" sz="1400" b="1" dirty="0">
                <a:solidFill>
                  <a:schemeClr val="accent5"/>
                </a:solidFill>
              </a:rPr>
              <a:t>]{7,8})','</a:t>
            </a:r>
            <a:r>
              <a:rPr lang="mr-IN" altLang="zh-CN" sz="1400" b="1" dirty="0" err="1">
                <a:solidFill>
                  <a:schemeClr val="accent5"/>
                </a:solidFill>
              </a:rPr>
              <a:t>Tel</a:t>
            </a:r>
            <a:r>
              <a:rPr lang="mr-IN" altLang="zh-CN" sz="1400" b="1" dirty="0">
                <a:solidFill>
                  <a:schemeClr val="accent5"/>
                </a:solidFill>
              </a:rPr>
              <a:t>: 31-21-65642222,')</a:t>
            </a:r>
            <a:endParaRPr lang="en-US" altLang="zh-CN" sz="1400" b="1" dirty="0">
              <a:solidFill>
                <a:schemeClr val="accent5"/>
              </a:solidFill>
            </a:endParaRPr>
          </a:p>
          <a:p>
            <a:pPr fontAlgn="auto">
              <a:lnSpc>
                <a:spcPct val="120000"/>
              </a:lnSpc>
              <a:spcBef>
                <a:spcPts val="0"/>
              </a:spcBef>
              <a:spcAft>
                <a:spcPts val="0"/>
              </a:spcAft>
              <a:buClr>
                <a:srgbClr val="008000"/>
              </a:buClr>
              <a:buNone/>
            </a:pPr>
            <a:r>
              <a:rPr lang="mr-IN" altLang="zh-CN" sz="1400" b="1" dirty="0">
                <a:solidFill>
                  <a:schemeClr val="accent5"/>
                </a:solidFill>
              </a:rPr>
              <a:t>&gt;&gt;&gt; match2</a:t>
            </a:r>
            <a:endParaRPr lang="en-US" altLang="zh-CN" sz="1400" b="1" dirty="0">
              <a:solidFill>
                <a:schemeClr val="accent5"/>
              </a:solidFill>
            </a:endParaRPr>
          </a:p>
          <a:p>
            <a:pPr fontAlgn="auto">
              <a:lnSpc>
                <a:spcPct val="120000"/>
              </a:lnSpc>
              <a:spcBef>
                <a:spcPts val="0"/>
              </a:spcBef>
              <a:spcAft>
                <a:spcPts val="0"/>
              </a:spcAft>
              <a:buClr>
                <a:srgbClr val="008000"/>
              </a:buClr>
              <a:buNone/>
            </a:pPr>
            <a:r>
              <a:rPr lang="mr-IN" altLang="zh-CN" sz="1400" b="1" dirty="0">
                <a:solidFill>
                  <a:schemeClr val="accent5"/>
                </a:solidFill>
              </a:rPr>
              <a:t>[('31-', '21', '65642222')]&gt;&gt;&gt;  </a:t>
            </a:r>
            <a:endParaRPr lang="en-US" altLang="zh-CN" sz="1400" b="1" dirty="0">
              <a:solidFill>
                <a:schemeClr val="accent5"/>
              </a:solidFill>
            </a:endParaRP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17</a:t>
            </a:fld>
            <a:endParaRPr lang="en-US" altLang="zh-CN"/>
          </a:p>
        </p:txBody>
      </p:sp>
    </p:spTree>
    <p:extLst>
      <p:ext uri="{BB962C8B-B14F-4D97-AF65-F5344CB8AC3E}">
        <p14:creationId xmlns:p14="http://schemas.microsoft.com/office/powerpoint/2010/main" val="139413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&gt;&gt;&gt; match3 = </a:t>
            </a:r>
            <a:r>
              <a:rPr lang="en-US" altLang="zh-CN" dirty="0" err="1"/>
              <a:t>re.finditer</a:t>
            </a:r>
            <a:r>
              <a:rPr lang="en-US" altLang="zh-CN" dirty="0"/>
              <a:t>(r'((?P&lt;country&gt;[\d]{2})-)?(?P&lt;city&gt;[\d]{2,3})-(?P&lt;phone&gt;[\d]{7,8})','Tel: 21-65642222,Tel: 23-88884444,')</a:t>
            </a:r>
          </a:p>
          <a:p>
            <a:r>
              <a:rPr lang="en-US" altLang="zh-CN" dirty="0"/>
              <a:t>&gt;&gt;&gt; for </a:t>
            </a:r>
            <a:r>
              <a:rPr lang="en-US" altLang="zh-CN" dirty="0" err="1"/>
              <a:t>index,match</a:t>
            </a:r>
            <a:r>
              <a:rPr lang="en-US" altLang="zh-CN" dirty="0"/>
              <a:t> in enumerate(match3,1):</a:t>
            </a:r>
          </a:p>
          <a:p>
            <a:r>
              <a:rPr lang="en-US" altLang="zh-CN" dirty="0"/>
              <a:t>	print('%d:[%</a:t>
            </a:r>
            <a:r>
              <a:rPr lang="en-US" altLang="zh-CN" dirty="0" err="1"/>
              <a:t>d,%d</a:t>
            </a:r>
            <a:r>
              <a:rPr lang="en-US" altLang="zh-CN" dirty="0"/>
              <a:t>)==&gt;%s'% (index, </a:t>
            </a:r>
            <a:r>
              <a:rPr lang="en-US" altLang="zh-CN" dirty="0" err="1"/>
              <a:t>match.start</a:t>
            </a:r>
            <a:r>
              <a:rPr lang="en-US" altLang="zh-CN" dirty="0"/>
              <a:t>(), </a:t>
            </a:r>
            <a:r>
              <a:rPr lang="en-US" altLang="zh-CN" dirty="0" err="1"/>
              <a:t>match.end</a:t>
            </a:r>
            <a:r>
              <a:rPr lang="en-US" altLang="zh-CN" dirty="0"/>
              <a:t>(), </a:t>
            </a:r>
            <a:r>
              <a:rPr lang="en-US" altLang="zh-CN" dirty="0" err="1"/>
              <a:t>match.group</a:t>
            </a:r>
            <a:r>
              <a:rPr lang="en-US" altLang="zh-CN" dirty="0"/>
              <a:t>()))</a:t>
            </a:r>
          </a:p>
          <a:p>
            <a:r>
              <a:rPr lang="en-US" altLang="zh-CN" dirty="0"/>
              <a:t>	print(</a:t>
            </a:r>
            <a:r>
              <a:rPr lang="en-US" altLang="zh-CN" dirty="0" err="1"/>
              <a:t>match.groupdict</a:t>
            </a:r>
            <a:r>
              <a:rPr lang="en-US" altLang="zh-CN" dirty="0"/>
              <a:t>())</a:t>
            </a:r>
          </a:p>
          <a:p>
            <a:endParaRPr lang="en-US" altLang="zh-CN" dirty="0"/>
          </a:p>
          <a:p>
            <a:r>
              <a:rPr lang="en-US" altLang="zh-CN" dirty="0"/>
              <a:t>	</a:t>
            </a:r>
          </a:p>
          <a:p>
            <a:r>
              <a:rPr lang="en-US" altLang="zh-CN" dirty="0"/>
              <a:t>1:[5,16)==&gt;21-65642222</a:t>
            </a:r>
          </a:p>
          <a:p>
            <a:r>
              <a:rPr lang="en-US" altLang="zh-CN" dirty="0"/>
              <a:t>{'city': '21', 'phone': '65642222', 'country': None}</a:t>
            </a:r>
          </a:p>
          <a:p>
            <a:r>
              <a:rPr lang="en-US" altLang="zh-CN" dirty="0"/>
              <a:t>2:[22,33)==&gt;23-88884444</a:t>
            </a:r>
          </a:p>
          <a:p>
            <a:r>
              <a:rPr lang="en-US" altLang="zh-CN" dirty="0"/>
              <a:t>{'city': '23', 'phone': '88884444', 'country': None}</a:t>
            </a:r>
            <a:endParaRPr lang="zh-CN" altLang="en-US" dirty="0"/>
          </a:p>
        </p:txBody>
      </p:sp>
      <p:sp>
        <p:nvSpPr>
          <p:cNvPr id="4" name="灯片编号占位符 3"/>
          <p:cNvSpPr>
            <a:spLocks noGrp="1"/>
          </p:cNvSpPr>
          <p:nvPr>
            <p:ph type="sldNum" sz="quarter" idx="10"/>
          </p:nvPr>
        </p:nvSpPr>
        <p:spPr/>
        <p:txBody>
          <a:bodyPr/>
          <a:lstStyle/>
          <a:p>
            <a:fld id="{69E47D58-1A54-4BED-AE48-739F43CCC909}" type="slidenum">
              <a:rPr lang="zh-CN" altLang="en-US" smtClean="0"/>
              <a:t>18</a:t>
            </a:fld>
            <a:endParaRPr lang="zh-CN" altLang="en-US"/>
          </a:p>
        </p:txBody>
      </p:sp>
    </p:spTree>
    <p:extLst>
      <p:ext uri="{BB962C8B-B14F-4D97-AF65-F5344CB8AC3E}">
        <p14:creationId xmlns:p14="http://schemas.microsoft.com/office/powerpoint/2010/main" val="2352529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19</a:t>
            </a:fld>
            <a:endParaRPr lang="en-US" altLang="zh-CN"/>
          </a:p>
        </p:txBody>
      </p:sp>
    </p:spTree>
    <p:extLst>
      <p:ext uri="{BB962C8B-B14F-4D97-AF65-F5344CB8AC3E}">
        <p14:creationId xmlns:p14="http://schemas.microsoft.com/office/powerpoint/2010/main" val="112445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&gt;&gt;&gt; pattern = r'\b\w+(?=</a:t>
            </a:r>
            <a:r>
              <a:rPr lang="en-US" altLang="zh-CN" dirty="0" err="1"/>
              <a:t>ing</a:t>
            </a:r>
            <a:r>
              <a:rPr lang="en-US" altLang="zh-CN" dirty="0"/>
              <a:t>\b)'</a:t>
            </a:r>
          </a:p>
          <a:p>
            <a:r>
              <a:rPr lang="en-US" altLang="zh-CN" dirty="0"/>
              <a:t>&gt;&gt;&gt; string = "I'm singing while you're dancing."</a:t>
            </a:r>
          </a:p>
          <a:p>
            <a:r>
              <a:rPr lang="en-US" altLang="zh-CN" dirty="0"/>
              <a:t>&gt;&gt;&gt; print(</a:t>
            </a:r>
            <a:r>
              <a:rPr lang="en-US" altLang="zh-CN" dirty="0" err="1"/>
              <a:t>re.findall</a:t>
            </a:r>
            <a:r>
              <a:rPr lang="en-US" altLang="zh-CN" dirty="0"/>
              <a:t>(</a:t>
            </a:r>
            <a:r>
              <a:rPr lang="en-US" altLang="zh-CN" dirty="0" err="1"/>
              <a:t>pattern,string</a:t>
            </a:r>
            <a:r>
              <a:rPr lang="en-US" altLang="zh-CN" dirty="0"/>
              <a:t>))</a:t>
            </a:r>
          </a:p>
          <a:p>
            <a:r>
              <a:rPr lang="en-US" altLang="zh-CN" dirty="0"/>
              <a:t>['sing', '</a:t>
            </a:r>
            <a:r>
              <a:rPr lang="en-US" altLang="zh-CN" dirty="0" err="1"/>
              <a:t>danc</a:t>
            </a:r>
            <a:r>
              <a:rPr lang="en-US" altLang="zh-CN" dirty="0"/>
              <a:t>']</a:t>
            </a:r>
          </a:p>
          <a:p>
            <a:r>
              <a:rPr lang="en-US" altLang="zh-CN" dirty="0"/>
              <a:t>&gt;&gt;&gt; string = "I'm reading a book."</a:t>
            </a:r>
          </a:p>
          <a:p>
            <a:r>
              <a:rPr lang="en-US" altLang="zh-CN" dirty="0"/>
              <a:t>&gt;&gt;&gt; pattern = r'(?&lt;=\</a:t>
            </a:r>
            <a:r>
              <a:rPr lang="en-US" altLang="zh-CN" dirty="0" err="1"/>
              <a:t>bre</a:t>
            </a:r>
            <a:r>
              <a:rPr lang="en-US" altLang="zh-CN" dirty="0"/>
              <a:t>)\w+\b'</a:t>
            </a:r>
          </a:p>
          <a:p>
            <a:r>
              <a:rPr lang="en-US" altLang="zh-CN" dirty="0"/>
              <a:t>&gt;&gt;&gt; print(</a:t>
            </a:r>
            <a:r>
              <a:rPr lang="en-US" altLang="zh-CN" dirty="0" err="1"/>
              <a:t>re.findall</a:t>
            </a:r>
            <a:r>
              <a:rPr lang="en-US" altLang="zh-CN" dirty="0"/>
              <a:t>(</a:t>
            </a:r>
            <a:r>
              <a:rPr lang="en-US" altLang="zh-CN" dirty="0" err="1"/>
              <a:t>pattern,string</a:t>
            </a:r>
            <a:r>
              <a:rPr lang="en-US" altLang="zh-CN" dirty="0"/>
              <a:t>))</a:t>
            </a:r>
          </a:p>
          <a:p>
            <a:r>
              <a:rPr lang="en-US" altLang="zh-CN" dirty="0"/>
              <a:t>['</a:t>
            </a:r>
            <a:r>
              <a:rPr lang="en-US" altLang="zh-CN" dirty="0" err="1"/>
              <a:t>ading</a:t>
            </a:r>
            <a:r>
              <a:rPr lang="en-US" altLang="zh-CN" dirty="0"/>
              <a:t>']</a:t>
            </a:r>
          </a:p>
          <a:p>
            <a:r>
              <a:rPr lang="en-US" altLang="zh-CN" dirty="0"/>
              <a:t>(?&lt;=…) </a:t>
            </a:r>
          </a:p>
          <a:p>
            <a:r>
              <a:rPr lang="en-US" altLang="zh-CN" dirty="0"/>
              <a:t>(?&lt;!...</a:t>
            </a:r>
            <a:r>
              <a:rPr lang="en-US" altLang="zh-CN" baseline="0" dirty="0"/>
              <a:t> : </a:t>
            </a:r>
            <a:r>
              <a:rPr lang="zh-CN" altLang="en-US" baseline="0" dirty="0"/>
              <a:t>要求前面匹配的为固定长度 </a:t>
            </a:r>
            <a:endParaRPr lang="en-US" altLang="zh-CN" baseline="0" dirty="0"/>
          </a:p>
          <a:p>
            <a:endParaRPr lang="en-US" altLang="zh-CN" baseline="0" dirty="0"/>
          </a:p>
          <a:p>
            <a:endParaRPr lang="en-US" altLang="zh-CN" baseline="0" dirty="0"/>
          </a:p>
          <a:p>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iLmsux</a:t>
            </a:r>
            <a:r>
              <a:rPr lang="en-US" altLang="zh-CN" sz="1200" b="1"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里的一个或多个字母。表达式不匹配任何字符，但是指定相应的标志：</a:t>
            </a:r>
            <a:r>
              <a:rPr lang="en-US" altLang="zh-CN" sz="1200" b="0" i="0" kern="1200" dirty="0" err="1">
                <a:solidFill>
                  <a:schemeClr val="tx1"/>
                </a:solidFill>
                <a:effectLst/>
                <a:latin typeface="+mn-lt"/>
                <a:ea typeface="+mn-ea"/>
                <a:cs typeface="+mn-cs"/>
              </a:rPr>
              <a:t>re.I</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忽略大小写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依赖</a:t>
            </a:r>
            <a:r>
              <a:rPr lang="en-US" altLang="zh-CN" sz="1200" b="0" i="0" kern="1200" dirty="0">
                <a:solidFill>
                  <a:schemeClr val="tx1"/>
                </a:solidFill>
                <a:effectLst/>
                <a:latin typeface="+mn-lt"/>
                <a:ea typeface="+mn-ea"/>
                <a:cs typeface="+mn-cs"/>
              </a:rPr>
              <a:t>locale)</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多行模式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匹配所有字符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re.U</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依赖</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详细模式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。使用这个语法可以代替在</a:t>
            </a:r>
            <a:r>
              <a:rPr lang="en-US" altLang="zh-CN" sz="1200" b="0" i="0" kern="1200" dirty="0" err="1">
                <a:solidFill>
                  <a:schemeClr val="tx1"/>
                </a:solidFill>
                <a:effectLst/>
                <a:latin typeface="+mn-lt"/>
                <a:ea typeface="+mn-ea"/>
                <a:cs typeface="+mn-cs"/>
              </a:rPr>
              <a:t>re.compile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的时候或者调用的时候指定</a:t>
            </a:r>
            <a:r>
              <a:rPr lang="en-US" altLang="zh-CN" sz="1200" b="0" i="0" kern="1200" dirty="0">
                <a:solidFill>
                  <a:schemeClr val="tx1"/>
                </a:solidFill>
                <a:effectLst/>
                <a:latin typeface="+mn-lt"/>
                <a:ea typeface="+mn-ea"/>
                <a:cs typeface="+mn-cs"/>
              </a:rPr>
              <a:t>flag</a:t>
            </a:r>
            <a:r>
              <a:rPr lang="zh-CN" altLang="en-US" sz="1200" b="0" i="0" kern="1200" dirty="0">
                <a:solidFill>
                  <a:schemeClr val="tx1"/>
                </a:solidFill>
                <a:effectLst/>
                <a:latin typeface="+mn-lt"/>
                <a:ea typeface="+mn-ea"/>
                <a:cs typeface="+mn-cs"/>
              </a:rPr>
              <a:t>参数。</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例如，上面举过的例子，可以改写成这样（和指定了</a:t>
            </a:r>
            <a:r>
              <a:rPr lang="en-US" altLang="zh-CN" sz="1200" b="0" i="0" kern="1200" dirty="0" err="1">
                <a:solidFill>
                  <a:schemeClr val="tx1"/>
                </a:solidFill>
                <a:effectLst/>
                <a:latin typeface="+mn-lt"/>
                <a:ea typeface="+mn-ea"/>
                <a:cs typeface="+mn-cs"/>
              </a:rPr>
              <a:t>re.MULTILINE</a:t>
            </a:r>
            <a:r>
              <a:rPr lang="zh-CN" altLang="en-US" sz="1200" b="0" i="0" kern="1200" dirty="0">
                <a:solidFill>
                  <a:schemeClr val="tx1"/>
                </a:solidFill>
                <a:effectLst/>
                <a:latin typeface="+mn-lt"/>
                <a:ea typeface="+mn-ea"/>
                <a:cs typeface="+mn-cs"/>
              </a:rPr>
              <a:t>是一样的效果）：</a:t>
            </a:r>
          </a:p>
          <a:p>
            <a:r>
              <a:rPr lang="en-US" altLang="zh-CN" sz="1200" b="0" i="0" kern="1200" dirty="0">
                <a:solidFill>
                  <a:schemeClr val="tx1"/>
                </a:solidFill>
                <a:effectLst/>
                <a:latin typeface="+mn-lt"/>
                <a:ea typeface="+mn-ea"/>
                <a:cs typeface="+mn-cs"/>
              </a:rPr>
              <a:t>&gt;&gt;&gt; </a:t>
            </a:r>
            <a:r>
              <a:rPr lang="en-US" altLang="zh-CN" sz="1200" b="0" i="0" kern="1200" dirty="0" err="1">
                <a:solidFill>
                  <a:schemeClr val="tx1"/>
                </a:solidFill>
                <a:effectLst/>
                <a:latin typeface="+mn-lt"/>
                <a:ea typeface="+mn-ea"/>
                <a:cs typeface="+mn-cs"/>
              </a:rPr>
              <a:t>re.findall</a:t>
            </a:r>
            <a:r>
              <a:rPr lang="en-US" altLang="zh-CN" sz="1200" b="0" i="0" kern="1200" dirty="0">
                <a:solidFill>
                  <a:schemeClr val="tx1"/>
                </a:solidFill>
                <a:effectLst/>
                <a:latin typeface="+mn-lt"/>
                <a:ea typeface="+mn-ea"/>
                <a:cs typeface="+mn-cs"/>
              </a:rPr>
              <a:t>('(?m)(foo.$)', 'foo1\nfoo2\n') </a:t>
            </a:r>
          </a:p>
          <a:p>
            <a:r>
              <a:rPr lang="en-US" altLang="zh-CN" sz="1200" b="0" i="0" kern="1200" dirty="0">
                <a:solidFill>
                  <a:schemeClr val="tx1"/>
                </a:solidFill>
                <a:effectLst/>
                <a:latin typeface="+mn-lt"/>
                <a:ea typeface="+mn-ea"/>
                <a:cs typeface="+mn-cs"/>
              </a:rPr>
              <a:t>['foo1', 'foo2']</a:t>
            </a:r>
          </a:p>
          <a:p>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20</a:t>
            </a:fld>
            <a:endParaRPr kumimoji="1" lang="zh-CN" altLang="en-US"/>
          </a:p>
        </p:txBody>
      </p:sp>
    </p:spTree>
    <p:extLst>
      <p:ext uri="{BB962C8B-B14F-4D97-AF65-F5344CB8AC3E}">
        <p14:creationId xmlns:p14="http://schemas.microsoft.com/office/powerpoint/2010/main" val="2673031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参见</a:t>
            </a:r>
            <a:r>
              <a:rPr lang="en-US" altLang="zh-CN" dirty="0"/>
              <a:t>4.2.5</a:t>
            </a:r>
            <a:r>
              <a:rPr lang="zh-CN" altLang="en-US" dirty="0"/>
              <a:t>子模式</a:t>
            </a:r>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21</a:t>
            </a:fld>
            <a:endParaRPr lang="en-US" altLang="zh-CN"/>
          </a:p>
        </p:txBody>
      </p:sp>
    </p:spTree>
    <p:extLst>
      <p:ext uri="{BB962C8B-B14F-4D97-AF65-F5344CB8AC3E}">
        <p14:creationId xmlns:p14="http://schemas.microsoft.com/office/powerpoint/2010/main" val="844444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b="1" i="0" kern="1200" dirty="0">
                <a:solidFill>
                  <a:schemeClr val="tx1"/>
                </a:solidFill>
                <a:effectLst/>
                <a:latin typeface="Calibri" pitchFamily="34" charset="0"/>
                <a:ea typeface="宋体" pitchFamily="2" charset="-122"/>
                <a:cs typeface="+mn-cs"/>
              </a:rPr>
              <a:t>VERBOSE</a:t>
            </a:r>
            <a:endParaRPr lang="en-US" altLang="zh-CN" sz="1400" b="0" i="0" kern="1200" dirty="0">
              <a:solidFill>
                <a:schemeClr val="tx1"/>
              </a:solidFill>
              <a:effectLst/>
              <a:latin typeface="Calibri" pitchFamily="34" charset="0"/>
              <a:ea typeface="宋体" pitchFamily="2" charset="-122"/>
              <a:cs typeface="+mn-cs"/>
            </a:endParaRPr>
          </a:p>
          <a:p>
            <a:br>
              <a:rPr lang="en-US" altLang="zh-CN" sz="1400" b="0" i="0" kern="1200" dirty="0">
                <a:solidFill>
                  <a:schemeClr val="tx1"/>
                </a:solidFill>
                <a:effectLst/>
                <a:latin typeface="Calibri" pitchFamily="34" charset="0"/>
                <a:ea typeface="宋体" pitchFamily="2" charset="-122"/>
                <a:cs typeface="+mn-cs"/>
              </a:rPr>
            </a:br>
            <a:r>
              <a:rPr lang="zh-CN" altLang="en-US" sz="1400" b="0" i="0" kern="1200" dirty="0">
                <a:solidFill>
                  <a:schemeClr val="tx1"/>
                </a:solidFill>
                <a:effectLst/>
                <a:latin typeface="Calibri" pitchFamily="34" charset="0"/>
                <a:ea typeface="宋体" pitchFamily="2" charset="-122"/>
                <a:cs typeface="+mn-cs"/>
              </a:rPr>
              <a:t>该标志通过给予你更灵活的格式以便你将正则表达式写得更易于理解。当该标志被指定时，在 </a:t>
            </a:r>
            <a:r>
              <a:rPr lang="en-US" altLang="zh-CN" sz="1400" b="0" i="0" kern="1200" dirty="0">
                <a:solidFill>
                  <a:schemeClr val="tx1"/>
                </a:solidFill>
                <a:effectLst/>
                <a:latin typeface="Calibri" pitchFamily="34" charset="0"/>
                <a:ea typeface="宋体" pitchFamily="2" charset="-122"/>
                <a:cs typeface="+mn-cs"/>
              </a:rPr>
              <a:t>RE </a:t>
            </a:r>
            <a:r>
              <a:rPr lang="zh-CN" altLang="en-US" sz="1400" b="0" i="0" kern="1200" dirty="0">
                <a:solidFill>
                  <a:schemeClr val="tx1"/>
                </a:solidFill>
                <a:effectLst/>
                <a:latin typeface="Calibri" pitchFamily="34" charset="0"/>
                <a:ea typeface="宋体" pitchFamily="2" charset="-122"/>
                <a:cs typeface="+mn-cs"/>
              </a:rPr>
              <a:t>字符串中的空白符被忽略，除非该空白符在字符类中或在反斜杠之後；这可以让你更清晰地组织和缩进 </a:t>
            </a:r>
            <a:r>
              <a:rPr lang="en-US" altLang="zh-CN" sz="1400" b="0" i="0" kern="1200" dirty="0">
                <a:solidFill>
                  <a:schemeClr val="tx1"/>
                </a:solidFill>
                <a:effectLst/>
                <a:latin typeface="Calibri" pitchFamily="34" charset="0"/>
                <a:ea typeface="宋体" pitchFamily="2" charset="-122"/>
                <a:cs typeface="+mn-cs"/>
              </a:rPr>
              <a:t>RE</a:t>
            </a:r>
            <a:r>
              <a:rPr lang="zh-CN" altLang="en-US" sz="1400" b="0" i="0" kern="1200" dirty="0">
                <a:solidFill>
                  <a:schemeClr val="tx1"/>
                </a:solidFill>
                <a:effectLst/>
                <a:latin typeface="Calibri" pitchFamily="34" charset="0"/>
                <a:ea typeface="宋体" pitchFamily="2" charset="-122"/>
                <a:cs typeface="+mn-cs"/>
              </a:rPr>
              <a:t>。它也可以允许你将注释写入 </a:t>
            </a:r>
            <a:r>
              <a:rPr lang="en-US" altLang="zh-CN" sz="1400" b="0" i="0" kern="1200" dirty="0">
                <a:solidFill>
                  <a:schemeClr val="tx1"/>
                </a:solidFill>
                <a:effectLst/>
                <a:latin typeface="Calibri" pitchFamily="34" charset="0"/>
                <a:ea typeface="宋体" pitchFamily="2" charset="-122"/>
                <a:cs typeface="+mn-cs"/>
              </a:rPr>
              <a:t>RE</a:t>
            </a:r>
            <a:r>
              <a:rPr lang="zh-CN" altLang="en-US" sz="1400" b="0" i="0" kern="1200" dirty="0">
                <a:solidFill>
                  <a:schemeClr val="tx1"/>
                </a:solidFill>
                <a:effectLst/>
                <a:latin typeface="Calibri" pitchFamily="34" charset="0"/>
                <a:ea typeface="宋体" pitchFamily="2" charset="-122"/>
                <a:cs typeface="+mn-cs"/>
              </a:rPr>
              <a:t>，这些注释会被引擎忽略；注释用 </a:t>
            </a:r>
            <a:r>
              <a:rPr lang="en-US" altLang="zh-CN" sz="1400" b="0" i="0" kern="1200" dirty="0">
                <a:solidFill>
                  <a:schemeClr val="tx1"/>
                </a:solidFill>
                <a:effectLst/>
                <a:latin typeface="Calibri" pitchFamily="34" charset="0"/>
                <a:ea typeface="宋体" pitchFamily="2" charset="-122"/>
                <a:cs typeface="+mn-cs"/>
              </a:rPr>
              <a:t>"#"</a:t>
            </a:r>
            <a:r>
              <a:rPr lang="zh-CN" altLang="en-US" sz="1400" b="0" i="0" kern="1200" dirty="0">
                <a:solidFill>
                  <a:schemeClr val="tx1"/>
                </a:solidFill>
                <a:effectLst/>
                <a:latin typeface="Calibri" pitchFamily="34" charset="0"/>
                <a:ea typeface="宋体" pitchFamily="2" charset="-122"/>
                <a:cs typeface="+mn-cs"/>
              </a:rPr>
              <a:t>号 来标识，不过该符号不能在字符串或反斜杠之後。</a:t>
            </a:r>
          </a:p>
          <a:p>
            <a:br>
              <a:rPr lang="zh-CN" altLang="en-US" sz="1400" b="0" i="0" kern="1200" dirty="0">
                <a:solidFill>
                  <a:schemeClr val="tx1"/>
                </a:solidFill>
                <a:effectLst/>
                <a:latin typeface="Calibri" pitchFamily="34" charset="0"/>
                <a:ea typeface="宋体" pitchFamily="2" charset="-122"/>
                <a:cs typeface="+mn-cs"/>
              </a:rPr>
            </a:br>
            <a:r>
              <a:rPr lang="zh-CN" altLang="en-US" sz="1400" b="0" i="0" kern="1200" dirty="0">
                <a:solidFill>
                  <a:schemeClr val="tx1"/>
                </a:solidFill>
                <a:effectLst/>
                <a:latin typeface="Calibri" pitchFamily="34" charset="0"/>
                <a:ea typeface="宋体" pitchFamily="2" charset="-122"/>
                <a:cs typeface="+mn-cs"/>
              </a:rPr>
              <a:t>举个例子，这里有一个使用 </a:t>
            </a:r>
            <a:r>
              <a:rPr lang="en-US" altLang="zh-CN" sz="1400" b="0" i="0" kern="1200" dirty="0" err="1">
                <a:solidFill>
                  <a:schemeClr val="tx1"/>
                </a:solidFill>
                <a:effectLst/>
                <a:latin typeface="Calibri" pitchFamily="34" charset="0"/>
                <a:ea typeface="宋体" pitchFamily="2" charset="-122"/>
                <a:cs typeface="+mn-cs"/>
              </a:rPr>
              <a:t>re.VERBOSE</a:t>
            </a:r>
            <a:r>
              <a:rPr lang="en-US" altLang="zh-CN" sz="1400" b="0" i="0" kern="1200" dirty="0">
                <a:solidFill>
                  <a:schemeClr val="tx1"/>
                </a:solidFill>
                <a:effectLst/>
                <a:latin typeface="Calibri" pitchFamily="34" charset="0"/>
                <a:ea typeface="宋体" pitchFamily="2" charset="-122"/>
                <a:cs typeface="+mn-cs"/>
              </a:rPr>
              <a:t> </a:t>
            </a:r>
            <a:r>
              <a:rPr lang="zh-CN" altLang="en-US" sz="1400" b="0" i="0" kern="1200" dirty="0">
                <a:solidFill>
                  <a:schemeClr val="tx1"/>
                </a:solidFill>
                <a:effectLst/>
                <a:latin typeface="Calibri" pitchFamily="34" charset="0"/>
                <a:ea typeface="宋体" pitchFamily="2" charset="-122"/>
                <a:cs typeface="+mn-cs"/>
              </a:rPr>
              <a:t>的 </a:t>
            </a:r>
            <a:r>
              <a:rPr lang="en-US" altLang="zh-CN" sz="1400" b="0" i="0" kern="1200" dirty="0">
                <a:solidFill>
                  <a:schemeClr val="tx1"/>
                </a:solidFill>
                <a:effectLst/>
                <a:latin typeface="Calibri" pitchFamily="34" charset="0"/>
                <a:ea typeface="宋体" pitchFamily="2" charset="-122"/>
                <a:cs typeface="+mn-cs"/>
              </a:rPr>
              <a:t>RE</a:t>
            </a:r>
            <a:r>
              <a:rPr lang="zh-CN" altLang="en-US" sz="1400" b="0" i="0" kern="1200" dirty="0">
                <a:solidFill>
                  <a:schemeClr val="tx1"/>
                </a:solidFill>
                <a:effectLst/>
                <a:latin typeface="Calibri" pitchFamily="34" charset="0"/>
                <a:ea typeface="宋体" pitchFamily="2" charset="-122"/>
                <a:cs typeface="+mn-cs"/>
              </a:rPr>
              <a:t>；看看读它轻松了多少？</a:t>
            </a:r>
          </a:p>
          <a:p>
            <a:r>
              <a:rPr lang="en-US" altLang="zh-CN" sz="1400" b="0" i="0" kern="1200" dirty="0">
                <a:solidFill>
                  <a:schemeClr val="tx1"/>
                </a:solidFill>
                <a:effectLst/>
                <a:latin typeface="Calibri" pitchFamily="34" charset="0"/>
                <a:ea typeface="宋体" pitchFamily="2" charset="-122"/>
                <a:cs typeface="+mn-cs"/>
              </a:rPr>
              <a:t>#!python</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err="1">
                <a:solidFill>
                  <a:schemeClr val="tx1"/>
                </a:solidFill>
                <a:effectLst/>
                <a:latin typeface="Calibri" pitchFamily="34" charset="0"/>
                <a:ea typeface="宋体" pitchFamily="2" charset="-122"/>
                <a:cs typeface="+mn-cs"/>
              </a:rPr>
              <a:t>charref</a:t>
            </a:r>
            <a:r>
              <a:rPr lang="en-US" altLang="zh-CN" sz="1400" b="0" i="0" kern="1200" dirty="0">
                <a:solidFill>
                  <a:schemeClr val="tx1"/>
                </a:solidFill>
                <a:effectLst/>
                <a:latin typeface="Calibri" pitchFamily="34" charset="0"/>
                <a:ea typeface="宋体" pitchFamily="2" charset="-122"/>
                <a:cs typeface="+mn-cs"/>
              </a:rPr>
              <a:t> = </a:t>
            </a:r>
            <a:r>
              <a:rPr lang="en-US" altLang="zh-CN" sz="1400" b="0" i="0" kern="1200" dirty="0" err="1">
                <a:solidFill>
                  <a:schemeClr val="tx1"/>
                </a:solidFill>
                <a:effectLst/>
                <a:latin typeface="Calibri" pitchFamily="34" charset="0"/>
                <a:ea typeface="宋体" pitchFamily="2" charset="-122"/>
                <a:cs typeface="+mn-cs"/>
              </a:rPr>
              <a:t>re.compile</a:t>
            </a:r>
            <a:r>
              <a:rPr lang="en-US" altLang="zh-CN" sz="1400" b="0" i="0" kern="1200" dirty="0">
                <a:solidFill>
                  <a:schemeClr val="tx1"/>
                </a:solidFill>
                <a:effectLst/>
                <a:latin typeface="Calibri" pitchFamily="34" charset="0"/>
                <a:ea typeface="宋体" pitchFamily="2" charset="-122"/>
                <a:cs typeface="+mn-cs"/>
              </a:rPr>
              <a:t>(r"""</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&amp;[[]]             # Start of a numeric entity reference</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[0-9]+[^0-9]      # Decimal form</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 0[0-7]+[^0-7]   # Octal form</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 x[0-9a-fA-F]+[^0-9a-fA-F] # Hexadecimal form</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 </a:t>
            </a:r>
            <a:r>
              <a:rPr lang="en-US" altLang="zh-CN" sz="1400" b="0" i="0" kern="1200" dirty="0" err="1">
                <a:solidFill>
                  <a:schemeClr val="tx1"/>
                </a:solidFill>
                <a:effectLst/>
                <a:latin typeface="Calibri" pitchFamily="34" charset="0"/>
                <a:ea typeface="宋体" pitchFamily="2" charset="-122"/>
                <a:cs typeface="+mn-cs"/>
              </a:rPr>
              <a:t>re.VERBOSE</a:t>
            </a:r>
            <a:r>
              <a:rPr lang="en-US" altLang="zh-CN" sz="1400" b="0" i="0" kern="1200" dirty="0">
                <a:solidFill>
                  <a:schemeClr val="tx1"/>
                </a:solidFill>
                <a:effectLst/>
                <a:latin typeface="Calibri" pitchFamily="34" charset="0"/>
                <a:ea typeface="宋体" pitchFamily="2" charset="-122"/>
                <a:cs typeface="+mn-cs"/>
              </a:rPr>
              <a:t>)</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zh-CN" altLang="en-US" sz="1400" b="0" i="0" kern="1200" dirty="0">
                <a:solidFill>
                  <a:schemeClr val="tx1"/>
                </a:solidFill>
                <a:effectLst/>
                <a:latin typeface="Calibri" pitchFamily="34" charset="0"/>
                <a:ea typeface="宋体" pitchFamily="2" charset="-122"/>
                <a:cs typeface="+mn-cs"/>
              </a:rPr>
              <a:t>没有 </a:t>
            </a:r>
            <a:r>
              <a:rPr lang="en-US" altLang="zh-CN" sz="1400" b="0" i="0" kern="1200" dirty="0">
                <a:solidFill>
                  <a:schemeClr val="tx1"/>
                </a:solidFill>
                <a:effectLst/>
                <a:latin typeface="Calibri" pitchFamily="34" charset="0"/>
                <a:ea typeface="宋体" pitchFamily="2" charset="-122"/>
                <a:cs typeface="+mn-cs"/>
              </a:rPr>
              <a:t>verbose </a:t>
            </a:r>
            <a:r>
              <a:rPr lang="zh-CN" altLang="en-US" sz="1400" b="0" i="0" kern="1200" dirty="0">
                <a:solidFill>
                  <a:schemeClr val="tx1"/>
                </a:solidFill>
                <a:effectLst/>
                <a:latin typeface="Calibri" pitchFamily="34" charset="0"/>
                <a:ea typeface="宋体" pitchFamily="2" charset="-122"/>
                <a:cs typeface="+mn-cs"/>
              </a:rPr>
              <a:t>设置， </a:t>
            </a:r>
            <a:r>
              <a:rPr lang="en-US" altLang="zh-CN" sz="1400" b="0" i="0" kern="1200" dirty="0">
                <a:solidFill>
                  <a:schemeClr val="tx1"/>
                </a:solidFill>
                <a:effectLst/>
                <a:latin typeface="Calibri" pitchFamily="34" charset="0"/>
                <a:ea typeface="宋体" pitchFamily="2" charset="-122"/>
                <a:cs typeface="+mn-cs"/>
              </a:rPr>
              <a:t>RE </a:t>
            </a:r>
            <a:r>
              <a:rPr lang="zh-CN" altLang="en-US" sz="1400" b="0" i="0" kern="1200" dirty="0">
                <a:solidFill>
                  <a:schemeClr val="tx1"/>
                </a:solidFill>
                <a:effectLst/>
                <a:latin typeface="Calibri" pitchFamily="34" charset="0"/>
                <a:ea typeface="宋体" pitchFamily="2" charset="-122"/>
                <a:cs typeface="+mn-cs"/>
              </a:rPr>
              <a:t>会看起来象这样：</a:t>
            </a:r>
            <a:br>
              <a:rPr lang="zh-CN" altLang="en-US" sz="1400" b="0" i="0" kern="1200" dirty="0">
                <a:solidFill>
                  <a:schemeClr val="tx1"/>
                </a:solidFill>
                <a:effectLst/>
                <a:latin typeface="Calibri" pitchFamily="34" charset="0"/>
                <a:ea typeface="宋体" pitchFamily="2" charset="-122"/>
                <a:cs typeface="+mn-cs"/>
              </a:rPr>
            </a:br>
            <a:br>
              <a:rPr lang="zh-CN" altLang="en-US"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#!python</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err="1">
                <a:solidFill>
                  <a:schemeClr val="tx1"/>
                </a:solidFill>
                <a:effectLst/>
                <a:latin typeface="Calibri" pitchFamily="34" charset="0"/>
                <a:ea typeface="宋体" pitchFamily="2" charset="-122"/>
                <a:cs typeface="+mn-cs"/>
              </a:rPr>
              <a:t>charref</a:t>
            </a:r>
            <a:r>
              <a:rPr lang="en-US" altLang="zh-CN" sz="1400" b="0" i="0" kern="1200" dirty="0">
                <a:solidFill>
                  <a:schemeClr val="tx1"/>
                </a:solidFill>
                <a:effectLst/>
                <a:latin typeface="Calibri" pitchFamily="34" charset="0"/>
                <a:ea typeface="宋体" pitchFamily="2" charset="-122"/>
                <a:cs typeface="+mn-cs"/>
              </a:rPr>
              <a:t> = </a:t>
            </a:r>
            <a:r>
              <a:rPr lang="en-US" altLang="zh-CN" sz="1400" b="0" i="0" kern="1200" dirty="0" err="1">
                <a:solidFill>
                  <a:schemeClr val="tx1"/>
                </a:solidFill>
                <a:effectLst/>
                <a:latin typeface="Calibri" pitchFamily="34" charset="0"/>
                <a:ea typeface="宋体" pitchFamily="2" charset="-122"/>
                <a:cs typeface="+mn-cs"/>
              </a:rPr>
              <a:t>re.compile</a:t>
            </a:r>
            <a:r>
              <a:rPr lang="en-US" altLang="zh-CN" sz="1400" b="0" i="0" kern="1200" dirty="0">
                <a:solidFill>
                  <a:schemeClr val="tx1"/>
                </a:solidFill>
                <a:effectLst/>
                <a:latin typeface="Calibri" pitchFamily="34" charset="0"/>
                <a:ea typeface="宋体" pitchFamily="2" charset="-122"/>
                <a:cs typeface="+mn-cs"/>
              </a:rPr>
              <a:t>("&amp;#([0-9]+[^0-9]"</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"|0[0-7]+[^0-7]"</a:t>
            </a:r>
            <a:br>
              <a:rPr lang="en-US" altLang="zh-CN" sz="1400" b="0" i="0" kern="1200" dirty="0">
                <a:solidFill>
                  <a:schemeClr val="tx1"/>
                </a:solidFill>
                <a:effectLst/>
                <a:latin typeface="Calibri" pitchFamily="34" charset="0"/>
                <a:ea typeface="宋体" pitchFamily="2" charset="-122"/>
                <a:cs typeface="+mn-cs"/>
              </a:rPr>
            </a:br>
            <a:br>
              <a:rPr lang="en-US" altLang="zh-CN" sz="1400" b="0" i="0" kern="1200" dirty="0">
                <a:solidFill>
                  <a:schemeClr val="tx1"/>
                </a:solidFill>
                <a:effectLst/>
                <a:latin typeface="Calibri" pitchFamily="34" charset="0"/>
                <a:ea typeface="宋体" pitchFamily="2" charset="-122"/>
                <a:cs typeface="+mn-cs"/>
              </a:rPr>
            </a:br>
            <a:r>
              <a:rPr lang="en-US" altLang="zh-CN" sz="1400" b="0" i="0" kern="1200" dirty="0">
                <a:solidFill>
                  <a:schemeClr val="tx1"/>
                </a:solidFill>
                <a:effectLst/>
                <a:latin typeface="Calibri" pitchFamily="34" charset="0"/>
                <a:ea typeface="宋体" pitchFamily="2" charset="-122"/>
                <a:cs typeface="+mn-cs"/>
              </a:rPr>
              <a:t>"|x[0-9a-fA-F]+[^0-9a-fA-F])")</a:t>
            </a:r>
          </a:p>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22</a:t>
            </a:fld>
            <a:endParaRPr lang="en-US" altLang="zh-CN"/>
          </a:p>
        </p:txBody>
      </p:sp>
    </p:spTree>
    <p:extLst>
      <p:ext uri="{BB962C8B-B14F-4D97-AF65-F5344CB8AC3E}">
        <p14:creationId xmlns:p14="http://schemas.microsoft.com/office/powerpoint/2010/main" val="13375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&gt;&gt;&gt; match1= </a:t>
            </a:r>
            <a:r>
              <a:rPr lang="en" altLang="zh-CN" dirty="0" err="1"/>
              <a:t>re.search</a:t>
            </a:r>
            <a:r>
              <a:rPr lang="en" altLang="zh-CN" dirty="0"/>
              <a:t>(r'(([\d]{2})-)?([\d]{2,3})-([\d]{7,8})','Tel: 86-21-65642222,')</a:t>
            </a:r>
          </a:p>
          <a:p>
            <a:r>
              <a:rPr lang="en" altLang="zh-CN" dirty="0"/>
              <a:t>&gt;&gt;&gt; match1.group()</a:t>
            </a:r>
          </a:p>
          <a:p>
            <a:r>
              <a:rPr lang="en" altLang="zh-CN" dirty="0"/>
              <a:t>'86-21-65642222'</a:t>
            </a:r>
          </a:p>
          <a:p>
            <a:r>
              <a:rPr lang="en" altLang="zh-CN" dirty="0"/>
              <a:t>&gt;&gt;&gt; match1.group(1,2,3,4)</a:t>
            </a:r>
          </a:p>
          <a:p>
            <a:r>
              <a:rPr lang="en" altLang="zh-CN" dirty="0"/>
              <a:t>('86-', '86', '21', '65642222')</a:t>
            </a:r>
            <a:endParaRPr lang="en-US" altLang="zh-CN" dirty="0"/>
          </a:p>
          <a:p>
            <a:r>
              <a:rPr lang="en" altLang="zh-CN" dirty="0"/>
              <a:t>&gt;&gt;&gt; match1.groups()</a:t>
            </a:r>
          </a:p>
          <a:p>
            <a:r>
              <a:rPr lang="en" altLang="zh-CN" dirty="0"/>
              <a:t>('86-', '86', '21', '65642222’)</a:t>
            </a:r>
          </a:p>
          <a:p>
            <a:r>
              <a:rPr lang="en-US" altLang="zh-CN" dirty="0"/>
              <a:t>&gt;&gt;&gt; match1.span()</a:t>
            </a:r>
          </a:p>
          <a:p>
            <a:r>
              <a:rPr lang="en-US" altLang="zh-CN" dirty="0"/>
              <a:t>(5, 19)</a:t>
            </a:r>
          </a:p>
          <a:p>
            <a:r>
              <a:rPr lang="en" altLang="zh-CN" dirty="0"/>
              <a:t>&gt;&gt;&gt; match1.span(1)</a:t>
            </a:r>
          </a:p>
          <a:p>
            <a:r>
              <a:rPr lang="en" altLang="zh-CN" dirty="0"/>
              <a:t>(5, 8)</a:t>
            </a:r>
          </a:p>
          <a:p>
            <a:r>
              <a:rPr lang="en" altLang="zh-CN" dirty="0"/>
              <a:t>&gt;&gt;&gt; match1.span(2)</a:t>
            </a:r>
          </a:p>
          <a:p>
            <a:r>
              <a:rPr lang="en" altLang="zh-CN" dirty="0"/>
              <a:t>(5, 7)</a:t>
            </a:r>
          </a:p>
          <a:p>
            <a:r>
              <a:rPr lang="en" altLang="zh-CN" dirty="0"/>
              <a:t>&gt;&gt;&gt; match1.span(3)</a:t>
            </a:r>
          </a:p>
          <a:p>
            <a:r>
              <a:rPr lang="en" altLang="zh-CN" dirty="0"/>
              <a:t>(8, 10)</a:t>
            </a:r>
          </a:p>
          <a:p>
            <a:r>
              <a:rPr lang="en" altLang="zh-CN" dirty="0"/>
              <a:t>&gt;&gt;&gt; match1.span(4)</a:t>
            </a:r>
          </a:p>
          <a:p>
            <a:r>
              <a:rPr lang="en" altLang="zh-CN" dirty="0"/>
              <a:t>(11, 19)</a:t>
            </a:r>
          </a:p>
          <a:p>
            <a:r>
              <a:rPr lang="en" altLang="zh-CN" dirty="0"/>
              <a:t>&gt;&gt;&gt; </a:t>
            </a:r>
            <a:endParaRPr lang="en-US" altLang="zh-CN" dirty="0"/>
          </a:p>
          <a:p>
            <a:endParaRPr lang="en-US" altLang="zh-CN" dirty="0"/>
          </a:p>
          <a:p>
            <a:endParaRPr lang="en-US" altLang="zh-CN" dirty="0"/>
          </a:p>
          <a:p>
            <a:endParaRPr lang="en-US" altLang="zh-CN" dirty="0"/>
          </a:p>
          <a:p>
            <a:endParaRPr lang="en-US" altLang="zh-CN" dirty="0"/>
          </a:p>
          <a:p>
            <a:r>
              <a:rPr lang="mr-IN" altLang="zh-CN" dirty="0"/>
              <a:t>&gt;&gt;&gt; match2 = </a:t>
            </a:r>
            <a:r>
              <a:rPr lang="mr-IN" altLang="zh-CN" dirty="0" err="1"/>
              <a:t>re.search</a:t>
            </a:r>
            <a:r>
              <a:rPr lang="mr-IN" altLang="zh-CN" dirty="0"/>
              <a:t>(</a:t>
            </a:r>
            <a:r>
              <a:rPr lang="mr-IN" altLang="zh-CN" dirty="0" err="1"/>
              <a:t>r</a:t>
            </a:r>
            <a:r>
              <a:rPr lang="mr-IN" altLang="zh-CN" dirty="0"/>
              <a:t>'(([\</a:t>
            </a:r>
            <a:r>
              <a:rPr lang="mr-IN" altLang="zh-CN" dirty="0" err="1"/>
              <a:t>d</a:t>
            </a:r>
            <a:r>
              <a:rPr lang="mr-IN" altLang="zh-CN" dirty="0"/>
              <a:t>]{2})-)?([\</a:t>
            </a:r>
            <a:r>
              <a:rPr lang="mr-IN" altLang="zh-CN" dirty="0" err="1"/>
              <a:t>d</a:t>
            </a:r>
            <a:r>
              <a:rPr lang="mr-IN" altLang="zh-CN" dirty="0"/>
              <a:t>]{2,3})-([\</a:t>
            </a:r>
            <a:r>
              <a:rPr lang="mr-IN" altLang="zh-CN" dirty="0" err="1"/>
              <a:t>d</a:t>
            </a:r>
            <a:r>
              <a:rPr lang="mr-IN" altLang="zh-CN" dirty="0"/>
              <a:t>]{7,8})','</a:t>
            </a:r>
            <a:r>
              <a:rPr lang="mr-IN" altLang="zh-CN" dirty="0" err="1"/>
              <a:t>Tel</a:t>
            </a:r>
            <a:r>
              <a:rPr lang="mr-IN" altLang="zh-CN" dirty="0"/>
              <a:t>: 21-65642222,')</a:t>
            </a:r>
            <a:endParaRPr lang="en-US" altLang="zh-CN" dirty="0"/>
          </a:p>
          <a:p>
            <a:r>
              <a:rPr lang="en-US" altLang="zh-CN" dirty="0"/>
              <a:t>&gt;&gt;&gt; print(match2.groups())</a:t>
            </a:r>
          </a:p>
          <a:p>
            <a:r>
              <a:rPr lang="en-US" altLang="zh-CN" dirty="0"/>
              <a:t>(None, None, '21', '65642222')</a:t>
            </a:r>
          </a:p>
          <a:p>
            <a:r>
              <a:rPr lang="en-US" altLang="zh-CN" dirty="0"/>
              <a:t>&gt;&gt;&gt; print(match2.group(1,2))</a:t>
            </a:r>
          </a:p>
          <a:p>
            <a:r>
              <a:rPr lang="en-US" altLang="zh-CN" dirty="0"/>
              <a:t>(None, None)</a:t>
            </a:r>
          </a:p>
          <a:p>
            <a:r>
              <a:rPr lang="en-US" altLang="zh-CN" dirty="0"/>
              <a:t>&gt;&gt;&gt; print('group 0: %s, span %s' % (match2.group(0),match2.span()))</a:t>
            </a:r>
          </a:p>
          <a:p>
            <a:r>
              <a:rPr lang="en-US" altLang="zh-CN" dirty="0"/>
              <a:t>group 0: 21-65642222, span (5, 16)</a:t>
            </a:r>
          </a:p>
          <a:p>
            <a:r>
              <a:rPr lang="en-US" altLang="zh-CN" dirty="0"/>
              <a:t>&gt;&gt;&gt; for </a:t>
            </a:r>
            <a:r>
              <a:rPr lang="en-US" altLang="zh-CN" dirty="0" err="1"/>
              <a:t>k,v</a:t>
            </a:r>
            <a:r>
              <a:rPr lang="en-US" altLang="zh-CN" dirty="0"/>
              <a:t> in enumerate(match2.groups(),1):</a:t>
            </a:r>
          </a:p>
          <a:p>
            <a:r>
              <a:rPr lang="en-US" altLang="zh-CN" dirty="0"/>
              <a:t>    print('group %d: %s, span %s' % (k,v,match2.span(k)))</a:t>
            </a:r>
          </a:p>
          <a:p>
            <a:endParaRPr lang="en-US" altLang="zh-CN" dirty="0"/>
          </a:p>
          <a:p>
            <a:r>
              <a:rPr lang="en-US" altLang="zh-CN" dirty="0"/>
              <a:t>    </a:t>
            </a:r>
          </a:p>
          <a:p>
            <a:r>
              <a:rPr lang="en-US" altLang="zh-CN" dirty="0"/>
              <a:t>group 1: None, span (-1, -1)</a:t>
            </a:r>
          </a:p>
          <a:p>
            <a:r>
              <a:rPr lang="en-US" altLang="zh-CN" dirty="0"/>
              <a:t>group 2: None, span (-1, -1)</a:t>
            </a:r>
          </a:p>
          <a:p>
            <a:r>
              <a:rPr lang="en-US" altLang="zh-CN" dirty="0"/>
              <a:t>group 3: 21, span (5, 7)</a:t>
            </a:r>
          </a:p>
          <a:p>
            <a:r>
              <a:rPr lang="en-US" altLang="zh-CN" dirty="0"/>
              <a:t>group 4: 65642222, span (8, 16)</a:t>
            </a:r>
          </a:p>
          <a:p>
            <a:r>
              <a:rPr lang="en-US" altLang="zh-CN" dirty="0"/>
              <a:t>&gt;&gt;&gt; print(match2.group())</a:t>
            </a:r>
          </a:p>
          <a:p>
            <a:r>
              <a:rPr lang="en-US" altLang="zh-CN" dirty="0"/>
              <a:t>21-65642222</a:t>
            </a:r>
          </a:p>
          <a:p>
            <a:r>
              <a:rPr lang="en-US" altLang="zh-CN" dirty="0"/>
              <a:t>&gt;&gt;&gt; print(match2.group(0,1,2))</a:t>
            </a:r>
          </a:p>
          <a:p>
            <a:r>
              <a:rPr lang="en-US" altLang="zh-CN" dirty="0"/>
              <a:t>('21-65642222', None, None)</a:t>
            </a:r>
          </a:p>
          <a:p>
            <a:r>
              <a:rPr lang="en-US" altLang="zh-CN" dirty="0"/>
              <a:t>&gt;&gt;&gt; </a:t>
            </a:r>
            <a:endParaRPr lang="zh-CN" altLang="en-US" dirty="0"/>
          </a:p>
        </p:txBody>
      </p:sp>
      <p:sp>
        <p:nvSpPr>
          <p:cNvPr id="4" name="灯片编号占位符 3"/>
          <p:cNvSpPr>
            <a:spLocks noGrp="1"/>
          </p:cNvSpPr>
          <p:nvPr>
            <p:ph type="sldNum" sz="quarter" idx="10"/>
          </p:nvPr>
        </p:nvSpPr>
        <p:spPr/>
        <p:txBody>
          <a:bodyPr/>
          <a:lstStyle/>
          <a:p>
            <a:fld id="{69E47D58-1A54-4BED-AE48-739F43CCC909}" type="slidenum">
              <a:rPr lang="zh-CN" altLang="en-US" smtClean="0"/>
              <a:t>4</a:t>
            </a:fld>
            <a:endParaRPr lang="zh-CN" altLang="en-US"/>
          </a:p>
        </p:txBody>
      </p:sp>
    </p:spTree>
    <p:extLst>
      <p:ext uri="{BB962C8B-B14F-4D97-AF65-F5344CB8AC3E}">
        <p14:creationId xmlns:p14="http://schemas.microsoft.com/office/powerpoint/2010/main" val="2923169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&gt;&gt;&gt; print (</a:t>
            </a:r>
            <a:r>
              <a:rPr lang="en-US" altLang="zh-CN" dirty="0" err="1"/>
              <a:t>re.sub</a:t>
            </a:r>
            <a:r>
              <a:rPr lang="en-US" altLang="zh-CN" dirty="0"/>
              <a:t>(pattern,'*',text, 2))</a:t>
            </a:r>
          </a:p>
          <a:p>
            <a:r>
              <a:rPr lang="en-US" altLang="zh-CN" dirty="0"/>
              <a:t>* is * than ugly.</a:t>
            </a:r>
          </a:p>
          <a:p>
            <a:r>
              <a:rPr lang="en-US" altLang="zh-CN" dirty="0"/>
              <a:t>Explicit is better than implicit.</a:t>
            </a:r>
          </a:p>
          <a:p>
            <a:r>
              <a:rPr lang="en-US" altLang="zh-CN" dirty="0"/>
              <a:t>Simple is better than complex.</a:t>
            </a:r>
          </a:p>
          <a:p>
            <a:r>
              <a:rPr lang="en-US" altLang="zh-CN" dirty="0"/>
              <a:t>Complex is better than complicated.</a:t>
            </a:r>
          </a:p>
          <a:p>
            <a:r>
              <a:rPr lang="en-US" altLang="zh-CN" dirty="0"/>
              <a:t>Flat is better than nested.</a:t>
            </a:r>
          </a:p>
          <a:p>
            <a:r>
              <a:rPr lang="en-US" altLang="zh-CN" dirty="0"/>
              <a:t>Sparse is better than dense.</a:t>
            </a:r>
          </a:p>
          <a:p>
            <a:r>
              <a:rPr lang="en-US" altLang="zh-CN" dirty="0"/>
              <a:t>Readability counts.</a:t>
            </a:r>
          </a:p>
          <a:p>
            <a:r>
              <a:rPr lang="en-US" altLang="zh-CN" dirty="0"/>
              <a:t>&gt;&gt;&gt; print (</a:t>
            </a:r>
            <a:r>
              <a:rPr lang="en-US" altLang="zh-CN" dirty="0" err="1"/>
              <a:t>re.sub</a:t>
            </a:r>
            <a:r>
              <a:rPr lang="en-US" altLang="zh-CN" dirty="0"/>
              <a:t>(pattern, r'*\1', text))</a:t>
            </a:r>
          </a:p>
          <a:p>
            <a:r>
              <a:rPr lang="en-US" altLang="zh-CN" dirty="0"/>
              <a:t>*B is *b than ugly.</a:t>
            </a:r>
          </a:p>
          <a:p>
            <a:r>
              <a:rPr lang="en-US" altLang="zh-CN" dirty="0"/>
              <a:t>Explicit is *b than implicit.</a:t>
            </a:r>
          </a:p>
          <a:p>
            <a:r>
              <a:rPr lang="en-US" altLang="zh-CN" dirty="0"/>
              <a:t>Simple is *b than complex.</a:t>
            </a:r>
          </a:p>
          <a:p>
            <a:r>
              <a:rPr lang="en-US" altLang="zh-CN" dirty="0"/>
              <a:t>Complex is *b than complicated.</a:t>
            </a:r>
          </a:p>
          <a:p>
            <a:r>
              <a:rPr lang="en-US" altLang="zh-CN" dirty="0"/>
              <a:t>Flat is *b than nested.</a:t>
            </a:r>
          </a:p>
          <a:p>
            <a:r>
              <a:rPr lang="en-US" altLang="zh-CN" dirty="0"/>
              <a:t>Sparse is *b than dense.</a:t>
            </a:r>
          </a:p>
          <a:p>
            <a:r>
              <a:rPr lang="en-US" altLang="zh-CN" dirty="0"/>
              <a:t>Readability counts.</a:t>
            </a:r>
          </a:p>
          <a:p>
            <a:r>
              <a:rPr lang="en-US" altLang="zh-CN" dirty="0"/>
              <a:t>&gt;&gt;&gt; print (</a:t>
            </a:r>
            <a:r>
              <a:rPr lang="en-US" altLang="zh-CN" dirty="0" err="1"/>
              <a:t>re.subn</a:t>
            </a:r>
            <a:r>
              <a:rPr lang="en-US" altLang="zh-CN" dirty="0"/>
              <a:t>(pattern, '*', text))</a:t>
            </a:r>
          </a:p>
          <a:p>
            <a:r>
              <a:rPr lang="en-US" altLang="zh-CN" dirty="0"/>
              <a:t>('* is * than ugly.\</a:t>
            </a:r>
            <a:r>
              <a:rPr lang="en-US" altLang="zh-CN" dirty="0" err="1"/>
              <a:t>nExplicit</a:t>
            </a:r>
            <a:r>
              <a:rPr lang="en-US" altLang="zh-CN" dirty="0"/>
              <a:t> is * than implicit.\</a:t>
            </a:r>
            <a:r>
              <a:rPr lang="en-US" altLang="zh-CN" dirty="0" err="1"/>
              <a:t>nSimple</a:t>
            </a:r>
            <a:r>
              <a:rPr lang="en-US" altLang="zh-CN" dirty="0"/>
              <a:t> is * than complex.\</a:t>
            </a:r>
            <a:r>
              <a:rPr lang="en-US" altLang="zh-CN" dirty="0" err="1"/>
              <a:t>nComplex</a:t>
            </a:r>
            <a:r>
              <a:rPr lang="en-US" altLang="zh-CN" dirty="0"/>
              <a:t> is * than complicated.\</a:t>
            </a:r>
            <a:r>
              <a:rPr lang="en-US" altLang="zh-CN" dirty="0" err="1"/>
              <a:t>nFlat</a:t>
            </a:r>
            <a:r>
              <a:rPr lang="en-US" altLang="zh-CN" dirty="0"/>
              <a:t> is * than nested.\</a:t>
            </a:r>
            <a:r>
              <a:rPr lang="en-US" altLang="zh-CN" dirty="0" err="1"/>
              <a:t>nSparse</a:t>
            </a:r>
            <a:r>
              <a:rPr lang="en-US" altLang="zh-CN" dirty="0"/>
              <a:t> is * than dense.\</a:t>
            </a:r>
            <a:r>
              <a:rPr lang="en-US" altLang="zh-CN" dirty="0" err="1"/>
              <a:t>nReadability</a:t>
            </a:r>
            <a:r>
              <a:rPr lang="en-US" altLang="zh-CN" dirty="0"/>
              <a:t> counts.', 7)</a:t>
            </a:r>
          </a:p>
          <a:p>
            <a:r>
              <a:rPr lang="en-US" altLang="zh-CN" dirty="0"/>
              <a:t>&gt;&gt;&gt; </a:t>
            </a:r>
            <a:endParaRPr lang="zh-CN" altLang="en-US" dirty="0"/>
          </a:p>
        </p:txBody>
      </p:sp>
      <p:sp>
        <p:nvSpPr>
          <p:cNvPr id="4" name="灯片编号占位符 3"/>
          <p:cNvSpPr>
            <a:spLocks noGrp="1"/>
          </p:cNvSpPr>
          <p:nvPr>
            <p:ph type="sldNum" sz="quarter" idx="10"/>
          </p:nvPr>
        </p:nvSpPr>
        <p:spPr/>
        <p:txBody>
          <a:bodyPr/>
          <a:lstStyle/>
          <a:p>
            <a:fld id="{69E47D58-1A54-4BED-AE48-739F43CCC909}" type="slidenum">
              <a:rPr lang="zh-CN" altLang="en-US" smtClean="0"/>
              <a:t>23</a:t>
            </a:fld>
            <a:endParaRPr lang="zh-CN" altLang="en-US"/>
          </a:p>
        </p:txBody>
      </p:sp>
    </p:spTree>
    <p:extLst>
      <p:ext uri="{BB962C8B-B14F-4D97-AF65-F5344CB8AC3E}">
        <p14:creationId xmlns:p14="http://schemas.microsoft.com/office/powerpoint/2010/main" val="789807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u="none" strike="noStrike" kern="1200" cap="none" normalizeH="0" baseline="0" dirty="0">
              <a:ln>
                <a:noFill/>
              </a:ln>
              <a:solidFill>
                <a:schemeClr val="dk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9E47D58-1A54-4BED-AE48-739F43CCC909}" type="slidenum">
              <a:rPr lang="zh-CN" altLang="en-US" smtClean="0"/>
              <a:t>24</a:t>
            </a:fld>
            <a:endParaRPr lang="zh-CN" altLang="en-US"/>
          </a:p>
        </p:txBody>
      </p:sp>
    </p:spTree>
    <p:extLst>
      <p:ext uri="{BB962C8B-B14F-4D97-AF65-F5344CB8AC3E}">
        <p14:creationId xmlns:p14="http://schemas.microsoft.com/office/powerpoint/2010/main" val="3220855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mr-IN" altLang="zh-CN" dirty="0">
                <a:latin typeface="+mn-ea"/>
              </a:rPr>
              <a:t>&gt;&gt;&gt; </a:t>
            </a:r>
            <a:r>
              <a:rPr lang="mr-IN" altLang="zh-CN" dirty="0" err="1">
                <a:latin typeface="+mn-ea"/>
              </a:rPr>
              <a:t>import</a:t>
            </a:r>
            <a:r>
              <a:rPr lang="mr-IN" altLang="zh-CN" dirty="0">
                <a:latin typeface="+mn-ea"/>
              </a:rPr>
              <a:t> </a:t>
            </a:r>
            <a:r>
              <a:rPr lang="mr-IN" altLang="zh-CN" dirty="0" err="1">
                <a:latin typeface="+mn-ea"/>
              </a:rPr>
              <a:t>re</a:t>
            </a:r>
            <a:endParaRPr lang="en-US" altLang="zh-CN" dirty="0">
              <a:latin typeface="+mn-ea"/>
            </a:endParaRPr>
          </a:p>
          <a:p>
            <a:pPr lvl="1"/>
            <a:r>
              <a:rPr lang="mr-IN" altLang="zh-CN" dirty="0">
                <a:latin typeface="+mn-ea"/>
              </a:rPr>
              <a:t>&gt;&gt;&gt; match1 = </a:t>
            </a:r>
            <a:r>
              <a:rPr lang="mr-IN" altLang="zh-CN" dirty="0" err="1">
                <a:latin typeface="+mn-ea"/>
              </a:rPr>
              <a:t>re.findall</a:t>
            </a:r>
            <a:r>
              <a:rPr lang="mr-IN" altLang="zh-CN" dirty="0">
                <a:latin typeface="+mn-ea"/>
              </a:rPr>
              <a:t>(</a:t>
            </a:r>
            <a:r>
              <a:rPr lang="mr-IN" altLang="zh-CN" dirty="0" err="1">
                <a:latin typeface="+mn-ea"/>
              </a:rPr>
              <a:t>r</a:t>
            </a:r>
            <a:r>
              <a:rPr lang="mr-IN" altLang="zh-CN" dirty="0">
                <a:latin typeface="+mn-ea"/>
              </a:rPr>
              <a:t>'(([\</a:t>
            </a:r>
            <a:r>
              <a:rPr lang="mr-IN" altLang="zh-CN" dirty="0" err="1">
                <a:latin typeface="+mn-ea"/>
              </a:rPr>
              <a:t>d</a:t>
            </a:r>
            <a:r>
              <a:rPr lang="mr-IN" altLang="zh-CN" dirty="0">
                <a:latin typeface="+mn-ea"/>
              </a:rPr>
              <a:t>]{2})-)?([\</a:t>
            </a:r>
            <a:r>
              <a:rPr lang="mr-IN" altLang="zh-CN" dirty="0" err="1">
                <a:latin typeface="+mn-ea"/>
              </a:rPr>
              <a:t>d</a:t>
            </a:r>
            <a:r>
              <a:rPr lang="mr-IN" altLang="zh-CN" dirty="0">
                <a:latin typeface="+mn-ea"/>
              </a:rPr>
              <a:t>]{2,3})-([\</a:t>
            </a:r>
            <a:r>
              <a:rPr lang="mr-IN" altLang="zh-CN" dirty="0" err="1">
                <a:latin typeface="+mn-ea"/>
              </a:rPr>
              <a:t>d</a:t>
            </a:r>
            <a:r>
              <a:rPr lang="mr-IN" altLang="zh-CN" dirty="0">
                <a:latin typeface="+mn-ea"/>
              </a:rPr>
              <a:t>]{7,8})','</a:t>
            </a:r>
            <a:r>
              <a:rPr lang="mr-IN" altLang="zh-CN" dirty="0" err="1">
                <a:latin typeface="+mn-ea"/>
              </a:rPr>
              <a:t>Tel</a:t>
            </a:r>
            <a:r>
              <a:rPr lang="mr-IN" altLang="zh-CN" dirty="0">
                <a:latin typeface="+mn-ea"/>
              </a:rPr>
              <a:t>: 86-21-65642222,Tel: 76-31-65642244,')</a:t>
            </a:r>
            <a:endParaRPr lang="en-US" altLang="zh-CN" dirty="0">
              <a:latin typeface="+mn-ea"/>
            </a:endParaRPr>
          </a:p>
          <a:p>
            <a:pPr lvl="1"/>
            <a:r>
              <a:rPr lang="mr-IN" altLang="zh-CN" dirty="0">
                <a:latin typeface="+mn-ea"/>
              </a:rPr>
              <a:t>&gt;&gt;&gt; match1</a:t>
            </a:r>
            <a:endParaRPr lang="en-US" altLang="zh-CN" dirty="0">
              <a:latin typeface="+mn-ea"/>
            </a:endParaRPr>
          </a:p>
          <a:p>
            <a:pPr lvl="1"/>
            <a:r>
              <a:rPr lang="mr-IN" altLang="zh-CN" dirty="0">
                <a:latin typeface="+mn-ea"/>
              </a:rPr>
              <a:t>[('86-', '86', '21', '65642222'), ('76-', '76', '31', '65642244')]</a:t>
            </a:r>
            <a:endParaRPr lang="en-US" altLang="zh-CN" dirty="0">
              <a:latin typeface="+mn-ea"/>
            </a:endParaRPr>
          </a:p>
          <a:p>
            <a:pPr lvl="1"/>
            <a:r>
              <a:rPr lang="mr-IN" altLang="zh-CN" dirty="0">
                <a:latin typeface="+mn-ea"/>
              </a:rPr>
              <a:t>&gt;&gt;&gt; </a:t>
            </a:r>
            <a:r>
              <a:rPr lang="mr-IN" altLang="zh-CN" dirty="0" err="1">
                <a:latin typeface="+mn-ea"/>
              </a:rPr>
              <a:t>regex</a:t>
            </a:r>
            <a:r>
              <a:rPr lang="mr-IN" altLang="zh-CN" dirty="0">
                <a:latin typeface="+mn-ea"/>
              </a:rPr>
              <a:t>=</a:t>
            </a:r>
            <a:r>
              <a:rPr lang="mr-IN" altLang="zh-CN" dirty="0" err="1">
                <a:latin typeface="+mn-ea"/>
              </a:rPr>
              <a:t>re.compile</a:t>
            </a:r>
            <a:r>
              <a:rPr lang="mr-IN" altLang="zh-CN" dirty="0">
                <a:latin typeface="+mn-ea"/>
              </a:rPr>
              <a:t>(</a:t>
            </a:r>
            <a:r>
              <a:rPr lang="mr-IN" altLang="zh-CN" dirty="0" err="1">
                <a:latin typeface="+mn-ea"/>
              </a:rPr>
              <a:t>r</a:t>
            </a:r>
            <a:r>
              <a:rPr lang="mr-IN" altLang="zh-CN" dirty="0">
                <a:latin typeface="+mn-ea"/>
              </a:rPr>
              <a:t>'(([\</a:t>
            </a:r>
            <a:r>
              <a:rPr lang="mr-IN" altLang="zh-CN" dirty="0" err="1">
                <a:latin typeface="+mn-ea"/>
              </a:rPr>
              <a:t>d</a:t>
            </a:r>
            <a:r>
              <a:rPr lang="mr-IN" altLang="zh-CN" dirty="0">
                <a:latin typeface="+mn-ea"/>
              </a:rPr>
              <a:t>]{2})-)?([\</a:t>
            </a:r>
            <a:r>
              <a:rPr lang="mr-IN" altLang="zh-CN" dirty="0" err="1">
                <a:latin typeface="+mn-ea"/>
              </a:rPr>
              <a:t>d</a:t>
            </a:r>
            <a:r>
              <a:rPr lang="mr-IN" altLang="zh-CN" dirty="0">
                <a:latin typeface="+mn-ea"/>
              </a:rPr>
              <a:t>]{2,3})-([\</a:t>
            </a:r>
            <a:r>
              <a:rPr lang="mr-IN" altLang="zh-CN" dirty="0" err="1">
                <a:latin typeface="+mn-ea"/>
              </a:rPr>
              <a:t>d</a:t>
            </a:r>
            <a:r>
              <a:rPr lang="mr-IN" altLang="zh-CN" dirty="0">
                <a:latin typeface="+mn-ea"/>
              </a:rPr>
              <a:t>]{7,8})')</a:t>
            </a:r>
            <a:endParaRPr lang="en-US" altLang="zh-CN" dirty="0">
              <a:latin typeface="+mn-ea"/>
            </a:endParaRPr>
          </a:p>
          <a:p>
            <a:pPr lvl="1"/>
            <a:r>
              <a:rPr lang="mr-IN" altLang="zh-CN" dirty="0">
                <a:latin typeface="+mn-ea"/>
              </a:rPr>
              <a:t>&gt;&gt;&gt; </a:t>
            </a:r>
            <a:r>
              <a:rPr lang="mr-IN" altLang="zh-CN" dirty="0" err="1">
                <a:latin typeface="+mn-ea"/>
              </a:rPr>
              <a:t>regex.findall</a:t>
            </a:r>
            <a:r>
              <a:rPr lang="mr-IN" altLang="zh-CN" dirty="0">
                <a:latin typeface="+mn-ea"/>
              </a:rPr>
              <a:t>('</a:t>
            </a:r>
            <a:r>
              <a:rPr lang="mr-IN" altLang="zh-CN" dirty="0" err="1">
                <a:latin typeface="+mn-ea"/>
              </a:rPr>
              <a:t>Tel</a:t>
            </a:r>
            <a:r>
              <a:rPr lang="mr-IN" altLang="zh-CN" dirty="0">
                <a:latin typeface="+mn-ea"/>
              </a:rPr>
              <a:t>: 86-21-65642222,Tel: 76-31-65642244,')</a:t>
            </a:r>
            <a:endParaRPr lang="en-US" altLang="zh-CN" dirty="0">
              <a:latin typeface="+mn-ea"/>
            </a:endParaRPr>
          </a:p>
          <a:p>
            <a:pPr lvl="1"/>
            <a:r>
              <a:rPr lang="mr-IN" altLang="zh-CN" dirty="0">
                <a:latin typeface="+mn-ea"/>
              </a:rPr>
              <a:t>[('86-', '86', '21', '65642222'), ('76-', '76', '31', '65642244')]</a:t>
            </a:r>
            <a:endParaRPr lang="en-US" altLang="zh-CN">
              <a:latin typeface="+mn-ea"/>
            </a:endParaRPr>
          </a:p>
          <a:p>
            <a:pPr lvl="1"/>
            <a:r>
              <a:rPr lang="mr-IN" altLang="zh-CN">
                <a:latin typeface="+mn-ea"/>
              </a:rPr>
              <a:t>&gt;&gt;&gt; </a:t>
            </a:r>
            <a:endParaRPr lang="en-US" altLang="zh-CN" dirty="0">
              <a:latin typeface="+mn-ea"/>
            </a:endParaRPr>
          </a:p>
          <a:p>
            <a:pPr lvl="1"/>
            <a:r>
              <a:rPr lang="zh-CN" altLang="en-US" dirty="0">
                <a:latin typeface="+mn-ea"/>
              </a:rPr>
              <a:t>寻找字符串</a:t>
            </a:r>
            <a:r>
              <a:rPr lang="en-US" altLang="zh-CN" dirty="0">
                <a:latin typeface="+mn-ea"/>
              </a:rPr>
              <a:t>string</a:t>
            </a:r>
            <a:r>
              <a:rPr lang="zh-CN" altLang="en-US" dirty="0">
                <a:latin typeface="+mn-ea"/>
              </a:rPr>
              <a:t>中所有与模式</a:t>
            </a:r>
            <a:r>
              <a:rPr lang="en-US" altLang="zh-CN" dirty="0">
                <a:latin typeface="+mn-ea"/>
              </a:rPr>
              <a:t>pattern</a:t>
            </a:r>
            <a:r>
              <a:rPr lang="zh-CN" altLang="en-US" dirty="0">
                <a:latin typeface="+mn-ea"/>
              </a:rPr>
              <a:t>匹配的匹配项，以列表的形式返回。如果</a:t>
            </a:r>
            <a:r>
              <a:rPr lang="en-US" altLang="zh-CN" dirty="0">
                <a:latin typeface="+mn-ea"/>
              </a:rPr>
              <a:t>pattern</a:t>
            </a:r>
            <a:r>
              <a:rPr lang="zh-CN" altLang="zh-CN" dirty="0">
                <a:latin typeface="+mn-ea"/>
              </a:rPr>
              <a:t>含有组</a:t>
            </a:r>
            <a:r>
              <a:rPr lang="en-US" altLang="zh-CN" dirty="0">
                <a:latin typeface="+mn-ea"/>
              </a:rPr>
              <a:t>(</a:t>
            </a:r>
            <a:r>
              <a:rPr lang="zh-CN" altLang="zh-CN" dirty="0">
                <a:latin typeface="+mn-ea"/>
              </a:rPr>
              <a:t>子模式</a:t>
            </a:r>
            <a:r>
              <a:rPr lang="en-US" altLang="zh-CN" dirty="0">
                <a:latin typeface="+mn-ea"/>
              </a:rPr>
              <a:t>)</a:t>
            </a:r>
            <a:r>
              <a:rPr lang="zh-CN" altLang="zh-CN" dirty="0">
                <a:latin typeface="+mn-ea"/>
              </a:rPr>
              <a:t>，则仅包含子模式的匹配结果，如果有多个子模式，则匹配结果以</a:t>
            </a:r>
            <a:r>
              <a:rPr lang="en-US" altLang="zh-CN" dirty="0">
                <a:latin typeface="+mn-ea"/>
              </a:rPr>
              <a:t>tuple</a:t>
            </a:r>
            <a:r>
              <a:rPr lang="zh-CN" altLang="zh-CN" dirty="0">
                <a:latin typeface="+mn-ea"/>
              </a:rPr>
              <a:t>形式描述</a:t>
            </a:r>
            <a:r>
              <a:rPr lang="zh-CN" altLang="en-US" dirty="0">
                <a:latin typeface="+mn-ea"/>
              </a:rPr>
              <a:t>。</a:t>
            </a:r>
            <a:endParaRPr lang="zh-CN" altLang="zh-CN" dirty="0">
              <a:latin typeface="+mn-ea"/>
            </a:endParaRPr>
          </a:p>
          <a:p>
            <a:pPr lvl="1" fontAlgn="base"/>
            <a:r>
              <a:rPr lang="en-US" altLang="zh-CN" dirty="0" err="1">
                <a:latin typeface="+mn-ea"/>
              </a:rPr>
              <a:t>finditer</a:t>
            </a:r>
            <a:r>
              <a:rPr lang="en-US" altLang="zh-CN" dirty="0">
                <a:latin typeface="+mn-ea"/>
              </a:rPr>
              <a:t>(</a:t>
            </a:r>
            <a:r>
              <a:rPr lang="en-US" altLang="zh-CN" dirty="0" err="1">
                <a:latin typeface="+mn-ea"/>
              </a:rPr>
              <a:t>pattern,string</a:t>
            </a:r>
            <a:r>
              <a:rPr lang="en-US" altLang="zh-CN" dirty="0">
                <a:latin typeface="+mn-ea"/>
              </a:rPr>
              <a:t>[,flags]):</a:t>
            </a:r>
            <a:endParaRPr lang="zh-CN" altLang="en-US" dirty="0"/>
          </a:p>
        </p:txBody>
      </p:sp>
      <p:sp>
        <p:nvSpPr>
          <p:cNvPr id="4" name="灯片编号占位符 3"/>
          <p:cNvSpPr>
            <a:spLocks noGrp="1"/>
          </p:cNvSpPr>
          <p:nvPr>
            <p:ph type="sldNum" sz="quarter" idx="10"/>
          </p:nvPr>
        </p:nvSpPr>
        <p:spPr/>
        <p:txBody>
          <a:bodyPr/>
          <a:lstStyle/>
          <a:p>
            <a:fld id="{69E47D58-1A54-4BED-AE48-739F43CCC909}" type="slidenum">
              <a:rPr lang="zh-CN" altLang="en-US" smtClean="0"/>
              <a:t>25</a:t>
            </a:fld>
            <a:endParaRPr lang="zh-CN" altLang="en-US"/>
          </a:p>
        </p:txBody>
      </p:sp>
    </p:spTree>
    <p:extLst>
      <p:ext uri="{BB962C8B-B14F-4D97-AF65-F5344CB8AC3E}">
        <p14:creationId xmlns:p14="http://schemas.microsoft.com/office/powerpoint/2010/main" val="413467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en-US" altLang="zh-CN" dirty="0"/>
              <a:t>&gt;&gt;&gt; matches = </a:t>
            </a:r>
            <a:r>
              <a:rPr lang="en-US" altLang="zh-CN" dirty="0" err="1"/>
              <a:t>re.findall</a:t>
            </a:r>
            <a:r>
              <a:rPr lang="en-US" altLang="zh-CN" dirty="0"/>
              <a:t>('</a:t>
            </a:r>
            <a:r>
              <a:rPr lang="en-US" altLang="zh-CN" dirty="0" err="1"/>
              <a:t>fo</a:t>
            </a:r>
            <a:r>
              <a:rPr lang="en-US" altLang="zh-CN" dirty="0"/>
              <a:t>','The quick brown fox jumped for food')</a:t>
            </a:r>
          </a:p>
          <a:p>
            <a:endParaRPr lang="en-US" altLang="zh-CN" dirty="0"/>
          </a:p>
          <a:p>
            <a:r>
              <a:rPr lang="en-US" altLang="zh-CN" dirty="0"/>
              <a:t>&gt;&gt;&gt; type(matches)</a:t>
            </a:r>
          </a:p>
          <a:p>
            <a:r>
              <a:rPr lang="en-US" altLang="zh-CN" dirty="0"/>
              <a:t>&lt;class 'list'&gt;</a:t>
            </a:r>
          </a:p>
          <a:p>
            <a:endParaRPr lang="en-US" altLang="zh-CN" dirty="0"/>
          </a:p>
          <a:p>
            <a:r>
              <a:rPr lang="en-US" altLang="zh-CN" dirty="0"/>
              <a:t>&gt;&gt;&gt; match2 = </a:t>
            </a:r>
            <a:r>
              <a:rPr lang="en-US" altLang="zh-CN" dirty="0" err="1"/>
              <a:t>re.search</a:t>
            </a:r>
            <a:r>
              <a:rPr lang="en-US" altLang="zh-CN" dirty="0"/>
              <a:t>(r'(([\d]{2})-)?([\d]{2,3})-([\d]{7,8})','Tel: 86-21-65642222,')</a:t>
            </a:r>
          </a:p>
          <a:p>
            <a:r>
              <a:rPr lang="en-US" altLang="zh-CN" dirty="0"/>
              <a:t>&gt;&gt;&gt; match2.groups()</a:t>
            </a:r>
          </a:p>
          <a:p>
            <a:r>
              <a:rPr lang="en-US" altLang="zh-CN" dirty="0"/>
              <a:t>('86-', '86', '21', '65642222')</a:t>
            </a:r>
          </a:p>
          <a:p>
            <a:r>
              <a:rPr lang="en-US" altLang="zh-CN" dirty="0"/>
              <a:t>&gt;&gt;&gt; match2.group(0)</a:t>
            </a:r>
          </a:p>
          <a:p>
            <a:r>
              <a:rPr lang="en-US" altLang="zh-CN" dirty="0"/>
              <a:t>'86-21-65642222‘</a:t>
            </a:r>
          </a:p>
          <a:p>
            <a:endParaRPr lang="en-US" altLang="zh-CN" dirty="0"/>
          </a:p>
          <a:p>
            <a:r>
              <a:rPr lang="en-US" altLang="zh-CN" dirty="0"/>
              <a:t>&gt;&gt;&gt; match1 =</a:t>
            </a:r>
            <a:r>
              <a:rPr lang="en-US" altLang="zh-CN" dirty="0" err="1"/>
              <a:t>re.findall</a:t>
            </a:r>
            <a:r>
              <a:rPr lang="en-US" altLang="zh-CN" dirty="0"/>
              <a:t>(r'(([\d]{2})-)?([\d]{2,3})-([\d]{7,8})','Tel: 86-21-65642222,Tel: 76-31-65642244,')</a:t>
            </a:r>
          </a:p>
          <a:p>
            <a:r>
              <a:rPr lang="en-US" altLang="zh-CN" dirty="0"/>
              <a:t>&gt;&gt;&gt; match1</a:t>
            </a:r>
          </a:p>
          <a:p>
            <a:r>
              <a:rPr lang="en-US" altLang="zh-CN" dirty="0"/>
              <a:t>[('86-', '86', '21', '65642222'), ('76-', '76', '31', '65642244')]</a:t>
            </a:r>
          </a:p>
          <a:p>
            <a:r>
              <a:rPr lang="en-US" altLang="zh-CN" dirty="0"/>
              <a:t>&gt;&gt;&gt; match2 = </a:t>
            </a:r>
            <a:r>
              <a:rPr lang="en-US" altLang="zh-CN" dirty="0" err="1"/>
              <a:t>re.search</a:t>
            </a:r>
            <a:r>
              <a:rPr lang="en-US" altLang="zh-CN" dirty="0"/>
              <a:t>(r'(([\d]{2})-)?([\d]{2,3})-([\d]{7,8})','Tel: 86-21-65642222,Tel: 76-31-65642244,')</a:t>
            </a:r>
          </a:p>
          <a:p>
            <a:r>
              <a:rPr lang="en-US" altLang="zh-CN" dirty="0"/>
              <a:t>&gt;&gt;&gt; print(match2)</a:t>
            </a:r>
          </a:p>
          <a:p>
            <a:r>
              <a:rPr lang="en-US" altLang="zh-CN" dirty="0"/>
              <a:t>&lt;_</a:t>
            </a:r>
            <a:r>
              <a:rPr lang="en-US" altLang="zh-CN" dirty="0" err="1"/>
              <a:t>sre.SRE_Match</a:t>
            </a:r>
            <a:r>
              <a:rPr lang="en-US" altLang="zh-CN" dirty="0"/>
              <a:t> object; span=(5, 19), match='86-21-65642222'&gt;</a:t>
            </a:r>
          </a:p>
          <a:p>
            <a:r>
              <a:rPr lang="en-US" altLang="zh-CN" dirty="0"/>
              <a:t>&gt;&gt;&gt; print(match2.groups())</a:t>
            </a:r>
          </a:p>
          <a:p>
            <a:r>
              <a:rPr lang="en-US" altLang="zh-CN" dirty="0"/>
              <a:t>('86-', '86', '21', '65642222')</a:t>
            </a:r>
          </a:p>
          <a:p>
            <a:r>
              <a:rPr lang="en-US" altLang="zh-CN" dirty="0"/>
              <a:t>&gt;&gt;&gt; match3= </a:t>
            </a:r>
            <a:r>
              <a:rPr lang="en-US" altLang="zh-CN" dirty="0" err="1"/>
              <a:t>re.finditer</a:t>
            </a:r>
            <a:r>
              <a:rPr lang="en-US" altLang="zh-CN" dirty="0"/>
              <a:t>(r'(([\d]{2})-)?([\d]{2,3})-([\d]{7,8})','Tel: 86-21-65642222,Tel: 76-31-65642244,')</a:t>
            </a:r>
          </a:p>
          <a:p>
            <a:r>
              <a:rPr lang="en-US" altLang="zh-CN" dirty="0"/>
              <a:t>&gt;&gt;&gt; for </a:t>
            </a:r>
            <a:r>
              <a:rPr lang="en-US" altLang="zh-CN" dirty="0" err="1"/>
              <a:t>index,match</a:t>
            </a:r>
            <a:r>
              <a:rPr lang="en-US" altLang="zh-CN" dirty="0"/>
              <a:t> in enumerate(match3,1): #match3</a:t>
            </a:r>
            <a:r>
              <a:rPr lang="zh-CN" altLang="en-US" dirty="0"/>
              <a:t>是迭代器</a:t>
            </a:r>
            <a:endParaRPr lang="en-US" altLang="zh-CN" dirty="0"/>
          </a:p>
          <a:p>
            <a:r>
              <a:rPr lang="en-US" altLang="zh-CN" dirty="0"/>
              <a:t>	print('%d:[%</a:t>
            </a:r>
            <a:r>
              <a:rPr lang="en-US" altLang="zh-CN" dirty="0" err="1"/>
              <a:t>d,%d</a:t>
            </a:r>
            <a:r>
              <a:rPr lang="en-US" altLang="zh-CN" dirty="0"/>
              <a:t>)==&gt;%s'% (index, </a:t>
            </a:r>
            <a:r>
              <a:rPr lang="en-US" altLang="zh-CN" dirty="0" err="1"/>
              <a:t>match.start</a:t>
            </a:r>
            <a:r>
              <a:rPr lang="en-US" altLang="zh-CN" dirty="0"/>
              <a:t>(), </a:t>
            </a:r>
            <a:r>
              <a:rPr lang="en-US" altLang="zh-CN" dirty="0" err="1"/>
              <a:t>match.end</a:t>
            </a:r>
            <a:r>
              <a:rPr lang="en-US" altLang="zh-CN" dirty="0"/>
              <a:t>(), </a:t>
            </a:r>
            <a:r>
              <a:rPr lang="en-US" altLang="zh-CN" dirty="0" err="1"/>
              <a:t>match.group</a:t>
            </a:r>
            <a:r>
              <a:rPr lang="en-US" altLang="zh-CN" dirty="0"/>
              <a:t>()))</a:t>
            </a:r>
          </a:p>
          <a:p>
            <a:endParaRPr lang="en-US" altLang="zh-CN" dirty="0"/>
          </a:p>
          <a:p>
            <a:r>
              <a:rPr lang="en-US" altLang="zh-CN" dirty="0"/>
              <a:t>	</a:t>
            </a:r>
          </a:p>
          <a:p>
            <a:r>
              <a:rPr lang="en-US" altLang="zh-CN" dirty="0"/>
              <a:t>1:[5,19)==&gt;86-21-65642222</a:t>
            </a:r>
          </a:p>
          <a:p>
            <a:r>
              <a:rPr lang="en-US" altLang="zh-CN" dirty="0"/>
              <a:t>2:[25,39)==&gt;76-31-65642244</a:t>
            </a:r>
          </a:p>
          <a:p>
            <a:r>
              <a:rPr lang="en-US" altLang="zh-CN" dirty="0"/>
              <a:t>&gt;&gt;&gt; match3= </a:t>
            </a:r>
            <a:r>
              <a:rPr lang="en-US" altLang="zh-CN" dirty="0" err="1"/>
              <a:t>re.finditer</a:t>
            </a:r>
            <a:r>
              <a:rPr lang="en-US" altLang="zh-CN" dirty="0"/>
              <a:t>(r'(([\d]{2})-)?([\d]{2,3})-([\d]{7,8})','Tel: 86-21-65642222,Tel: 76-31-65642244,')</a:t>
            </a:r>
          </a:p>
          <a:p>
            <a:r>
              <a:rPr lang="en-US" altLang="zh-CN" dirty="0"/>
              <a:t>&gt;&gt;&gt; for </a:t>
            </a:r>
            <a:r>
              <a:rPr lang="en-US" altLang="zh-CN" dirty="0" err="1"/>
              <a:t>index,match</a:t>
            </a:r>
            <a:r>
              <a:rPr lang="en-US" altLang="zh-CN" dirty="0"/>
              <a:t> in enumerate(match3,1):</a:t>
            </a:r>
          </a:p>
          <a:p>
            <a:r>
              <a:rPr lang="en-US" altLang="zh-CN" dirty="0"/>
              <a:t>	print('%d:[%</a:t>
            </a:r>
            <a:r>
              <a:rPr lang="en-US" altLang="zh-CN" dirty="0" err="1"/>
              <a:t>d,%d</a:t>
            </a:r>
            <a:r>
              <a:rPr lang="en-US" altLang="zh-CN" dirty="0"/>
              <a:t>)==&gt;%s'% (index, </a:t>
            </a:r>
            <a:r>
              <a:rPr lang="en-US" altLang="zh-CN" dirty="0" err="1"/>
              <a:t>match.start</a:t>
            </a:r>
            <a:r>
              <a:rPr lang="en-US" altLang="zh-CN" dirty="0"/>
              <a:t>(), </a:t>
            </a:r>
            <a:r>
              <a:rPr lang="en-US" altLang="zh-CN" dirty="0" err="1"/>
              <a:t>match.end</a:t>
            </a:r>
            <a:r>
              <a:rPr lang="en-US" altLang="zh-CN" dirty="0"/>
              <a:t>(), </a:t>
            </a:r>
            <a:r>
              <a:rPr lang="en-US" altLang="zh-CN" dirty="0" err="1"/>
              <a:t>match.group</a:t>
            </a:r>
            <a:r>
              <a:rPr lang="en-US" altLang="zh-CN" dirty="0"/>
              <a:t>()))</a:t>
            </a:r>
          </a:p>
          <a:p>
            <a:r>
              <a:rPr lang="en-US" altLang="zh-CN" dirty="0"/>
              <a:t>	print(</a:t>
            </a:r>
            <a:r>
              <a:rPr lang="en-US" altLang="zh-CN" dirty="0" err="1"/>
              <a:t>match.groups</a:t>
            </a:r>
            <a:r>
              <a:rPr lang="en-US" altLang="zh-CN" dirty="0"/>
              <a:t>())</a:t>
            </a:r>
          </a:p>
          <a:p>
            <a:r>
              <a:rPr lang="en-US" altLang="zh-CN" dirty="0"/>
              <a:t>	print("+++++++")</a:t>
            </a:r>
          </a:p>
          <a:p>
            <a:endParaRPr lang="en-US" altLang="zh-CN" dirty="0"/>
          </a:p>
          <a:p>
            <a:r>
              <a:rPr lang="en-US" altLang="zh-CN" dirty="0"/>
              <a:t>	</a:t>
            </a:r>
          </a:p>
          <a:p>
            <a:r>
              <a:rPr lang="en-US" altLang="zh-CN" dirty="0"/>
              <a:t>1:[5,19)==&gt;86-21-65642222</a:t>
            </a:r>
          </a:p>
          <a:p>
            <a:r>
              <a:rPr lang="en-US" altLang="zh-CN" dirty="0"/>
              <a:t>('86-', '86', '21', '65642222')</a:t>
            </a:r>
          </a:p>
          <a:p>
            <a:r>
              <a:rPr lang="en-US" altLang="zh-CN" dirty="0"/>
              <a:t>+++++++</a:t>
            </a:r>
          </a:p>
          <a:p>
            <a:r>
              <a:rPr lang="en-US" altLang="zh-CN" dirty="0"/>
              <a:t>2:[25,39)==&gt;76-31-65642244</a:t>
            </a:r>
          </a:p>
          <a:p>
            <a:r>
              <a:rPr lang="en-US" altLang="zh-CN" dirty="0"/>
              <a:t>('76-', '76', '31', '65642244')</a:t>
            </a:r>
          </a:p>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69E47D58-1A54-4BED-AE48-739F43CCC909}" type="slidenum">
              <a:rPr lang="zh-CN" altLang="en-US" smtClean="0"/>
              <a:t>5</a:t>
            </a:fld>
            <a:endParaRPr lang="zh-CN" altLang="en-US"/>
          </a:p>
        </p:txBody>
      </p:sp>
    </p:spTree>
    <p:extLst>
      <p:ext uri="{BB962C8B-B14F-4D97-AF65-F5344CB8AC3E}">
        <p14:creationId xmlns:p14="http://schemas.microsoft.com/office/powerpoint/2010/main" val="261544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书上没有加以分类，不便理解</a:t>
            </a:r>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7</a:t>
            </a:fld>
            <a:endParaRPr lang="en-US" altLang="zh-CN"/>
          </a:p>
        </p:txBody>
      </p:sp>
    </p:spTree>
    <p:extLst>
      <p:ext uri="{BB962C8B-B14F-4D97-AF65-F5344CB8AC3E}">
        <p14:creationId xmlns:p14="http://schemas.microsoft.com/office/powerpoint/2010/main" val="203242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其他元字符在类别里不起作用，而</a:t>
            </a:r>
            <a:r>
              <a:rPr lang="en-US" altLang="zh-CN" dirty="0"/>
              <a:t>^</a:t>
            </a:r>
            <a:r>
              <a:rPr lang="zh-CN" altLang="en-US" dirty="0"/>
              <a:t>只在第一个位置起作用， </a:t>
            </a:r>
            <a:r>
              <a:rPr lang="en-US" altLang="zh-CN" dirty="0"/>
              <a:t>-</a:t>
            </a:r>
            <a:r>
              <a:rPr lang="zh-CN" altLang="en-US" dirty="0"/>
              <a:t>可以在多个位置表示范围</a:t>
            </a:r>
            <a:endParaRPr lang="en-US" altLang="zh-CN" dirty="0"/>
          </a:p>
          <a:p>
            <a:r>
              <a:rPr lang="en-US" altLang="zh-CN" dirty="0"/>
              <a:t>&gt;&gt;&gt; import re</a:t>
            </a:r>
          </a:p>
          <a:p>
            <a:r>
              <a:rPr lang="en-US" altLang="zh-CN" dirty="0"/>
              <a:t>&gt;&gt;&gt; </a:t>
            </a:r>
            <a:r>
              <a:rPr lang="en-US" altLang="zh-CN" dirty="0" err="1"/>
              <a:t>re.findall</a:t>
            </a:r>
            <a:r>
              <a:rPr lang="en-US" altLang="zh-CN" dirty="0"/>
              <a:t>('[\^</a:t>
            </a:r>
            <a:r>
              <a:rPr lang="en-US" altLang="zh-CN" dirty="0" err="1"/>
              <a:t>abc</a:t>
            </a:r>
            <a:r>
              <a:rPr lang="en-US" altLang="zh-CN" dirty="0"/>
              <a:t>]','^</a:t>
            </a:r>
            <a:r>
              <a:rPr lang="en-US" altLang="zh-CN" dirty="0" err="1"/>
              <a:t>abcd</a:t>
            </a:r>
            <a:r>
              <a:rPr lang="en-US" altLang="zh-CN" dirty="0"/>
              <a:t>^')</a:t>
            </a:r>
          </a:p>
          <a:p>
            <a:r>
              <a:rPr lang="en-US" altLang="zh-CN" dirty="0"/>
              <a:t>['^', 'a', 'b', 'c', '^']</a:t>
            </a:r>
          </a:p>
          <a:p>
            <a:r>
              <a:rPr lang="en-US" altLang="zh-CN" dirty="0"/>
              <a:t>&gt;&gt;&gt; </a:t>
            </a:r>
            <a:r>
              <a:rPr lang="en-US" altLang="zh-CN" dirty="0" err="1"/>
              <a:t>re.findall</a:t>
            </a:r>
            <a:r>
              <a:rPr lang="en-US" altLang="zh-CN" dirty="0"/>
              <a:t>('[</a:t>
            </a:r>
            <a:r>
              <a:rPr lang="en-US" altLang="zh-CN" dirty="0" err="1"/>
              <a:t>ab^c</a:t>
            </a:r>
            <a:r>
              <a:rPr lang="en-US" altLang="zh-CN" dirty="0"/>
              <a:t>]','^</a:t>
            </a:r>
            <a:r>
              <a:rPr lang="en-US" altLang="zh-CN" dirty="0" err="1"/>
              <a:t>abcd</a:t>
            </a:r>
            <a:r>
              <a:rPr lang="en-US" altLang="zh-CN" dirty="0"/>
              <a:t>^')</a:t>
            </a:r>
          </a:p>
          <a:p>
            <a:r>
              <a:rPr lang="en-US" altLang="zh-CN" dirty="0"/>
              <a:t>['^', 'a', 'b', 'c', '^']</a:t>
            </a:r>
          </a:p>
          <a:p>
            <a:r>
              <a:rPr lang="mr-IN" altLang="zh-CN" dirty="0"/>
              <a:t>&gt;&gt;&gt; </a:t>
            </a:r>
            <a:r>
              <a:rPr lang="mr-IN" altLang="zh-CN" dirty="0" err="1"/>
              <a:t>re.findall</a:t>
            </a:r>
            <a:r>
              <a:rPr lang="mr-IN" altLang="zh-CN" dirty="0"/>
              <a:t>('[^</a:t>
            </a:r>
            <a:r>
              <a:rPr lang="mr-IN" altLang="zh-CN" dirty="0" err="1"/>
              <a:t>abc</a:t>
            </a:r>
            <a:r>
              <a:rPr lang="mr-IN" altLang="zh-CN" dirty="0"/>
              <a:t>]','^</a:t>
            </a:r>
            <a:r>
              <a:rPr lang="mr-IN" altLang="zh-CN" dirty="0" err="1"/>
              <a:t>abcd</a:t>
            </a:r>
            <a:r>
              <a:rPr lang="mr-IN" altLang="zh-CN" dirty="0"/>
              <a:t>^')</a:t>
            </a:r>
            <a:endParaRPr lang="en-US" altLang="zh-CN" dirty="0"/>
          </a:p>
          <a:p>
            <a:r>
              <a:rPr lang="mr-IN" altLang="zh-CN" dirty="0"/>
              <a:t>['^', '</a:t>
            </a:r>
            <a:r>
              <a:rPr lang="mr-IN" altLang="zh-CN" dirty="0" err="1"/>
              <a:t>d</a:t>
            </a:r>
            <a:r>
              <a:rPr lang="mr-IN" altLang="zh-CN" dirty="0"/>
              <a:t>', '^']</a:t>
            </a:r>
            <a:endParaRPr lang="en-US" altLang="zh-CN" dirty="0"/>
          </a:p>
          <a:p>
            <a:r>
              <a:rPr lang="mr-IN" altLang="zh-CN" dirty="0"/>
              <a:t>&gt;&gt;&gt; </a:t>
            </a:r>
            <a:r>
              <a:rPr lang="mr-IN" altLang="zh-CN" dirty="0" err="1"/>
              <a:t>re.findall</a:t>
            </a:r>
            <a:r>
              <a:rPr lang="mr-IN" altLang="zh-CN" dirty="0"/>
              <a:t>('[-</a:t>
            </a:r>
            <a:r>
              <a:rPr lang="mr-IN" altLang="zh-CN" dirty="0" err="1"/>
              <a:t>abc</a:t>
            </a:r>
            <a:r>
              <a:rPr lang="mr-IN" altLang="zh-CN" dirty="0"/>
              <a:t>]','^</a:t>
            </a:r>
            <a:r>
              <a:rPr lang="mr-IN" altLang="zh-CN" dirty="0" err="1"/>
              <a:t>ab-cd</a:t>
            </a:r>
            <a:r>
              <a:rPr lang="mr-IN" altLang="zh-CN" dirty="0"/>
              <a:t>^')</a:t>
            </a:r>
            <a:endParaRPr lang="en-US" altLang="zh-CN" dirty="0"/>
          </a:p>
          <a:p>
            <a:r>
              <a:rPr lang="mr-IN" altLang="zh-CN" dirty="0"/>
              <a:t>['</a:t>
            </a:r>
            <a:r>
              <a:rPr lang="mr-IN" altLang="zh-CN" dirty="0" err="1"/>
              <a:t>a</a:t>
            </a:r>
            <a:r>
              <a:rPr lang="mr-IN" altLang="zh-CN" dirty="0"/>
              <a:t>', '</a:t>
            </a:r>
            <a:r>
              <a:rPr lang="mr-IN" altLang="zh-CN" dirty="0" err="1"/>
              <a:t>b</a:t>
            </a:r>
            <a:r>
              <a:rPr lang="mr-IN" altLang="zh-CN" dirty="0"/>
              <a:t>', '-', '</a:t>
            </a:r>
            <a:r>
              <a:rPr lang="mr-IN" altLang="zh-CN" dirty="0" err="1"/>
              <a:t>c</a:t>
            </a:r>
            <a:r>
              <a:rPr lang="mr-IN" altLang="zh-CN" dirty="0"/>
              <a:t>']</a:t>
            </a:r>
            <a:endParaRPr lang="en-US" altLang="zh-CN" dirty="0"/>
          </a:p>
          <a:p>
            <a:r>
              <a:rPr lang="mr-IN" altLang="zh-CN" dirty="0"/>
              <a:t>&gt;&gt;&gt; </a:t>
            </a:r>
            <a:r>
              <a:rPr lang="mr-IN" altLang="zh-CN" dirty="0" err="1"/>
              <a:t>re.findall</a:t>
            </a:r>
            <a:r>
              <a:rPr lang="mr-IN" altLang="zh-CN" dirty="0"/>
              <a:t>('[</a:t>
            </a:r>
            <a:r>
              <a:rPr lang="mr-IN" altLang="zh-CN" dirty="0" err="1"/>
              <a:t>a-bc</a:t>
            </a:r>
            <a:r>
              <a:rPr lang="mr-IN" altLang="zh-CN" dirty="0"/>
              <a:t>]','^</a:t>
            </a:r>
            <a:r>
              <a:rPr lang="mr-IN" altLang="zh-CN" dirty="0" err="1"/>
              <a:t>ab-cd</a:t>
            </a:r>
            <a:r>
              <a:rPr lang="mr-IN" altLang="zh-CN" dirty="0"/>
              <a:t>^')</a:t>
            </a:r>
            <a:endParaRPr lang="en-US" altLang="zh-CN" dirty="0"/>
          </a:p>
          <a:p>
            <a:r>
              <a:rPr lang="mr-IN" altLang="zh-CN" dirty="0"/>
              <a:t>['</a:t>
            </a:r>
            <a:r>
              <a:rPr lang="mr-IN" altLang="zh-CN" dirty="0" err="1"/>
              <a:t>a</a:t>
            </a:r>
            <a:r>
              <a:rPr lang="mr-IN" altLang="zh-CN" dirty="0"/>
              <a:t>', '</a:t>
            </a:r>
            <a:r>
              <a:rPr lang="mr-IN" altLang="zh-CN" dirty="0" err="1"/>
              <a:t>b</a:t>
            </a:r>
            <a:r>
              <a:rPr lang="mr-IN" altLang="zh-CN" dirty="0"/>
              <a:t>', '</a:t>
            </a:r>
            <a:r>
              <a:rPr lang="mr-IN" altLang="zh-CN" dirty="0" err="1"/>
              <a:t>c</a:t>
            </a:r>
            <a:r>
              <a:rPr lang="mr-IN" altLang="zh-CN" dirty="0"/>
              <a:t>']</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8</a:t>
            </a:fld>
            <a:endParaRPr lang="en-US" altLang="zh-CN"/>
          </a:p>
        </p:txBody>
      </p:sp>
    </p:spTree>
    <p:extLst>
      <p:ext uri="{BB962C8B-B14F-4D97-AF65-F5344CB8AC3E}">
        <p14:creationId xmlns:p14="http://schemas.microsoft.com/office/powerpoint/2010/main" val="307705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&gt;&gt;&gt; </a:t>
            </a:r>
            <a:r>
              <a:rPr lang="en-US" altLang="zh-CN" dirty="0" err="1"/>
              <a:t>re.findall</a:t>
            </a:r>
            <a:r>
              <a:rPr lang="en-US" altLang="zh-CN" dirty="0"/>
              <a:t>('\d',"1233444")</a:t>
            </a:r>
          </a:p>
          <a:p>
            <a:r>
              <a:rPr lang="en-US" altLang="zh-CN" dirty="0"/>
              <a:t>['1', '2', '3', '3', '4', '4', '4']</a:t>
            </a:r>
          </a:p>
          <a:p>
            <a:r>
              <a:rPr lang="en-US" altLang="zh-CN" dirty="0"/>
              <a:t>&gt;&gt;&gt; </a:t>
            </a:r>
            <a:r>
              <a:rPr lang="en-US" altLang="zh-CN" dirty="0" err="1"/>
              <a:t>re.findall</a:t>
            </a:r>
            <a:r>
              <a:rPr lang="en-US" altLang="zh-CN" dirty="0"/>
              <a:t>('\d',"1 2\n3\t\t3444")</a:t>
            </a:r>
          </a:p>
          <a:p>
            <a:r>
              <a:rPr lang="en-US" altLang="zh-CN" dirty="0"/>
              <a:t>['1', '2', '3', '3', '4', '4', '4']</a:t>
            </a:r>
          </a:p>
          <a:p>
            <a:r>
              <a:rPr lang="en-US" altLang="zh-CN" dirty="0"/>
              <a:t>&gt;&gt;&gt; </a:t>
            </a:r>
            <a:r>
              <a:rPr lang="en-US" altLang="zh-CN" dirty="0" err="1"/>
              <a:t>re.findall</a:t>
            </a:r>
            <a:r>
              <a:rPr lang="en-US" altLang="zh-CN" dirty="0"/>
              <a:t>('\s',"1 2\n3\t\t3444")</a:t>
            </a:r>
          </a:p>
          <a:p>
            <a:r>
              <a:rPr lang="en-US" altLang="zh-CN" dirty="0"/>
              <a:t>[' ', '\n', '\t', '\t']</a:t>
            </a:r>
          </a:p>
          <a:p>
            <a:r>
              <a:rPr lang="en-US" altLang="zh-CN" dirty="0"/>
              <a:t>&gt;&gt;&gt; </a:t>
            </a:r>
            <a:r>
              <a:rPr lang="en-US" altLang="zh-CN" dirty="0" err="1"/>
              <a:t>re.findall</a:t>
            </a:r>
            <a:r>
              <a:rPr lang="en-US" altLang="zh-CN" dirty="0"/>
              <a:t>('\S',"1 2\n3\t\t3444")</a:t>
            </a:r>
          </a:p>
          <a:p>
            <a:r>
              <a:rPr lang="en-US" altLang="zh-CN" dirty="0"/>
              <a:t>['1', '2', '3', '3', '4', '4', '4']</a:t>
            </a:r>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9</a:t>
            </a:fld>
            <a:endParaRPr lang="en-US" altLang="zh-CN"/>
          </a:p>
        </p:txBody>
      </p:sp>
    </p:spTree>
    <p:extLst>
      <p:ext uri="{BB962C8B-B14F-4D97-AF65-F5344CB8AC3E}">
        <p14:creationId xmlns:p14="http://schemas.microsoft.com/office/powerpoint/2010/main" val="56994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&gt;&gt;&gt; import re</a:t>
            </a:r>
          </a:p>
          <a:p>
            <a:r>
              <a:rPr lang="en" altLang="zh-CN" dirty="0"/>
              <a:t>&gt;&gt;&gt; </a:t>
            </a:r>
            <a:r>
              <a:rPr lang="en" altLang="zh-CN" dirty="0" err="1"/>
              <a:t>re.findall</a:t>
            </a:r>
            <a:r>
              <a:rPr lang="en" altLang="zh-CN" dirty="0"/>
              <a:t>('1+1=2','1+1=21111=2')</a:t>
            </a:r>
          </a:p>
          <a:p>
            <a:r>
              <a:rPr lang="en" altLang="zh-CN" dirty="0"/>
              <a:t>['1111=2']</a:t>
            </a:r>
          </a:p>
          <a:p>
            <a:r>
              <a:rPr lang="en" altLang="zh-CN" dirty="0"/>
              <a:t>&gt;&gt;&gt; </a:t>
            </a:r>
            <a:r>
              <a:rPr lang="en" altLang="zh-CN" dirty="0" err="1"/>
              <a:t>re.findall</a:t>
            </a:r>
            <a:r>
              <a:rPr lang="en" altLang="zh-CN" dirty="0"/>
              <a:t>('1\+1=2','1+1=21111=2')</a:t>
            </a:r>
          </a:p>
          <a:p>
            <a:r>
              <a:rPr lang="en" altLang="zh-CN" dirty="0"/>
              <a:t>['1+1=2']</a:t>
            </a:r>
          </a:p>
          <a:p>
            <a:r>
              <a:rPr lang="en" altLang="zh-CN" dirty="0"/>
              <a:t>&gt;&gt;&gt; </a:t>
            </a:r>
            <a:endParaRPr lang="en-US" altLang="zh-CN" dirty="0"/>
          </a:p>
          <a:p>
            <a:r>
              <a:rPr lang="en-US" altLang="zh-CN" dirty="0"/>
              <a:t>&gt;&gt;&gt; </a:t>
            </a:r>
            <a:r>
              <a:rPr lang="en-US" altLang="zh-CN" dirty="0" err="1"/>
              <a:t>re.findall</a:t>
            </a:r>
            <a:r>
              <a:rPr lang="en-US" altLang="zh-CN" dirty="0"/>
              <a:t>(r'\s',"1 2\n3\t\t3444")</a:t>
            </a:r>
          </a:p>
          <a:p>
            <a:r>
              <a:rPr lang="en-US" altLang="zh-CN" dirty="0"/>
              <a:t>[' ', '\n', '\t', '\t']</a:t>
            </a:r>
          </a:p>
          <a:p>
            <a:r>
              <a:rPr lang="en-US" altLang="zh-CN" dirty="0"/>
              <a:t>&gt;&gt;&gt; </a:t>
            </a:r>
            <a:r>
              <a:rPr lang="en-US" altLang="zh-CN" dirty="0" err="1"/>
              <a:t>re.findall</a:t>
            </a:r>
            <a:r>
              <a:rPr lang="en-US" altLang="zh-CN" dirty="0"/>
              <a:t>(r'\\s',"1 2\n3\t\t3444")</a:t>
            </a:r>
          </a:p>
          <a:p>
            <a:r>
              <a:rPr lang="en-US" altLang="zh-CN" dirty="0"/>
              <a:t>[]</a:t>
            </a:r>
          </a:p>
          <a:p>
            <a:r>
              <a:rPr lang="en-US" altLang="zh-CN" dirty="0"/>
              <a:t>&gt;&gt;&gt; </a:t>
            </a:r>
            <a:r>
              <a:rPr lang="en-US" altLang="zh-CN" dirty="0" err="1"/>
              <a:t>re.findall</a:t>
            </a:r>
            <a:r>
              <a:rPr lang="en-US" altLang="zh-CN" dirty="0"/>
              <a:t>(</a:t>
            </a:r>
            <a:r>
              <a:rPr lang="en-US" altLang="zh-CN" dirty="0" err="1"/>
              <a:t>re.escape</a:t>
            </a:r>
            <a:r>
              <a:rPr lang="en-US" altLang="zh-CN" dirty="0"/>
              <a:t>('\s'),"1 2\n3\t\t3444")</a:t>
            </a:r>
          </a:p>
          <a:p>
            <a:r>
              <a:rPr lang="en-US" altLang="zh-CN" dirty="0"/>
              <a:t>[]</a:t>
            </a:r>
          </a:p>
          <a:p>
            <a:r>
              <a:rPr lang="mr-IN" altLang="zh-CN" dirty="0"/>
              <a:t>&gt;&gt;&gt; </a:t>
            </a:r>
            <a:r>
              <a:rPr lang="mr-IN" altLang="zh-CN" dirty="0" err="1"/>
              <a:t>re.findall</a:t>
            </a:r>
            <a:r>
              <a:rPr lang="mr-IN" altLang="zh-CN" dirty="0"/>
              <a:t>(</a:t>
            </a:r>
            <a:r>
              <a:rPr lang="mr-IN" altLang="zh-CN" dirty="0" err="1"/>
              <a:t>r</a:t>
            </a:r>
            <a:r>
              <a:rPr lang="mr-IN" altLang="zh-CN" dirty="0"/>
              <a:t>'\s',"1 2\n3\</a:t>
            </a:r>
            <a:r>
              <a:rPr lang="mr-IN" altLang="zh-CN" dirty="0" err="1"/>
              <a:t>t</a:t>
            </a:r>
            <a:r>
              <a:rPr lang="mr-IN" altLang="zh-CN" dirty="0"/>
              <a:t>\t34\s44")</a:t>
            </a:r>
            <a:endParaRPr lang="en-US" altLang="zh-CN" dirty="0"/>
          </a:p>
          <a:p>
            <a:r>
              <a:rPr lang="mr-IN" altLang="zh-CN" dirty="0"/>
              <a:t>[' ', '\</a:t>
            </a:r>
            <a:r>
              <a:rPr lang="mr-IN" altLang="zh-CN" dirty="0" err="1"/>
              <a:t>n</a:t>
            </a:r>
            <a:r>
              <a:rPr lang="mr-IN" altLang="zh-CN" dirty="0"/>
              <a:t>', '\</a:t>
            </a:r>
            <a:r>
              <a:rPr lang="mr-IN" altLang="zh-CN" dirty="0" err="1"/>
              <a:t>t</a:t>
            </a:r>
            <a:r>
              <a:rPr lang="mr-IN" altLang="zh-CN" dirty="0"/>
              <a:t>', '\</a:t>
            </a:r>
            <a:r>
              <a:rPr lang="mr-IN" altLang="zh-CN" dirty="0" err="1"/>
              <a:t>t</a:t>
            </a:r>
            <a:r>
              <a:rPr lang="mr-IN" altLang="zh-CN" dirty="0"/>
              <a:t>']</a:t>
            </a:r>
            <a:endParaRPr lang="en-US" altLang="zh-CN" dirty="0"/>
          </a:p>
          <a:p>
            <a:r>
              <a:rPr lang="mr-IN" altLang="zh-CN" dirty="0"/>
              <a:t>&gt;&gt;&gt; </a:t>
            </a:r>
            <a:r>
              <a:rPr lang="mr-IN" altLang="zh-CN" dirty="0" err="1"/>
              <a:t>re.findall</a:t>
            </a:r>
            <a:r>
              <a:rPr lang="mr-IN" altLang="zh-CN" dirty="0"/>
              <a:t>(</a:t>
            </a:r>
            <a:r>
              <a:rPr lang="mr-IN" altLang="zh-CN" dirty="0" err="1"/>
              <a:t>r</a:t>
            </a:r>
            <a:r>
              <a:rPr lang="mr-IN" altLang="zh-CN" dirty="0"/>
              <a:t>'\\s',"1 2\n3\</a:t>
            </a:r>
            <a:r>
              <a:rPr lang="mr-IN" altLang="zh-CN" dirty="0" err="1"/>
              <a:t>t</a:t>
            </a:r>
            <a:r>
              <a:rPr lang="mr-IN" altLang="zh-CN" dirty="0"/>
              <a:t>\t34\s44")</a:t>
            </a:r>
            <a:endParaRPr lang="en-US" altLang="zh-CN" dirty="0"/>
          </a:p>
          <a:p>
            <a:r>
              <a:rPr lang="mr-IN" altLang="zh-CN" dirty="0"/>
              <a:t>['\\</a:t>
            </a:r>
            <a:r>
              <a:rPr lang="mr-IN" altLang="zh-CN" dirty="0" err="1"/>
              <a:t>s</a:t>
            </a:r>
            <a:r>
              <a:rPr lang="mr-IN" altLang="zh-CN" dirty="0"/>
              <a:t>']</a:t>
            </a:r>
            <a:endParaRPr lang="zh-CN" altLang="en-US" dirty="0"/>
          </a:p>
        </p:txBody>
      </p:sp>
      <p:sp>
        <p:nvSpPr>
          <p:cNvPr id="4" name="灯片编号占位符 3"/>
          <p:cNvSpPr>
            <a:spLocks noGrp="1"/>
          </p:cNvSpPr>
          <p:nvPr>
            <p:ph type="sldNum" sz="quarter" idx="10"/>
          </p:nvPr>
        </p:nvSpPr>
        <p:spPr/>
        <p:txBody>
          <a:bodyPr/>
          <a:lstStyle/>
          <a:p>
            <a:fld id="{69E47D58-1A54-4BED-AE48-739F43CCC909}" type="slidenum">
              <a:rPr lang="zh-CN" altLang="en-US" smtClean="0"/>
              <a:t>10</a:t>
            </a:fld>
            <a:endParaRPr lang="zh-CN" altLang="en-US"/>
          </a:p>
        </p:txBody>
      </p:sp>
    </p:spTree>
    <p:extLst>
      <p:ext uri="{BB962C8B-B14F-4D97-AF65-F5344CB8AC3E}">
        <p14:creationId xmlns:p14="http://schemas.microsoft.com/office/powerpoint/2010/main" val="1547629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dirty="0">
                <a:solidFill>
                  <a:schemeClr val="tx1"/>
                </a:solidFill>
                <a:effectLst/>
                <a:latin typeface="Calibri" pitchFamily="34" charset="0"/>
                <a:ea typeface="宋体" pitchFamily="2" charset="-122"/>
                <a:cs typeface="+mn-cs"/>
              </a:rPr>
              <a:t>零宽界定符  </a:t>
            </a:r>
            <a:r>
              <a:rPr lang="en-US" altLang="zh-CN" sz="1400" b="0" i="0" kern="1200" dirty="0">
                <a:solidFill>
                  <a:schemeClr val="tx1"/>
                </a:solidFill>
                <a:effectLst/>
                <a:latin typeface="Calibri" pitchFamily="34" charset="0"/>
                <a:ea typeface="宋体" pitchFamily="2" charset="-122"/>
                <a:cs typeface="+mn-cs"/>
              </a:rPr>
              <a:t>zero-width assertions</a:t>
            </a:r>
            <a:r>
              <a:rPr lang="en-US" altLang="zh-CN" sz="1400" b="0" i="0" kern="1200" baseline="0" dirty="0">
                <a:solidFill>
                  <a:schemeClr val="tx1"/>
                </a:solidFill>
                <a:effectLst/>
                <a:latin typeface="Calibri" pitchFamily="34" charset="0"/>
                <a:ea typeface="宋体" pitchFamily="2" charset="-122"/>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baseline="0" dirty="0">
                <a:solidFill>
                  <a:schemeClr val="tx1"/>
                </a:solidFill>
                <a:effectLst/>
                <a:latin typeface="Calibri" pitchFamily="34" charset="0"/>
                <a:ea typeface="宋体" pitchFamily="2" charset="-122"/>
                <a:cs typeface="+mn-cs"/>
              </a:rPr>
              <a:t>&gt;&gt;&gt; </a:t>
            </a:r>
            <a:r>
              <a:rPr lang="en-US" altLang="zh-CN" sz="1400" b="0" i="0" kern="1200" baseline="0" dirty="0" err="1">
                <a:solidFill>
                  <a:schemeClr val="tx1"/>
                </a:solidFill>
                <a:effectLst/>
                <a:latin typeface="Calibri" pitchFamily="34" charset="0"/>
                <a:ea typeface="宋体" pitchFamily="2" charset="-122"/>
                <a:cs typeface="+mn-cs"/>
              </a:rPr>
              <a:t>re.findall</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s',"sad</a:t>
            </a:r>
            <a:r>
              <a:rPr lang="en-US" altLang="zh-CN" sz="1400" b="0" i="0" kern="1200" baseline="0" dirty="0">
                <a:solidFill>
                  <a:schemeClr val="tx1"/>
                </a:solidFill>
                <a:effectLst/>
                <a:latin typeface="Calibri" pitchFamily="34" charset="0"/>
                <a:ea typeface="宋体" pitchFamily="2" charset="-122"/>
                <a:cs typeface="+mn-cs"/>
              </a:rPr>
              <a:t>  see </a:t>
            </a:r>
            <a:r>
              <a:rPr lang="en-US" altLang="zh-CN" sz="1400" b="0" i="0" kern="1200" baseline="0" dirty="0" err="1">
                <a:solidFill>
                  <a:schemeClr val="tx1"/>
                </a:solidFill>
                <a:effectLst/>
                <a:latin typeface="Calibri" pitchFamily="34" charset="0"/>
                <a:ea typeface="宋体" pitchFamily="2" charset="-122"/>
                <a:cs typeface="+mn-cs"/>
              </a:rPr>
              <a:t>asdd</a:t>
            </a:r>
            <a:r>
              <a:rPr lang="en-US" altLang="zh-CN" sz="1400" b="0" i="0" kern="1200" baseline="0" dirty="0">
                <a:solidFill>
                  <a:schemeClr val="tx1"/>
                </a:solidFill>
                <a:effectLst/>
                <a:latin typeface="Calibri" pitchFamily="34" charset="0"/>
                <a:ea typeface="宋体" pitchFamily="2" charset="-122"/>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baseline="0" dirty="0">
                <a:solidFill>
                  <a:schemeClr val="tx1"/>
                </a:solidFill>
                <a:effectLst/>
                <a:latin typeface="Calibri" pitchFamily="34" charset="0"/>
                <a:ea typeface="宋体" pitchFamily="2" charset="-122"/>
                <a:cs typeface="+mn-cs"/>
              </a:rPr>
              <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baseline="0" dirty="0">
                <a:solidFill>
                  <a:schemeClr val="tx1"/>
                </a:solidFill>
                <a:effectLst/>
                <a:latin typeface="Calibri" pitchFamily="34" charset="0"/>
                <a:ea typeface="宋体" pitchFamily="2" charset="-122"/>
                <a:cs typeface="+mn-cs"/>
              </a:rPr>
              <a:t>&gt;&gt;&gt; </a:t>
            </a:r>
            <a:r>
              <a:rPr lang="en-US" altLang="zh-CN" sz="1400" b="0" i="0" kern="1200" baseline="0" dirty="0" err="1">
                <a:solidFill>
                  <a:schemeClr val="tx1"/>
                </a:solidFill>
                <a:effectLst/>
                <a:latin typeface="Calibri" pitchFamily="34" charset="0"/>
                <a:ea typeface="宋体" pitchFamily="2" charset="-122"/>
                <a:cs typeface="+mn-cs"/>
              </a:rPr>
              <a:t>re.findall</a:t>
            </a:r>
            <a:r>
              <a:rPr lang="en-US" altLang="zh-CN" sz="1400" b="0" i="0" kern="1200" baseline="0" dirty="0">
                <a:solidFill>
                  <a:schemeClr val="tx1"/>
                </a:solidFill>
                <a:effectLst/>
                <a:latin typeface="Calibri" pitchFamily="34" charset="0"/>
                <a:ea typeface="宋体" pitchFamily="2" charset="-122"/>
                <a:cs typeface="+mn-cs"/>
              </a:rPr>
              <a:t>(r‘\</a:t>
            </a:r>
            <a:r>
              <a:rPr lang="en-US" altLang="zh-CN" sz="1400" b="0" i="0" kern="1200" baseline="0" dirty="0" err="1">
                <a:solidFill>
                  <a:schemeClr val="tx1"/>
                </a:solidFill>
                <a:effectLst/>
                <a:latin typeface="Calibri" pitchFamily="34" charset="0"/>
                <a:ea typeface="宋体" pitchFamily="2" charset="-122"/>
                <a:cs typeface="+mn-cs"/>
              </a:rPr>
              <a:t>Bpy</a:t>
            </a:r>
            <a:r>
              <a:rPr lang="en-US" altLang="zh-CN" sz="1400" b="0" i="0" kern="1200" baseline="0" dirty="0">
                <a:solidFill>
                  <a:schemeClr val="tx1"/>
                </a:solidFill>
                <a:effectLst/>
                <a:latin typeface="Calibri" pitchFamily="34" charset="0"/>
                <a:ea typeface="宋体" pitchFamily="2" charset="-122"/>
                <a:cs typeface="+mn-cs"/>
              </a:rPr>
              <a:t>’,‘sleepy” ”</a:t>
            </a:r>
            <a:r>
              <a:rPr lang="en-US" altLang="zh-CN" sz="1400" b="0" i="0" kern="1200" baseline="0" dirty="0" err="1">
                <a:solidFill>
                  <a:schemeClr val="tx1"/>
                </a:solidFill>
                <a:effectLst/>
                <a:latin typeface="Calibri" pitchFamily="34" charset="0"/>
                <a:ea typeface="宋体" pitchFamily="2" charset="-122"/>
                <a:cs typeface="+mn-cs"/>
              </a:rPr>
              <a:t>py</a:t>
            </a:r>
            <a:r>
              <a:rPr lang="en-US" altLang="zh-CN" sz="1400" b="0" i="0" kern="1200" baseline="0" dirty="0">
                <a:solidFill>
                  <a:schemeClr val="tx1"/>
                </a:solidFill>
                <a:effectLst/>
                <a:latin typeface="Calibri" pitchFamily="34" charset="0"/>
                <a:ea typeface="宋体" pitchFamily="2" charset="-122"/>
                <a:cs typeface="+mn-cs"/>
              </a:rPr>
              <a:t>!’)#</a:t>
            </a:r>
            <a:r>
              <a:rPr lang="zh-CN" altLang="en-US" sz="1400" b="0" i="0" kern="1200" baseline="0" dirty="0">
                <a:solidFill>
                  <a:schemeClr val="tx1"/>
                </a:solidFill>
                <a:effectLst/>
                <a:latin typeface="Calibri" pitchFamily="34" charset="0"/>
                <a:ea typeface="宋体" pitchFamily="2" charset="-122"/>
                <a:cs typeface="+mn-cs"/>
              </a:rPr>
              <a:t>不以</a:t>
            </a:r>
            <a:r>
              <a:rPr lang="en-US" altLang="zh-CN" sz="1400" b="0" i="0" kern="1200" baseline="0" dirty="0" err="1">
                <a:solidFill>
                  <a:schemeClr val="tx1"/>
                </a:solidFill>
                <a:effectLst/>
                <a:latin typeface="Calibri" pitchFamily="34" charset="0"/>
                <a:ea typeface="宋体" pitchFamily="2" charset="-122"/>
                <a:cs typeface="+mn-cs"/>
              </a:rPr>
              <a:t>py</a:t>
            </a:r>
            <a:r>
              <a:rPr lang="zh-CN" altLang="en-US" sz="1400" b="0" i="0" kern="1200" baseline="0" dirty="0">
                <a:solidFill>
                  <a:schemeClr val="tx1"/>
                </a:solidFill>
                <a:effectLst/>
                <a:latin typeface="Calibri" pitchFamily="34" charset="0"/>
                <a:ea typeface="宋体" pitchFamily="2" charset="-122"/>
                <a:cs typeface="+mn-cs"/>
              </a:rPr>
              <a:t>开始的</a:t>
            </a:r>
            <a:endParaRPr lang="en-US" altLang="zh-CN" sz="1400" b="0" i="0" kern="1200" baseline="0" dirty="0">
              <a:solidFill>
                <a:schemeClr val="tx1"/>
              </a:solidFill>
              <a:effectLst/>
              <a:latin typeface="Calibri" pitchFamily="34" charset="0"/>
              <a:ea typeface="宋体"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py</a:t>
            </a:r>
            <a:r>
              <a:rPr lang="en-US" altLang="zh-CN" sz="1400" b="0" i="0" kern="1200" baseline="0" dirty="0">
                <a:solidFill>
                  <a:schemeClr val="tx1"/>
                </a:solidFill>
                <a:effectLst/>
                <a:latin typeface="Calibri" pitchFamily="34" charset="0"/>
                <a:ea typeface="宋体" pitchFamily="2" charset="-122"/>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baseline="0" dirty="0">
                <a:solidFill>
                  <a:schemeClr val="tx1"/>
                </a:solidFill>
                <a:effectLst/>
                <a:latin typeface="Calibri" pitchFamily="34" charset="0"/>
                <a:ea typeface="宋体" pitchFamily="2" charset="-122"/>
                <a:cs typeface="+mn-cs"/>
              </a:rPr>
              <a:t>&gt;&gt;&gt; </a:t>
            </a:r>
            <a:r>
              <a:rPr lang="en-US" altLang="zh-CN" sz="1400" b="0" i="0" kern="1200" baseline="0" dirty="0" err="1">
                <a:solidFill>
                  <a:schemeClr val="tx1"/>
                </a:solidFill>
                <a:effectLst/>
                <a:latin typeface="Calibri" pitchFamily="34" charset="0"/>
                <a:ea typeface="宋体" pitchFamily="2" charset="-122"/>
                <a:cs typeface="+mn-cs"/>
              </a:rPr>
              <a:t>re.findall</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r‘py</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B’,‘sleepy</a:t>
            </a:r>
            <a:r>
              <a:rPr lang="en-US" altLang="zh-CN" sz="1400" b="0" i="0" kern="1200" baseline="0" dirty="0">
                <a:solidFill>
                  <a:schemeClr val="tx1"/>
                </a:solidFill>
                <a:effectLst/>
                <a:latin typeface="Calibri" pitchFamily="34" charset="0"/>
                <a:ea typeface="宋体" pitchFamily="2" charset="-122"/>
                <a:cs typeface="+mn-cs"/>
              </a:rPr>
              <a:t>” ”</a:t>
            </a:r>
            <a:r>
              <a:rPr lang="en-US" altLang="zh-CN" sz="1400" b="0" i="0" kern="1200" baseline="0" dirty="0" err="1">
                <a:solidFill>
                  <a:schemeClr val="tx1"/>
                </a:solidFill>
                <a:effectLst/>
                <a:latin typeface="Calibri" pitchFamily="34" charset="0"/>
                <a:ea typeface="宋体" pitchFamily="2" charset="-122"/>
                <a:cs typeface="+mn-cs"/>
              </a:rPr>
              <a:t>py</a:t>
            </a:r>
            <a:r>
              <a:rPr lang="en-US" altLang="zh-CN" sz="1400" b="0" i="0" kern="1200" baseline="0" dirty="0">
                <a:solidFill>
                  <a:schemeClr val="tx1"/>
                </a:solidFill>
                <a:effectLst/>
                <a:latin typeface="Calibri" pitchFamily="34" charset="0"/>
                <a:ea typeface="宋体" pitchFamily="2" charset="-122"/>
                <a:cs typeface="+mn-cs"/>
              </a:rPr>
              <a:t>!’)#</a:t>
            </a:r>
            <a:r>
              <a:rPr lang="zh-CN" altLang="en-US" sz="1400" b="0" i="0" kern="1200" baseline="0" dirty="0">
                <a:solidFill>
                  <a:schemeClr val="tx1"/>
                </a:solidFill>
                <a:effectLst/>
                <a:latin typeface="Calibri" pitchFamily="34" charset="0"/>
                <a:ea typeface="宋体" pitchFamily="2" charset="-122"/>
                <a:cs typeface="+mn-cs"/>
              </a:rPr>
              <a:t>不以</a:t>
            </a:r>
            <a:r>
              <a:rPr lang="en-US" altLang="zh-CN" sz="1400" b="0" i="0" kern="1200" baseline="0" dirty="0" err="1">
                <a:solidFill>
                  <a:schemeClr val="tx1"/>
                </a:solidFill>
                <a:effectLst/>
                <a:latin typeface="Calibri" pitchFamily="34" charset="0"/>
                <a:ea typeface="宋体" pitchFamily="2" charset="-122"/>
                <a:cs typeface="+mn-cs"/>
              </a:rPr>
              <a:t>py</a:t>
            </a:r>
            <a:r>
              <a:rPr lang="zh-CN" altLang="en-US" sz="1400" b="0" i="0" kern="1200" baseline="0" dirty="0">
                <a:solidFill>
                  <a:schemeClr val="tx1"/>
                </a:solidFill>
                <a:effectLst/>
                <a:latin typeface="Calibri" pitchFamily="34" charset="0"/>
                <a:ea typeface="宋体" pitchFamily="2" charset="-122"/>
                <a:cs typeface="+mn-cs"/>
              </a:rPr>
              <a:t>结尾的</a:t>
            </a:r>
            <a:endParaRPr lang="en-US" altLang="zh-CN" sz="1400" b="0" i="0" kern="1200" baseline="0" dirty="0">
              <a:solidFill>
                <a:schemeClr val="tx1"/>
              </a:solidFill>
              <a:effectLst/>
              <a:latin typeface="Calibri" pitchFamily="34" charset="0"/>
              <a:ea typeface="宋体"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baseline="0" dirty="0">
                <a:solidFill>
                  <a:schemeClr val="tx1"/>
                </a:solidFill>
                <a:effectLst/>
                <a:latin typeface="Calibri" pitchFamily="34" charset="0"/>
                <a:ea typeface="宋体" pitchFamily="2" charset="-122"/>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baseline="0" dirty="0">
                <a:solidFill>
                  <a:schemeClr val="tx1"/>
                </a:solidFill>
                <a:effectLst/>
                <a:latin typeface="Calibri" pitchFamily="34" charset="0"/>
                <a:ea typeface="宋体" pitchFamily="2" charset="-122"/>
                <a:cs typeface="+mn-cs"/>
              </a:rPr>
              <a:t>&gt;&gt;&gt; </a:t>
            </a:r>
            <a:r>
              <a:rPr lang="en-US" altLang="zh-CN" sz="1400" b="0" i="0" kern="1200" baseline="0" dirty="0" err="1">
                <a:solidFill>
                  <a:schemeClr val="tx1"/>
                </a:solidFill>
                <a:effectLst/>
                <a:latin typeface="Calibri" pitchFamily="34" charset="0"/>
                <a:ea typeface="宋体" pitchFamily="2" charset="-122"/>
                <a:cs typeface="+mn-cs"/>
              </a:rPr>
              <a:t>re.findall</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r'py</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B','sleepy</a:t>
            </a:r>
            <a:r>
              <a:rPr lang="en-US" altLang="zh-CN" sz="1400" b="0" i="0" kern="1200" baseline="0" dirty="0">
                <a:solidFill>
                  <a:schemeClr val="tx1"/>
                </a:solidFill>
                <a:effectLst/>
                <a:latin typeface="Calibri" pitchFamily="34" charset="0"/>
                <a:ea typeface="宋体" pitchFamily="2" charset="-122"/>
                <a:cs typeface="+mn-cs"/>
              </a:rPr>
              <a:t>” ”</a:t>
            </a:r>
            <a:r>
              <a:rPr lang="en-US" altLang="zh-CN" sz="1400" b="0" i="0" kern="1200" baseline="0" dirty="0" err="1">
                <a:solidFill>
                  <a:schemeClr val="tx1"/>
                </a:solidFill>
                <a:effectLst/>
                <a:latin typeface="Calibri" pitchFamily="34" charset="0"/>
                <a:ea typeface="宋体" pitchFamily="2" charset="-122"/>
                <a:cs typeface="+mn-cs"/>
              </a:rPr>
              <a:t>py!happybirthday</a:t>
            </a:r>
            <a:r>
              <a:rPr lang="en-US" altLang="zh-CN" sz="1400" b="0" i="0" kern="1200" baseline="0" dirty="0">
                <a:solidFill>
                  <a:schemeClr val="tx1"/>
                </a:solidFill>
                <a:effectLst/>
                <a:latin typeface="Calibri" pitchFamily="34" charset="0"/>
                <a:ea typeface="宋体" pitchFamily="2" charset="-122"/>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py</a:t>
            </a:r>
            <a:r>
              <a:rPr lang="en-US" altLang="zh-CN" sz="1400" b="0" i="0" kern="1200" baseline="0" dirty="0">
                <a:solidFill>
                  <a:schemeClr val="tx1"/>
                </a:solidFill>
                <a:effectLst/>
                <a:latin typeface="Calibri" pitchFamily="34" charset="0"/>
                <a:ea typeface="宋体" pitchFamily="2" charset="-122"/>
                <a:cs typeface="+mn-cs"/>
              </a:rPr>
              <a:t>']</a:t>
            </a:r>
          </a:p>
          <a:p>
            <a:endParaRPr lang="en-US" altLang="zh-CN" sz="1400" b="0" i="0" kern="1200" dirty="0">
              <a:solidFill>
                <a:schemeClr val="tx1"/>
              </a:solidFill>
              <a:effectLst/>
              <a:latin typeface="Calibri" pitchFamily="34" charset="0"/>
              <a:ea typeface="宋体" pitchFamily="2" charset="-122"/>
              <a:cs typeface="+mn-cs"/>
            </a:endParaRPr>
          </a:p>
          <a:p>
            <a:r>
              <a:rPr lang="en-US" altLang="zh-CN" sz="1400" b="0" i="0" kern="1200" dirty="0" err="1">
                <a:solidFill>
                  <a:schemeClr val="tx1"/>
                </a:solidFill>
                <a:effectLst/>
                <a:latin typeface="Calibri" pitchFamily="34" charset="0"/>
                <a:ea typeface="宋体" pitchFamily="2" charset="-122"/>
                <a:cs typeface="+mn-cs"/>
              </a:rPr>
              <a:t>re.M</a:t>
            </a:r>
            <a:r>
              <a:rPr lang="en-US" altLang="zh-CN" sz="1400" b="0" i="0" kern="1200" dirty="0">
                <a:solidFill>
                  <a:schemeClr val="tx1"/>
                </a:solidFill>
                <a:effectLst/>
                <a:latin typeface="Calibri" pitchFamily="34" charset="0"/>
                <a:ea typeface="宋体" pitchFamily="2" charset="-122"/>
                <a:cs typeface="+mn-cs"/>
              </a:rPr>
              <a:t>(</a:t>
            </a:r>
            <a:r>
              <a:rPr lang="zh-CN" altLang="en-US" sz="1400" b="0" i="0" kern="1200" dirty="0">
                <a:solidFill>
                  <a:schemeClr val="tx1"/>
                </a:solidFill>
                <a:effectLst/>
                <a:latin typeface="Calibri" pitchFamily="34" charset="0"/>
                <a:ea typeface="宋体" pitchFamily="2" charset="-122"/>
                <a:cs typeface="+mn-cs"/>
              </a:rPr>
              <a:t>制定多行模式</a:t>
            </a:r>
            <a:r>
              <a:rPr lang="en-US" altLang="zh-CN" sz="1400" b="0" i="0" kern="1200" dirty="0">
                <a:solidFill>
                  <a:schemeClr val="tx1"/>
                </a:solidFill>
                <a:effectLst/>
                <a:latin typeface="Calibri" pitchFamily="34" charset="0"/>
                <a:ea typeface="宋体" pitchFamily="2" charset="-122"/>
                <a:cs typeface="+mn-cs"/>
              </a:rPr>
              <a:t>):  </a:t>
            </a:r>
            <a:r>
              <a:rPr lang="zh-CN" altLang="en-US" sz="1400" b="0" i="0" kern="1200" dirty="0">
                <a:solidFill>
                  <a:schemeClr val="tx1"/>
                </a:solidFill>
                <a:effectLst/>
                <a:latin typeface="Calibri" pitchFamily="34" charset="0"/>
                <a:ea typeface="宋体" pitchFamily="2" charset="-122"/>
                <a:cs typeface="+mn-cs"/>
              </a:rPr>
              <a:t>使用 </a:t>
            </a:r>
            <a:r>
              <a:rPr lang="en-US" altLang="zh-CN" sz="1400" b="0" i="0" kern="1200" dirty="0">
                <a:solidFill>
                  <a:schemeClr val="tx1"/>
                </a:solidFill>
                <a:effectLst/>
                <a:latin typeface="Calibri" pitchFamily="34" charset="0"/>
                <a:ea typeface="宋体" pitchFamily="2" charset="-122"/>
                <a:cs typeface="+mn-cs"/>
              </a:rPr>
              <a:t>"^" </a:t>
            </a:r>
            <a:r>
              <a:rPr lang="zh-CN" altLang="en-US" sz="1400" b="0" i="0" kern="1200" dirty="0">
                <a:solidFill>
                  <a:schemeClr val="tx1"/>
                </a:solidFill>
                <a:effectLst/>
                <a:latin typeface="Calibri" pitchFamily="34" charset="0"/>
                <a:ea typeface="宋体" pitchFamily="2" charset="-122"/>
                <a:cs typeface="+mn-cs"/>
              </a:rPr>
              <a:t>只匹配字符串的开始，而 </a:t>
            </a:r>
            <a:r>
              <a:rPr lang="en-US" altLang="zh-CN" sz="1400" b="0" i="0" kern="1200" dirty="0">
                <a:solidFill>
                  <a:schemeClr val="tx1"/>
                </a:solidFill>
                <a:effectLst/>
                <a:latin typeface="Calibri" pitchFamily="34" charset="0"/>
                <a:ea typeface="宋体" pitchFamily="2" charset="-122"/>
                <a:cs typeface="+mn-cs"/>
              </a:rPr>
              <a:t>$ </a:t>
            </a:r>
            <a:r>
              <a:rPr lang="zh-CN" altLang="en-US" sz="1400" b="0" i="0" kern="1200" dirty="0">
                <a:solidFill>
                  <a:schemeClr val="tx1"/>
                </a:solidFill>
                <a:effectLst/>
                <a:latin typeface="Calibri" pitchFamily="34" charset="0"/>
                <a:ea typeface="宋体" pitchFamily="2" charset="-122"/>
                <a:cs typeface="+mn-cs"/>
              </a:rPr>
              <a:t>则只匹配字符串的结尾和直接在换行前（如果有的话）的字符串结尾。当本标志指定後， </a:t>
            </a:r>
            <a:r>
              <a:rPr lang="en-US" altLang="zh-CN" sz="1400" b="0" i="0" kern="1200" dirty="0">
                <a:solidFill>
                  <a:schemeClr val="tx1"/>
                </a:solidFill>
                <a:effectLst/>
                <a:latin typeface="Calibri" pitchFamily="34" charset="0"/>
                <a:ea typeface="宋体" pitchFamily="2" charset="-122"/>
                <a:cs typeface="+mn-cs"/>
              </a:rPr>
              <a:t>"^" </a:t>
            </a:r>
            <a:r>
              <a:rPr lang="zh-CN" altLang="en-US" sz="1400" b="0" i="0" kern="1200" dirty="0">
                <a:solidFill>
                  <a:schemeClr val="tx1"/>
                </a:solidFill>
                <a:effectLst/>
                <a:latin typeface="Calibri" pitchFamily="34" charset="0"/>
                <a:ea typeface="宋体" pitchFamily="2" charset="-122"/>
                <a:cs typeface="+mn-cs"/>
              </a:rPr>
              <a:t>匹配字符串的开始和字符串中每行的开始。同样的， </a:t>
            </a:r>
            <a:r>
              <a:rPr lang="en-US" altLang="zh-CN" sz="1400" b="0" i="0" kern="1200" dirty="0">
                <a:solidFill>
                  <a:schemeClr val="tx1"/>
                </a:solidFill>
                <a:effectLst/>
                <a:latin typeface="Calibri" pitchFamily="34" charset="0"/>
                <a:ea typeface="宋体" pitchFamily="2" charset="-122"/>
                <a:cs typeface="+mn-cs"/>
              </a:rPr>
              <a:t>$ </a:t>
            </a:r>
            <a:r>
              <a:rPr lang="zh-CN" altLang="en-US" sz="1400" b="0" i="0" kern="1200" dirty="0">
                <a:solidFill>
                  <a:schemeClr val="tx1"/>
                </a:solidFill>
                <a:effectLst/>
                <a:latin typeface="Calibri" pitchFamily="34" charset="0"/>
                <a:ea typeface="宋体" pitchFamily="2" charset="-122"/>
                <a:cs typeface="+mn-cs"/>
              </a:rPr>
              <a:t>元字符匹配字符串结尾和字符串中每行的结尾（直接在每个换行之前）</a:t>
            </a:r>
            <a:endParaRPr lang="en-US" altLang="zh-CN" sz="1400" b="0" i="0" kern="1200" dirty="0">
              <a:solidFill>
                <a:schemeClr val="tx1"/>
              </a:solidFill>
              <a:effectLst/>
              <a:latin typeface="Calibri" pitchFamily="34" charset="0"/>
              <a:ea typeface="宋体" pitchFamily="2" charset="-122"/>
              <a:cs typeface="+mn-cs"/>
            </a:endParaRPr>
          </a:p>
          <a:p>
            <a:r>
              <a:rPr lang="en-US" altLang="zh-CN" sz="1400" b="0" i="0" kern="1200" dirty="0">
                <a:solidFill>
                  <a:schemeClr val="tx1"/>
                </a:solidFill>
                <a:effectLst/>
                <a:latin typeface="Calibri" pitchFamily="34" charset="0"/>
                <a:ea typeface="宋体" pitchFamily="2" charset="-122"/>
                <a:cs typeface="+mn-cs"/>
              </a:rPr>
              <a:t>&gt;&gt;&gt; text = r'''</a:t>
            </a:r>
            <a:r>
              <a:rPr lang="en-US" altLang="zh-CN" sz="1400" b="0" i="0" kern="1200" dirty="0" err="1">
                <a:solidFill>
                  <a:schemeClr val="tx1"/>
                </a:solidFill>
                <a:effectLst/>
                <a:latin typeface="Calibri" pitchFamily="34" charset="0"/>
                <a:ea typeface="宋体" pitchFamily="2" charset="-122"/>
                <a:cs typeface="+mn-cs"/>
              </a:rPr>
              <a:t>whe</a:t>
            </a:r>
            <a:r>
              <a:rPr lang="en-US" altLang="zh-CN" sz="1400" b="0" i="0" kern="1200" dirty="0">
                <a:solidFill>
                  <a:schemeClr val="tx1"/>
                </a:solidFill>
                <a:effectLst/>
                <a:latin typeface="Calibri" pitchFamily="34" charset="0"/>
                <a:ea typeface="宋体" pitchFamily="2" charset="-122"/>
                <a:cs typeface="+mn-cs"/>
              </a:rPr>
              <a:t> King and Queen of Hearts were seated on their throne when they arrived,</a:t>
            </a:r>
          </a:p>
          <a:p>
            <a:r>
              <a:rPr lang="en-US" altLang="zh-CN" sz="1400" b="0" i="0" kern="1200" dirty="0">
                <a:solidFill>
                  <a:schemeClr val="tx1"/>
                </a:solidFill>
                <a:effectLst/>
                <a:latin typeface="Calibri" pitchFamily="34" charset="0"/>
                <a:ea typeface="宋体" pitchFamily="2" charset="-122"/>
                <a:cs typeface="+mn-cs"/>
              </a:rPr>
              <a:t>with a great crowd assembled about them--all sorts of little birds and beasts,   </a:t>
            </a:r>
          </a:p>
          <a:p>
            <a:r>
              <a:rPr lang="en-US" altLang="zh-CN" sz="1400" b="0" i="0" kern="1200" dirty="0" err="1">
                <a:solidFill>
                  <a:schemeClr val="tx1"/>
                </a:solidFill>
                <a:effectLst/>
                <a:latin typeface="Calibri" pitchFamily="34" charset="0"/>
                <a:ea typeface="宋体" pitchFamily="2" charset="-122"/>
                <a:cs typeface="+mn-cs"/>
              </a:rPr>
              <a:t>ws</a:t>
            </a:r>
            <a:r>
              <a:rPr lang="en-US" altLang="zh-CN" sz="1400" b="0" i="0" kern="1200" dirty="0">
                <a:solidFill>
                  <a:schemeClr val="tx1"/>
                </a:solidFill>
                <a:effectLst/>
                <a:latin typeface="Calibri" pitchFamily="34" charset="0"/>
                <a:ea typeface="宋体" pitchFamily="2" charset="-122"/>
                <a:cs typeface="+mn-cs"/>
              </a:rPr>
              <a:t> well as the whole pack of cards: the Knave was standing before them, in  </a:t>
            </a:r>
          </a:p>
          <a:p>
            <a:r>
              <a:rPr lang="en-US" altLang="zh-CN" sz="1400" b="0" i="0" kern="1200" dirty="0" err="1">
                <a:solidFill>
                  <a:schemeClr val="tx1"/>
                </a:solidFill>
                <a:effectLst/>
                <a:latin typeface="Calibri" pitchFamily="34" charset="0"/>
                <a:ea typeface="宋体" pitchFamily="2" charset="-122"/>
                <a:cs typeface="+mn-cs"/>
              </a:rPr>
              <a:t>whains</a:t>
            </a:r>
            <a:r>
              <a:rPr lang="en-US" altLang="zh-CN" sz="1400" b="0" i="0" kern="1200" dirty="0">
                <a:solidFill>
                  <a:schemeClr val="tx1"/>
                </a:solidFill>
                <a:effectLst/>
                <a:latin typeface="Calibri" pitchFamily="34" charset="0"/>
                <a:ea typeface="宋体" pitchFamily="2" charset="-122"/>
                <a:cs typeface="+mn-cs"/>
              </a:rPr>
              <a:t>, with a soldier on each side to guard him; and near the King was the    </a:t>
            </a:r>
          </a:p>
          <a:p>
            <a:r>
              <a:rPr lang="en-US" altLang="zh-CN" sz="1400" b="0" i="0" kern="1200" dirty="0">
                <a:solidFill>
                  <a:schemeClr val="tx1"/>
                </a:solidFill>
                <a:effectLst/>
                <a:latin typeface="Calibri" pitchFamily="34" charset="0"/>
                <a:ea typeface="宋体" pitchFamily="2" charset="-122"/>
                <a:cs typeface="+mn-cs"/>
              </a:rPr>
              <a:t>White Rabbit, with a trumpet in one hand, and a scroll of parchment in the     </a:t>
            </a:r>
          </a:p>
          <a:p>
            <a:r>
              <a:rPr lang="en-US" altLang="zh-CN" sz="1400" b="0" i="0" kern="1200" dirty="0">
                <a:solidFill>
                  <a:schemeClr val="tx1"/>
                </a:solidFill>
                <a:effectLst/>
                <a:latin typeface="Calibri" pitchFamily="34" charset="0"/>
                <a:ea typeface="宋体" pitchFamily="2" charset="-122"/>
                <a:cs typeface="+mn-cs"/>
              </a:rPr>
              <a:t>other. In the very middle of the court was a table, with a large dish of tarts</a:t>
            </a:r>
          </a:p>
          <a:p>
            <a:r>
              <a:rPr lang="en-US" altLang="zh-CN" sz="1400" b="0" i="0" kern="1200" dirty="0">
                <a:solidFill>
                  <a:schemeClr val="tx1"/>
                </a:solidFill>
                <a:effectLst/>
                <a:latin typeface="Calibri" pitchFamily="34" charset="0"/>
                <a:ea typeface="宋体" pitchFamily="2" charset="-122"/>
                <a:cs typeface="+mn-cs"/>
              </a:rPr>
              <a:t>upon it: they looked so good, that it made Alice quite hungry to look at them--   </a:t>
            </a:r>
          </a:p>
          <a:p>
            <a:r>
              <a:rPr lang="en-US" altLang="zh-CN" sz="1400" b="0" i="0" kern="1200" dirty="0">
                <a:solidFill>
                  <a:schemeClr val="tx1"/>
                </a:solidFill>
                <a:effectLst/>
                <a:latin typeface="Calibri" pitchFamily="34" charset="0"/>
                <a:ea typeface="宋体" pitchFamily="2" charset="-122"/>
                <a:cs typeface="+mn-cs"/>
              </a:rPr>
              <a:t>`I wish they'd get the trial done,' she thought, `and hand round the     </a:t>
            </a:r>
          </a:p>
          <a:p>
            <a:r>
              <a:rPr lang="en-US" altLang="zh-CN" sz="1400" b="0" i="0" kern="1200" dirty="0">
                <a:solidFill>
                  <a:schemeClr val="tx1"/>
                </a:solidFill>
                <a:effectLst/>
                <a:latin typeface="Calibri" pitchFamily="34" charset="0"/>
                <a:ea typeface="宋体" pitchFamily="2" charset="-122"/>
                <a:cs typeface="+mn-cs"/>
              </a:rPr>
              <a:t>refreshments!'</a:t>
            </a:r>
          </a:p>
          <a:p>
            <a:endParaRPr lang="en-US" altLang="zh-CN" sz="1400" b="0" i="0" kern="1200" dirty="0">
              <a:solidFill>
                <a:schemeClr val="tx1"/>
              </a:solidFill>
              <a:effectLst/>
              <a:latin typeface="Calibri" pitchFamily="34" charset="0"/>
              <a:ea typeface="宋体" pitchFamily="2" charset="-122"/>
              <a:cs typeface="+mn-cs"/>
            </a:endParaRPr>
          </a:p>
          <a:p>
            <a:r>
              <a:rPr lang="en-US" altLang="zh-CN" sz="1400" b="0" i="0" kern="1200" dirty="0">
                <a:solidFill>
                  <a:schemeClr val="tx1"/>
                </a:solidFill>
                <a:effectLst/>
                <a:latin typeface="Calibri" pitchFamily="34" charset="0"/>
                <a:ea typeface="宋体" pitchFamily="2" charset="-122"/>
                <a:cs typeface="+mn-cs"/>
              </a:rPr>
              <a:t>  But there seemed to be no chance of this, so she began looking at everything   </a:t>
            </a:r>
          </a:p>
          <a:p>
            <a:r>
              <a:rPr lang="en-US" altLang="zh-CN" sz="1400" b="0" i="0" kern="1200" dirty="0">
                <a:solidFill>
                  <a:schemeClr val="tx1"/>
                </a:solidFill>
                <a:effectLst/>
                <a:latin typeface="Calibri" pitchFamily="34" charset="0"/>
                <a:ea typeface="宋体" pitchFamily="2" charset="-122"/>
                <a:cs typeface="+mn-cs"/>
              </a:rPr>
              <a:t>about her, to pass away the time.</a:t>
            </a:r>
          </a:p>
          <a:p>
            <a:r>
              <a:rPr lang="en-US" altLang="zh-CN" sz="1400" b="0" i="0" kern="1200" dirty="0">
                <a:solidFill>
                  <a:schemeClr val="tx1"/>
                </a:solidFill>
                <a:effectLst/>
                <a:latin typeface="Calibri" pitchFamily="34" charset="0"/>
                <a:ea typeface="宋体" pitchFamily="2" charset="-122"/>
                <a:cs typeface="+mn-cs"/>
              </a:rPr>
              <a:t>    '''</a:t>
            </a:r>
          </a:p>
          <a:p>
            <a:r>
              <a:rPr lang="en-US" altLang="zh-CN" sz="1400" b="0" i="0" kern="1200" dirty="0">
                <a:solidFill>
                  <a:schemeClr val="tx1"/>
                </a:solidFill>
                <a:effectLst/>
                <a:latin typeface="Calibri" pitchFamily="34" charset="0"/>
                <a:ea typeface="宋体" pitchFamily="2" charset="-122"/>
                <a:cs typeface="+mn-cs"/>
              </a:rPr>
              <a:t>&gt;&gt;&gt; </a:t>
            </a:r>
            <a:r>
              <a:rPr lang="en-US" altLang="zh-CN" sz="1400" b="0" i="0" kern="1200" dirty="0" err="1">
                <a:solidFill>
                  <a:schemeClr val="tx1"/>
                </a:solidFill>
                <a:effectLst/>
                <a:latin typeface="Calibri" pitchFamily="34" charset="0"/>
                <a:ea typeface="宋体" pitchFamily="2" charset="-122"/>
                <a:cs typeface="+mn-cs"/>
              </a:rPr>
              <a:t>re.findall</a:t>
            </a:r>
            <a:r>
              <a:rPr lang="en-US" altLang="zh-CN" sz="1400" b="0" i="0" kern="1200" dirty="0">
                <a:solidFill>
                  <a:schemeClr val="tx1"/>
                </a:solidFill>
                <a:effectLst/>
                <a:latin typeface="Calibri" pitchFamily="34" charset="0"/>
                <a:ea typeface="宋体" pitchFamily="2" charset="-122"/>
                <a:cs typeface="+mn-cs"/>
              </a:rPr>
              <a:t>('^w',</a:t>
            </a:r>
            <a:r>
              <a:rPr lang="en-US" altLang="zh-CN" sz="1400" b="0" i="0" kern="1200" dirty="0" err="1">
                <a:solidFill>
                  <a:schemeClr val="tx1"/>
                </a:solidFill>
                <a:effectLst/>
                <a:latin typeface="Calibri" pitchFamily="34" charset="0"/>
                <a:ea typeface="宋体" pitchFamily="2" charset="-122"/>
                <a:cs typeface="+mn-cs"/>
              </a:rPr>
              <a:t>text,re.M</a:t>
            </a:r>
            <a:r>
              <a:rPr lang="en-US" altLang="zh-CN" sz="1400" b="0" i="0" kern="1200" dirty="0">
                <a:solidFill>
                  <a:schemeClr val="tx1"/>
                </a:solidFill>
                <a:effectLst/>
                <a:latin typeface="Calibri" pitchFamily="34" charset="0"/>
                <a:ea typeface="宋体" pitchFamily="2" charset="-122"/>
                <a:cs typeface="+mn-cs"/>
              </a:rPr>
              <a:t>)</a:t>
            </a:r>
          </a:p>
          <a:p>
            <a:r>
              <a:rPr lang="en-US" altLang="zh-CN" sz="1400" b="0" i="0" kern="1200" dirty="0">
                <a:solidFill>
                  <a:schemeClr val="tx1"/>
                </a:solidFill>
                <a:effectLst/>
                <a:latin typeface="Calibri" pitchFamily="34" charset="0"/>
                <a:ea typeface="宋体" pitchFamily="2" charset="-122"/>
                <a:cs typeface="+mn-cs"/>
              </a:rPr>
              <a:t>['w', 'w', 'w', 'w']</a:t>
            </a:r>
          </a:p>
          <a:p>
            <a:r>
              <a:rPr lang="mr-IN" altLang="zh-CN" sz="1400" b="0" i="0" kern="1200" dirty="0">
                <a:solidFill>
                  <a:schemeClr val="tx1"/>
                </a:solidFill>
                <a:effectLst/>
                <a:latin typeface="Calibri" pitchFamily="34" charset="0"/>
                <a:ea typeface="宋体" pitchFamily="2" charset="-122"/>
                <a:cs typeface="+mn-cs"/>
              </a:rPr>
              <a:t>&gt;&gt;&gt; </a:t>
            </a:r>
            <a:r>
              <a:rPr lang="mr-IN" altLang="zh-CN" sz="1400" b="0" i="0" kern="1200" dirty="0" err="1">
                <a:solidFill>
                  <a:schemeClr val="tx1"/>
                </a:solidFill>
                <a:effectLst/>
                <a:latin typeface="Calibri" pitchFamily="34" charset="0"/>
                <a:ea typeface="宋体" pitchFamily="2" charset="-122"/>
                <a:cs typeface="+mn-cs"/>
              </a:rPr>
              <a:t>re.findall</a:t>
            </a:r>
            <a:r>
              <a:rPr lang="mr-IN" altLang="zh-CN" sz="1400" b="0" i="0" kern="1200" dirty="0">
                <a:solidFill>
                  <a:schemeClr val="tx1"/>
                </a:solidFill>
                <a:effectLst/>
                <a:latin typeface="Calibri" pitchFamily="34" charset="0"/>
                <a:ea typeface="宋体" pitchFamily="2" charset="-122"/>
                <a:cs typeface="+mn-cs"/>
              </a:rPr>
              <a:t>('^</a:t>
            </a:r>
            <a:r>
              <a:rPr lang="mr-IN" altLang="zh-CN" sz="1400" b="0" i="0" kern="1200" dirty="0" err="1">
                <a:solidFill>
                  <a:schemeClr val="tx1"/>
                </a:solidFill>
                <a:effectLst/>
                <a:latin typeface="Calibri" pitchFamily="34" charset="0"/>
                <a:ea typeface="宋体" pitchFamily="2" charset="-122"/>
                <a:cs typeface="+mn-cs"/>
              </a:rPr>
              <a:t>w</a:t>
            </a:r>
            <a:r>
              <a:rPr lang="mr-IN" altLang="zh-CN" sz="1400" b="0" i="0" kern="1200" dirty="0">
                <a:solidFill>
                  <a:schemeClr val="tx1"/>
                </a:solidFill>
                <a:effectLst/>
                <a:latin typeface="Calibri" pitchFamily="34" charset="0"/>
                <a:ea typeface="宋体" pitchFamily="2" charset="-122"/>
                <a:cs typeface="+mn-cs"/>
              </a:rPr>
              <a:t>',</a:t>
            </a:r>
            <a:r>
              <a:rPr lang="mr-IN" altLang="zh-CN" sz="1400" b="0" i="0" kern="1200" dirty="0" err="1">
                <a:solidFill>
                  <a:schemeClr val="tx1"/>
                </a:solidFill>
                <a:effectLst/>
                <a:latin typeface="Calibri" pitchFamily="34" charset="0"/>
                <a:ea typeface="宋体" pitchFamily="2" charset="-122"/>
                <a:cs typeface="+mn-cs"/>
              </a:rPr>
              <a:t>text</a:t>
            </a:r>
            <a:r>
              <a:rPr lang="mr-IN" altLang="zh-CN" sz="1400" b="0" i="0" kern="1200" dirty="0">
                <a:solidFill>
                  <a:schemeClr val="tx1"/>
                </a:solidFill>
                <a:effectLst/>
                <a:latin typeface="Calibri" pitchFamily="34" charset="0"/>
                <a:ea typeface="宋体" pitchFamily="2" charset="-122"/>
                <a:cs typeface="+mn-cs"/>
              </a:rPr>
              <a:t>)</a:t>
            </a:r>
            <a:endParaRPr lang="en-US" altLang="zh-CN" sz="1400" b="0" i="0" kern="1200" dirty="0">
              <a:solidFill>
                <a:schemeClr val="tx1"/>
              </a:solidFill>
              <a:effectLst/>
              <a:latin typeface="Calibri" pitchFamily="34" charset="0"/>
              <a:ea typeface="宋体" pitchFamily="2" charset="-122"/>
              <a:cs typeface="+mn-cs"/>
            </a:endParaRPr>
          </a:p>
          <a:p>
            <a:r>
              <a:rPr lang="mr-IN" altLang="zh-CN" sz="1400" b="0" i="0" kern="1200" dirty="0">
                <a:solidFill>
                  <a:schemeClr val="tx1"/>
                </a:solidFill>
                <a:effectLst/>
                <a:latin typeface="Calibri" pitchFamily="34" charset="0"/>
                <a:ea typeface="宋体" pitchFamily="2" charset="-122"/>
                <a:cs typeface="+mn-cs"/>
              </a:rPr>
              <a:t>['</a:t>
            </a:r>
            <a:r>
              <a:rPr lang="mr-IN" altLang="zh-CN" sz="1400" b="0" i="0" kern="1200" dirty="0" err="1">
                <a:solidFill>
                  <a:schemeClr val="tx1"/>
                </a:solidFill>
                <a:effectLst/>
                <a:latin typeface="Calibri" pitchFamily="34" charset="0"/>
                <a:ea typeface="宋体" pitchFamily="2" charset="-122"/>
                <a:cs typeface="+mn-cs"/>
              </a:rPr>
              <a:t>w</a:t>
            </a:r>
            <a:r>
              <a:rPr lang="mr-IN" altLang="zh-CN" sz="1400" b="0" i="0" kern="1200" dirty="0">
                <a:solidFill>
                  <a:schemeClr val="tx1"/>
                </a:solidFill>
                <a:effectLst/>
                <a:latin typeface="Calibri" pitchFamily="34" charset="0"/>
                <a:ea typeface="宋体" pitchFamily="2" charset="-122"/>
                <a:cs typeface="+mn-cs"/>
              </a:rPr>
              <a:t>']</a:t>
            </a:r>
            <a:endParaRPr lang="en-US" altLang="zh-CN" sz="1400" b="0" i="0" kern="1200" dirty="0">
              <a:solidFill>
                <a:schemeClr val="tx1"/>
              </a:solidFill>
              <a:effectLst/>
              <a:latin typeface="Calibri" pitchFamily="34" charset="0"/>
              <a:ea typeface="宋体" pitchFamily="2" charset="-122"/>
              <a:cs typeface="+mn-cs"/>
            </a:endParaRPr>
          </a:p>
          <a:p>
            <a:endParaRPr lang="en-US" altLang="zh-CN" sz="1400" b="0" i="0" kern="1200" dirty="0">
              <a:solidFill>
                <a:schemeClr val="tx1"/>
              </a:solidFill>
              <a:effectLst/>
              <a:latin typeface="Calibri" pitchFamily="34" charset="0"/>
              <a:ea typeface="宋体" pitchFamily="2" charset="-122"/>
              <a:cs typeface="+mn-cs"/>
            </a:endParaRPr>
          </a:p>
          <a:p>
            <a:r>
              <a:rPr lang="en-US" altLang="zh-CN" sz="1400" b="0" i="0" kern="1200" baseline="0" dirty="0" err="1">
                <a:solidFill>
                  <a:schemeClr val="tx1"/>
                </a:solidFill>
                <a:effectLst/>
                <a:latin typeface="Calibri" pitchFamily="34" charset="0"/>
                <a:ea typeface="宋体" pitchFamily="2" charset="-122"/>
                <a:cs typeface="+mn-cs"/>
              </a:rPr>
              <a:t>re.search</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r'corn</a:t>
            </a:r>
            <a:r>
              <a:rPr lang="en-US" altLang="zh-CN" sz="1400" b="0" i="0" kern="1200" baseline="0" dirty="0">
                <a:solidFill>
                  <a:schemeClr val="tx1"/>
                </a:solidFill>
                <a:effectLst/>
                <a:latin typeface="Calibri" pitchFamily="34" charset="0"/>
                <a:ea typeface="宋体" pitchFamily="2" charset="-122"/>
                <a:cs typeface="+mn-cs"/>
              </a:rPr>
              <a:t>\B', 'corner')</a:t>
            </a:r>
          </a:p>
          <a:p>
            <a:endParaRPr lang="en-US" altLang="zh-CN" sz="1400" b="0" i="0" kern="1200" baseline="0" dirty="0">
              <a:solidFill>
                <a:schemeClr val="tx1"/>
              </a:solidFill>
              <a:effectLst/>
              <a:latin typeface="Calibri" pitchFamily="34" charset="0"/>
              <a:ea typeface="宋体" pitchFamily="2" charset="-122"/>
              <a:cs typeface="+mn-cs"/>
            </a:endParaRPr>
          </a:p>
          <a:p>
            <a:pPr rtl="0" eaLnBrk="1" fontAlgn="base" latinLnBrk="0" hangingPunct="1"/>
            <a:r>
              <a:rPr lang="en-US" altLang="zh-CN" sz="1200" b="0" i="0" u="none" strike="noStrike" kern="1200" baseline="0" dirty="0">
                <a:solidFill>
                  <a:schemeClr val="tx1"/>
                </a:solidFill>
                <a:effectLst/>
                <a:latin typeface="+mn-lt"/>
                <a:ea typeface="+mn-ea"/>
                <a:cs typeface="+mn-cs"/>
              </a:rPr>
              <a:t>\A</a:t>
            </a:r>
            <a:endParaRPr lang="zh-CN" altLang="zh-CN" sz="1200" b="0" i="0" u="none" strike="noStrike" kern="1200" dirty="0">
              <a:solidFill>
                <a:schemeClr val="tx1"/>
              </a:solidFill>
              <a:effectLst/>
              <a:latin typeface="+mn-lt"/>
              <a:ea typeface="+mn-ea"/>
              <a:cs typeface="+mn-cs"/>
            </a:endParaRPr>
          </a:p>
          <a:p>
            <a:pPr rtl="0" eaLnBrk="1" fontAlgn="base" latinLnBrk="0" hangingPunct="1"/>
            <a:r>
              <a:rPr lang="zh-CN" altLang="zh-CN" sz="1200" b="1" i="0" u="none" strike="noStrike" kern="1200" baseline="0" dirty="0">
                <a:solidFill>
                  <a:schemeClr val="tx1"/>
                </a:solidFill>
                <a:effectLst/>
                <a:latin typeface="+mn-lt"/>
                <a:ea typeface="+mn-ea"/>
                <a:cs typeface="+mn-cs"/>
              </a:rPr>
              <a:t>匹配字符串开头</a:t>
            </a:r>
            <a:endParaRPr lang="zh-CN" altLang="zh-CN" sz="1200" b="0" i="0" u="none" strike="noStrike" kern="1200" dirty="0">
              <a:solidFill>
                <a:schemeClr val="tx1"/>
              </a:solidFill>
              <a:effectLst/>
              <a:latin typeface="+mn-lt"/>
              <a:ea typeface="+mn-ea"/>
              <a:cs typeface="+mn-cs"/>
            </a:endParaRPr>
          </a:p>
          <a:p>
            <a:pPr rtl="0" eaLnBrk="1" fontAlgn="base" latinLnBrk="0" hangingPunct="1"/>
            <a:r>
              <a:rPr lang="en-US" altLang="zh-CN" sz="1200" b="0" i="0" u="none" strike="noStrike" kern="1200" baseline="0" dirty="0">
                <a:solidFill>
                  <a:schemeClr val="tx1"/>
                </a:solidFill>
                <a:effectLst/>
                <a:latin typeface="+mn-lt"/>
                <a:ea typeface="+mn-ea"/>
                <a:cs typeface="+mn-cs"/>
              </a:rPr>
              <a:t>\Z</a:t>
            </a:r>
            <a:endParaRPr lang="zh-CN" altLang="zh-CN" sz="1200" b="0" i="0" u="none" strike="noStrike" kern="1200" dirty="0">
              <a:solidFill>
                <a:schemeClr val="tx1"/>
              </a:solidFill>
              <a:effectLst/>
              <a:latin typeface="+mn-lt"/>
              <a:ea typeface="+mn-ea"/>
              <a:cs typeface="+mn-cs"/>
            </a:endParaRPr>
          </a:p>
          <a:p>
            <a:pPr rtl="0" eaLnBrk="1" fontAlgn="base" latinLnBrk="0" hangingPunct="1"/>
            <a:r>
              <a:rPr lang="zh-CN" altLang="zh-CN" sz="1200" b="0" i="0" u="none" strike="noStrike" kern="1200" baseline="0" dirty="0">
                <a:solidFill>
                  <a:schemeClr val="tx1"/>
                </a:solidFill>
                <a:effectLst/>
                <a:latin typeface="+mn-lt"/>
                <a:ea typeface="+mn-ea"/>
                <a:cs typeface="+mn-cs"/>
              </a:rPr>
              <a:t>匹配字符串结尾</a:t>
            </a:r>
            <a:endParaRPr lang="zh-CN" altLang="zh-CN" sz="1200" b="0" i="0" u="none" strike="noStrike" kern="1200" dirty="0">
              <a:solidFill>
                <a:schemeClr val="tx1"/>
              </a:solidFill>
              <a:effectLst/>
              <a:latin typeface="+mn-lt"/>
              <a:ea typeface="+mn-ea"/>
              <a:cs typeface="+mn-cs"/>
            </a:endParaRPr>
          </a:p>
          <a:p>
            <a:r>
              <a:rPr lang="en-US" altLang="zh-CN" sz="1400" b="0" i="0" kern="1200" baseline="0" dirty="0">
                <a:solidFill>
                  <a:schemeClr val="tx1"/>
                </a:solidFill>
                <a:effectLst/>
                <a:latin typeface="Calibri" pitchFamily="34" charset="0"/>
                <a:ea typeface="宋体" pitchFamily="2" charset="-122"/>
                <a:cs typeface="+mn-cs"/>
              </a:rPr>
              <a:t>&gt;&gt;&gt; </a:t>
            </a:r>
            <a:r>
              <a:rPr lang="en-US" altLang="zh-CN" sz="1400" b="0" i="0" kern="1200" baseline="0" dirty="0" err="1">
                <a:solidFill>
                  <a:schemeClr val="tx1"/>
                </a:solidFill>
                <a:effectLst/>
                <a:latin typeface="Calibri" pitchFamily="34" charset="0"/>
                <a:ea typeface="宋体" pitchFamily="2" charset="-122"/>
                <a:cs typeface="+mn-cs"/>
              </a:rPr>
              <a:t>re.findall</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bo</a:t>
            </a:r>
            <a:r>
              <a:rPr lang="en-US" altLang="zh-CN" sz="1400" b="0" i="0" kern="1200" baseline="0" dirty="0">
                <a:solidFill>
                  <a:schemeClr val="tx1"/>
                </a:solidFill>
                <a:effectLst/>
                <a:latin typeface="Calibri" pitchFamily="34" charset="0"/>
                <a:ea typeface="宋体" pitchFamily="2" charset="-122"/>
                <a:cs typeface="+mn-cs"/>
              </a:rPr>
              <a:t>\b',"</a:t>
            </a:r>
            <a:r>
              <a:rPr lang="en-US" altLang="zh-CN" sz="1400" b="0" i="0" kern="1200" baseline="0" dirty="0" err="1">
                <a:solidFill>
                  <a:schemeClr val="tx1"/>
                </a:solidFill>
                <a:effectLst/>
                <a:latin typeface="Calibri" pitchFamily="34" charset="0"/>
                <a:ea typeface="宋体" pitchFamily="2" charset="-122"/>
                <a:cs typeface="+mn-cs"/>
              </a:rPr>
              <a:t>fofo</a:t>
            </a:r>
            <a:r>
              <a:rPr lang="en-US" altLang="zh-CN" sz="1400" b="0" i="0" kern="1200" baseline="0" dirty="0">
                <a:solidFill>
                  <a:schemeClr val="tx1"/>
                </a:solidFill>
                <a:effectLst/>
                <a:latin typeface="Calibri" pitchFamily="34" charset="0"/>
                <a:ea typeface="宋体" pitchFamily="2" charset="-122"/>
                <a:cs typeface="+mn-cs"/>
              </a:rPr>
              <a:t> </a:t>
            </a:r>
            <a:r>
              <a:rPr lang="en-US" altLang="zh-CN" sz="1400" b="0" i="0" kern="1200" baseline="0" dirty="0" err="1">
                <a:solidFill>
                  <a:schemeClr val="tx1"/>
                </a:solidFill>
                <a:effectLst/>
                <a:latin typeface="Calibri" pitchFamily="34" charset="0"/>
                <a:ea typeface="宋体" pitchFamily="2" charset="-122"/>
                <a:cs typeface="+mn-cs"/>
              </a:rPr>
              <a:t>ofo</a:t>
            </a:r>
            <a:r>
              <a:rPr lang="en-US" altLang="zh-CN" sz="1400" b="0" i="0" kern="1200" baseline="0" dirty="0">
                <a:solidFill>
                  <a:schemeClr val="tx1"/>
                </a:solidFill>
                <a:effectLst/>
                <a:latin typeface="Calibri" pitchFamily="34" charset="0"/>
                <a:ea typeface="宋体" pitchFamily="2" charset="-122"/>
                <a:cs typeface="+mn-cs"/>
              </a:rPr>
              <a:t> </a:t>
            </a:r>
            <a:r>
              <a:rPr lang="en-US" altLang="zh-CN" sz="1400" b="0" i="0" kern="1200" baseline="0" dirty="0" err="1">
                <a:solidFill>
                  <a:schemeClr val="tx1"/>
                </a:solidFill>
                <a:effectLst/>
                <a:latin typeface="Calibri" pitchFamily="34" charset="0"/>
                <a:ea typeface="宋体" pitchFamily="2" charset="-122"/>
                <a:cs typeface="+mn-cs"/>
              </a:rPr>
              <a:t>oof</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bo</a:t>
            </a:r>
            <a:r>
              <a:rPr lang="en-US" altLang="zh-CN" sz="1400" b="0" i="0" kern="1200" baseline="0" dirty="0">
                <a:solidFill>
                  <a:schemeClr val="tx1"/>
                </a:solidFill>
                <a:effectLst/>
                <a:latin typeface="Calibri" pitchFamily="34" charset="0"/>
                <a:ea typeface="宋体" pitchFamily="2" charset="-122"/>
                <a:cs typeface="+mn-cs"/>
              </a:rPr>
              <a:t>\b")</a:t>
            </a:r>
          </a:p>
          <a:p>
            <a:r>
              <a:rPr lang="en-US" altLang="zh-CN" sz="1400" b="0" i="0" kern="1200" baseline="0" dirty="0">
                <a:solidFill>
                  <a:schemeClr val="tx1"/>
                </a:solidFill>
                <a:effectLst/>
                <a:latin typeface="Calibri" pitchFamily="34" charset="0"/>
                <a:ea typeface="宋体" pitchFamily="2" charset="-122"/>
                <a:cs typeface="+mn-cs"/>
              </a:rPr>
              <a:t>['\x08o\x08']</a:t>
            </a:r>
          </a:p>
          <a:p>
            <a:r>
              <a:rPr lang="en-US" altLang="zh-CN" sz="1400" b="0" i="0" kern="1200" baseline="0" dirty="0">
                <a:solidFill>
                  <a:schemeClr val="tx1"/>
                </a:solidFill>
                <a:effectLst/>
                <a:latin typeface="Calibri" pitchFamily="34" charset="0"/>
                <a:ea typeface="宋体" pitchFamily="2" charset="-122"/>
                <a:cs typeface="+mn-cs"/>
              </a:rPr>
              <a:t>&gt;&gt;&gt; </a:t>
            </a:r>
            <a:r>
              <a:rPr lang="en-US" altLang="zh-CN" sz="1400" b="0" i="0" kern="1200" baseline="0" dirty="0" err="1">
                <a:solidFill>
                  <a:schemeClr val="tx1"/>
                </a:solidFill>
                <a:effectLst/>
                <a:latin typeface="Calibri" pitchFamily="34" charset="0"/>
                <a:ea typeface="宋体" pitchFamily="2" charset="-122"/>
                <a:cs typeface="+mn-cs"/>
              </a:rPr>
              <a:t>re.findall</a:t>
            </a:r>
            <a:r>
              <a:rPr lang="en-US" altLang="zh-CN" sz="1400" b="0" i="0" kern="1200" baseline="0" dirty="0">
                <a:solidFill>
                  <a:schemeClr val="tx1"/>
                </a:solidFill>
                <a:effectLst/>
                <a:latin typeface="Calibri" pitchFamily="34" charset="0"/>
                <a:ea typeface="宋体" pitchFamily="2" charset="-122"/>
                <a:cs typeface="+mn-cs"/>
              </a:rPr>
              <a:t>(r'\</a:t>
            </a:r>
            <a:r>
              <a:rPr lang="en-US" altLang="zh-CN" sz="1400" b="0" i="0" kern="1200" baseline="0" dirty="0" err="1">
                <a:solidFill>
                  <a:schemeClr val="tx1"/>
                </a:solidFill>
                <a:effectLst/>
                <a:latin typeface="Calibri" pitchFamily="34" charset="0"/>
                <a:ea typeface="宋体" pitchFamily="2" charset="-122"/>
                <a:cs typeface="+mn-cs"/>
              </a:rPr>
              <a:t>bo</a:t>
            </a:r>
            <a:r>
              <a:rPr lang="en-US" altLang="zh-CN" sz="1400" b="0" i="0" kern="1200" baseline="0" dirty="0">
                <a:solidFill>
                  <a:schemeClr val="tx1"/>
                </a:solidFill>
                <a:effectLst/>
                <a:latin typeface="Calibri" pitchFamily="34" charset="0"/>
                <a:ea typeface="宋体" pitchFamily="2" charset="-122"/>
                <a:cs typeface="+mn-cs"/>
              </a:rPr>
              <a:t>\b',"</a:t>
            </a:r>
            <a:r>
              <a:rPr lang="en-US" altLang="zh-CN" sz="1400" b="0" i="0" kern="1200" baseline="0" dirty="0" err="1">
                <a:solidFill>
                  <a:schemeClr val="tx1"/>
                </a:solidFill>
                <a:effectLst/>
                <a:latin typeface="Calibri" pitchFamily="34" charset="0"/>
                <a:ea typeface="宋体" pitchFamily="2" charset="-122"/>
                <a:cs typeface="+mn-cs"/>
              </a:rPr>
              <a:t>fofo</a:t>
            </a:r>
            <a:r>
              <a:rPr lang="en-US" altLang="zh-CN" sz="1400" b="0" i="0" kern="1200" baseline="0" dirty="0">
                <a:solidFill>
                  <a:schemeClr val="tx1"/>
                </a:solidFill>
                <a:effectLst/>
                <a:latin typeface="Calibri" pitchFamily="34" charset="0"/>
                <a:ea typeface="宋体" pitchFamily="2" charset="-122"/>
                <a:cs typeface="+mn-cs"/>
              </a:rPr>
              <a:t> </a:t>
            </a:r>
            <a:r>
              <a:rPr lang="en-US" altLang="zh-CN" sz="1400" b="0" i="0" kern="1200" baseline="0" dirty="0" err="1">
                <a:solidFill>
                  <a:schemeClr val="tx1"/>
                </a:solidFill>
                <a:effectLst/>
                <a:latin typeface="Calibri" pitchFamily="34" charset="0"/>
                <a:ea typeface="宋体" pitchFamily="2" charset="-122"/>
                <a:cs typeface="+mn-cs"/>
              </a:rPr>
              <a:t>ofo</a:t>
            </a:r>
            <a:r>
              <a:rPr lang="en-US" altLang="zh-CN" sz="1400" b="0" i="0" kern="1200" baseline="0" dirty="0">
                <a:solidFill>
                  <a:schemeClr val="tx1"/>
                </a:solidFill>
                <a:effectLst/>
                <a:latin typeface="Calibri" pitchFamily="34" charset="0"/>
                <a:ea typeface="宋体" pitchFamily="2" charset="-122"/>
                <a:cs typeface="+mn-cs"/>
              </a:rPr>
              <a:t> </a:t>
            </a:r>
            <a:r>
              <a:rPr lang="en-US" altLang="zh-CN" sz="1400" b="0" i="0" kern="1200" baseline="0" dirty="0" err="1">
                <a:solidFill>
                  <a:schemeClr val="tx1"/>
                </a:solidFill>
                <a:effectLst/>
                <a:latin typeface="Calibri" pitchFamily="34" charset="0"/>
                <a:ea typeface="宋体" pitchFamily="2" charset="-122"/>
                <a:cs typeface="+mn-cs"/>
              </a:rPr>
              <a:t>oof</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bo</a:t>
            </a:r>
            <a:r>
              <a:rPr lang="en-US" altLang="zh-CN" sz="1400" b="0" i="0" kern="1200" baseline="0" dirty="0">
                <a:solidFill>
                  <a:schemeClr val="tx1"/>
                </a:solidFill>
                <a:effectLst/>
                <a:latin typeface="Calibri" pitchFamily="34" charset="0"/>
                <a:ea typeface="宋体" pitchFamily="2" charset="-122"/>
                <a:cs typeface="+mn-cs"/>
              </a:rPr>
              <a:t>\b")</a:t>
            </a:r>
          </a:p>
          <a:p>
            <a:r>
              <a:rPr lang="en-US" altLang="zh-CN" sz="1400" b="0" i="0" kern="1200" baseline="0" dirty="0">
                <a:solidFill>
                  <a:schemeClr val="tx1"/>
                </a:solidFill>
                <a:effectLst/>
                <a:latin typeface="Calibri" pitchFamily="34" charset="0"/>
                <a:ea typeface="宋体" pitchFamily="2" charset="-122"/>
                <a:cs typeface="+mn-cs"/>
              </a:rPr>
              <a:t>['o'] </a:t>
            </a:r>
          </a:p>
          <a:p>
            <a:r>
              <a:rPr lang="en-US" altLang="zh-CN" sz="1400" b="0" i="0" kern="1200" baseline="0" dirty="0">
                <a:solidFill>
                  <a:schemeClr val="tx1"/>
                </a:solidFill>
                <a:effectLst/>
                <a:latin typeface="Calibri" pitchFamily="34" charset="0"/>
                <a:ea typeface="宋体" pitchFamily="2" charset="-122"/>
                <a:cs typeface="+mn-cs"/>
              </a:rPr>
              <a:t>&gt;&gt;&gt; </a:t>
            </a:r>
            <a:r>
              <a:rPr lang="en-US" altLang="zh-CN" sz="1400" b="0" i="0" kern="1200" baseline="0" dirty="0" err="1">
                <a:solidFill>
                  <a:schemeClr val="tx1"/>
                </a:solidFill>
                <a:effectLst/>
                <a:latin typeface="Calibri" pitchFamily="34" charset="0"/>
                <a:ea typeface="宋体" pitchFamily="2" charset="-122"/>
                <a:cs typeface="+mn-cs"/>
              </a:rPr>
              <a:t>re.findall</a:t>
            </a:r>
            <a:r>
              <a:rPr lang="en-US" altLang="zh-CN" sz="1400" b="0" i="0" kern="1200" baseline="0" dirty="0">
                <a:solidFill>
                  <a:schemeClr val="tx1"/>
                </a:solidFill>
                <a:effectLst/>
                <a:latin typeface="Calibri" pitchFamily="34" charset="0"/>
                <a:ea typeface="宋体" pitchFamily="2" charset="-122"/>
                <a:cs typeface="+mn-cs"/>
              </a:rPr>
              <a:t>(r'\</a:t>
            </a:r>
            <a:r>
              <a:rPr lang="en-US" altLang="zh-CN" sz="1400" b="0" i="0" kern="1200" baseline="0" dirty="0" err="1">
                <a:solidFill>
                  <a:schemeClr val="tx1"/>
                </a:solidFill>
                <a:effectLst/>
                <a:latin typeface="Calibri" pitchFamily="34" charset="0"/>
                <a:ea typeface="宋体" pitchFamily="2" charset="-122"/>
                <a:cs typeface="+mn-cs"/>
              </a:rPr>
              <a:t>bo</a:t>
            </a:r>
            <a:r>
              <a:rPr lang="en-US" altLang="zh-CN" sz="1400" b="0" i="0" kern="1200" baseline="0" dirty="0">
                <a:solidFill>
                  <a:schemeClr val="tx1"/>
                </a:solidFill>
                <a:effectLst/>
                <a:latin typeface="Calibri" pitchFamily="34" charset="0"/>
                <a:ea typeface="宋体" pitchFamily="2" charset="-122"/>
                <a:cs typeface="+mn-cs"/>
              </a:rPr>
              <a:t>\b',"</a:t>
            </a:r>
            <a:r>
              <a:rPr lang="en-US" altLang="zh-CN" sz="1400" b="0" i="0" kern="1200" baseline="0" dirty="0" err="1">
                <a:solidFill>
                  <a:schemeClr val="tx1"/>
                </a:solidFill>
                <a:effectLst/>
                <a:latin typeface="Calibri" pitchFamily="34" charset="0"/>
                <a:ea typeface="宋体" pitchFamily="2" charset="-122"/>
                <a:cs typeface="+mn-cs"/>
              </a:rPr>
              <a:t>fofo</a:t>
            </a:r>
            <a:r>
              <a:rPr lang="en-US" altLang="zh-CN" sz="1400" b="0" i="0" kern="1200" baseline="0" dirty="0">
                <a:solidFill>
                  <a:schemeClr val="tx1"/>
                </a:solidFill>
                <a:effectLst/>
                <a:latin typeface="Calibri" pitchFamily="34" charset="0"/>
                <a:ea typeface="宋体" pitchFamily="2" charset="-122"/>
                <a:cs typeface="+mn-cs"/>
              </a:rPr>
              <a:t> </a:t>
            </a:r>
            <a:r>
              <a:rPr lang="en-US" altLang="zh-CN" sz="1400" b="0" i="0" kern="1200" baseline="0" dirty="0" err="1">
                <a:solidFill>
                  <a:schemeClr val="tx1"/>
                </a:solidFill>
                <a:effectLst/>
                <a:latin typeface="Calibri" pitchFamily="34" charset="0"/>
                <a:ea typeface="宋体" pitchFamily="2" charset="-122"/>
                <a:cs typeface="+mn-cs"/>
              </a:rPr>
              <a:t>ofo</a:t>
            </a:r>
            <a:r>
              <a:rPr lang="en-US" altLang="zh-CN" sz="1400" b="0" i="0" kern="1200" baseline="0" dirty="0">
                <a:solidFill>
                  <a:schemeClr val="tx1"/>
                </a:solidFill>
                <a:effectLst/>
                <a:latin typeface="Calibri" pitchFamily="34" charset="0"/>
                <a:ea typeface="宋体" pitchFamily="2" charset="-122"/>
                <a:cs typeface="+mn-cs"/>
              </a:rPr>
              <a:t> </a:t>
            </a:r>
            <a:r>
              <a:rPr lang="en-US" altLang="zh-CN" sz="1400" b="0" i="0" kern="1200" baseline="0" dirty="0" err="1">
                <a:solidFill>
                  <a:schemeClr val="tx1"/>
                </a:solidFill>
                <a:effectLst/>
                <a:latin typeface="Calibri" pitchFamily="34" charset="0"/>
                <a:ea typeface="宋体" pitchFamily="2" charset="-122"/>
                <a:cs typeface="+mn-cs"/>
              </a:rPr>
              <a:t>oof</a:t>
            </a:r>
            <a:r>
              <a:rPr lang="en-US" altLang="zh-CN" sz="1400" b="0" i="0" kern="1200" baseline="0" dirty="0">
                <a:solidFill>
                  <a:schemeClr val="tx1"/>
                </a:solidFill>
                <a:effectLst/>
                <a:latin typeface="Calibri" pitchFamily="34" charset="0"/>
                <a:ea typeface="宋体" pitchFamily="2" charset="-122"/>
                <a:cs typeface="+mn-cs"/>
              </a:rPr>
              <a:t>\</a:t>
            </a:r>
            <a:r>
              <a:rPr lang="en-US" altLang="zh-CN" sz="1400" b="0" i="0" kern="1200" baseline="0" dirty="0" err="1">
                <a:solidFill>
                  <a:schemeClr val="tx1"/>
                </a:solidFill>
                <a:effectLst/>
                <a:latin typeface="Calibri" pitchFamily="34" charset="0"/>
                <a:ea typeface="宋体" pitchFamily="2" charset="-122"/>
                <a:cs typeface="+mn-cs"/>
              </a:rPr>
              <a:t>bo</a:t>
            </a:r>
            <a:r>
              <a:rPr lang="en-US" altLang="zh-CN" sz="1400" b="0" i="0" kern="1200" baseline="0" dirty="0">
                <a:solidFill>
                  <a:schemeClr val="tx1"/>
                </a:solidFill>
                <a:effectLst/>
                <a:latin typeface="Calibri" pitchFamily="34" charset="0"/>
                <a:ea typeface="宋体" pitchFamily="2" charset="-122"/>
                <a:cs typeface="+mn-cs"/>
              </a:rPr>
              <a:t>\b o")</a:t>
            </a:r>
          </a:p>
          <a:p>
            <a:r>
              <a:rPr lang="en-US" altLang="zh-CN" sz="1400" b="0" i="0" kern="1200" baseline="0" dirty="0">
                <a:solidFill>
                  <a:schemeClr val="tx1"/>
                </a:solidFill>
                <a:effectLst/>
                <a:latin typeface="Calibri" pitchFamily="34" charset="0"/>
                <a:ea typeface="宋体" pitchFamily="2" charset="-122"/>
                <a:cs typeface="+mn-cs"/>
              </a:rPr>
              <a:t>['o', 'o’]</a:t>
            </a:r>
          </a:p>
          <a:p>
            <a:endParaRPr lang="en-US" altLang="zh-CN" sz="1400" b="0" i="0" kern="1200" baseline="0" dirty="0">
              <a:solidFill>
                <a:schemeClr val="tx1"/>
              </a:solidFill>
              <a:effectLst/>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11</a:t>
            </a:fld>
            <a:endParaRPr lang="en-US" altLang="zh-CN"/>
          </a:p>
        </p:txBody>
      </p:sp>
    </p:spTree>
    <p:extLst>
      <p:ext uri="{BB962C8B-B14F-4D97-AF65-F5344CB8AC3E}">
        <p14:creationId xmlns:p14="http://schemas.microsoft.com/office/powerpoint/2010/main" val="185503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mr-IN" altLang="zh-CN" dirty="0"/>
              <a:t>&gt;&gt;&gt; </a:t>
            </a:r>
            <a:r>
              <a:rPr lang="mr-IN" altLang="zh-CN" dirty="0" err="1"/>
              <a:t>re.findall</a:t>
            </a:r>
            <a:r>
              <a:rPr lang="mr-IN" altLang="zh-CN" dirty="0"/>
              <a:t>('</a:t>
            </a:r>
            <a:r>
              <a:rPr lang="mr-IN" altLang="zh-CN" dirty="0" err="1"/>
              <a:t>o</a:t>
            </a:r>
            <a:r>
              <a:rPr lang="mr-IN" altLang="zh-CN" dirty="0"/>
              <a:t>{1,3}',"</a:t>
            </a:r>
            <a:r>
              <a:rPr lang="mr-IN" altLang="zh-CN" dirty="0" err="1"/>
              <a:t>fofoofooof</a:t>
            </a:r>
            <a:r>
              <a:rPr lang="mr-IN" altLang="zh-CN" dirty="0"/>
              <a:t>")</a:t>
            </a:r>
            <a:endParaRPr lang="en-US" altLang="zh-CN" dirty="0"/>
          </a:p>
          <a:p>
            <a:r>
              <a:rPr lang="mr-IN" altLang="zh-CN" dirty="0"/>
              <a:t>['</a:t>
            </a:r>
            <a:r>
              <a:rPr lang="mr-IN" altLang="zh-CN" dirty="0" err="1"/>
              <a:t>o</a:t>
            </a:r>
            <a:r>
              <a:rPr lang="mr-IN" altLang="zh-CN" dirty="0"/>
              <a:t>', '</a:t>
            </a:r>
            <a:r>
              <a:rPr lang="mr-IN" altLang="zh-CN" dirty="0" err="1"/>
              <a:t>oo</a:t>
            </a:r>
            <a:r>
              <a:rPr lang="mr-IN" altLang="zh-CN" dirty="0"/>
              <a:t>', '</a:t>
            </a:r>
            <a:r>
              <a:rPr lang="mr-IN" altLang="zh-CN" dirty="0" err="1"/>
              <a:t>ooo</a:t>
            </a:r>
            <a:r>
              <a:rPr lang="mr-IN" altLang="zh-CN" dirty="0"/>
              <a:t>']</a:t>
            </a:r>
            <a:endParaRPr lang="en-US" altLang="zh-CN" dirty="0"/>
          </a:p>
          <a:p>
            <a:r>
              <a:rPr lang="mr-IN" altLang="zh-CN" dirty="0"/>
              <a:t>&gt;&gt;&gt; </a:t>
            </a:r>
            <a:r>
              <a:rPr lang="mr-IN" altLang="zh-CN" dirty="0" err="1"/>
              <a:t>re.findall</a:t>
            </a:r>
            <a:r>
              <a:rPr lang="mr-IN" altLang="zh-CN" dirty="0"/>
              <a:t>('</a:t>
            </a:r>
            <a:r>
              <a:rPr lang="mr-IN" altLang="zh-CN" dirty="0" err="1"/>
              <a:t>o</a:t>
            </a:r>
            <a:r>
              <a:rPr lang="mr-IN" altLang="zh-CN" dirty="0"/>
              <a:t>{1,3}',"</a:t>
            </a:r>
            <a:r>
              <a:rPr lang="mr-IN" altLang="zh-CN" dirty="0" err="1"/>
              <a:t>fofooooof</a:t>
            </a:r>
            <a:r>
              <a:rPr lang="mr-IN" altLang="zh-CN" dirty="0"/>
              <a:t>")</a:t>
            </a:r>
            <a:endParaRPr lang="en-US" altLang="zh-CN" dirty="0"/>
          </a:p>
          <a:p>
            <a:r>
              <a:rPr lang="mr-IN" altLang="zh-CN" dirty="0"/>
              <a:t>['</a:t>
            </a:r>
            <a:r>
              <a:rPr lang="mr-IN" altLang="zh-CN" dirty="0" err="1"/>
              <a:t>o</a:t>
            </a:r>
            <a:r>
              <a:rPr lang="mr-IN" altLang="zh-CN" dirty="0"/>
              <a:t>', '</a:t>
            </a:r>
            <a:r>
              <a:rPr lang="mr-IN" altLang="zh-CN" dirty="0" err="1"/>
              <a:t>ooo</a:t>
            </a:r>
            <a:r>
              <a:rPr lang="mr-IN" altLang="zh-CN" dirty="0"/>
              <a:t>', '</a:t>
            </a:r>
            <a:r>
              <a:rPr lang="mr-IN" altLang="zh-CN" dirty="0" err="1"/>
              <a:t>oo</a:t>
            </a:r>
            <a:r>
              <a:rPr lang="mr-IN" altLang="zh-CN" dirty="0"/>
              <a:t>']</a:t>
            </a:r>
            <a:endParaRPr lang="en-US" altLang="zh-CN" dirty="0"/>
          </a:p>
          <a:p>
            <a:r>
              <a:rPr lang="en-US" altLang="zh-CN" dirty="0"/>
              <a:t>&gt;&gt;&gt; </a:t>
            </a:r>
            <a:r>
              <a:rPr lang="en-US" altLang="zh-CN" dirty="0" err="1"/>
              <a:t>re.findall</a:t>
            </a:r>
            <a:r>
              <a:rPr lang="en-US" altLang="zh-CN" dirty="0"/>
              <a:t>('o{2,}',"</a:t>
            </a:r>
            <a:r>
              <a:rPr lang="en-US" altLang="zh-CN" dirty="0" err="1"/>
              <a:t>fofooooof</a:t>
            </a:r>
            <a:r>
              <a:rPr lang="en-US" altLang="zh-CN" dirty="0"/>
              <a:t>")</a:t>
            </a:r>
          </a:p>
          <a:p>
            <a:r>
              <a:rPr lang="en-US" altLang="zh-CN" dirty="0"/>
              <a:t>['</a:t>
            </a:r>
            <a:r>
              <a:rPr lang="en-US" altLang="zh-CN" dirty="0" err="1"/>
              <a:t>ooooo</a:t>
            </a:r>
            <a:r>
              <a:rPr lang="en-US" altLang="zh-CN" dirty="0"/>
              <a:t>']</a:t>
            </a:r>
          </a:p>
          <a:p>
            <a:endParaRPr lang="en-US" altLang="zh-CN" dirty="0"/>
          </a:p>
          <a:p>
            <a:r>
              <a:rPr lang="en-US" altLang="zh-CN" dirty="0" err="1"/>
              <a:t>re.search</a:t>
            </a:r>
            <a:r>
              <a:rPr lang="en-US" altLang="zh-CN" dirty="0"/>
              <a:t>(</a:t>
            </a:r>
            <a:r>
              <a:rPr lang="en-US" altLang="zh-CN" dirty="0" err="1"/>
              <a:t>r'honou?r</a:t>
            </a:r>
            <a:r>
              <a:rPr lang="en-US" altLang="zh-CN" dirty="0"/>
              <a:t>',</a:t>
            </a:r>
            <a:r>
              <a:rPr lang="en-US" altLang="zh-CN" baseline="0" dirty="0"/>
              <a:t> </a:t>
            </a:r>
            <a:r>
              <a:rPr lang="en-US" altLang="zh-CN" dirty="0"/>
              <a:t>'He</a:t>
            </a:r>
            <a:r>
              <a:rPr lang="en-US" altLang="zh-CN" baseline="0" dirty="0"/>
              <a:t> </a:t>
            </a:r>
            <a:r>
              <a:rPr lang="en-US" altLang="zh-CN" dirty="0"/>
              <a:t>served with honor and distinction.')</a:t>
            </a:r>
          </a:p>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12</a:t>
            </a:fld>
            <a:endParaRPr lang="en-US" altLang="zh-CN"/>
          </a:p>
        </p:txBody>
      </p:sp>
    </p:spTree>
    <p:extLst>
      <p:ext uri="{BB962C8B-B14F-4D97-AF65-F5344CB8AC3E}">
        <p14:creationId xmlns:p14="http://schemas.microsoft.com/office/powerpoint/2010/main" val="134438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371420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334234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34428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149724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10368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86897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137109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334565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183942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367610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3BE22C-42F5-4746-947E-7F721C66AC15}"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147554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BE22C-42F5-4746-947E-7F721C66AC15}" type="datetimeFigureOut">
              <a:rPr lang="zh-CN" altLang="en-US" smtClean="0"/>
              <a:t>2018/12/2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3943B-B116-4D66-848D-8795B7303756}" type="slidenum">
              <a:rPr lang="zh-CN" altLang="en-US" smtClean="0"/>
              <a:t>‹#›</a:t>
            </a:fld>
            <a:endParaRPr lang="zh-CN" altLang="en-US"/>
          </a:p>
        </p:txBody>
      </p:sp>
    </p:spTree>
    <p:extLst>
      <p:ext uri="{BB962C8B-B14F-4D97-AF65-F5344CB8AC3E}">
        <p14:creationId xmlns:p14="http://schemas.microsoft.com/office/powerpoint/2010/main" val="2421822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945" y="234053"/>
            <a:ext cx="10515600" cy="1325563"/>
          </a:xfrm>
        </p:spPr>
        <p:txBody>
          <a:bodyPr/>
          <a:lstStyle/>
          <a:p>
            <a:r>
              <a:rPr lang="zh-CN" altLang="en-US" dirty="0"/>
              <a:t>正则表达式</a:t>
            </a:r>
            <a:r>
              <a:rPr lang="en-US" altLang="zh-CN" dirty="0"/>
              <a:t>(Regular Expression)</a:t>
            </a:r>
            <a:endParaRPr lang="zh-CN" altLang="en-US" dirty="0"/>
          </a:p>
        </p:txBody>
      </p:sp>
      <p:sp>
        <p:nvSpPr>
          <p:cNvPr id="3" name="内容占位符 2"/>
          <p:cNvSpPr>
            <a:spLocks noGrp="1"/>
          </p:cNvSpPr>
          <p:nvPr>
            <p:ph idx="1"/>
          </p:nvPr>
        </p:nvSpPr>
        <p:spPr>
          <a:xfrm>
            <a:off x="838199" y="1559616"/>
            <a:ext cx="11065625" cy="5298383"/>
          </a:xfrm>
        </p:spPr>
        <p:txBody>
          <a:bodyPr>
            <a:normAutofit/>
          </a:bodyPr>
          <a:lstStyle/>
          <a:p>
            <a:r>
              <a:rPr lang="zh-CN" altLang="en-US" sz="2400" dirty="0"/>
              <a:t>字符串已经有 ：</a:t>
            </a:r>
            <a:endParaRPr lang="en-US" altLang="zh-CN" sz="2400" dirty="0"/>
          </a:p>
          <a:p>
            <a:pPr lvl="1"/>
            <a:r>
              <a:rPr lang="en-US" altLang="zh-CN" dirty="0"/>
              <a:t>in </a:t>
            </a:r>
            <a:r>
              <a:rPr lang="zh-CN" altLang="en-US" dirty="0"/>
              <a:t>判断子字符串是否出现</a:t>
            </a:r>
            <a:r>
              <a:rPr lang="en-US" altLang="zh-CN" dirty="0"/>
              <a:t>: '213-867-5309' in 'My	phone	number : 213-867-5309.'</a:t>
            </a:r>
          </a:p>
          <a:p>
            <a:pPr lvl="1"/>
            <a:r>
              <a:rPr lang="en-US" altLang="zh-CN" dirty="0"/>
              <a:t>find</a:t>
            </a:r>
            <a:r>
              <a:rPr lang="zh-CN" altLang="en-US" dirty="0"/>
              <a:t>和</a:t>
            </a:r>
            <a:r>
              <a:rPr lang="en-US" altLang="zh-CN" dirty="0"/>
              <a:t>index</a:t>
            </a:r>
            <a:r>
              <a:rPr lang="zh-CN" altLang="en-US" dirty="0"/>
              <a:t>来判断子字符串出现的位置 </a:t>
            </a:r>
            <a:endParaRPr lang="en-US" altLang="zh-CN" dirty="0"/>
          </a:p>
          <a:p>
            <a:pPr lvl="1"/>
            <a:r>
              <a:rPr lang="zh-CN" altLang="en-US" dirty="0"/>
              <a:t>但是如果想要知道字符串里面是否包括合法的电话号码，以及这些号码是什么？字符串并没有现成的方法来调用</a:t>
            </a:r>
            <a:endParaRPr lang="en-US" altLang="zh-CN" dirty="0"/>
          </a:p>
          <a:p>
            <a:r>
              <a:rPr lang="zh-CN" altLang="en-US" sz="2400" dirty="0"/>
              <a:t>但是</a:t>
            </a:r>
            <a:r>
              <a:rPr lang="zh-CN" altLang="en-US" sz="2400" b="1" dirty="0"/>
              <a:t>正则表达式</a:t>
            </a:r>
            <a:r>
              <a:rPr lang="zh-CN" altLang="en-US" sz="2400" dirty="0"/>
              <a:t>： </a:t>
            </a:r>
            <a:endParaRPr lang="en-US" altLang="zh-CN" sz="2400" dirty="0"/>
          </a:p>
          <a:p>
            <a:pPr marL="457200" lvl="1" indent="0">
              <a:buNone/>
            </a:pPr>
            <a:r>
              <a:rPr lang="zh-CN" altLang="en-US" dirty="0"/>
              <a:t>可以判断某个</a:t>
            </a:r>
            <a:r>
              <a:rPr lang="zh-CN" altLang="en-US" dirty="0">
                <a:solidFill>
                  <a:srgbClr val="FF0000"/>
                </a:solidFill>
              </a:rPr>
              <a:t>模式</a:t>
            </a:r>
            <a:r>
              <a:rPr lang="en-US" altLang="zh-CN" dirty="0">
                <a:solidFill>
                  <a:srgbClr val="FF0000"/>
                </a:solidFill>
              </a:rPr>
              <a:t>(pattern)</a:t>
            </a:r>
            <a:r>
              <a:rPr lang="zh-CN" altLang="en-US" dirty="0"/>
              <a:t>的字符串</a:t>
            </a:r>
            <a:endParaRPr lang="en-US" altLang="zh-CN" dirty="0"/>
          </a:p>
          <a:p>
            <a:pPr marL="457171" lvl="1" indent="0">
              <a:lnSpc>
                <a:spcPct val="110000"/>
              </a:lnSpc>
              <a:buNone/>
            </a:pPr>
            <a:r>
              <a:rPr lang="zh-CN" altLang="en-US" i="1" dirty="0">
                <a:solidFill>
                  <a:schemeClr val="accent1">
                    <a:lumMod val="75000"/>
                  </a:schemeClr>
                </a:solidFill>
              </a:rPr>
              <a:t>如：</a:t>
            </a:r>
            <a:r>
              <a:rPr lang="en-US" altLang="zh-CN" i="1" dirty="0">
                <a:solidFill>
                  <a:schemeClr val="accent1">
                    <a:lumMod val="75000"/>
                  </a:schemeClr>
                </a:solidFill>
              </a:rPr>
              <a:t>1.</a:t>
            </a:r>
            <a:r>
              <a:rPr lang="zh-CN" altLang="en-US" i="1" dirty="0">
                <a:solidFill>
                  <a:schemeClr val="accent1">
                    <a:lumMod val="75000"/>
                  </a:schemeClr>
                </a:solidFill>
              </a:rPr>
              <a:t>从英文小说中查找 </a:t>
            </a:r>
            <a:r>
              <a:rPr lang="en-US" altLang="zh-CN" i="1" dirty="0">
                <a:solidFill>
                  <a:srgbClr val="FF0000"/>
                </a:solidFill>
              </a:rPr>
              <a:t>hi</a:t>
            </a:r>
            <a:r>
              <a:rPr lang="zh-CN" altLang="en-US" i="1" dirty="0">
                <a:solidFill>
                  <a:srgbClr val="FF0000"/>
                </a:solidFill>
              </a:rPr>
              <a:t>，</a:t>
            </a:r>
            <a:r>
              <a:rPr lang="zh-CN" altLang="en-US" i="1" dirty="0">
                <a:solidFill>
                  <a:schemeClr val="accent1">
                    <a:lumMod val="75000"/>
                  </a:schemeClr>
                </a:solidFill>
              </a:rPr>
              <a:t>但不能把 </a:t>
            </a:r>
            <a:r>
              <a:rPr lang="en-US" altLang="zh-CN" i="1" dirty="0">
                <a:solidFill>
                  <a:srgbClr val="FF0000"/>
                </a:solidFill>
              </a:rPr>
              <a:t>him</a:t>
            </a:r>
            <a:r>
              <a:rPr lang="zh-CN" altLang="en-US" i="1" dirty="0">
                <a:solidFill>
                  <a:schemeClr val="accent1">
                    <a:lumMod val="75000"/>
                  </a:schemeClr>
                </a:solidFill>
              </a:rPr>
              <a:t>，</a:t>
            </a:r>
            <a:r>
              <a:rPr lang="en-US" altLang="zh-CN" i="1" dirty="0">
                <a:solidFill>
                  <a:srgbClr val="FF0000"/>
                </a:solidFill>
              </a:rPr>
              <a:t>high</a:t>
            </a:r>
            <a:r>
              <a:rPr lang="zh-CN" altLang="en-US" i="1" dirty="0">
                <a:solidFill>
                  <a:schemeClr val="accent1">
                    <a:lumMod val="75000"/>
                  </a:schemeClr>
                </a:solidFill>
              </a:rPr>
              <a:t>，</a:t>
            </a:r>
            <a:r>
              <a:rPr lang="en-US" altLang="zh-CN" i="1" dirty="0">
                <a:solidFill>
                  <a:srgbClr val="FF0000"/>
                </a:solidFill>
              </a:rPr>
              <a:t>history</a:t>
            </a:r>
            <a:r>
              <a:rPr lang="zh-CN" altLang="en-US" i="1" dirty="0">
                <a:solidFill>
                  <a:schemeClr val="accent1">
                    <a:lumMod val="75000"/>
                  </a:schemeClr>
                </a:solidFill>
              </a:rPr>
              <a:t>也找到</a:t>
            </a:r>
            <a:endParaRPr lang="en-US" altLang="zh-CN" i="1" dirty="0">
              <a:solidFill>
                <a:schemeClr val="accent1">
                  <a:lumMod val="75000"/>
                </a:schemeClr>
              </a:solidFill>
            </a:endParaRPr>
          </a:p>
          <a:p>
            <a:pPr marL="457171" lvl="1" indent="0">
              <a:lnSpc>
                <a:spcPct val="110000"/>
              </a:lnSpc>
              <a:buNone/>
            </a:pPr>
            <a:r>
              <a:rPr lang="en-US" altLang="zh-CN" i="1" dirty="0">
                <a:solidFill>
                  <a:schemeClr val="accent1">
                    <a:lumMod val="75000"/>
                  </a:schemeClr>
                </a:solidFill>
              </a:rPr>
              <a:t>        2.</a:t>
            </a:r>
            <a:r>
              <a:rPr lang="zh-CN" altLang="en-US" i="1" dirty="0">
                <a:solidFill>
                  <a:schemeClr val="accent1">
                    <a:lumMod val="75000"/>
                  </a:schemeClr>
                </a:solidFill>
              </a:rPr>
              <a:t>要找后面不远处跟着一个</a:t>
            </a:r>
            <a:r>
              <a:rPr lang="en-US" altLang="zh-CN" i="1" dirty="0">
                <a:solidFill>
                  <a:srgbClr val="FF0000"/>
                </a:solidFill>
              </a:rPr>
              <a:t>Lucy</a:t>
            </a:r>
            <a:r>
              <a:rPr lang="zh-CN" altLang="en-US" i="1" dirty="0">
                <a:solidFill>
                  <a:schemeClr val="accent1">
                    <a:lumMod val="75000"/>
                  </a:schemeClr>
                </a:solidFill>
              </a:rPr>
              <a:t>的 </a:t>
            </a:r>
            <a:r>
              <a:rPr lang="en-US" altLang="zh-CN" i="1" dirty="0">
                <a:solidFill>
                  <a:srgbClr val="FF0000"/>
                </a:solidFill>
              </a:rPr>
              <a:t>hi</a:t>
            </a:r>
            <a:endParaRPr lang="en-US" altLang="zh-CN" dirty="0">
              <a:solidFill>
                <a:srgbClr val="FF0000"/>
              </a:solidFill>
            </a:endParaRPr>
          </a:p>
          <a:p>
            <a:pPr lvl="1"/>
            <a:r>
              <a:rPr lang="zh-CN" altLang="en-US" dirty="0"/>
              <a:t>可以根据模式来</a:t>
            </a:r>
            <a:r>
              <a:rPr lang="zh-CN" altLang="en-US" b="1" dirty="0">
                <a:solidFill>
                  <a:srgbClr val="FF0000"/>
                </a:solidFill>
              </a:rPr>
              <a:t>查找</a:t>
            </a:r>
            <a:r>
              <a:rPr lang="zh-CN" altLang="en-US" dirty="0"/>
              <a:t>是否在字符串中出现</a:t>
            </a:r>
            <a:r>
              <a:rPr lang="en-US" altLang="zh-CN" dirty="0"/>
              <a:t>,</a:t>
            </a:r>
            <a:r>
              <a:rPr lang="zh-CN" altLang="en-US" dirty="0"/>
              <a:t>以及知道模式在字符串出现的位置</a:t>
            </a:r>
            <a:endParaRPr lang="en-US" altLang="zh-CN" dirty="0"/>
          </a:p>
          <a:p>
            <a:pPr lvl="1"/>
            <a:r>
              <a:rPr lang="zh-CN" altLang="en-US" dirty="0"/>
              <a:t>可以根据模式来</a:t>
            </a:r>
            <a:r>
              <a:rPr lang="zh-CN" altLang="en-US" b="1" dirty="0">
                <a:solidFill>
                  <a:srgbClr val="FF0000"/>
                </a:solidFill>
              </a:rPr>
              <a:t>分割</a:t>
            </a:r>
            <a:r>
              <a:rPr lang="zh-CN" altLang="en-US" dirty="0"/>
              <a:t>字符串</a:t>
            </a:r>
            <a:endParaRPr lang="en-US" altLang="zh-CN" dirty="0"/>
          </a:p>
          <a:p>
            <a:pPr lvl="1"/>
            <a:r>
              <a:rPr lang="zh-CN" altLang="en-US" dirty="0"/>
              <a:t>可以根据模式来</a:t>
            </a:r>
            <a:r>
              <a:rPr lang="zh-CN" altLang="en-US" b="1" dirty="0">
                <a:solidFill>
                  <a:srgbClr val="FF0000"/>
                </a:solidFill>
              </a:rPr>
              <a:t>替换</a:t>
            </a:r>
            <a:r>
              <a:rPr lang="zh-CN" altLang="en-US" dirty="0"/>
              <a:t>字符串</a:t>
            </a:r>
          </a:p>
        </p:txBody>
      </p:sp>
    </p:spTree>
    <p:extLst>
      <p:ext uri="{BB962C8B-B14F-4D97-AF65-F5344CB8AC3E}">
        <p14:creationId xmlns:p14="http://schemas.microsoft.com/office/powerpoint/2010/main" val="88887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1" y="224485"/>
            <a:ext cx="10511798" cy="1325563"/>
          </a:xfrm>
        </p:spPr>
        <p:txBody>
          <a:bodyPr/>
          <a:lstStyle/>
          <a:p>
            <a:r>
              <a:rPr lang="zh-CN" altLang="en-US" dirty="0"/>
              <a:t>转义字符 </a:t>
            </a:r>
            <a:r>
              <a:rPr lang="en-US" altLang="zh-CN" dirty="0"/>
              <a:t>\</a:t>
            </a:r>
            <a:endParaRPr lang="zh-CN" altLang="en-US" dirty="0"/>
          </a:p>
        </p:txBody>
      </p:sp>
      <p:sp>
        <p:nvSpPr>
          <p:cNvPr id="3" name="内容占位符 2"/>
          <p:cNvSpPr>
            <a:spLocks noGrp="1"/>
          </p:cNvSpPr>
          <p:nvPr>
            <p:ph idx="1"/>
          </p:nvPr>
        </p:nvSpPr>
        <p:spPr>
          <a:xfrm>
            <a:off x="966791" y="1240630"/>
            <a:ext cx="10511798" cy="3195997"/>
          </a:xfrm>
        </p:spPr>
        <p:txBody>
          <a:bodyPr>
            <a:normAutofit/>
          </a:bodyPr>
          <a:lstStyle/>
          <a:p>
            <a:r>
              <a:rPr lang="zh-CN" altLang="en-US" sz="2400" b="1" dirty="0">
                <a:solidFill>
                  <a:schemeClr val="accent1">
                    <a:lumMod val="75000"/>
                  </a:schemeClr>
                </a:solidFill>
              </a:rPr>
              <a:t>元字符</a:t>
            </a:r>
            <a:r>
              <a:rPr lang="en-US" altLang="zh-CN" sz="2400" dirty="0">
                <a:solidFill>
                  <a:srgbClr val="FF0000"/>
                </a:solidFill>
              </a:rPr>
              <a:t>^$*+?{}[]\|().</a:t>
            </a:r>
            <a:r>
              <a:rPr lang="zh-CN" altLang="en-US" sz="2400" dirty="0"/>
              <a:t>在正则表达式中表示特殊的含义，如果其要作为普通字符使用则需要转义</a:t>
            </a:r>
            <a:endParaRPr lang="en-US" altLang="zh-CN" sz="2400" dirty="0"/>
          </a:p>
          <a:p>
            <a:pPr lvl="1"/>
            <a:r>
              <a:rPr lang="zh-CN" altLang="en-US" dirty="0"/>
              <a:t>即在元字符前面添加</a:t>
            </a:r>
            <a:r>
              <a:rPr lang="en-US" altLang="zh-CN" dirty="0"/>
              <a:t>\</a:t>
            </a:r>
            <a:r>
              <a:rPr lang="zh-CN" altLang="en-US" dirty="0"/>
              <a:t>，表示后面的元字符没有特殊的含义而是一个普通字符，比如 </a:t>
            </a:r>
            <a:r>
              <a:rPr lang="en-US" altLang="zh-CN" dirty="0"/>
              <a:t>\* </a:t>
            </a:r>
            <a:r>
              <a:rPr lang="zh-CN" altLang="en-US" dirty="0"/>
              <a:t>表示普通字符</a:t>
            </a:r>
            <a:r>
              <a:rPr lang="en-US" altLang="zh-CN" dirty="0"/>
              <a:t>*</a:t>
            </a:r>
            <a:r>
              <a:rPr lang="zh-CN" altLang="en-US" dirty="0"/>
              <a:t>，</a:t>
            </a:r>
            <a:r>
              <a:rPr lang="en-US" altLang="zh-CN" dirty="0"/>
              <a:t>\\s</a:t>
            </a:r>
            <a:r>
              <a:rPr lang="zh-CN" altLang="en-US" dirty="0"/>
              <a:t>表示普通字符</a:t>
            </a:r>
            <a:r>
              <a:rPr lang="en-US" altLang="zh-CN" dirty="0"/>
              <a:t>\s</a:t>
            </a:r>
            <a:r>
              <a:rPr lang="zh-CN" altLang="en-US" dirty="0"/>
              <a:t>而不是空格类字符</a:t>
            </a:r>
            <a:endParaRPr lang="en-US" altLang="zh-CN" dirty="0"/>
          </a:p>
          <a:p>
            <a:r>
              <a:rPr lang="zh-CN" altLang="en-US" sz="2000" dirty="0"/>
              <a:t>模式是通过字符串</a:t>
            </a:r>
            <a:r>
              <a:rPr lang="en-US" altLang="zh-CN" sz="2000" dirty="0" err="1"/>
              <a:t>str</a:t>
            </a:r>
            <a:r>
              <a:rPr lang="zh-CN" altLang="en-US" sz="2000" dirty="0"/>
              <a:t>类型的对象来传递的，而正则表达式使用的转义字符</a:t>
            </a:r>
            <a:r>
              <a:rPr lang="en-US" altLang="zh-CN" sz="2000" dirty="0"/>
              <a:t>\</a:t>
            </a:r>
            <a:r>
              <a:rPr lang="zh-CN" altLang="en-US" sz="2000" dirty="0"/>
              <a:t>也是</a:t>
            </a:r>
            <a:r>
              <a:rPr lang="en-US" altLang="zh-CN" sz="2000" dirty="0" err="1"/>
              <a:t>str</a:t>
            </a:r>
            <a:r>
              <a:rPr lang="zh-CN" altLang="en-US" sz="2000" dirty="0"/>
              <a:t>类型使用的转义字符</a:t>
            </a:r>
            <a:r>
              <a:rPr lang="en-US" altLang="zh-CN" sz="2000" dirty="0"/>
              <a:t>:   </a:t>
            </a:r>
            <a:r>
              <a:rPr lang="zh-CN" altLang="en-US" sz="2000" dirty="0"/>
              <a:t>（比如 </a:t>
            </a:r>
            <a:r>
              <a:rPr lang="en-US" altLang="zh-CN" sz="2000" dirty="0"/>
              <a:t>\s) </a:t>
            </a:r>
          </a:p>
          <a:p>
            <a:pPr lvl="1"/>
            <a:r>
              <a:rPr lang="zh-CN" altLang="en-US" sz="1800" dirty="0"/>
              <a:t>在每个</a:t>
            </a:r>
            <a:r>
              <a:rPr lang="en-US" altLang="zh-CN" sz="1800" dirty="0"/>
              <a:t>\</a:t>
            </a:r>
            <a:r>
              <a:rPr lang="zh-CN" altLang="en-US" sz="1800" b="1" dirty="0">
                <a:solidFill>
                  <a:srgbClr val="0070C0"/>
                </a:solidFill>
              </a:rPr>
              <a:t>前面再加上</a:t>
            </a:r>
            <a:r>
              <a:rPr lang="en-US" altLang="zh-CN" sz="1800" b="1" dirty="0">
                <a:solidFill>
                  <a:srgbClr val="0070C0"/>
                </a:solidFill>
              </a:rPr>
              <a:t>\         	</a:t>
            </a:r>
            <a:r>
              <a:rPr lang="en-US" altLang="zh-CN" sz="1800" b="1" dirty="0">
                <a:solidFill>
                  <a:srgbClr val="0070C0"/>
                </a:solidFill>
                <a:sym typeface="Wingdings" panose="05000000000000000000" pitchFamily="2" charset="2"/>
              </a:rPr>
              <a:t> '\\s' </a:t>
            </a:r>
            <a:r>
              <a:rPr lang="en-US" altLang="zh-CN" sz="1800" b="1" dirty="0">
                <a:solidFill>
                  <a:srgbClr val="0070C0"/>
                </a:solidFill>
              </a:rPr>
              <a:t>  </a:t>
            </a:r>
            <a:endParaRPr lang="en-US" altLang="zh-CN" sz="1800" dirty="0">
              <a:sym typeface="Wingdings" panose="05000000000000000000" pitchFamily="2" charset="2"/>
            </a:endParaRPr>
          </a:p>
          <a:p>
            <a:pPr lvl="1"/>
            <a:r>
              <a:rPr lang="zh-CN" altLang="en-US" sz="1800" dirty="0">
                <a:sym typeface="Wingdings" panose="05000000000000000000" pitchFamily="2" charset="2"/>
              </a:rPr>
              <a:t>采用</a:t>
            </a:r>
            <a:r>
              <a:rPr lang="zh-CN" altLang="en-US" sz="1800" b="1" dirty="0">
                <a:solidFill>
                  <a:srgbClr val="0070C0"/>
                </a:solidFill>
                <a:sym typeface="Wingdings" panose="05000000000000000000" pitchFamily="2" charset="2"/>
              </a:rPr>
              <a:t>原始字符串</a:t>
            </a:r>
            <a:r>
              <a:rPr lang="en-US" altLang="zh-CN" sz="1800" b="1" dirty="0">
                <a:solidFill>
                  <a:srgbClr val="0070C0"/>
                </a:solidFill>
                <a:sym typeface="Wingdings" panose="05000000000000000000" pitchFamily="2" charset="2"/>
              </a:rPr>
              <a:t>		r'\s' </a:t>
            </a:r>
          </a:p>
          <a:p>
            <a:pPr lvl="1"/>
            <a:r>
              <a:rPr lang="zh-CN" altLang="en-US" sz="1800" dirty="0"/>
              <a:t>采用</a:t>
            </a:r>
            <a:r>
              <a:rPr lang="en-US" altLang="zh-CN" sz="1800" dirty="0"/>
              <a:t>re</a:t>
            </a:r>
            <a:r>
              <a:rPr lang="zh-CN" altLang="en-US" sz="1800" dirty="0"/>
              <a:t>模块的</a:t>
            </a:r>
            <a:r>
              <a:rPr lang="en-US" altLang="zh-CN" sz="1800" dirty="0"/>
              <a:t>escape</a:t>
            </a:r>
            <a:r>
              <a:rPr lang="zh-CN" altLang="en-US" sz="1800" dirty="0"/>
              <a:t>方法： </a:t>
            </a:r>
            <a:r>
              <a:rPr lang="en-US" altLang="zh-CN" sz="1800" dirty="0"/>
              <a:t>	</a:t>
            </a:r>
            <a:r>
              <a:rPr lang="en-US" altLang="zh-CN" sz="1800" b="1" dirty="0">
                <a:solidFill>
                  <a:srgbClr val="0070C0"/>
                </a:solidFill>
                <a:sym typeface="Wingdings" panose="05000000000000000000" pitchFamily="2" charset="2"/>
              </a:rPr>
              <a:t></a:t>
            </a:r>
            <a:r>
              <a:rPr lang="en-US" altLang="zh-CN" sz="1800" b="1" dirty="0" err="1">
                <a:solidFill>
                  <a:srgbClr val="0070C0"/>
                </a:solidFill>
                <a:sym typeface="Wingdings" panose="05000000000000000000" pitchFamily="2" charset="2"/>
              </a:rPr>
              <a:t>re.escape</a:t>
            </a:r>
            <a:r>
              <a:rPr lang="en-US" altLang="zh-CN" sz="1800" b="1" dirty="0">
                <a:solidFill>
                  <a:srgbClr val="0070C0"/>
                </a:solidFill>
                <a:sym typeface="Wingdings" panose="05000000000000000000" pitchFamily="2" charset="2"/>
              </a:rPr>
              <a:t>('\s')</a:t>
            </a:r>
            <a:endParaRPr lang="zh-CN" altLang="en-US" sz="1800" b="1" dirty="0">
              <a:solidFill>
                <a:srgbClr val="0070C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390201425"/>
              </p:ext>
            </p:extLst>
          </p:nvPr>
        </p:nvGraphicFramePr>
        <p:xfrm>
          <a:off x="611584" y="4436628"/>
          <a:ext cx="10968832" cy="2684780"/>
        </p:xfrm>
        <a:graphic>
          <a:graphicData uri="http://schemas.openxmlformats.org/drawingml/2006/table">
            <a:tbl>
              <a:tblPr firstRow="1">
                <a:tableStyleId>{17292A2E-F333-43FB-9621-5CBBE7FDCDCB}</a:tableStyleId>
              </a:tblPr>
              <a:tblGrid>
                <a:gridCol w="2862815">
                  <a:extLst>
                    <a:ext uri="{9D8B030D-6E8A-4147-A177-3AD203B41FA5}">
                      <a16:colId xmlns:a16="http://schemas.microsoft.com/office/drawing/2014/main" val="20000"/>
                    </a:ext>
                  </a:extLst>
                </a:gridCol>
                <a:gridCol w="4526874">
                  <a:extLst>
                    <a:ext uri="{9D8B030D-6E8A-4147-A177-3AD203B41FA5}">
                      <a16:colId xmlns:a16="http://schemas.microsoft.com/office/drawing/2014/main" val="20001"/>
                    </a:ext>
                  </a:extLst>
                </a:gridCol>
                <a:gridCol w="3579143">
                  <a:extLst>
                    <a:ext uri="{9D8B030D-6E8A-4147-A177-3AD203B41FA5}">
                      <a16:colId xmlns:a16="http://schemas.microsoft.com/office/drawing/2014/main" val="20002"/>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正则表达式</a:t>
                      </a:r>
                      <a:r>
                        <a:rPr kumimoji="0" lang="en-US" altLang="zh-CN" sz="2000" u="none" strike="noStrike" cap="none" normalizeH="0" baseline="0" dirty="0">
                          <a:ln>
                            <a:noFill/>
                          </a:ln>
                          <a:effectLst/>
                        </a:rPr>
                        <a:t>(pattern)</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字符串</a:t>
                      </a:r>
                      <a:r>
                        <a:rPr kumimoji="0" lang="en-US" altLang="zh-CN" sz="2000" b="1" i="0" u="none" strike="noStrike" cap="none" normalizeH="0" baseline="0" dirty="0">
                          <a:ln>
                            <a:noFill/>
                          </a:ln>
                          <a:solidFill>
                            <a:schemeClr val="tx1"/>
                          </a:solidFill>
                          <a:effectLst/>
                          <a:latin typeface="Arial" pitchFamily="34" charset="0"/>
                          <a:ea typeface="宋体" pitchFamily="2" charset="-122"/>
                        </a:rPr>
                        <a:t>(string)</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a:ln>
                            <a:noFill/>
                          </a:ln>
                          <a:solidFill>
                            <a:schemeClr val="tx1"/>
                          </a:solidFill>
                          <a:effectLst/>
                          <a:latin typeface="Arial" pitchFamily="34" charset="0"/>
                          <a:ea typeface="宋体" pitchFamily="2" charset="-122"/>
                          <a:cs typeface="+mn-cs"/>
                        </a:rPr>
                        <a:t>说明</a:t>
                      </a:r>
                      <a:endParaRPr kumimoji="0" lang="zh-CN" altLang="zh-CN" sz="2000" b="1" i="0"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0"/>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err="1">
                          <a:ln>
                            <a:noFill/>
                          </a:ln>
                          <a:solidFill>
                            <a:schemeClr val="accent1">
                              <a:lumMod val="75000"/>
                            </a:schemeClr>
                          </a:solidFill>
                          <a:effectLst/>
                          <a:latin typeface="Arial" pitchFamily="34" charset="0"/>
                          <a:ea typeface="宋体" pitchFamily="2" charset="-122"/>
                        </a:rPr>
                        <a:t>fo</a:t>
                      </a:r>
                      <a:endPar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‘The quick brown </a:t>
                      </a:r>
                      <a:r>
                        <a:rPr kumimoji="0" lang="en-US" altLang="zh-CN" sz="2000" b="0" i="0" u="none" strike="noStrike" cap="none" normalizeH="0" baseline="0" dirty="0">
                          <a:ln>
                            <a:noFill/>
                          </a:ln>
                          <a:solidFill>
                            <a:srgbClr val="FF0000"/>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x jumps </a:t>
                      </a:r>
                      <a:r>
                        <a:rPr kumimoji="0" lang="en-US" altLang="zh-CN" sz="2000" b="0" i="0" u="none" strike="noStrike" cap="none" normalizeH="0" baseline="0" dirty="0">
                          <a:ln>
                            <a:noFill/>
                          </a:ln>
                          <a:solidFill>
                            <a:srgbClr val="FF0000"/>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r </a:t>
                      </a:r>
                      <a:r>
                        <a:rPr kumimoji="0" lang="en-US" altLang="zh-CN" sz="2000" b="0" i="0" u="none" strike="noStrike" cap="none" normalizeH="0" baseline="0" dirty="0">
                          <a:ln>
                            <a:noFill/>
                          </a:ln>
                          <a:solidFill>
                            <a:srgbClr val="FF0000"/>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od’</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匹配其中</a:t>
                      </a: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r>
                        <a:rPr kumimoji="0" lang="zh-CN" altLang="en-US" sz="2000" b="0" i="0" u="none" strike="noStrike" cap="none" normalizeH="0" baseline="0" dirty="0">
                          <a:ln>
                            <a:noFill/>
                          </a:ln>
                          <a:solidFill>
                            <a:schemeClr val="tx1"/>
                          </a:solidFill>
                          <a:effectLst/>
                          <a:latin typeface="Arial" pitchFamily="34" charset="0"/>
                          <a:ea typeface="宋体" pitchFamily="2" charset="-122"/>
                        </a:rPr>
                        <a:t>个含有</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fo</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zh-CN" altLang="en-US" sz="2000" b="0" i="0" u="none" strike="noStrike" cap="none" normalizeH="0" baseline="0" dirty="0">
                          <a:ln>
                            <a:noFill/>
                          </a:ln>
                          <a:solidFill>
                            <a:schemeClr val="tx1"/>
                          </a:solidFill>
                          <a:effectLst/>
                          <a:latin typeface="Arial" pitchFamily="34" charset="0"/>
                          <a:ea typeface="宋体" pitchFamily="2" charset="-122"/>
                        </a:rPr>
                        <a:t>的字符串</a:t>
                      </a:r>
                    </a:p>
                  </a:txBody>
                  <a:tcPr marL="121876" marR="121876" horzOverflow="overflow"/>
                </a:tc>
                <a:extLst>
                  <a:ext uri="{0D108BD9-81ED-4DB2-BD59-A6C34878D82A}">
                    <a16:rowId xmlns:a16="http://schemas.microsoft.com/office/drawing/2014/main" val="10001"/>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rPr>
                        <a:t>1+1=2</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tx1"/>
                          </a:solidFill>
                          <a:effectLst/>
                          <a:latin typeface="Arial" pitchFamily="34" charset="0"/>
                          <a:ea typeface="宋体" pitchFamily="2" charset="-122"/>
                          <a:cs typeface="+mn-cs"/>
                        </a:rPr>
                        <a:t>‘1+1=2’</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zh-CN" altLang="en-US" sz="2000" b="0" i="0" u="none" strike="noStrike" cap="none" normalizeH="0" baseline="0" dirty="0">
                          <a:ln>
                            <a:noFill/>
                          </a:ln>
                          <a:solidFill>
                            <a:schemeClr val="tx1"/>
                          </a:solidFill>
                          <a:effectLst/>
                          <a:latin typeface="Arial" pitchFamily="34" charset="0"/>
                          <a:ea typeface="宋体" pitchFamily="2" charset="-122"/>
                        </a:rPr>
                        <a:t>为元字符，无法匹配</a:t>
                      </a:r>
                    </a:p>
                  </a:txBody>
                  <a:tcPr marL="121876" marR="121876" horzOverflow="overflow"/>
                </a:tc>
                <a:extLst>
                  <a:ext uri="{0D108BD9-81ED-4DB2-BD59-A6C34878D82A}">
                    <a16:rowId xmlns:a16="http://schemas.microsoft.com/office/drawing/2014/main" val="10002"/>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rPr>
                        <a:t>1\+1=2</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en-US" altLang="zh-CN" sz="2000" b="0" i="0" u="none" strike="noStrike" kern="1200" cap="none" normalizeH="0" baseline="0" dirty="0">
                          <a:ln>
                            <a:noFill/>
                          </a:ln>
                          <a:solidFill>
                            <a:srgbClr val="FF0000"/>
                          </a:solidFill>
                          <a:effectLst/>
                          <a:latin typeface="Arial" pitchFamily="34" charset="0"/>
                          <a:ea typeface="宋体" pitchFamily="2" charset="-122"/>
                          <a:cs typeface="+mn-cs"/>
                        </a:rPr>
                        <a:t>1+1=2</a:t>
                      </a:r>
                      <a:r>
                        <a:rPr kumimoji="0" lang="en-US" altLang="zh-CN" sz="2000" b="0" i="0" u="none" strike="noStrike" kern="1200" cap="none" normalizeH="0" baseline="0" dirty="0">
                          <a:ln>
                            <a:noFill/>
                          </a:ln>
                          <a:solidFill>
                            <a:schemeClr val="tx1"/>
                          </a:solidFill>
                          <a:effectLst/>
                          <a:latin typeface="Arial" pitchFamily="34" charset="0"/>
                          <a:ea typeface="宋体" pitchFamily="2" charset="-122"/>
                          <a:cs typeface="+mn-cs"/>
                        </a:rPr>
                        <a:t>’</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[“1+1=2”]</a:t>
                      </a:r>
                    </a:p>
                  </a:txBody>
                  <a:tcPr marL="121876" marR="121876" horzOverflow="overflow"/>
                </a:tc>
                <a:extLst>
                  <a:ext uri="{0D108BD9-81ED-4DB2-BD59-A6C34878D82A}">
                    <a16:rowId xmlns:a16="http://schemas.microsoft.com/office/drawing/2014/main" val="10003"/>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solidFill>
                            <a:schemeClr val="accent1">
                              <a:lumMod val="75000"/>
                            </a:schemeClr>
                          </a:solidFill>
                          <a:effectLst/>
                        </a:rPr>
                        <a:t>(note)</a:t>
                      </a:r>
                      <a:endPar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‘please(</a:t>
                      </a:r>
                      <a:r>
                        <a:rPr kumimoji="0" lang="en-US" altLang="zh-CN" sz="2000" b="0" i="0" u="none" strike="noStrike" cap="none" normalizeH="0" baseline="0" dirty="0">
                          <a:ln>
                            <a:noFill/>
                          </a:ln>
                          <a:solidFill>
                            <a:srgbClr val="FF0000"/>
                          </a:solidFill>
                          <a:effectLst/>
                          <a:latin typeface="Arial" pitchFamily="34" charset="0"/>
                          <a:ea typeface="宋体" pitchFamily="2" charset="-122"/>
                        </a:rPr>
                        <a:t>note</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r>
                        <a:rPr kumimoji="0" lang="zh-CN" altLang="en-US" sz="2000" b="0" i="0" u="none" strike="noStrike" cap="none" normalizeH="0" baseline="0" dirty="0">
                          <a:ln>
                            <a:noFill/>
                          </a:ln>
                          <a:solidFill>
                            <a:schemeClr val="tx1"/>
                          </a:solidFill>
                          <a:effectLst/>
                          <a:latin typeface="Arial" pitchFamily="34" charset="0"/>
                          <a:ea typeface="宋体" pitchFamily="2" charset="-122"/>
                        </a:rPr>
                        <a:t>为元字符</a:t>
                      </a:r>
                      <a:r>
                        <a:rPr kumimoji="0" lang="en-US" altLang="zh-CN" sz="2000" b="0" i="0" u="none" strike="noStrike" cap="none" normalizeH="0" baseline="0" dirty="0">
                          <a:ln>
                            <a:noFill/>
                          </a:ln>
                          <a:solidFill>
                            <a:schemeClr val="tx1"/>
                          </a:solidFill>
                          <a:effectLst/>
                          <a:latin typeface="Arial" pitchFamily="34" charset="0"/>
                          <a:ea typeface="宋体" pitchFamily="2" charset="-122"/>
                        </a:rPr>
                        <a:t>, </a:t>
                      </a:r>
                      <a:r>
                        <a:rPr kumimoji="0" lang="zh-CN" altLang="en-US" sz="2000" b="0" i="0" u="none" strike="noStrike" cap="none" normalizeH="0" baseline="0" dirty="0">
                          <a:ln>
                            <a:noFill/>
                          </a:ln>
                          <a:solidFill>
                            <a:schemeClr val="tx1"/>
                          </a:solidFill>
                          <a:effectLst/>
                          <a:latin typeface="Arial" pitchFamily="34" charset="0"/>
                          <a:ea typeface="宋体" pitchFamily="2" charset="-122"/>
                        </a:rPr>
                        <a:t>匹配</a:t>
                      </a:r>
                      <a:r>
                        <a:rPr kumimoji="0" lang="en-US" altLang="zh-CN" sz="2000" b="0" i="0" u="none" strike="noStrike" cap="none" normalizeH="0" baseline="0" dirty="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4"/>
                  </a:ext>
                </a:extLst>
              </a:tr>
              <a:tr h="70090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solidFill>
                            <a:schemeClr val="accent1">
                              <a:lumMod val="75000"/>
                            </a:schemeClr>
                          </a:solidFill>
                          <a:effectLst/>
                        </a:rPr>
                        <a:t>\(note\)</a:t>
                      </a:r>
                      <a:endParaRPr kumimoji="0" lang="en-US" altLang="zh-CN" sz="2000" b="0" i="0" u="none" strike="noStrike" cap="none" normalizeH="0" baseline="0" dirty="0">
                        <a:ln>
                          <a:noFill/>
                        </a:ln>
                        <a:solidFill>
                          <a:schemeClr val="accent1">
                            <a:lumMod val="75000"/>
                          </a:schemeClr>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0" i="0" u="none" strike="noStrike" cap="none" normalizeH="0" baseline="0" dirty="0">
                          <a:ln>
                            <a:noFill/>
                          </a:ln>
                          <a:solidFill>
                            <a:schemeClr val="tx1"/>
                          </a:solidFill>
                          <a:effectLst/>
                          <a:latin typeface="Arial" pitchFamily="34" charset="0"/>
                          <a:ea typeface="宋体" pitchFamily="2" charset="-122"/>
                        </a:rPr>
                        <a:t>‘please</a:t>
                      </a:r>
                      <a:r>
                        <a:rPr kumimoji="0" lang="en-US" altLang="zh-CN" sz="2000" b="0" i="0" u="none" strike="noStrike" cap="none" normalizeH="0" baseline="0" dirty="0">
                          <a:ln>
                            <a:noFill/>
                          </a:ln>
                          <a:solidFill>
                            <a:srgbClr val="FF0000"/>
                          </a:solidFill>
                          <a:effectLst/>
                          <a:latin typeface="Arial" pitchFamily="34" charset="0"/>
                          <a:ea typeface="宋体" pitchFamily="2" charset="-122"/>
                        </a:rPr>
                        <a:t>(note)</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匹配</a:t>
                      </a:r>
                      <a:r>
                        <a:rPr kumimoji="0" lang="en-US" altLang="zh-CN" sz="2000" b="0" i="0" u="none" strike="noStrike" cap="none" normalizeH="0" baseline="0" dirty="0">
                          <a:ln>
                            <a:noFill/>
                          </a:ln>
                          <a:solidFill>
                            <a:schemeClr val="tx1"/>
                          </a:solidFill>
                          <a:effectLst/>
                          <a:latin typeface="Arial" pitchFamily="34" charset="0"/>
                          <a:ea typeface="宋体" pitchFamily="2" charset="-122"/>
                        </a:rPr>
                        <a:t>“(note)”</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217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40327" y="60948"/>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边界匹配符</a:t>
            </a:r>
          </a:p>
        </p:txBody>
      </p:sp>
      <p:sp>
        <p:nvSpPr>
          <p:cNvPr id="48131" name="Rectangle 3"/>
          <p:cNvSpPr>
            <a:spLocks noGrp="1" noChangeArrowheads="1"/>
          </p:cNvSpPr>
          <p:nvPr>
            <p:ph type="body" idx="1"/>
          </p:nvPr>
        </p:nvSpPr>
        <p:spPr>
          <a:xfrm>
            <a:off x="165008" y="1015296"/>
            <a:ext cx="11504709" cy="5119455"/>
          </a:xfrm>
        </p:spPr>
        <p:txBody>
          <a:bodyPr vert="horz" lIns="108825" tIns="54412" rIns="108825" bIns="54412" rtlCol="0">
            <a:normAutofit/>
          </a:bodyPr>
          <a:lstStyle/>
          <a:p>
            <a:pPr>
              <a:lnSpc>
                <a:spcPct val="100000"/>
              </a:lnSpc>
            </a:pPr>
            <a:r>
              <a:rPr lang="en-US" altLang="zh-CN" sz="2400" b="1" dirty="0">
                <a:solidFill>
                  <a:schemeClr val="accent5"/>
                </a:solidFill>
              </a:rPr>
              <a:t>0</a:t>
            </a:r>
            <a:r>
              <a:rPr lang="zh-CN" altLang="en-US" sz="2400" b="1" dirty="0">
                <a:solidFill>
                  <a:schemeClr val="accent5"/>
                </a:solidFill>
              </a:rPr>
              <a:t>宽度边界匹配符</a:t>
            </a:r>
            <a:r>
              <a:rPr lang="zh-CN" altLang="en-US" sz="2400" dirty="0"/>
              <a:t>：</a:t>
            </a:r>
            <a:r>
              <a:rPr lang="zh-CN" altLang="en-US" sz="2000" dirty="0"/>
              <a:t>字符串匹配往往涉及从某个位置开始匹配，例如行的开头或结果、单词边界等，边界匹配符用于匹配字符串的位置，</a:t>
            </a:r>
            <a:r>
              <a:rPr lang="zh-CN" altLang="en-US" sz="2000" dirty="0">
                <a:solidFill>
                  <a:srgbClr val="FF0000"/>
                </a:solidFill>
              </a:rPr>
              <a:t>不会消耗</a:t>
            </a:r>
            <a:r>
              <a:rPr lang="zh-CN" altLang="en-US" sz="2000" dirty="0"/>
              <a:t>模式中的字符</a:t>
            </a:r>
            <a:endParaRPr lang="en-US" altLang="zh-CN" sz="2000" dirty="0"/>
          </a:p>
        </p:txBody>
      </p:sp>
      <p:graphicFrame>
        <p:nvGraphicFramePr>
          <p:cNvPr id="2" name="表格 1"/>
          <p:cNvGraphicFramePr>
            <a:graphicFrameLocks noGrp="1"/>
          </p:cNvGraphicFramePr>
          <p:nvPr>
            <p:extLst>
              <p:ext uri="{D42A27DB-BD31-4B8C-83A1-F6EECF244321}">
                <p14:modId xmlns:p14="http://schemas.microsoft.com/office/powerpoint/2010/main" val="1025572233"/>
              </p:ext>
            </p:extLst>
          </p:nvPr>
        </p:nvGraphicFramePr>
        <p:xfrm>
          <a:off x="440327" y="1798339"/>
          <a:ext cx="10948101" cy="3955064"/>
        </p:xfrm>
        <a:graphic>
          <a:graphicData uri="http://schemas.openxmlformats.org/drawingml/2006/table">
            <a:tbl>
              <a:tblPr firstRow="1">
                <a:tableStyleId>{B301B821-A1FF-4177-AEE7-76D212191A09}</a:tableStyleId>
              </a:tblPr>
              <a:tblGrid>
                <a:gridCol w="1340356">
                  <a:extLst>
                    <a:ext uri="{9D8B030D-6E8A-4147-A177-3AD203B41FA5}">
                      <a16:colId xmlns:a16="http://schemas.microsoft.com/office/drawing/2014/main" val="20000"/>
                    </a:ext>
                  </a:extLst>
                </a:gridCol>
                <a:gridCol w="9607745">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元字符</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表示匹配的模式位于</a:t>
                      </a:r>
                      <a:r>
                        <a:rPr kumimoji="0" lang="zh-CN" altLang="en-US" sz="2000" b="1" u="none" strike="noStrike" kern="1200" cap="none" normalizeH="0" baseline="0" dirty="0">
                          <a:ln>
                            <a:noFill/>
                          </a:ln>
                          <a:solidFill>
                            <a:srgbClr val="FF0000"/>
                          </a:solidFill>
                          <a:effectLst/>
                          <a:latin typeface="Arial" pitchFamily="34" charset="0"/>
                          <a:ea typeface="宋体" pitchFamily="2" charset="-122"/>
                          <a:cs typeface="+mn-cs"/>
                        </a:rPr>
                        <a:t>字符串的开始</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，在</a:t>
                      </a:r>
                      <a:r>
                        <a:rPr kumimoji="0" lang="zh-CN" altLang="en-US" sz="2000" b="1" u="none" strike="noStrike" kern="1200" cap="none" normalizeH="0" baseline="0" dirty="0">
                          <a:ln>
                            <a:noFill/>
                          </a:ln>
                          <a:solidFill>
                            <a:schemeClr val="dk1"/>
                          </a:solidFill>
                          <a:effectLst/>
                          <a:latin typeface="Arial" pitchFamily="34" charset="0"/>
                          <a:ea typeface="宋体" pitchFamily="2" charset="-122"/>
                          <a:cs typeface="+mn-cs"/>
                        </a:rPr>
                        <a:t>多行模式下（</a:t>
                      </a:r>
                      <a:r>
                        <a:rPr lang="en-US" altLang="zh-CN" sz="2000" b="0" i="0" kern="1200" dirty="0" err="1">
                          <a:solidFill>
                            <a:schemeClr val="tx1"/>
                          </a:solidFill>
                          <a:effectLst/>
                          <a:latin typeface="Calibri" pitchFamily="34" charset="0"/>
                          <a:ea typeface="宋体" pitchFamily="2" charset="-122"/>
                          <a:cs typeface="+mn-cs"/>
                        </a:rPr>
                        <a:t>re.M</a:t>
                      </a:r>
                      <a:r>
                        <a:rPr kumimoji="0" lang="zh-CN" altLang="en-US" sz="2000" b="1" u="none" strike="noStrike" kern="1200" cap="none" normalizeH="0" baseline="0" dirty="0">
                          <a:ln>
                            <a:noFill/>
                          </a:ln>
                          <a:solidFill>
                            <a:schemeClr val="dk1"/>
                          </a:solidFill>
                          <a:effectLst/>
                          <a:latin typeface="Arial" pitchFamily="34" charset="0"/>
                          <a:ea typeface="宋体" pitchFamily="2" charset="-122"/>
                          <a:cs typeface="+mn-cs"/>
                        </a:rPr>
                        <a:t>）</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匹配</a:t>
                      </a:r>
                      <a:r>
                        <a:rPr kumimoji="0" lang="zh-CN" altLang="en-US" sz="2000" b="1" u="none" strike="noStrike" kern="1200" cap="none" normalizeH="0" baseline="0" dirty="0">
                          <a:ln>
                            <a:noFill/>
                          </a:ln>
                          <a:solidFill>
                            <a:srgbClr val="FF0000"/>
                          </a:solidFill>
                          <a:effectLst/>
                          <a:latin typeface="Arial" pitchFamily="34" charset="0"/>
                          <a:ea typeface="宋体" pitchFamily="2" charset="-122"/>
                          <a:cs typeface="+mn-cs"/>
                        </a:rPr>
                        <a:t>每行的行首</a:t>
                      </a:r>
                      <a:endParaRPr kumimoji="0" lang="en-US" altLang="zh-CN" sz="2000" b="1" u="none" strike="noStrike" kern="1200" cap="none" normalizeH="0" baseline="0" dirty="0">
                        <a:ln>
                          <a:noFill/>
                        </a:ln>
                        <a:solidFill>
                          <a:srgbClr val="FF0000"/>
                        </a:solidFill>
                        <a:effectLst/>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以</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后面的字符开头的字符串，</a:t>
                      </a:r>
                      <a:r>
                        <a:rPr kumimoji="0" lang="zh-CN" altLang="en-US" sz="1800" i="1" u="none" strike="noStrike" kern="1200" cap="none" normalizeH="0" baseline="0" dirty="0">
                          <a:ln>
                            <a:noFill/>
                          </a:ln>
                          <a:solidFill>
                            <a:schemeClr val="accent1"/>
                          </a:solidFill>
                          <a:effectLst/>
                          <a:latin typeface="+mn-lt"/>
                          <a:ea typeface="+mn-ea"/>
                          <a:cs typeface="+mn-cs"/>
                        </a:rPr>
                        <a:t>如：</a:t>
                      </a:r>
                      <a:r>
                        <a:rPr kumimoji="0" lang="en-US" altLang="zh-CN" sz="1800" i="1" u="none" strike="noStrike" kern="1200" cap="none" normalizeH="0" baseline="0" dirty="0">
                          <a:ln>
                            <a:noFill/>
                          </a:ln>
                          <a:solidFill>
                            <a:schemeClr val="accent1"/>
                          </a:solidFill>
                          <a:effectLst/>
                          <a:latin typeface="+mn-lt"/>
                          <a:ea typeface="+mn-ea"/>
                          <a:cs typeface="+mn-cs"/>
                        </a:rPr>
                        <a:t>“</a:t>
                      </a:r>
                      <a:r>
                        <a:rPr kumimoji="0" lang="en-US" altLang="zh-CN" sz="1800" b="1" i="1" u="none" strike="noStrike" kern="1200" cap="none" normalizeH="0" baseline="0" dirty="0">
                          <a:ln>
                            <a:noFill/>
                          </a:ln>
                          <a:solidFill>
                            <a:srgbClr val="FF0000"/>
                          </a:solidFill>
                          <a:effectLst/>
                          <a:latin typeface="+mn-lt"/>
                          <a:ea typeface="+mn-ea"/>
                          <a:cs typeface="+mn-cs"/>
                        </a:rPr>
                        <a:t>^</a:t>
                      </a:r>
                      <a:r>
                        <a:rPr kumimoji="0" lang="en-US" altLang="zh-CN" sz="1800" i="1" u="none" strike="noStrike" kern="1200" cap="none" normalizeH="0" baseline="0" dirty="0">
                          <a:ln>
                            <a:noFill/>
                          </a:ln>
                          <a:solidFill>
                            <a:schemeClr val="accent1"/>
                          </a:solidFill>
                          <a:effectLst/>
                          <a:latin typeface="+mn-lt"/>
                          <a:ea typeface="+mn-ea"/>
                          <a:cs typeface="+mn-cs"/>
                        </a:rPr>
                        <a:t>a”</a:t>
                      </a:r>
                      <a:r>
                        <a:rPr kumimoji="0" lang="zh-CN" altLang="en-US" sz="1800" i="1" u="none" strike="noStrike" kern="1200" cap="none" normalizeH="0" baseline="0" dirty="0">
                          <a:ln>
                            <a:noFill/>
                          </a:ln>
                          <a:solidFill>
                            <a:schemeClr val="accent1"/>
                          </a:solidFill>
                          <a:effectLst/>
                          <a:latin typeface="+mn-lt"/>
                          <a:ea typeface="+mn-ea"/>
                          <a:cs typeface="+mn-cs"/>
                        </a:rPr>
                        <a:t>匹配“</a:t>
                      </a:r>
                      <a:r>
                        <a:rPr kumimoji="0" lang="en-US" altLang="zh-CN" sz="1800" i="1" u="none" strike="noStrike" kern="1200" cap="none" normalizeH="0" baseline="0" dirty="0" err="1">
                          <a:ln>
                            <a:noFill/>
                          </a:ln>
                          <a:solidFill>
                            <a:srgbClr val="FF0000"/>
                          </a:solidFill>
                          <a:effectLst/>
                          <a:latin typeface="+mn-lt"/>
                          <a:ea typeface="+mn-ea"/>
                          <a:cs typeface="+mn-cs"/>
                        </a:rPr>
                        <a:t>a</a:t>
                      </a:r>
                      <a:r>
                        <a:rPr kumimoji="0" lang="en-US" altLang="zh-CN" sz="1800" i="1" u="none" strike="noStrike" kern="1200" cap="none" normalizeH="0" baseline="0" dirty="0" err="1">
                          <a:ln>
                            <a:noFill/>
                          </a:ln>
                          <a:solidFill>
                            <a:schemeClr val="accent1"/>
                          </a:solidFill>
                          <a:effectLst/>
                          <a:latin typeface="+mn-lt"/>
                          <a:ea typeface="+mn-ea"/>
                          <a:cs typeface="+mn-cs"/>
                        </a:rPr>
                        <a:t>bc</a:t>
                      </a:r>
                      <a:r>
                        <a:rPr kumimoji="0" lang="zh-CN" altLang="en-US" sz="1800" i="1" u="none" strike="noStrike" kern="1200" cap="none" normalizeH="0" baseline="0" dirty="0">
                          <a:ln>
                            <a:noFill/>
                          </a:ln>
                          <a:solidFill>
                            <a:schemeClr val="accent1"/>
                          </a:solidFill>
                          <a:effectLst/>
                          <a:latin typeface="+mn-lt"/>
                          <a:ea typeface="+mn-ea"/>
                          <a:cs typeface="+mn-cs"/>
                        </a:rPr>
                        <a:t>”中的“</a:t>
                      </a:r>
                      <a:r>
                        <a:rPr kumimoji="0" lang="en-US" altLang="zh-CN" sz="1800" i="1" u="none" strike="noStrike" kern="1200" cap="none" normalizeH="0" baseline="0" dirty="0">
                          <a:ln>
                            <a:noFill/>
                          </a:ln>
                          <a:solidFill>
                            <a:schemeClr val="accent1"/>
                          </a:solidFill>
                          <a:effectLst/>
                          <a:latin typeface="+mn-lt"/>
                          <a:ea typeface="+mn-ea"/>
                          <a:cs typeface="+mn-cs"/>
                        </a:rPr>
                        <a:t>a”,</a:t>
                      </a:r>
                      <a:r>
                        <a:rPr kumimoji="0" lang="zh-CN" altLang="en-US" sz="1800" i="1" u="none" strike="noStrike" kern="1200" cap="none" normalizeH="0" baseline="0" dirty="0">
                          <a:ln>
                            <a:noFill/>
                          </a:ln>
                          <a:solidFill>
                            <a:schemeClr val="accent1"/>
                          </a:solidFill>
                          <a:effectLst/>
                          <a:latin typeface="+mn-lt"/>
                          <a:ea typeface="+mn-ea"/>
                          <a:cs typeface="+mn-cs"/>
                        </a:rPr>
                        <a:t>不匹配“</a:t>
                      </a:r>
                      <a:r>
                        <a:rPr kumimoji="0" lang="en-US" altLang="zh-CN" sz="1800" i="1" u="none" strike="noStrike" kern="1200" cap="none" normalizeH="0" baseline="0" dirty="0">
                          <a:ln>
                            <a:noFill/>
                          </a:ln>
                          <a:solidFill>
                            <a:schemeClr val="accent1"/>
                          </a:solidFill>
                          <a:effectLst/>
                          <a:latin typeface="+mn-lt"/>
                          <a:ea typeface="+mn-ea"/>
                          <a:cs typeface="+mn-cs"/>
                        </a:rPr>
                        <a:t>bat</a:t>
                      </a:r>
                      <a:r>
                        <a:rPr kumimoji="0" lang="zh-CN" altLang="en-US" sz="1800" i="1" u="none" strike="noStrike" kern="1200" cap="none" normalizeH="0" baseline="0" dirty="0">
                          <a:ln>
                            <a:noFill/>
                          </a:ln>
                          <a:solidFill>
                            <a:schemeClr val="accent1"/>
                          </a:solidFill>
                          <a:effectLst/>
                          <a:latin typeface="+mn-lt"/>
                          <a:ea typeface="+mn-ea"/>
                          <a:cs typeface="+mn-cs"/>
                        </a:rPr>
                        <a:t>”中的“</a:t>
                      </a:r>
                      <a:r>
                        <a:rPr kumimoji="0" lang="en-US" altLang="zh-CN" sz="1800" i="1" u="none" strike="noStrike" kern="1200" cap="none" normalizeH="0" baseline="0" dirty="0">
                          <a:ln>
                            <a:noFill/>
                          </a:ln>
                          <a:solidFill>
                            <a:schemeClr val="accent1"/>
                          </a:solidFill>
                          <a:effectLst/>
                          <a:latin typeface="+mn-lt"/>
                          <a:ea typeface="+mn-ea"/>
                          <a:cs typeface="+mn-cs"/>
                        </a:rPr>
                        <a:t>a”</a:t>
                      </a:r>
                      <a:endParaRPr kumimoji="0" lang="zh-CN" altLang="en-US" sz="1800" i="1" u="none" strike="noStrike" kern="1200" cap="none" normalizeH="0" baseline="0" dirty="0">
                        <a:ln>
                          <a:noFill/>
                        </a:ln>
                        <a:solidFill>
                          <a:schemeClr val="accent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70090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表示匹配的模式位于</a:t>
                      </a:r>
                      <a:r>
                        <a:rPr kumimoji="0" lang="zh-CN" altLang="en-US" sz="2000" b="1" u="none" strike="noStrike" kern="1200" cap="none" normalizeH="0" baseline="0" dirty="0">
                          <a:ln>
                            <a:noFill/>
                          </a:ln>
                          <a:solidFill>
                            <a:srgbClr val="FF0000"/>
                          </a:solidFill>
                          <a:effectLst/>
                          <a:latin typeface="Arial" pitchFamily="34" charset="0"/>
                          <a:ea typeface="宋体" pitchFamily="2" charset="-122"/>
                          <a:cs typeface="+mn-cs"/>
                        </a:rPr>
                        <a:t>字符串结尾</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。在</a:t>
                      </a:r>
                      <a:r>
                        <a:rPr kumimoji="0" lang="zh-CN" altLang="en-US" sz="2000" b="1" u="none" strike="noStrike" kern="1200" cap="none" normalizeH="0" baseline="0" dirty="0">
                          <a:ln>
                            <a:noFill/>
                          </a:ln>
                          <a:solidFill>
                            <a:schemeClr val="dk1"/>
                          </a:solidFill>
                          <a:effectLst/>
                          <a:latin typeface="Arial" pitchFamily="34" charset="0"/>
                          <a:ea typeface="宋体" pitchFamily="2" charset="-122"/>
                          <a:cs typeface="+mn-cs"/>
                        </a:rPr>
                        <a:t>多行模式下</a:t>
                      </a:r>
                      <a:r>
                        <a:rPr kumimoji="0" lang="zh-CN" altLang="en-US" sz="2000" u="none" strike="noStrike" kern="1200" cap="none" normalizeH="0" baseline="0" dirty="0">
                          <a:ln>
                            <a:noFill/>
                          </a:ln>
                          <a:solidFill>
                            <a:schemeClr val="dk1"/>
                          </a:solidFill>
                          <a:effectLst/>
                          <a:latin typeface="+mn-lt"/>
                          <a:ea typeface="+mn-ea"/>
                          <a:cs typeface="+mn-cs"/>
                        </a:rPr>
                        <a:t>匹配</a:t>
                      </a:r>
                      <a:r>
                        <a:rPr kumimoji="0" lang="zh-CN" altLang="en-US" sz="2000" b="1" u="none" strike="noStrike" kern="1200" cap="none" normalizeH="0" baseline="0" dirty="0">
                          <a:ln>
                            <a:noFill/>
                          </a:ln>
                          <a:solidFill>
                            <a:srgbClr val="FF0000"/>
                          </a:solidFill>
                          <a:effectLst/>
                          <a:latin typeface="+mn-lt"/>
                          <a:ea typeface="+mn-ea"/>
                          <a:cs typeface="+mn-cs"/>
                        </a:rPr>
                        <a:t>每行的行尾</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“c</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err="1">
                          <a:ln>
                            <a:noFill/>
                          </a:ln>
                          <a:solidFill>
                            <a:schemeClr val="accent1"/>
                          </a:solidFill>
                          <a:effectLst/>
                          <a:latin typeface="Arial" pitchFamily="34" charset="0"/>
                          <a:ea typeface="宋体" pitchFamily="2" charset="-122"/>
                          <a:cs typeface="+mn-cs"/>
                        </a:rPr>
                        <a:t>ab</a:t>
                      </a:r>
                      <a:r>
                        <a:rPr kumimoji="0" lang="en-US" altLang="zh-CN" sz="1800" b="1" i="1" u="none" strike="noStrike" kern="1200" cap="none" normalizeH="0" baseline="0" dirty="0" err="1">
                          <a:ln>
                            <a:noFill/>
                          </a:ln>
                          <a:solidFill>
                            <a:srgbClr val="FF0000"/>
                          </a:solidFill>
                          <a:effectLst/>
                          <a:latin typeface="Arial" pitchFamily="34" charset="0"/>
                          <a:ea typeface="宋体" pitchFamily="2" charset="-122"/>
                          <a:cs typeface="+mn-cs"/>
                        </a:rPr>
                        <a:t>c</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c”,</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不匹配“</a:t>
                      </a:r>
                      <a:r>
                        <a:rPr kumimoji="0" lang="en-US" altLang="zh-CN" sz="1800" i="1" u="none" strike="noStrike" kern="1200" cap="none" normalizeH="0" baseline="0" dirty="0" err="1">
                          <a:ln>
                            <a:noFill/>
                          </a:ln>
                          <a:solidFill>
                            <a:schemeClr val="accent1"/>
                          </a:solidFill>
                          <a:effectLst/>
                          <a:latin typeface="Arial" pitchFamily="34" charset="0"/>
                          <a:ea typeface="宋体" pitchFamily="2" charset="-122"/>
                          <a:cs typeface="+mn-cs"/>
                        </a:rPr>
                        <a:t>acb</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c”</a:t>
                      </a:r>
                      <a:endParaRPr kumimoji="0" lang="zh-CN" altLang="en-US"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141608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\b</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匹配单词头或单词尾，即表示前面或者后面为非单词类字符</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r“</a:t>
                      </a:r>
                      <a:r>
                        <a:rPr kumimoji="0" lang="en-US" altLang="zh-CN" sz="1800" b="1"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1800" b="1" i="1" u="none" strike="noStrike" kern="1200" cap="none" normalizeH="0" baseline="0" dirty="0" err="1">
                          <a:ln>
                            <a:noFill/>
                          </a:ln>
                          <a:solidFill>
                            <a:srgbClr val="FF0000"/>
                          </a:solidFill>
                          <a:effectLst/>
                          <a:latin typeface="Arial" pitchFamily="34" charset="0"/>
                          <a:ea typeface="宋体" pitchFamily="2" charset="-122"/>
                          <a:cs typeface="+mn-cs"/>
                        </a:rPr>
                        <a:t>b</a:t>
                      </a:r>
                      <a:r>
                        <a:rPr kumimoji="0" lang="en-US" altLang="zh-CN" sz="1800" i="1" u="none" strike="noStrike" kern="1200" cap="none" normalizeH="0" baseline="0" dirty="0" err="1">
                          <a:ln>
                            <a:noFill/>
                          </a:ln>
                          <a:solidFill>
                            <a:schemeClr val="accent1"/>
                          </a:solidFill>
                          <a:effectLst/>
                          <a:latin typeface="Arial" pitchFamily="34" charset="0"/>
                          <a:ea typeface="宋体" pitchFamily="2" charset="-122"/>
                          <a:cs typeface="+mn-cs"/>
                        </a:rPr>
                        <a:t>foo</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\b</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foo</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foo</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foo</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“bar </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foo</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baz</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但不匹配“</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foobar</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foo3”</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1" u="none" strike="noStrike" kern="1200" cap="none" normalizeH="0" baseline="0" dirty="0">
                          <a:ln>
                            <a:noFill/>
                          </a:ln>
                          <a:solidFill>
                            <a:srgbClr val="FF0000"/>
                          </a:solidFill>
                          <a:effectLst/>
                          <a:latin typeface="Arial" pitchFamily="34" charset="0"/>
                          <a:ea typeface="宋体" pitchFamily="2" charset="-122"/>
                          <a:cs typeface="+mn-cs"/>
                        </a:rPr>
                        <a:t>注意</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2000" u="none" strike="noStrike" kern="1200" cap="none" normalizeH="0" baseline="0" dirty="0" err="1">
                          <a:ln>
                            <a:noFill/>
                          </a:ln>
                          <a:solidFill>
                            <a:schemeClr val="tx1"/>
                          </a:solidFill>
                          <a:effectLst/>
                          <a:latin typeface="Arial" pitchFamily="34" charset="0"/>
                          <a:ea typeface="宋体" pitchFamily="2" charset="-122"/>
                          <a:cs typeface="+mn-cs"/>
                        </a:rPr>
                        <a:t>str</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中</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’\b’</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表示退格字符，所以这些与标准转义字符重复的元字符必须使用</a:t>
                      </a:r>
                      <a:r>
                        <a:rPr kumimoji="0" lang="zh-CN" altLang="en-US" sz="2000" u="none" strike="noStrike" kern="1200" cap="none" normalizeH="0" baseline="0" dirty="0">
                          <a:ln>
                            <a:noFill/>
                          </a:ln>
                          <a:solidFill>
                            <a:srgbClr val="FF0000"/>
                          </a:solidFill>
                          <a:effectLst/>
                          <a:latin typeface="Arial" pitchFamily="34" charset="0"/>
                          <a:ea typeface="宋体" pitchFamily="2" charset="-122"/>
                          <a:cs typeface="+mn-cs"/>
                        </a:rPr>
                        <a:t>两个</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a:t>
                      </a:r>
                      <a:r>
                        <a:rPr kumimoji="0" lang="zh-CN" altLang="en-US" sz="2000" u="none" strike="noStrike" kern="1200" cap="none" normalizeH="0" baseline="0" dirty="0">
                          <a:ln>
                            <a:noFill/>
                          </a:ln>
                          <a:solidFill>
                            <a:srgbClr val="FF0000"/>
                          </a:solidFill>
                          <a:effectLst/>
                          <a:latin typeface="Arial" pitchFamily="34" charset="0"/>
                          <a:ea typeface="宋体" pitchFamily="2" charset="-122"/>
                          <a:cs typeface="+mn-cs"/>
                        </a:rPr>
                        <a:t>字符，</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在</a:t>
                      </a:r>
                      <a:r>
                        <a:rPr kumimoji="0" lang="en-US" altLang="zh-CN" sz="2000" u="none" strike="noStrike" kern="1200" cap="none" normalizeH="0" baseline="0" dirty="0">
                          <a:ln>
                            <a:noFill/>
                          </a:ln>
                          <a:solidFill>
                            <a:schemeClr val="tx1"/>
                          </a:solidFill>
                          <a:effectLst/>
                          <a:latin typeface="Arial" pitchFamily="34" charset="0"/>
                          <a:ea typeface="宋体" pitchFamily="2" charset="-122"/>
                          <a:cs typeface="+mn-cs"/>
                        </a:rPr>
                        <a:t>python</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中也可以使用原始字符串</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r””</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或</a:t>
                      </a:r>
                      <a:r>
                        <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rPr>
                        <a:t>r’’</a:t>
                      </a:r>
                      <a:r>
                        <a:rPr kumimoji="0" lang="zh-CN" altLang="en-US" sz="2000" u="none" strike="noStrike" kern="1200" cap="none" normalizeH="0" baseline="0" dirty="0">
                          <a:ln>
                            <a:noFill/>
                          </a:ln>
                          <a:solidFill>
                            <a:schemeClr val="tx1"/>
                          </a:solidFill>
                          <a:effectLst/>
                          <a:latin typeface="Arial" pitchFamily="34" charset="0"/>
                          <a:ea typeface="宋体" pitchFamily="2" charset="-122"/>
                          <a:cs typeface="+mn-cs"/>
                        </a:rPr>
                        <a:t>，即</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2000" b="1"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2000" b="1" i="1" u="none" strike="noStrike" kern="1200" cap="none" normalizeH="0" baseline="0" dirty="0" err="1">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foo</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zh-CN" altLang="en-US" sz="2000" i="1" u="none" strike="noStrike" kern="1200" cap="none" normalizeH="0" baseline="0" dirty="0">
                          <a:ln>
                            <a:noFill/>
                          </a:ln>
                          <a:solidFill>
                            <a:schemeClr val="tx1"/>
                          </a:solidFill>
                          <a:effectLst/>
                          <a:latin typeface="Arial" pitchFamily="34" charset="0"/>
                          <a:ea typeface="宋体" pitchFamily="2" charset="-122"/>
                          <a:cs typeface="+mn-cs"/>
                        </a:rPr>
                        <a:t>或</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r“</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a:t>
                      </a:r>
                      <a:r>
                        <a:rPr kumimoji="0" lang="en-US" altLang="zh-CN" sz="2000" b="1" i="1" u="none" strike="noStrike" kern="1200" cap="none" normalizeH="0" baseline="0" dirty="0" err="1">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foo</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\b</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endParaRPr kumimoji="0" lang="en-US" altLang="zh-CN" sz="2000" u="none" strike="noStrike" kern="1200" cap="none" normalizeH="0" baseline="0" dirty="0">
                        <a:ln>
                          <a:noFill/>
                        </a:ln>
                        <a:solidFill>
                          <a:srgbClr val="FF0000"/>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3"/>
                  </a:ext>
                </a:extLst>
              </a:tr>
              <a:tr h="70090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\B</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与</a:t>
                      </a:r>
                      <a:r>
                        <a:rPr kumimoji="0" lang="en-US" altLang="zh-CN" sz="2000" u="none" strike="noStrike" kern="1200" cap="none" normalizeH="0" baseline="0" dirty="0">
                          <a:ln>
                            <a:noFill/>
                          </a:ln>
                          <a:solidFill>
                            <a:schemeClr val="dk1"/>
                          </a:solidFill>
                          <a:effectLst/>
                          <a:latin typeface="+mn-lt"/>
                          <a:ea typeface="+mn-ea"/>
                          <a:cs typeface="+mn-cs"/>
                        </a:rPr>
                        <a:t>\b</a:t>
                      </a:r>
                      <a:r>
                        <a:rPr kumimoji="0" lang="zh-CN" altLang="en-US" sz="2000" u="none" strike="noStrike" kern="1200" cap="none" normalizeH="0" baseline="0" dirty="0">
                          <a:ln>
                            <a:noFill/>
                          </a:ln>
                          <a:solidFill>
                            <a:schemeClr val="dk1"/>
                          </a:solidFill>
                          <a:effectLst/>
                          <a:latin typeface="+mn-lt"/>
                          <a:ea typeface="+mn-ea"/>
                          <a:cs typeface="+mn-cs"/>
                        </a:rPr>
                        <a:t>含义相反，表示位于单词中间</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2000" i="0" u="none" strike="noStrike" kern="1200" cap="none" normalizeH="0" baseline="0" dirty="0">
                          <a:ln>
                            <a:noFill/>
                          </a:ln>
                          <a:solidFill>
                            <a:schemeClr val="dk1"/>
                          </a:solidFill>
                          <a:effectLst/>
                          <a:latin typeface="+mn-lt"/>
                          <a:ea typeface="+mn-ea"/>
                          <a:cs typeface="+mn-cs"/>
                        </a:rPr>
                        <a:t>'</a:t>
                      </a:r>
                      <a:r>
                        <a:rPr kumimoji="0" lang="en-US" altLang="zh-CN" sz="2000" u="none" strike="noStrike" kern="1200" cap="none" normalizeH="0" baseline="0" dirty="0" err="1">
                          <a:ln>
                            <a:noFill/>
                          </a:ln>
                          <a:solidFill>
                            <a:schemeClr val="accent5"/>
                          </a:solidFill>
                          <a:effectLst/>
                          <a:latin typeface="+mn-lt"/>
                          <a:ea typeface="+mn-ea"/>
                          <a:cs typeface="+mn-cs"/>
                        </a:rPr>
                        <a:t>py</a:t>
                      </a:r>
                      <a:r>
                        <a:rPr kumimoji="0" lang="en-US" altLang="zh-CN" sz="2000" u="none" strike="noStrike" kern="1200" cap="none" normalizeH="0" baseline="0" dirty="0">
                          <a:ln>
                            <a:noFill/>
                          </a:ln>
                          <a:solidFill>
                            <a:srgbClr val="FF0000"/>
                          </a:solidFill>
                          <a:effectLst/>
                          <a:latin typeface="+mn-lt"/>
                          <a:ea typeface="+mn-ea"/>
                          <a:cs typeface="+mn-cs"/>
                        </a:rPr>
                        <a:t>\B</a:t>
                      </a:r>
                      <a:r>
                        <a:rPr kumimoji="0" lang="en-US" altLang="zh-CN" sz="2000" u="none" strike="noStrike" kern="1200" cap="none" normalizeH="0" baseline="0" dirty="0">
                          <a:ln>
                            <a:noFill/>
                          </a:ln>
                          <a:solidFill>
                            <a:schemeClr val="dk1"/>
                          </a:solidFill>
                          <a:effectLst/>
                          <a:latin typeface="+mn-lt"/>
                          <a:ea typeface="+mn-ea"/>
                          <a:cs typeface="+mn-cs"/>
                        </a:rPr>
                        <a:t>’ </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匹配 </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py</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thon” “</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py</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3” “</a:t>
                      </a:r>
                      <a:r>
                        <a:rPr kumimoji="0" lang="en-US" altLang="zh-CN" sz="2000" i="1" u="none" strike="noStrike" kern="1200" cap="none" normalizeH="0" baseline="0" dirty="0">
                          <a:ln>
                            <a:noFill/>
                          </a:ln>
                          <a:solidFill>
                            <a:srgbClr val="FF0000"/>
                          </a:solidFill>
                          <a:effectLst/>
                          <a:latin typeface="Arial" pitchFamily="34" charset="0"/>
                          <a:ea typeface="宋体" pitchFamily="2" charset="-122"/>
                          <a:cs typeface="+mn-cs"/>
                        </a:rPr>
                        <a:t>py</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2”,</a:t>
                      </a:r>
                      <a:r>
                        <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rPr>
                        <a:t>但不匹配</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”happy” ”sleepy” ”</a:t>
                      </a:r>
                      <a:r>
                        <a:rPr kumimoji="0" lang="en-US" altLang="zh-CN" sz="2000" i="1" u="none" strike="noStrike" kern="1200" cap="none" normalizeH="0" baseline="0" dirty="0" err="1">
                          <a:ln>
                            <a:noFill/>
                          </a:ln>
                          <a:solidFill>
                            <a:schemeClr val="accent1"/>
                          </a:solidFill>
                          <a:effectLst/>
                          <a:latin typeface="Arial" pitchFamily="34" charset="0"/>
                          <a:ea typeface="宋体" pitchFamily="2" charset="-122"/>
                          <a:cs typeface="+mn-cs"/>
                        </a:rPr>
                        <a:t>py</a:t>
                      </a:r>
                      <a:r>
                        <a:rPr kumimoji="0" lang="en-US" altLang="zh-CN" sz="2000" i="1" u="none" strike="noStrike" kern="1200" cap="none" normalizeH="0" baseline="0" dirty="0">
                          <a:ln>
                            <a:noFill/>
                          </a:ln>
                          <a:solidFill>
                            <a:schemeClr val="accent1"/>
                          </a:solidFill>
                          <a:effectLst/>
                          <a:latin typeface="Arial" pitchFamily="34" charset="0"/>
                          <a:ea typeface="宋体" pitchFamily="2" charset="-122"/>
                          <a:cs typeface="+mn-cs"/>
                        </a:rPr>
                        <a:t>!”</a:t>
                      </a:r>
                      <a:endParaRPr kumimoji="0" lang="zh-CN" altLang="en-US" sz="2000" i="1" u="none" strike="noStrike" kern="1200" cap="none" normalizeH="0" baseline="0" dirty="0">
                        <a:ln>
                          <a:noFill/>
                        </a:ln>
                        <a:solidFill>
                          <a:schemeClr val="accent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915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40327" y="80334"/>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重复限定符</a:t>
            </a:r>
          </a:p>
        </p:txBody>
      </p:sp>
      <p:sp>
        <p:nvSpPr>
          <p:cNvPr id="48131" name="Rectangle 3"/>
          <p:cNvSpPr>
            <a:spLocks noGrp="1" noChangeArrowheads="1"/>
          </p:cNvSpPr>
          <p:nvPr>
            <p:ph type="body" idx="1"/>
          </p:nvPr>
        </p:nvSpPr>
        <p:spPr>
          <a:xfrm>
            <a:off x="339751" y="1054833"/>
            <a:ext cx="11504709" cy="5119455"/>
          </a:xfrm>
        </p:spPr>
        <p:txBody>
          <a:bodyPr vert="horz" lIns="108825" tIns="54412" rIns="108825" bIns="54412" rtlCol="0">
            <a:normAutofit/>
          </a:bodyPr>
          <a:lstStyle/>
          <a:p>
            <a:pPr>
              <a:lnSpc>
                <a:spcPct val="100000"/>
              </a:lnSpc>
            </a:pPr>
            <a:r>
              <a:rPr lang="zh-CN" altLang="en-US" sz="2799" b="1" dirty="0">
                <a:solidFill>
                  <a:schemeClr val="accent5"/>
                </a:solidFill>
              </a:rPr>
              <a:t>重复限定符</a:t>
            </a:r>
            <a:r>
              <a:rPr lang="zh-CN" altLang="en-US" sz="2799" dirty="0"/>
              <a:t>：指定重复的次数</a:t>
            </a:r>
            <a:endParaRPr lang="en-US" altLang="zh-CN" sz="2799" dirty="0"/>
          </a:p>
        </p:txBody>
      </p:sp>
      <p:graphicFrame>
        <p:nvGraphicFramePr>
          <p:cNvPr id="2" name="表格 1"/>
          <p:cNvGraphicFramePr>
            <a:graphicFrameLocks noGrp="1"/>
          </p:cNvGraphicFramePr>
          <p:nvPr>
            <p:extLst>
              <p:ext uri="{D42A27DB-BD31-4B8C-83A1-F6EECF244321}">
                <p14:modId xmlns:p14="http://schemas.microsoft.com/office/powerpoint/2010/main" val="441696005"/>
              </p:ext>
            </p:extLst>
          </p:nvPr>
        </p:nvGraphicFramePr>
        <p:xfrm>
          <a:off x="440327" y="1568073"/>
          <a:ext cx="11518773" cy="4606748"/>
        </p:xfrm>
        <a:graphic>
          <a:graphicData uri="http://schemas.openxmlformats.org/drawingml/2006/table">
            <a:tbl>
              <a:tblPr firstRow="1">
                <a:tableStyleId>{B301B821-A1FF-4177-AEE7-76D212191A09}</a:tableStyleId>
              </a:tblPr>
              <a:tblGrid>
                <a:gridCol w="2194052">
                  <a:extLst>
                    <a:ext uri="{9D8B030D-6E8A-4147-A177-3AD203B41FA5}">
                      <a16:colId xmlns:a16="http://schemas.microsoft.com/office/drawing/2014/main" val="20000"/>
                    </a:ext>
                  </a:extLst>
                </a:gridCol>
                <a:gridCol w="9324721">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u="none" strike="noStrike" kern="1200" cap="none" normalizeH="0" baseline="0" dirty="0">
                          <a:ln>
                            <a:noFill/>
                          </a:ln>
                          <a:solidFill>
                            <a:schemeClr val="tx1"/>
                          </a:solidFill>
                          <a:effectLst/>
                          <a:latin typeface="Arial" pitchFamily="34" charset="0"/>
                          <a:ea typeface="宋体" pitchFamily="2" charset="-122"/>
                          <a:cs typeface="+mn-cs"/>
                        </a:rPr>
                        <a:t>正则表达式</a:t>
                      </a:r>
                      <a:endParaRPr kumimoji="0" lang="zh-CN" altLang="zh-CN" sz="2000" b="1"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X{</a:t>
                      </a:r>
                      <a:r>
                        <a:rPr kumimoji="0" lang="en-US" altLang="zh-CN" sz="2000" b="0" i="0" u="none" strike="noStrike" cap="none" normalizeH="0" baseline="0" dirty="0" err="1">
                          <a:ln>
                            <a:noFill/>
                          </a:ln>
                          <a:solidFill>
                            <a:schemeClr val="tx1"/>
                          </a:solidFill>
                          <a:effectLst/>
                          <a:latin typeface="Arial" pitchFamily="34" charset="0"/>
                          <a:ea typeface="宋体" pitchFamily="2" charset="-122"/>
                        </a:rPr>
                        <a:t>n,m</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mn-lt"/>
                          <a:ea typeface="+mn-ea"/>
                          <a:cs typeface="+mn-cs"/>
                        </a:rPr>
                        <a:t>重复</a:t>
                      </a:r>
                      <a:r>
                        <a:rPr kumimoji="0" lang="en-US" altLang="zh-CN" sz="2000" u="none" strike="noStrike" kern="1200" cap="none" normalizeH="0" baseline="0" dirty="0">
                          <a:ln>
                            <a:noFill/>
                          </a:ln>
                          <a:solidFill>
                            <a:schemeClr val="dk1"/>
                          </a:solidFill>
                          <a:effectLst/>
                          <a:latin typeface="+mn-lt"/>
                          <a:ea typeface="+mn-ea"/>
                          <a:cs typeface="+mn-cs"/>
                        </a:rPr>
                        <a:t>n</a:t>
                      </a:r>
                      <a:r>
                        <a:rPr kumimoji="0" lang="zh-CN" altLang="en-US" sz="2000" u="none" strike="noStrike" kern="1200" cap="none" normalizeH="0" baseline="0" dirty="0">
                          <a:ln>
                            <a:noFill/>
                          </a:ln>
                          <a:solidFill>
                            <a:schemeClr val="dk1"/>
                          </a:solidFill>
                          <a:effectLst/>
                          <a:latin typeface="+mn-lt"/>
                          <a:ea typeface="+mn-ea"/>
                          <a:cs typeface="+mn-cs"/>
                        </a:rPr>
                        <a:t>到</a:t>
                      </a:r>
                      <a:r>
                        <a:rPr kumimoji="0" lang="en-US" altLang="zh-CN" sz="2000" u="none" strike="noStrike" kern="1200" cap="none" normalizeH="0" baseline="0" dirty="0">
                          <a:ln>
                            <a:noFill/>
                          </a:ln>
                          <a:solidFill>
                            <a:schemeClr val="dk1"/>
                          </a:solidFill>
                          <a:effectLst/>
                          <a:latin typeface="+mn-lt"/>
                          <a:ea typeface="+mn-ea"/>
                          <a:cs typeface="+mn-cs"/>
                        </a:rPr>
                        <a:t>m</a:t>
                      </a:r>
                      <a:r>
                        <a:rPr kumimoji="0" lang="zh-CN" altLang="en-US" sz="2000" u="none" strike="noStrike" kern="1200" cap="none" normalizeH="0" baseline="0" dirty="0">
                          <a:ln>
                            <a:noFill/>
                          </a:ln>
                          <a:solidFill>
                            <a:schemeClr val="dk1"/>
                          </a:solidFill>
                          <a:effectLst/>
                          <a:latin typeface="+mn-lt"/>
                          <a:ea typeface="+mn-ea"/>
                          <a:cs typeface="+mn-cs"/>
                        </a:rPr>
                        <a:t>次</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mn-lt"/>
                          <a:ea typeface="+mn-ea"/>
                          <a:cs typeface="+mn-cs"/>
                        </a:rPr>
                        <a:t>如：</a:t>
                      </a:r>
                      <a:r>
                        <a:rPr kumimoji="0" lang="en-US" altLang="zh-CN" sz="1800" i="1" u="none" strike="noStrike" kern="1200" cap="none" normalizeH="0" baseline="0" dirty="0">
                          <a:ln>
                            <a:noFill/>
                          </a:ln>
                          <a:solidFill>
                            <a:schemeClr val="accent1"/>
                          </a:solidFill>
                          <a:effectLst/>
                          <a:latin typeface="+mn-lt"/>
                          <a:ea typeface="+mn-ea"/>
                          <a:cs typeface="+mn-cs"/>
                        </a:rPr>
                        <a:t>“</a:t>
                      </a:r>
                      <a:r>
                        <a:rPr kumimoji="0" lang="en-US" altLang="zh-CN" sz="1800" i="1" u="none" strike="noStrike" kern="1200" cap="none" normalizeH="0" baseline="0" dirty="0">
                          <a:ln>
                            <a:noFill/>
                          </a:ln>
                          <a:solidFill>
                            <a:schemeClr val="accent5"/>
                          </a:solidFill>
                          <a:effectLst/>
                          <a:latin typeface="+mn-lt"/>
                          <a:ea typeface="+mn-ea"/>
                          <a:cs typeface="+mn-cs"/>
                        </a:rPr>
                        <a:t>o</a:t>
                      </a:r>
                      <a:r>
                        <a:rPr kumimoji="0" lang="en-US" altLang="zh-CN" sz="1800" i="1" u="none" strike="noStrike" kern="1200" cap="none" normalizeH="0" baseline="0" dirty="0">
                          <a:ln>
                            <a:noFill/>
                          </a:ln>
                          <a:solidFill>
                            <a:srgbClr val="FF0000"/>
                          </a:solidFill>
                          <a:effectLst/>
                          <a:latin typeface="+mn-lt"/>
                          <a:ea typeface="+mn-ea"/>
                          <a:cs typeface="+mn-cs"/>
                        </a:rPr>
                        <a:t>{1,3}</a:t>
                      </a:r>
                      <a:r>
                        <a:rPr kumimoji="0" lang="en-US" altLang="zh-CN" sz="1800" i="1" u="none" strike="noStrike" kern="1200" cap="none" normalizeH="0" baseline="0" dirty="0">
                          <a:ln>
                            <a:noFill/>
                          </a:ln>
                          <a:solidFill>
                            <a:schemeClr val="accent1"/>
                          </a:solidFill>
                          <a:effectLst/>
                          <a:latin typeface="+mn-lt"/>
                          <a:ea typeface="+mn-ea"/>
                          <a:cs typeface="+mn-cs"/>
                        </a:rPr>
                        <a:t>”</a:t>
                      </a:r>
                      <a:r>
                        <a:rPr kumimoji="0" lang="zh-CN" altLang="en-US" sz="1800" i="1" u="none" strike="noStrike" kern="1200" cap="none" normalizeH="0" baseline="0" dirty="0">
                          <a:ln>
                            <a:noFill/>
                          </a:ln>
                          <a:solidFill>
                            <a:schemeClr val="accent1"/>
                          </a:solidFill>
                          <a:effectLst/>
                          <a:latin typeface="+mn-lt"/>
                          <a:ea typeface="+mn-ea"/>
                          <a:cs typeface="+mn-cs"/>
                        </a:rPr>
                        <a:t>匹配“</a:t>
                      </a:r>
                      <a:r>
                        <a:rPr kumimoji="0" lang="en-US" altLang="zh-CN" sz="1800" i="1" u="none" strike="noStrike" kern="1200" cap="none" normalizeH="0" baseline="0" dirty="0">
                          <a:ln>
                            <a:noFill/>
                          </a:ln>
                          <a:solidFill>
                            <a:schemeClr val="accent5"/>
                          </a:solidFill>
                          <a:effectLst/>
                          <a:latin typeface="+mn-lt"/>
                          <a:ea typeface="+mn-ea"/>
                          <a:cs typeface="+mn-cs"/>
                        </a:rPr>
                        <a:t>f</a:t>
                      </a:r>
                      <a:r>
                        <a:rPr kumimoji="0" lang="en-US" altLang="zh-CN" sz="1800" i="1" u="none" strike="noStrike" kern="1200" cap="none" normalizeH="0" baseline="0" dirty="0">
                          <a:ln>
                            <a:noFill/>
                          </a:ln>
                          <a:solidFill>
                            <a:srgbClr val="FF0000"/>
                          </a:solidFill>
                          <a:effectLst/>
                          <a:latin typeface="+mn-lt"/>
                          <a:ea typeface="+mn-ea"/>
                          <a:cs typeface="+mn-cs"/>
                        </a:rPr>
                        <a:t>ooo</a:t>
                      </a:r>
                      <a:r>
                        <a:rPr kumimoji="0" lang="en-US" altLang="zh-CN" sz="1800" i="1" u="sng" strike="noStrike" kern="1200" cap="none" normalizeH="0" baseline="0" dirty="0">
                          <a:ln>
                            <a:noFill/>
                          </a:ln>
                          <a:solidFill>
                            <a:srgbClr val="FF0000"/>
                          </a:solidFill>
                          <a:effectLst/>
                          <a:latin typeface="+mn-lt"/>
                          <a:ea typeface="+mn-ea"/>
                          <a:cs typeface="+mn-cs"/>
                        </a:rPr>
                        <a:t>ooo</a:t>
                      </a:r>
                      <a:r>
                        <a:rPr kumimoji="0" lang="en-US" altLang="zh-CN" sz="1800" i="1" u="none" strike="noStrike" kern="1200" cap="none" normalizeH="0" baseline="0" dirty="0">
                          <a:ln>
                            <a:noFill/>
                          </a:ln>
                          <a:solidFill>
                            <a:schemeClr val="accent5"/>
                          </a:solidFill>
                          <a:effectLst/>
                          <a:latin typeface="+mn-lt"/>
                          <a:ea typeface="+mn-ea"/>
                          <a:cs typeface="+mn-cs"/>
                        </a:rPr>
                        <a:t>d</a:t>
                      </a:r>
                      <a:r>
                        <a:rPr kumimoji="0" lang="zh-CN" altLang="en-US" sz="1800" i="1" u="none" strike="noStrike" kern="1200" cap="none" normalizeH="0" baseline="0" dirty="0">
                          <a:ln>
                            <a:noFill/>
                          </a:ln>
                          <a:solidFill>
                            <a:schemeClr val="accent1"/>
                          </a:solidFill>
                          <a:effectLst/>
                          <a:latin typeface="+mn-lt"/>
                          <a:ea typeface="+mn-ea"/>
                          <a:cs typeface="+mn-cs"/>
                        </a:rPr>
                        <a:t>”中的前</a:t>
                      </a:r>
                      <a:r>
                        <a:rPr kumimoji="0" lang="en-US" altLang="zh-CN" sz="1800" i="1" u="none" strike="noStrike" kern="1200" cap="none" normalizeH="0" baseline="0" dirty="0">
                          <a:ln>
                            <a:noFill/>
                          </a:ln>
                          <a:solidFill>
                            <a:schemeClr val="accent1"/>
                          </a:solidFill>
                          <a:effectLst/>
                          <a:latin typeface="+mn-lt"/>
                          <a:ea typeface="+mn-ea"/>
                          <a:cs typeface="+mn-cs"/>
                        </a:rPr>
                        <a:t>3</a:t>
                      </a:r>
                      <a:r>
                        <a:rPr kumimoji="0" lang="zh-CN" altLang="en-US" sz="1800" i="1" u="none" strike="noStrike" kern="1200" cap="none" normalizeH="0" baseline="0" dirty="0">
                          <a:ln>
                            <a:noFill/>
                          </a:ln>
                          <a:solidFill>
                            <a:schemeClr val="accent1"/>
                          </a:solidFill>
                          <a:effectLst/>
                          <a:latin typeface="+mn-lt"/>
                          <a:ea typeface="+mn-ea"/>
                          <a:cs typeface="+mn-cs"/>
                        </a:rPr>
                        <a:t>个“</a:t>
                      </a:r>
                      <a:r>
                        <a:rPr kumimoji="0" lang="en-US" altLang="zh-CN" sz="1800" i="1" u="none" strike="noStrike" kern="1200" cap="none" normalizeH="0" baseline="0" dirty="0">
                          <a:ln>
                            <a:noFill/>
                          </a:ln>
                          <a:solidFill>
                            <a:schemeClr val="accent1"/>
                          </a:solidFill>
                          <a:effectLst/>
                          <a:latin typeface="+mn-lt"/>
                          <a:ea typeface="+mn-ea"/>
                          <a:cs typeface="+mn-cs"/>
                        </a:rPr>
                        <a:t>o”</a:t>
                      </a:r>
                      <a:r>
                        <a:rPr kumimoji="0" lang="zh-CN" altLang="en-US" sz="1800" i="1" u="none" strike="noStrike" kern="1200" cap="none" normalizeH="0" baseline="0" dirty="0">
                          <a:ln>
                            <a:noFill/>
                          </a:ln>
                          <a:solidFill>
                            <a:schemeClr val="accent1"/>
                          </a:solidFill>
                          <a:effectLst/>
                          <a:latin typeface="+mn-lt"/>
                          <a:ea typeface="+mn-ea"/>
                          <a:cs typeface="+mn-cs"/>
                        </a:rPr>
                        <a:t>和后</a:t>
                      </a:r>
                      <a:r>
                        <a:rPr kumimoji="0" lang="en-US" altLang="zh-CN" sz="1800" i="1" u="none" strike="noStrike" kern="1200" cap="none" normalizeH="0" baseline="0" dirty="0">
                          <a:ln>
                            <a:noFill/>
                          </a:ln>
                          <a:solidFill>
                            <a:schemeClr val="accent1"/>
                          </a:solidFill>
                          <a:effectLst/>
                          <a:latin typeface="+mn-lt"/>
                          <a:ea typeface="+mn-ea"/>
                          <a:cs typeface="+mn-cs"/>
                        </a:rPr>
                        <a:t>3</a:t>
                      </a:r>
                      <a:r>
                        <a:rPr kumimoji="0" lang="zh-CN" altLang="en-US" sz="1800" i="1" u="none" strike="noStrike" kern="1200" cap="none" normalizeH="0" baseline="0" dirty="0">
                          <a:ln>
                            <a:noFill/>
                          </a:ln>
                          <a:solidFill>
                            <a:schemeClr val="accent1"/>
                          </a:solidFill>
                          <a:effectLst/>
                          <a:latin typeface="+mn-lt"/>
                          <a:ea typeface="+mn-ea"/>
                          <a:cs typeface="+mn-cs"/>
                        </a:rPr>
                        <a:t>个“</a:t>
                      </a:r>
                      <a:r>
                        <a:rPr kumimoji="0" lang="en-US" altLang="zh-CN" sz="1800" i="1" u="none" strike="noStrike" kern="1200" cap="none" normalizeH="0" baseline="0" dirty="0">
                          <a:ln>
                            <a:noFill/>
                          </a:ln>
                          <a:solidFill>
                            <a:schemeClr val="accent1"/>
                          </a:solidFill>
                          <a:effectLst/>
                          <a:latin typeface="+mn-lt"/>
                          <a:ea typeface="+mn-ea"/>
                          <a:cs typeface="+mn-cs"/>
                        </a:rPr>
                        <a:t>o”</a:t>
                      </a:r>
                      <a:endParaRPr kumimoji="0" lang="zh-CN" altLang="en-US" sz="1800" i="1" u="none" strike="noStrike" kern="1200" cap="none" normalizeH="0" baseline="0" dirty="0">
                        <a:ln>
                          <a:noFill/>
                        </a:ln>
                        <a:solidFill>
                          <a:schemeClr val="accent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X{n,}</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mn-lt"/>
                          <a:ea typeface="+mn-ea"/>
                          <a:cs typeface="+mn-cs"/>
                        </a:rPr>
                        <a:t>至少重复</a:t>
                      </a:r>
                      <a:r>
                        <a:rPr kumimoji="0" lang="en-US" altLang="zh-CN" sz="2000" u="none" strike="noStrike" kern="1200" cap="none" normalizeH="0" baseline="0" dirty="0">
                          <a:ln>
                            <a:noFill/>
                          </a:ln>
                          <a:solidFill>
                            <a:schemeClr val="dk1"/>
                          </a:solidFill>
                          <a:effectLst/>
                          <a:latin typeface="+mn-lt"/>
                          <a:ea typeface="+mn-ea"/>
                          <a:cs typeface="+mn-cs"/>
                        </a:rPr>
                        <a:t>n</a:t>
                      </a:r>
                      <a:r>
                        <a:rPr kumimoji="0" lang="zh-CN" altLang="en-US" sz="2000" u="none" strike="noStrike" kern="1200" cap="none" normalizeH="0" baseline="0" dirty="0">
                          <a:ln>
                            <a:noFill/>
                          </a:ln>
                          <a:solidFill>
                            <a:schemeClr val="dk1"/>
                          </a:solidFill>
                          <a:effectLst/>
                          <a:latin typeface="+mn-lt"/>
                          <a:ea typeface="+mn-ea"/>
                          <a:cs typeface="+mn-cs"/>
                        </a:rPr>
                        <a:t>次</a:t>
                      </a:r>
                      <a:endParaRPr kumimoji="0" lang="en-US" altLang="zh-CN" sz="2000" u="none" strike="noStrike" kern="1200" cap="none" normalizeH="0" baseline="0" dirty="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chemeClr val="accent5"/>
                          </a:solidFill>
                          <a:effectLst/>
                          <a:latin typeface="Arial" pitchFamily="34" charset="0"/>
                          <a:ea typeface="宋体" pitchFamily="2" charset="-122"/>
                          <a:cs typeface="+mn-cs"/>
                        </a:rPr>
                        <a:t>o</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{2,}</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a:ln>
                            <a:noFill/>
                          </a:ln>
                          <a:solidFill>
                            <a:schemeClr val="accent5"/>
                          </a:solidFill>
                          <a:effectLst/>
                          <a:latin typeface="Arial" pitchFamily="34" charset="0"/>
                          <a:ea typeface="宋体" pitchFamily="2" charset="-122"/>
                          <a:cs typeface="+mn-cs"/>
                        </a:rPr>
                        <a:t>f</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oooooo</a:t>
                      </a:r>
                      <a:r>
                        <a:rPr kumimoji="0" lang="en-US" altLang="zh-CN" sz="1800" i="1" u="none" strike="noStrike" kern="1200" cap="none" normalizeH="0" baseline="0" dirty="0">
                          <a:ln>
                            <a:noFill/>
                          </a:ln>
                          <a:solidFill>
                            <a:schemeClr val="accent5"/>
                          </a:solidFill>
                          <a:effectLst/>
                          <a:latin typeface="Arial" pitchFamily="34" charset="0"/>
                          <a:ea typeface="宋体" pitchFamily="2" charset="-122"/>
                          <a:cs typeface="+mn-cs"/>
                        </a:rPr>
                        <a:t>d</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”中的所有的“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o”,</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不匹配“</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bob</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o”</a:t>
                      </a:r>
                      <a:endParaRPr kumimoji="0" lang="zh-CN" altLang="en-US"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79702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X{n}</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n</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次</a:t>
                      </a:r>
                      <a:endPar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r“</a:t>
                      </a:r>
                      <a:r>
                        <a:rPr kumimoji="0" lang="en-US" altLang="zh-CN" sz="1800" b="1" i="1" u="none" strike="noStrike" kern="1200" cap="none" normalizeH="0" baseline="0" dirty="0">
                          <a:ln>
                            <a:noFill/>
                          </a:ln>
                          <a:solidFill>
                            <a:srgbClr val="FF0000"/>
                          </a:solidFill>
                          <a:effectLst/>
                          <a:latin typeface="Arial" pitchFamily="34" charset="0"/>
                          <a:ea typeface="宋体" pitchFamily="2" charset="-122"/>
                          <a:cs typeface="+mn-cs"/>
                        </a:rPr>
                        <a:t>\b[0-9]{3}</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000”</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 “</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999”</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“o</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{2}”</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f</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oo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d”</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中的两个</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”o”,</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不匹配“</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bob”</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中的“</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o”</a:t>
                      </a:r>
                    </a:p>
                  </a:txBody>
                  <a:tcPr marL="121876" marR="121876" horzOverflow="overflow"/>
                </a:tc>
                <a:extLst>
                  <a:ext uri="{0D108BD9-81ED-4DB2-BD59-A6C34878D82A}">
                    <a16:rowId xmlns:a16="http://schemas.microsoft.com/office/drawing/2014/main" val="10003"/>
                  </a:ext>
                </a:extLst>
              </a:tr>
              <a:tr h="67042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X+</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mn-lt"/>
                          <a:ea typeface="+mn-ea"/>
                          <a:cs typeface="+mn-cs"/>
                        </a:rPr>
                        <a:t>1</a:t>
                      </a:r>
                      <a:r>
                        <a:rPr kumimoji="0" lang="zh-CN" altLang="en-US" sz="2000" u="none" strike="noStrike" kern="1200" cap="none" normalizeH="0" baseline="0" dirty="0">
                          <a:ln>
                            <a:noFill/>
                          </a:ln>
                          <a:solidFill>
                            <a:schemeClr val="dk1"/>
                          </a:solidFill>
                          <a:effectLst/>
                          <a:latin typeface="+mn-lt"/>
                          <a:ea typeface="+mn-ea"/>
                          <a:cs typeface="+mn-cs"/>
                        </a:rPr>
                        <a:t>次或多次，等价于</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 </a:t>
                      </a:r>
                      <a:r>
                        <a:rPr kumimoji="0" lang="en-US" altLang="zh-CN" sz="2000" u="none" strike="noStrike" kern="1200" cap="none" normalizeH="0" baseline="0" dirty="0">
                          <a:ln>
                            <a:noFill/>
                          </a:ln>
                          <a:solidFill>
                            <a:schemeClr val="dk1"/>
                          </a:solidFill>
                          <a:effectLst/>
                          <a:latin typeface="+mn-lt"/>
                          <a:ea typeface="+mn-ea"/>
                          <a:cs typeface="+mn-cs"/>
                        </a:rPr>
                        <a:t>{1,}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u="none" strike="noStrike" kern="1200" cap="none" normalizeH="0" baseline="0" dirty="0">
                          <a:ln>
                            <a:noFill/>
                          </a:ln>
                          <a:solidFill>
                            <a:schemeClr val="dk1"/>
                          </a:solidFill>
                          <a:effectLst/>
                          <a:latin typeface="+mn-lt"/>
                          <a:ea typeface="+mn-ea"/>
                          <a:cs typeface="+mn-cs"/>
                        </a:rPr>
                        <a:t>’</a:t>
                      </a:r>
                      <a:r>
                        <a:rPr kumimoji="0" lang="en-US" altLang="zh-CN" sz="1800" u="none" strike="noStrike" kern="1200" cap="none" normalizeH="0" baseline="0" dirty="0" err="1">
                          <a:ln>
                            <a:noFill/>
                          </a:ln>
                          <a:solidFill>
                            <a:schemeClr val="dk1"/>
                          </a:solidFill>
                          <a:effectLst/>
                          <a:latin typeface="+mn-lt"/>
                          <a:ea typeface="+mn-ea"/>
                          <a:cs typeface="+mn-cs"/>
                        </a:rPr>
                        <a:t>zo</a:t>
                      </a:r>
                      <a:r>
                        <a:rPr kumimoji="0" lang="en-US" altLang="zh-CN" sz="1800" u="none" strike="noStrike" kern="1200" cap="none" normalizeH="0" baseline="0" dirty="0">
                          <a:ln>
                            <a:noFill/>
                          </a:ln>
                          <a:solidFill>
                            <a:srgbClr val="FF0000"/>
                          </a:solidFill>
                          <a:effectLst/>
                          <a:latin typeface="+mn-lt"/>
                          <a:ea typeface="+mn-ea"/>
                          <a:cs typeface="+mn-cs"/>
                        </a:rPr>
                        <a:t>+</a:t>
                      </a:r>
                      <a:r>
                        <a:rPr kumimoji="0" lang="en-US" altLang="zh-CN" sz="1800" u="none" strike="noStrike" kern="1200" cap="none" normalizeH="0" baseline="0" dirty="0">
                          <a:ln>
                            <a:noFill/>
                          </a:ln>
                          <a:solidFill>
                            <a:schemeClr val="dk1"/>
                          </a:solidFill>
                          <a:effectLst/>
                          <a:latin typeface="+mn-lt"/>
                          <a:ea typeface="+mn-ea"/>
                          <a:cs typeface="+mn-cs"/>
                        </a:rPr>
                        <a:t>’ </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 </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err="1">
                          <a:ln>
                            <a:noFill/>
                          </a:ln>
                          <a:solidFill>
                            <a:srgbClr val="FF0000"/>
                          </a:solidFill>
                          <a:effectLst/>
                          <a:latin typeface="Arial" pitchFamily="34" charset="0"/>
                          <a:ea typeface="宋体" pitchFamily="2" charset="-122"/>
                          <a:cs typeface="+mn-cs"/>
                        </a:rPr>
                        <a:t>zo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zoo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但不匹配 </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”z”</a:t>
                      </a:r>
                      <a:endPar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4"/>
                  </a:ext>
                </a:extLst>
              </a:tr>
              <a:tr h="69148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X*</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mn-lt"/>
                          <a:ea typeface="+mn-ea"/>
                          <a:cs typeface="+mn-cs"/>
                        </a:rPr>
                        <a:t>0</a:t>
                      </a:r>
                      <a:r>
                        <a:rPr kumimoji="0" lang="zh-CN" altLang="en-US" sz="2000" u="none" strike="noStrike" kern="1200" cap="none" normalizeH="0" baseline="0" dirty="0">
                          <a:ln>
                            <a:noFill/>
                          </a:ln>
                          <a:solidFill>
                            <a:schemeClr val="dk1"/>
                          </a:solidFill>
                          <a:effectLst/>
                          <a:latin typeface="+mn-lt"/>
                          <a:ea typeface="+mn-ea"/>
                          <a:cs typeface="+mn-cs"/>
                        </a:rPr>
                        <a:t>次或多次，等价于</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 </a:t>
                      </a:r>
                      <a:r>
                        <a:rPr kumimoji="0" lang="en-US" altLang="zh-CN" sz="2000" u="none" strike="noStrike" kern="1200" cap="none" normalizeH="0" baseline="0" dirty="0">
                          <a:ln>
                            <a:noFill/>
                          </a:ln>
                          <a:solidFill>
                            <a:schemeClr val="dk1"/>
                          </a:solidFill>
                          <a:effectLst/>
                          <a:latin typeface="+mn-lt"/>
                          <a:ea typeface="+mn-ea"/>
                          <a:cs typeface="+mn-cs"/>
                        </a:rPr>
                        <a:t>{0,}</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u="none" strike="noStrike" kern="1200" cap="none" normalizeH="0" baseline="0" dirty="0">
                          <a:ln>
                            <a:noFill/>
                          </a:ln>
                          <a:solidFill>
                            <a:schemeClr val="dk1"/>
                          </a:solidFill>
                          <a:effectLst/>
                          <a:latin typeface="+mn-lt"/>
                          <a:ea typeface="+mn-ea"/>
                          <a:cs typeface="+mn-cs"/>
                        </a:rPr>
                        <a:t>’</a:t>
                      </a:r>
                      <a:r>
                        <a:rPr kumimoji="0" lang="en-US" altLang="zh-CN" sz="1800" u="none" strike="noStrike" kern="1200" cap="none" normalizeH="0" baseline="0" dirty="0" err="1">
                          <a:ln>
                            <a:noFill/>
                          </a:ln>
                          <a:solidFill>
                            <a:schemeClr val="dk1"/>
                          </a:solidFill>
                          <a:effectLst/>
                          <a:latin typeface="+mn-lt"/>
                          <a:ea typeface="+mn-ea"/>
                          <a:cs typeface="+mn-cs"/>
                        </a:rPr>
                        <a:t>zo</a:t>
                      </a:r>
                      <a:r>
                        <a:rPr kumimoji="0" lang="en-US" altLang="zh-CN" sz="1800" u="none" strike="noStrike" kern="1200" cap="none" normalizeH="0" baseline="0" dirty="0">
                          <a:ln>
                            <a:noFill/>
                          </a:ln>
                          <a:solidFill>
                            <a:srgbClr val="FF0000"/>
                          </a:solidFill>
                          <a:effectLst/>
                          <a:latin typeface="+mn-lt"/>
                          <a:ea typeface="+mn-ea"/>
                          <a:cs typeface="+mn-cs"/>
                        </a:rPr>
                        <a:t>*</a:t>
                      </a:r>
                      <a:r>
                        <a:rPr kumimoji="0" lang="en-US" altLang="zh-CN" sz="1800" u="none" strike="noStrike" kern="1200" cap="none" normalizeH="0" baseline="0" dirty="0">
                          <a:ln>
                            <a:noFill/>
                          </a:ln>
                          <a:solidFill>
                            <a:schemeClr val="dk1"/>
                          </a:solidFill>
                          <a:effectLst/>
                          <a:latin typeface="+mn-lt"/>
                          <a:ea typeface="+mn-ea"/>
                          <a:cs typeface="+mn-cs"/>
                        </a:rPr>
                        <a:t>’ </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 </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err="1">
                          <a:ln>
                            <a:noFill/>
                          </a:ln>
                          <a:solidFill>
                            <a:srgbClr val="FF0000"/>
                          </a:solidFill>
                          <a:effectLst/>
                          <a:latin typeface="Arial" pitchFamily="34" charset="0"/>
                          <a:ea typeface="宋体" pitchFamily="2" charset="-122"/>
                          <a:cs typeface="+mn-cs"/>
                        </a:rPr>
                        <a:t>zo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zoo</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z</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endPar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5"/>
                  </a:ext>
                </a:extLst>
              </a:tr>
              <a:tr h="670427">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X?</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字符可选，即</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0</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次或</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1</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次，等价于</a:t>
                      </a: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X{0,1}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如：</a:t>
                      </a:r>
                      <a:r>
                        <a:rPr kumimoji="0" lang="en-US" altLang="zh-CN" sz="1800" i="0" u="none" strike="noStrike" kern="1200" cap="none" normalizeH="0" baseline="0" dirty="0">
                          <a:ln>
                            <a:noFill/>
                          </a:ln>
                          <a:solidFill>
                            <a:schemeClr val="dk1"/>
                          </a:solidFill>
                          <a:effectLst/>
                          <a:latin typeface="+mn-lt"/>
                          <a:ea typeface="+mn-ea"/>
                          <a:cs typeface="+mn-cs"/>
                        </a:rPr>
                        <a:t>’</a:t>
                      </a:r>
                      <a:r>
                        <a:rPr kumimoji="0" lang="en-US" altLang="zh-CN" sz="1800" i="0" u="none" strike="noStrike" kern="1200" cap="none" normalizeH="0" baseline="0" dirty="0" err="1">
                          <a:ln>
                            <a:noFill/>
                          </a:ln>
                          <a:solidFill>
                            <a:schemeClr val="dk1"/>
                          </a:solidFill>
                          <a:effectLst/>
                          <a:latin typeface="+mn-lt"/>
                          <a:ea typeface="+mn-ea"/>
                          <a:cs typeface="+mn-cs"/>
                        </a:rPr>
                        <a:t>colou</a:t>
                      </a:r>
                      <a:r>
                        <a:rPr kumimoji="0" lang="en-US" altLang="zh-CN" sz="1800" b="1" i="0" u="none" strike="noStrike" kern="1200" cap="none" normalizeH="0" baseline="0" dirty="0" err="1">
                          <a:ln>
                            <a:noFill/>
                          </a:ln>
                          <a:solidFill>
                            <a:srgbClr val="FF0000"/>
                          </a:solidFill>
                          <a:effectLst/>
                          <a:latin typeface="+mn-lt"/>
                          <a:ea typeface="+mn-ea"/>
                          <a:cs typeface="+mn-cs"/>
                        </a:rPr>
                        <a:t>?</a:t>
                      </a:r>
                      <a:r>
                        <a:rPr kumimoji="0" lang="en-US" altLang="zh-CN" sz="1800" i="0" u="none" strike="noStrike" kern="1200" cap="none" normalizeH="0" baseline="0" dirty="0" err="1">
                          <a:ln>
                            <a:noFill/>
                          </a:ln>
                          <a:solidFill>
                            <a:schemeClr val="dk1"/>
                          </a:solidFill>
                          <a:effectLst/>
                          <a:latin typeface="+mn-lt"/>
                          <a:ea typeface="+mn-ea"/>
                          <a:cs typeface="+mn-cs"/>
                        </a:rPr>
                        <a:t>r</a:t>
                      </a:r>
                      <a:r>
                        <a:rPr kumimoji="0" lang="en-US" altLang="zh-CN" sz="1800" u="none" strike="noStrike" kern="1200" cap="none" normalizeH="0" baseline="0" dirty="0">
                          <a:ln>
                            <a:noFill/>
                          </a:ln>
                          <a:solidFill>
                            <a:schemeClr val="dk1"/>
                          </a:solidFill>
                          <a:effectLst/>
                          <a:latin typeface="+mn-lt"/>
                          <a:ea typeface="+mn-ea"/>
                          <a:cs typeface="+mn-cs"/>
                        </a:rPr>
                        <a:t>’ </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匹配 </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en-US" altLang="zh-CN" sz="1800" i="1" u="none" strike="noStrike" kern="1200" cap="none" normalizeH="0" baseline="0" dirty="0">
                          <a:ln>
                            <a:noFill/>
                          </a:ln>
                          <a:solidFill>
                            <a:srgbClr val="FF0000"/>
                          </a:solidFill>
                          <a:effectLst/>
                          <a:latin typeface="Arial" pitchFamily="34" charset="0"/>
                          <a:ea typeface="宋体" pitchFamily="2" charset="-122"/>
                          <a:cs typeface="+mn-cs"/>
                        </a:rPr>
                        <a:t>color</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  ,”</a:t>
                      </a:r>
                      <a:r>
                        <a:rPr kumimoji="0" lang="en-US" altLang="zh-CN" sz="1800" i="1" u="none" strike="noStrike" kern="1200" cap="none" normalizeH="0" baseline="0" dirty="0" err="1">
                          <a:ln>
                            <a:noFill/>
                          </a:ln>
                          <a:solidFill>
                            <a:srgbClr val="FF0000"/>
                          </a:solidFill>
                          <a:effectLst/>
                          <a:latin typeface="Arial" pitchFamily="34" charset="0"/>
                          <a:ea typeface="宋体" pitchFamily="2" charset="-122"/>
                          <a:cs typeface="+mn-cs"/>
                        </a:rPr>
                        <a:t>colour</a:t>
                      </a:r>
                      <a:r>
                        <a:rPr kumimoji="0" lang="en-US" altLang="zh-CN" sz="1800" i="1" u="none" strike="noStrike" kern="1200" cap="none" normalizeH="0" baseline="0" dirty="0">
                          <a:ln>
                            <a:noFill/>
                          </a:ln>
                          <a:solidFill>
                            <a:schemeClr val="accent1"/>
                          </a:solidFill>
                          <a:effectLst/>
                          <a:latin typeface="Arial" pitchFamily="34" charset="0"/>
                          <a:ea typeface="宋体" pitchFamily="2" charset="-122"/>
                          <a:cs typeface="+mn-cs"/>
                        </a:rPr>
                        <a:t>”</a:t>
                      </a:r>
                      <a:r>
                        <a:rPr kumimoji="0" lang="zh-CN" altLang="en-US" sz="1800" i="1" u="none" strike="noStrike" kern="1200" cap="none" normalizeH="0" baseline="0" dirty="0">
                          <a:ln>
                            <a:noFill/>
                          </a:ln>
                          <a:solidFill>
                            <a:schemeClr val="accent1"/>
                          </a:solidFill>
                          <a:effectLst/>
                          <a:latin typeface="Arial" pitchFamily="34" charset="0"/>
                          <a:ea typeface="宋体" pitchFamily="2" charset="-122"/>
                          <a:cs typeface="+mn-cs"/>
                        </a:rPr>
                        <a:t>；</a:t>
                      </a:r>
                    </a:p>
                  </a:txBody>
                  <a:tcPr marL="121876" marR="121876"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48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101" y="210420"/>
            <a:ext cx="10511798" cy="1325563"/>
          </a:xfrm>
        </p:spPr>
        <p:txBody>
          <a:bodyPr/>
          <a:lstStyle/>
          <a:p>
            <a:r>
              <a:rPr lang="zh-CN" altLang="en-US" dirty="0"/>
              <a:t>匹配算法：贪婪性匹配算法</a:t>
            </a:r>
          </a:p>
        </p:txBody>
      </p:sp>
      <p:sp>
        <p:nvSpPr>
          <p:cNvPr id="3" name="内容占位符 2"/>
          <p:cNvSpPr>
            <a:spLocks noGrp="1"/>
          </p:cNvSpPr>
          <p:nvPr>
            <p:ph idx="1"/>
          </p:nvPr>
        </p:nvSpPr>
        <p:spPr>
          <a:xfrm>
            <a:off x="840100" y="1535983"/>
            <a:ext cx="10511798" cy="1909804"/>
          </a:xfrm>
        </p:spPr>
        <p:txBody>
          <a:bodyPr>
            <a:normAutofit/>
          </a:bodyPr>
          <a:lstStyle/>
          <a:p>
            <a:r>
              <a:rPr lang="en-US" altLang="zh-CN" sz="2799" dirty="0"/>
              <a:t>Python</a:t>
            </a:r>
            <a:r>
              <a:rPr lang="zh-CN" altLang="en-US" sz="2799" dirty="0"/>
              <a:t>针对重复限定符，默认采用</a:t>
            </a:r>
            <a:r>
              <a:rPr lang="zh-CN" altLang="en-US" sz="2799" dirty="0">
                <a:solidFill>
                  <a:schemeClr val="accent5"/>
                </a:solidFill>
              </a:rPr>
              <a:t>贪婪性匹配算法</a:t>
            </a:r>
            <a:endParaRPr lang="en-US" altLang="zh-CN" sz="2799" dirty="0">
              <a:solidFill>
                <a:schemeClr val="accent5"/>
              </a:solidFill>
            </a:endParaRPr>
          </a:p>
          <a:p>
            <a:r>
              <a:rPr lang="zh-CN" altLang="en-US" sz="2799" b="1" dirty="0">
                <a:solidFill>
                  <a:schemeClr val="accent5"/>
                </a:solidFill>
              </a:rPr>
              <a:t>贪婪性匹配算法</a:t>
            </a:r>
            <a:r>
              <a:rPr lang="zh-CN" altLang="en-US" sz="2799" dirty="0"/>
              <a:t>是指重复限定符会导致正则表达式引擎</a:t>
            </a:r>
            <a:r>
              <a:rPr lang="zh-CN" altLang="en-US" sz="2799" b="1" dirty="0">
                <a:solidFill>
                  <a:srgbClr val="FF0000"/>
                </a:solidFill>
              </a:rPr>
              <a:t>尽可能多（</a:t>
            </a:r>
            <a:r>
              <a:rPr lang="en-US" altLang="zh-CN" sz="2799" b="1" dirty="0">
                <a:solidFill>
                  <a:srgbClr val="FF0000"/>
                </a:solidFill>
              </a:rPr>
              <a:t>leftmost or largest)</a:t>
            </a:r>
            <a:r>
              <a:rPr lang="zh-CN" altLang="en-US" sz="2799" dirty="0"/>
              <a:t>地匹配要重复的前导字符，只有当这种重复引起整个正则表达式匹配失败的情况下，引擎会进行回溯</a:t>
            </a:r>
            <a:endParaRPr lang="en-US" altLang="zh-CN" sz="2799" b="1" dirty="0">
              <a:solidFill>
                <a:schemeClr val="accent5"/>
              </a:solidFill>
            </a:endParaRPr>
          </a:p>
          <a:p>
            <a:pPr marL="0" indent="0">
              <a:buNone/>
            </a:pPr>
            <a:endParaRPr lang="zh-CN" altLang="en-US" sz="2799" dirty="0"/>
          </a:p>
        </p:txBody>
      </p:sp>
      <p:sp>
        <p:nvSpPr>
          <p:cNvPr id="4" name="Rectangle 3"/>
          <p:cNvSpPr txBox="1">
            <a:spLocks noChangeArrowheads="1"/>
          </p:cNvSpPr>
          <p:nvPr/>
        </p:nvSpPr>
        <p:spPr>
          <a:xfrm>
            <a:off x="1098328" y="3464990"/>
            <a:ext cx="10253569" cy="1556014"/>
          </a:xfrm>
          <a:prstGeom prst="rect">
            <a:avLst/>
          </a:prstGeom>
          <a:solidFill>
            <a:schemeClr val="accent4">
              <a:lumMod val="20000"/>
              <a:lumOff val="80000"/>
            </a:schemeClr>
          </a:solidFill>
        </p:spPr>
        <p:txBody>
          <a:bodyPr vert="horz" lIns="108825" tIns="54412" rIns="108825" bIns="54412" rtlCol="0">
            <a:normAutofit fontScale="925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a:t>
            </a:r>
            <a:r>
              <a:rPr lang="en-US" altLang="zh-CN" sz="2200" dirty="0" err="1"/>
              <a:t>re.findall</a:t>
            </a:r>
            <a:r>
              <a:rPr lang="en-US" altLang="zh-CN" sz="2200" dirty="0"/>
              <a:t>('&lt;.</a:t>
            </a:r>
            <a:r>
              <a:rPr lang="en-US" altLang="zh-CN" sz="2200" b="1" dirty="0">
                <a:solidFill>
                  <a:srgbClr val="FF0000"/>
                </a:solidFill>
              </a:rPr>
              <a:t>+</a:t>
            </a:r>
            <a:r>
              <a:rPr lang="en-US" altLang="zh-CN" sz="2200" dirty="0"/>
              <a:t>&gt;','&lt;</a:t>
            </a:r>
            <a:r>
              <a:rPr lang="en-US" altLang="zh-CN" sz="2200" dirty="0">
                <a:solidFill>
                  <a:srgbClr val="FF0000"/>
                </a:solidFill>
              </a:rPr>
              <a:t>book&gt;&lt;title&gt;Python&lt;/title&gt;&lt;author&gt;Dong&lt;/author&gt;&lt;/book</a:t>
            </a:r>
            <a:r>
              <a:rPr lang="en-US" altLang="zh-CN" sz="2200" dirty="0"/>
              <a:t>&gt;')</a:t>
            </a:r>
          </a:p>
          <a:p>
            <a:pPr>
              <a:lnSpc>
                <a:spcPct val="120000"/>
              </a:lnSpc>
              <a:spcBef>
                <a:spcPts val="0"/>
              </a:spcBef>
              <a:buClr>
                <a:srgbClr val="008000"/>
              </a:buClr>
              <a:buNone/>
            </a:pPr>
            <a:r>
              <a:rPr lang="en-US" altLang="zh-CN" sz="2200" dirty="0">
                <a:solidFill>
                  <a:schemeClr val="accent5"/>
                </a:solidFill>
              </a:rPr>
              <a:t>['&lt;book&gt;&lt;title&gt;Python&lt;/title&gt;&lt;author&gt;Dong&lt;/author&gt;&lt;/book&gt;']</a:t>
            </a:r>
          </a:p>
        </p:txBody>
      </p:sp>
      <p:sp>
        <p:nvSpPr>
          <p:cNvPr id="5" name="矩形 4"/>
          <p:cNvSpPr/>
          <p:nvPr/>
        </p:nvSpPr>
        <p:spPr>
          <a:xfrm>
            <a:off x="1196778" y="5074225"/>
            <a:ext cx="10647682" cy="1200051"/>
          </a:xfrm>
          <a:prstGeom prst="rect">
            <a:avLst/>
          </a:prstGeom>
          <a:ln>
            <a:noFill/>
          </a:ln>
        </p:spPr>
        <p:txBody>
          <a:bodyPr wrap="square">
            <a:spAutoFit/>
          </a:bodyPr>
          <a:lstStyle/>
          <a:p>
            <a:pPr>
              <a:lnSpc>
                <a:spcPct val="150000"/>
              </a:lnSpc>
            </a:pPr>
            <a:r>
              <a:rPr lang="zh-CN" altLang="en-US" sz="2400" b="1" dirty="0">
                <a:solidFill>
                  <a:srgbClr val="FF0000"/>
                </a:solidFill>
              </a:rPr>
              <a:t>贪婪算法返回了一个最左边的最长匹配！</a:t>
            </a:r>
            <a:endParaRPr lang="en-US" altLang="zh-CN" sz="2400" b="1" dirty="0">
              <a:solidFill>
                <a:srgbClr val="FF0000"/>
              </a:solidFill>
            </a:endParaRPr>
          </a:p>
          <a:p>
            <a:pPr>
              <a:lnSpc>
                <a:spcPct val="150000"/>
              </a:lnSpc>
            </a:pPr>
            <a:r>
              <a:rPr lang="zh-CN" altLang="en-US" sz="2400" b="1" dirty="0">
                <a:solidFill>
                  <a:srgbClr val="FF0000"/>
                </a:solidFill>
              </a:rPr>
              <a:t>如何如我们期望的那样匹配</a:t>
            </a:r>
            <a:r>
              <a:rPr lang="en-US" altLang="zh-CN" sz="2400" b="1" dirty="0">
                <a:solidFill>
                  <a:srgbClr val="FF0000"/>
                </a:solidFill>
              </a:rPr>
              <a:t>XML</a:t>
            </a:r>
            <a:r>
              <a:rPr lang="zh-CN" altLang="en-US" sz="2400" b="1" dirty="0">
                <a:solidFill>
                  <a:srgbClr val="FF0000"/>
                </a:solidFill>
              </a:rPr>
              <a:t>的开始与结束标签？</a:t>
            </a:r>
          </a:p>
        </p:txBody>
      </p:sp>
    </p:spTree>
    <p:extLst>
      <p:ext uri="{BB962C8B-B14F-4D97-AF65-F5344CB8AC3E}">
        <p14:creationId xmlns:p14="http://schemas.microsoft.com/office/powerpoint/2010/main" val="365267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匹配算法：懒惰性匹配算法</a:t>
            </a:r>
          </a:p>
        </p:txBody>
      </p:sp>
      <p:sp>
        <p:nvSpPr>
          <p:cNvPr id="3" name="内容占位符 2"/>
          <p:cNvSpPr>
            <a:spLocks noGrp="1"/>
          </p:cNvSpPr>
          <p:nvPr>
            <p:ph idx="1"/>
          </p:nvPr>
        </p:nvSpPr>
        <p:spPr>
          <a:xfrm>
            <a:off x="516465" y="1555133"/>
            <a:ext cx="5290111" cy="3389378"/>
          </a:xfrm>
        </p:spPr>
        <p:txBody>
          <a:bodyPr>
            <a:normAutofit fontScale="77500" lnSpcReduction="20000"/>
          </a:bodyPr>
          <a:lstStyle/>
          <a:p>
            <a:pPr>
              <a:lnSpc>
                <a:spcPct val="160000"/>
              </a:lnSpc>
            </a:pPr>
            <a:r>
              <a:rPr lang="zh-CN" altLang="en-US" sz="2799" dirty="0"/>
              <a:t>如果在限定符后面加后缀</a:t>
            </a:r>
            <a:r>
              <a:rPr lang="en-US" altLang="zh-CN" sz="2799" dirty="0"/>
              <a:t>”</a:t>
            </a:r>
            <a:r>
              <a:rPr lang="en-US" altLang="zh-CN" sz="2799" b="1" dirty="0">
                <a:solidFill>
                  <a:srgbClr val="FF0000"/>
                </a:solidFill>
              </a:rPr>
              <a:t>?</a:t>
            </a:r>
            <a:r>
              <a:rPr lang="en-US" altLang="zh-CN" sz="2799" dirty="0"/>
              <a:t>”</a:t>
            </a:r>
            <a:r>
              <a:rPr lang="zh-CN" altLang="en-US" sz="2799" dirty="0"/>
              <a:t>，正则表达式引擎则使用</a:t>
            </a:r>
            <a:r>
              <a:rPr lang="zh-CN" altLang="en-US" sz="2799" dirty="0">
                <a:solidFill>
                  <a:schemeClr val="accent5"/>
                </a:solidFill>
              </a:rPr>
              <a:t>懒惰性匹配算法</a:t>
            </a:r>
            <a:endParaRPr lang="en-US" altLang="zh-CN" sz="2799" dirty="0">
              <a:solidFill>
                <a:schemeClr val="accent5"/>
              </a:solidFill>
            </a:endParaRPr>
          </a:p>
          <a:p>
            <a:pPr>
              <a:lnSpc>
                <a:spcPct val="160000"/>
              </a:lnSpc>
            </a:pPr>
            <a:r>
              <a:rPr lang="zh-CN" altLang="en-US" sz="2799" b="1" dirty="0">
                <a:solidFill>
                  <a:schemeClr val="accent5"/>
                </a:solidFill>
              </a:rPr>
              <a:t>懒惰性匹配算法</a:t>
            </a:r>
            <a:r>
              <a:rPr lang="zh-CN" altLang="en-US" sz="2799" dirty="0"/>
              <a:t>是指重复限定符会导致正则表达式引擎</a:t>
            </a:r>
            <a:r>
              <a:rPr lang="zh-CN" altLang="en-US" sz="2799" b="1" dirty="0">
                <a:solidFill>
                  <a:srgbClr val="FF0000"/>
                </a:solidFill>
              </a:rPr>
              <a:t>尽可能少</a:t>
            </a:r>
            <a:r>
              <a:rPr lang="zh-CN" altLang="en-US" sz="2799" dirty="0"/>
              <a:t>地重复前导字符，只有当这种重复引起整个正则表达式</a:t>
            </a:r>
            <a:r>
              <a:rPr lang="zh-CN" altLang="en-US" sz="2799" b="1" dirty="0">
                <a:solidFill>
                  <a:srgbClr val="FF0000"/>
                </a:solidFill>
              </a:rPr>
              <a:t>匹配失败</a:t>
            </a:r>
            <a:r>
              <a:rPr lang="zh-CN" altLang="en-US" sz="2799" dirty="0"/>
              <a:t>的情况下，引擎会进行回溯</a:t>
            </a:r>
            <a:endParaRPr lang="en-US" altLang="zh-CN" sz="2799" b="1" dirty="0">
              <a:solidFill>
                <a:schemeClr val="accent5"/>
              </a:solidFill>
            </a:endParaRPr>
          </a:p>
          <a:p>
            <a:endParaRPr lang="zh-CN" altLang="en-US" sz="2400" dirty="0"/>
          </a:p>
        </p:txBody>
      </p:sp>
      <p:graphicFrame>
        <p:nvGraphicFramePr>
          <p:cNvPr id="4" name="表格 3"/>
          <p:cNvGraphicFramePr>
            <a:graphicFrameLocks noGrp="1"/>
          </p:cNvGraphicFramePr>
          <p:nvPr>
            <p:extLst/>
          </p:nvPr>
        </p:nvGraphicFramePr>
        <p:xfrm>
          <a:off x="5938489" y="1885172"/>
          <a:ext cx="5786759" cy="2538813"/>
        </p:xfrm>
        <a:graphic>
          <a:graphicData uri="http://schemas.openxmlformats.org/drawingml/2006/table">
            <a:tbl>
              <a:tblPr firstRow="1">
                <a:tableStyleId>{B301B821-A1FF-4177-AEE7-76D212191A09}</a:tableStyleId>
              </a:tblPr>
              <a:tblGrid>
                <a:gridCol w="1102240">
                  <a:extLst>
                    <a:ext uri="{9D8B030D-6E8A-4147-A177-3AD203B41FA5}">
                      <a16:colId xmlns:a16="http://schemas.microsoft.com/office/drawing/2014/main" val="20000"/>
                    </a:ext>
                  </a:extLst>
                </a:gridCol>
                <a:gridCol w="4684519">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符号</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415012">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重复任意次，但尽可能少重复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421933">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mn-lt"/>
                          <a:ea typeface="+mn-ea"/>
                          <a:cs typeface="+mn-cs"/>
                        </a:rPr>
                        <a:t>重复</a:t>
                      </a:r>
                      <a:r>
                        <a:rPr kumimoji="0" lang="en-US" altLang="zh-CN" sz="2000" u="none" strike="noStrike" kern="1200" cap="none" normalizeH="0" baseline="0" dirty="0">
                          <a:ln>
                            <a:noFill/>
                          </a:ln>
                          <a:solidFill>
                            <a:schemeClr val="dk1"/>
                          </a:solidFill>
                          <a:effectLst/>
                          <a:latin typeface="+mn-lt"/>
                          <a:ea typeface="+mn-ea"/>
                          <a:cs typeface="+mn-cs"/>
                        </a:rPr>
                        <a:t>1</a:t>
                      </a:r>
                      <a:r>
                        <a:rPr kumimoji="0" lang="zh-CN" altLang="en-US" sz="2000" u="none" strike="noStrike" kern="1200" cap="none" normalizeH="0" baseline="0" dirty="0">
                          <a:ln>
                            <a:noFill/>
                          </a:ln>
                          <a:solidFill>
                            <a:schemeClr val="dk1"/>
                          </a:solidFill>
                          <a:effectLst/>
                          <a:latin typeface="+mn-lt"/>
                          <a:ea typeface="+mn-ea"/>
                          <a:cs typeface="+mn-cs"/>
                        </a:rPr>
                        <a:t>次或更多次，但尽可能少重复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43599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mn-lt"/>
                          <a:ea typeface="+mn-ea"/>
                          <a:cs typeface="+mn-cs"/>
                        </a:rPr>
                        <a:t>重复</a:t>
                      </a:r>
                      <a:r>
                        <a:rPr kumimoji="0" lang="en-US" altLang="zh-CN" sz="2000" u="none" strike="noStrike" kern="1200" cap="none" normalizeH="0" baseline="0" dirty="0">
                          <a:ln>
                            <a:noFill/>
                          </a:ln>
                          <a:solidFill>
                            <a:schemeClr val="dk1"/>
                          </a:solidFill>
                          <a:effectLst/>
                          <a:latin typeface="+mn-lt"/>
                          <a:ea typeface="+mn-ea"/>
                          <a:cs typeface="+mn-cs"/>
                        </a:rPr>
                        <a:t>0</a:t>
                      </a:r>
                      <a:r>
                        <a:rPr kumimoji="0" lang="zh-CN" altLang="en-US" sz="2000" u="none" strike="noStrike" kern="1200" cap="none" normalizeH="0" baseline="0" dirty="0">
                          <a:ln>
                            <a:noFill/>
                          </a:ln>
                          <a:solidFill>
                            <a:schemeClr val="dk1"/>
                          </a:solidFill>
                          <a:effectLst/>
                          <a:latin typeface="+mn-lt"/>
                          <a:ea typeface="+mn-ea"/>
                          <a:cs typeface="+mn-cs"/>
                        </a:rPr>
                        <a:t>次或</a:t>
                      </a:r>
                      <a:r>
                        <a:rPr kumimoji="0" lang="en-US" altLang="zh-CN" sz="2000" u="none" strike="noStrike" kern="1200" cap="none" normalizeH="0" baseline="0" dirty="0">
                          <a:ln>
                            <a:noFill/>
                          </a:ln>
                          <a:solidFill>
                            <a:schemeClr val="dk1"/>
                          </a:solidFill>
                          <a:effectLst/>
                          <a:latin typeface="+mn-lt"/>
                          <a:ea typeface="+mn-ea"/>
                          <a:cs typeface="+mn-cs"/>
                        </a:rPr>
                        <a:t>1</a:t>
                      </a:r>
                      <a:r>
                        <a:rPr kumimoji="0" lang="zh-CN" altLang="en-US" sz="2000" u="none" strike="noStrike" kern="1200" cap="none" normalizeH="0" baseline="0" dirty="0">
                          <a:ln>
                            <a:noFill/>
                          </a:ln>
                          <a:solidFill>
                            <a:schemeClr val="dk1"/>
                          </a:solidFill>
                          <a:effectLst/>
                          <a:latin typeface="+mn-lt"/>
                          <a:ea typeface="+mn-ea"/>
                          <a:cs typeface="+mn-cs"/>
                        </a:rPr>
                        <a:t>次，但尽可能少重复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3"/>
                  </a:ext>
                </a:extLst>
              </a:tr>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a:t>
                      </a:r>
                      <a:r>
                        <a:rPr kumimoji="0" lang="en-US" altLang="zh-CN" sz="2000" b="0" i="0" u="none" strike="noStrike" kern="1200" cap="none" normalizeH="0" baseline="0" dirty="0" err="1">
                          <a:ln>
                            <a:noFill/>
                          </a:ln>
                          <a:solidFill>
                            <a:schemeClr val="dk1"/>
                          </a:solidFill>
                          <a:effectLst/>
                          <a:latin typeface="Arial" pitchFamily="34" charset="0"/>
                          <a:ea typeface="宋体" pitchFamily="2" charset="-122"/>
                          <a:cs typeface="+mn-cs"/>
                        </a:rPr>
                        <a:t>n,m</a:t>
                      </a:r>
                      <a:r>
                        <a:rPr kumimoji="0" lang="en-US" altLang="zh-CN" sz="2000" b="0" i="0" u="none" strike="noStrike" kern="1200" cap="none" normalizeH="0" baseline="0" dirty="0">
                          <a:ln>
                            <a:noFill/>
                          </a:ln>
                          <a:solidFill>
                            <a:schemeClr val="dk1"/>
                          </a:solidFill>
                          <a:effectLst/>
                          <a:latin typeface="Arial" pitchFamily="34" charset="0"/>
                          <a:ea typeface="宋体" pitchFamily="2" charset="-122"/>
                          <a:cs typeface="+mn-cs"/>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mn-lt"/>
                          <a:ea typeface="+mn-ea"/>
                          <a:cs typeface="+mn-cs"/>
                        </a:rPr>
                        <a:t>重复</a:t>
                      </a:r>
                      <a:r>
                        <a:rPr kumimoji="0" lang="en-US" altLang="zh-CN" sz="2000" u="none" strike="noStrike" kern="1200" cap="none" normalizeH="0" baseline="0" dirty="0">
                          <a:ln>
                            <a:noFill/>
                          </a:ln>
                          <a:solidFill>
                            <a:schemeClr val="dk1"/>
                          </a:solidFill>
                          <a:effectLst/>
                          <a:latin typeface="+mn-lt"/>
                          <a:ea typeface="+mn-ea"/>
                          <a:cs typeface="+mn-cs"/>
                        </a:rPr>
                        <a:t>n</a:t>
                      </a:r>
                      <a:r>
                        <a:rPr kumimoji="0" lang="zh-CN" altLang="en-US" sz="2000" u="none" strike="noStrike" kern="1200" cap="none" normalizeH="0" baseline="0" dirty="0">
                          <a:ln>
                            <a:noFill/>
                          </a:ln>
                          <a:solidFill>
                            <a:schemeClr val="dk1"/>
                          </a:solidFill>
                          <a:effectLst/>
                          <a:latin typeface="+mn-lt"/>
                          <a:ea typeface="+mn-ea"/>
                          <a:cs typeface="+mn-cs"/>
                        </a:rPr>
                        <a:t>到</a:t>
                      </a:r>
                      <a:r>
                        <a:rPr kumimoji="0" lang="en-US" altLang="zh-CN" sz="2000" u="none" strike="noStrike" kern="1200" cap="none" normalizeH="0" baseline="0" dirty="0">
                          <a:ln>
                            <a:noFill/>
                          </a:ln>
                          <a:solidFill>
                            <a:schemeClr val="dk1"/>
                          </a:solidFill>
                          <a:effectLst/>
                          <a:latin typeface="+mn-lt"/>
                          <a:ea typeface="+mn-ea"/>
                          <a:cs typeface="+mn-cs"/>
                        </a:rPr>
                        <a:t>m</a:t>
                      </a:r>
                      <a:r>
                        <a:rPr kumimoji="0" lang="zh-CN" altLang="en-US" sz="2000" u="none" strike="noStrike" kern="1200" cap="none" normalizeH="0" baseline="0" dirty="0">
                          <a:ln>
                            <a:noFill/>
                          </a:ln>
                          <a:solidFill>
                            <a:schemeClr val="dk1"/>
                          </a:solidFill>
                          <a:effectLst/>
                          <a:latin typeface="+mn-lt"/>
                          <a:ea typeface="+mn-ea"/>
                          <a:cs typeface="+mn-cs"/>
                        </a:rPr>
                        <a:t>次，但尽可能少重复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4"/>
                  </a:ext>
                </a:extLst>
              </a:tr>
              <a:tr h="43363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{n,}?</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重复</a:t>
                      </a:r>
                      <a:r>
                        <a:rPr kumimoji="0" lang="en-US" altLang="zh-CN" sz="2000" u="none" strike="noStrike" kern="1200" cap="none" normalizeH="0" baseline="0" dirty="0">
                          <a:ln>
                            <a:noFill/>
                          </a:ln>
                          <a:solidFill>
                            <a:schemeClr val="dk1"/>
                          </a:solidFill>
                          <a:effectLst/>
                          <a:latin typeface="+mn-lt"/>
                          <a:ea typeface="+mn-ea"/>
                          <a:cs typeface="+mn-cs"/>
                        </a:rPr>
                        <a:t>n</a:t>
                      </a:r>
                      <a:r>
                        <a:rPr kumimoji="0" lang="zh-CN" altLang="en-US" sz="2000" u="none" strike="noStrike" kern="1200" cap="none" normalizeH="0" baseline="0" dirty="0">
                          <a:ln>
                            <a:noFill/>
                          </a:ln>
                          <a:solidFill>
                            <a:schemeClr val="dk1"/>
                          </a:solidFill>
                          <a:effectLst/>
                          <a:latin typeface="+mn-lt"/>
                          <a:ea typeface="+mn-ea"/>
                          <a:cs typeface="+mn-cs"/>
                        </a:rPr>
                        <a:t>次以上，但尽可能少重复</a:t>
                      </a:r>
                      <a:endParaRPr kumimoji="0" lang="en-US" altLang="zh-CN"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5"/>
                  </a:ext>
                </a:extLst>
              </a:tr>
            </a:tbl>
          </a:graphicData>
        </a:graphic>
      </p:graphicFrame>
      <p:sp>
        <p:nvSpPr>
          <p:cNvPr id="5" name="Rectangle 3"/>
          <p:cNvSpPr txBox="1">
            <a:spLocks noChangeArrowheads="1"/>
          </p:cNvSpPr>
          <p:nvPr/>
        </p:nvSpPr>
        <p:spPr>
          <a:xfrm>
            <a:off x="1098331" y="4944511"/>
            <a:ext cx="10253569" cy="1556014"/>
          </a:xfrm>
          <a:prstGeom prst="rect">
            <a:avLst/>
          </a:prstGeom>
          <a:solidFill>
            <a:schemeClr val="accent4">
              <a:lumMod val="20000"/>
              <a:lumOff val="80000"/>
            </a:schemeClr>
          </a:solidFill>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a:t>
            </a:r>
            <a:r>
              <a:rPr lang="en-US" altLang="zh-CN" sz="2200" dirty="0" err="1"/>
              <a:t>re.findall</a:t>
            </a:r>
            <a:r>
              <a:rPr lang="en-US" altLang="zh-CN" sz="2200" dirty="0"/>
              <a:t>('&lt;.</a:t>
            </a:r>
            <a:r>
              <a:rPr lang="en-US" altLang="zh-CN" sz="2200" dirty="0">
                <a:solidFill>
                  <a:srgbClr val="FF0000"/>
                </a:solidFill>
              </a:rPr>
              <a:t>+?</a:t>
            </a:r>
            <a:r>
              <a:rPr lang="en-US" altLang="zh-CN" sz="2200" dirty="0"/>
              <a:t>&gt;','&lt;book&gt;&lt;title&gt;Python&lt;/title&gt;&lt;author&gt;Dong&lt;/author&gt;&lt;/book&gt;')</a:t>
            </a:r>
          </a:p>
          <a:p>
            <a:pPr>
              <a:lnSpc>
                <a:spcPct val="120000"/>
              </a:lnSpc>
              <a:spcBef>
                <a:spcPts val="0"/>
              </a:spcBef>
              <a:buClr>
                <a:srgbClr val="008000"/>
              </a:buClr>
              <a:buNone/>
            </a:pPr>
            <a:r>
              <a:rPr lang="en-US" altLang="zh-CN" sz="2200" dirty="0">
                <a:solidFill>
                  <a:schemeClr val="accent5"/>
                </a:solidFill>
              </a:rPr>
              <a:t>['&lt;book&gt;', '&lt;title&gt;', '&lt;/title&gt;', '&lt;author&gt;', '&lt;/author&gt;', '&lt;/book&gt;']</a:t>
            </a:r>
          </a:p>
          <a:p>
            <a:pPr>
              <a:lnSpc>
                <a:spcPct val="120000"/>
              </a:lnSpc>
              <a:spcBef>
                <a:spcPts val="0"/>
              </a:spcBef>
              <a:buClr>
                <a:srgbClr val="008000"/>
              </a:buClr>
              <a:buNone/>
            </a:pPr>
            <a:r>
              <a:rPr lang="en-US" altLang="zh-CN" sz="2400" dirty="0"/>
              <a:t>&gt;&gt;&gt; </a:t>
            </a:r>
            <a:r>
              <a:rPr lang="en-US" altLang="zh-CN" sz="2400" dirty="0" err="1"/>
              <a:t>re.search</a:t>
            </a:r>
            <a:r>
              <a:rPr lang="en-US" altLang="zh-CN" sz="2400" dirty="0"/>
              <a:t>(r'[\d]{3,4}?', '0421')   # </a:t>
            </a:r>
            <a:r>
              <a:rPr lang="zh-CN" altLang="en-US" sz="2400" dirty="0"/>
              <a:t>匹配什么？ </a:t>
            </a:r>
            <a:endParaRPr lang="en-US" altLang="zh-CN" sz="2400" dirty="0"/>
          </a:p>
          <a:p>
            <a:pPr>
              <a:lnSpc>
                <a:spcPct val="120000"/>
              </a:lnSpc>
              <a:spcBef>
                <a:spcPts val="0"/>
              </a:spcBef>
              <a:buClr>
                <a:srgbClr val="008000"/>
              </a:buClr>
              <a:buNone/>
            </a:pPr>
            <a:endParaRPr lang="en-US" altLang="zh-CN" sz="2200" dirty="0">
              <a:solidFill>
                <a:schemeClr val="accent5"/>
              </a:solidFill>
            </a:endParaRPr>
          </a:p>
        </p:txBody>
      </p:sp>
    </p:spTree>
    <p:extLst>
      <p:ext uri="{BB962C8B-B14F-4D97-AF65-F5344CB8AC3E}">
        <p14:creationId xmlns:p14="http://schemas.microsoft.com/office/powerpoint/2010/main" val="2712017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77411" y="165267"/>
            <a:ext cx="11501229" cy="1325563"/>
          </a:xfrm>
        </p:spPr>
        <p:txBody>
          <a:bodyPr vert="horz" lIns="108825" tIns="54412" rIns="108825" bIns="54412" rtlCol="0" anchor="ctr">
            <a:normAutofit/>
          </a:bodyPr>
          <a:lstStyle/>
          <a:p>
            <a:r>
              <a:rPr lang="zh-CN" altLang="en-US" dirty="0"/>
              <a:t>4.2.1</a:t>
            </a:r>
            <a:r>
              <a:rPr lang="en-US" altLang="zh-CN" dirty="0"/>
              <a:t>/4.2.5</a:t>
            </a:r>
            <a:r>
              <a:rPr lang="zh-CN" altLang="en-US" dirty="0"/>
              <a:t> 正则表达式元字符</a:t>
            </a:r>
            <a:r>
              <a:rPr lang="en-US" altLang="zh-CN" dirty="0"/>
              <a:t>-</a:t>
            </a:r>
            <a:r>
              <a:rPr lang="zh-CN" altLang="en-US" sz="3999" dirty="0"/>
              <a:t>分组符</a:t>
            </a:r>
          </a:p>
        </p:txBody>
      </p:sp>
      <p:sp>
        <p:nvSpPr>
          <p:cNvPr id="48131" name="Rectangle 3"/>
          <p:cNvSpPr>
            <a:spLocks noGrp="1" noChangeArrowheads="1"/>
          </p:cNvSpPr>
          <p:nvPr>
            <p:ph type="body" idx="1"/>
          </p:nvPr>
        </p:nvSpPr>
        <p:spPr>
          <a:xfrm>
            <a:off x="320703" y="1282403"/>
            <a:ext cx="11367050" cy="1346498"/>
          </a:xfrm>
        </p:spPr>
        <p:txBody>
          <a:bodyPr vert="horz" lIns="108825" tIns="54412" rIns="108825" bIns="54412" rtlCol="0">
            <a:noAutofit/>
          </a:bodyPr>
          <a:lstStyle/>
          <a:p>
            <a:pPr>
              <a:lnSpc>
                <a:spcPct val="100000"/>
              </a:lnSpc>
            </a:pPr>
            <a:r>
              <a:rPr lang="zh-CN" altLang="en-US" sz="2000" dirty="0"/>
              <a:t>分组符</a:t>
            </a:r>
            <a:r>
              <a:rPr lang="en-US" altLang="zh-CN" sz="2000" dirty="0"/>
              <a:t>”</a:t>
            </a:r>
            <a:r>
              <a:rPr lang="en-US" altLang="zh-CN" sz="2000" b="1" dirty="0">
                <a:solidFill>
                  <a:schemeClr val="accent5"/>
                </a:solidFill>
              </a:rPr>
              <a:t>()</a:t>
            </a:r>
            <a:r>
              <a:rPr lang="en-US" altLang="zh-CN" sz="2000" dirty="0"/>
              <a:t>”</a:t>
            </a:r>
            <a:r>
              <a:rPr lang="zh-CN" altLang="en-US" sz="2000" dirty="0"/>
              <a:t>：将要匹配的模式进一步分组，也称为子模式。</a:t>
            </a:r>
            <a:endParaRPr lang="en-US" altLang="zh-CN" sz="2000" dirty="0"/>
          </a:p>
          <a:p>
            <a:pPr lvl="1">
              <a:lnSpc>
                <a:spcPct val="100000"/>
              </a:lnSpc>
            </a:pPr>
            <a:r>
              <a:rPr lang="zh-CN" altLang="en-US" sz="2000" dirty="0"/>
              <a:t>在获得匹配的模式的同时也可以获得各个匹配的子模式。</a:t>
            </a:r>
            <a:endParaRPr lang="en-US" altLang="zh-CN" sz="2000" dirty="0"/>
          </a:p>
          <a:p>
            <a:pPr lvl="1">
              <a:lnSpc>
                <a:spcPct val="100000"/>
              </a:lnSpc>
            </a:pPr>
            <a:r>
              <a:rPr lang="en-US" altLang="zh-CN" sz="2000" b="1" dirty="0">
                <a:solidFill>
                  <a:schemeClr val="accent5"/>
                </a:solidFill>
              </a:rPr>
              <a:t>()</a:t>
            </a:r>
            <a:r>
              <a:rPr lang="zh-CN" altLang="en-US" sz="2000" dirty="0"/>
              <a:t>包含的子模式内的内容作为一个整体出现</a:t>
            </a:r>
            <a:r>
              <a:rPr lang="en-US" altLang="zh-CN" sz="2000" dirty="0"/>
              <a:t>,</a:t>
            </a:r>
            <a:r>
              <a:rPr lang="zh-CN" altLang="en-US" sz="2000" dirty="0"/>
              <a:t>可以应用前面介绍的重复限定符，表示子模式重复多次</a:t>
            </a:r>
            <a:endParaRPr lang="en-US" altLang="zh-CN" sz="2000" dirty="0"/>
          </a:p>
          <a:p>
            <a:pPr lvl="1">
              <a:lnSpc>
                <a:spcPct val="100000"/>
              </a:lnSpc>
            </a:pPr>
            <a:r>
              <a:rPr lang="zh-CN" altLang="en-US" sz="2000" dirty="0"/>
              <a:t>子模式可以嵌套</a:t>
            </a:r>
            <a:endParaRPr lang="en-US" altLang="zh-CN" sz="2000" dirty="0"/>
          </a:p>
        </p:txBody>
      </p:sp>
      <p:graphicFrame>
        <p:nvGraphicFramePr>
          <p:cNvPr id="4" name="表格 3"/>
          <p:cNvGraphicFramePr>
            <a:graphicFrameLocks noGrp="1"/>
          </p:cNvGraphicFramePr>
          <p:nvPr>
            <p:extLst>
              <p:ext uri="{D42A27DB-BD31-4B8C-83A1-F6EECF244321}">
                <p14:modId xmlns:p14="http://schemas.microsoft.com/office/powerpoint/2010/main" val="1753979457"/>
              </p:ext>
            </p:extLst>
          </p:nvPr>
        </p:nvGraphicFramePr>
        <p:xfrm>
          <a:off x="7607653" y="2628901"/>
          <a:ext cx="4584347" cy="2067473"/>
        </p:xfrm>
        <a:graphic>
          <a:graphicData uri="http://schemas.openxmlformats.org/drawingml/2006/table">
            <a:tbl>
              <a:tblPr firstRow="1">
                <a:tableStyleId>{B301B821-A1FF-4177-AEE7-76D212191A09}</a:tableStyleId>
              </a:tblPr>
              <a:tblGrid>
                <a:gridCol w="1669697">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u="none" strike="noStrike" kern="1200" cap="none" normalizeH="0" baseline="0" dirty="0">
                          <a:ln>
                            <a:noFill/>
                          </a:ln>
                          <a:solidFill>
                            <a:schemeClr val="tx1"/>
                          </a:solidFill>
                          <a:effectLst/>
                          <a:latin typeface="Arial" pitchFamily="34" charset="0"/>
                          <a:ea typeface="宋体" pitchFamily="2" charset="-122"/>
                          <a:cs typeface="+mn-cs"/>
                        </a:rPr>
                        <a:t>正则表达式</a:t>
                      </a:r>
                      <a:endParaRPr kumimoji="0" lang="zh-CN" altLang="zh-CN" sz="1800" b="1"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1800" u="none" strike="noStrike" cap="none" normalizeH="0" baseline="0" dirty="0">
                          <a:ln>
                            <a:noFill/>
                          </a:ln>
                          <a:effectLst/>
                        </a:rPr>
                        <a:t>说明</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407867">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(pattern)</a:t>
                      </a:r>
                      <a:r>
                        <a:rPr kumimoji="0" lang="zh-CN" altLang="en-US" sz="1800" b="0" i="0" u="none" strike="noStrike" cap="none" normalizeH="0" baseline="0" dirty="0">
                          <a:ln>
                            <a:noFill/>
                          </a:ln>
                          <a:solidFill>
                            <a:schemeClr val="tx1"/>
                          </a:solidFill>
                          <a:effectLst/>
                          <a:latin typeface="Arial" pitchFamily="34" charset="0"/>
                          <a:ea typeface="宋体" pitchFamily="2" charset="-122"/>
                        </a:rPr>
                        <a:t>？</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允许模式重复</a:t>
                      </a:r>
                      <a:r>
                        <a:rPr kumimoji="0" lang="en-US" altLang="zh-CN" sz="1800" u="none" strike="noStrike" kern="1200" cap="none" normalizeH="0" baseline="0" dirty="0">
                          <a:ln>
                            <a:noFill/>
                          </a:ln>
                          <a:solidFill>
                            <a:schemeClr val="dk1"/>
                          </a:solidFill>
                          <a:effectLst/>
                          <a:latin typeface="+mn-lt"/>
                          <a:ea typeface="+mn-ea"/>
                          <a:cs typeface="+mn-cs"/>
                        </a:rPr>
                        <a:t>0</a:t>
                      </a:r>
                      <a:r>
                        <a:rPr kumimoji="0" lang="zh-CN" altLang="en-US" sz="1800" u="none" strike="noStrike" kern="1200" cap="none" normalizeH="0" baseline="0" dirty="0">
                          <a:ln>
                            <a:noFill/>
                          </a:ln>
                          <a:solidFill>
                            <a:schemeClr val="dk1"/>
                          </a:solidFill>
                          <a:effectLst/>
                          <a:latin typeface="+mn-lt"/>
                          <a:ea typeface="+mn-ea"/>
                          <a:cs typeface="+mn-cs"/>
                        </a:rPr>
                        <a:t>次或</a:t>
                      </a:r>
                      <a:r>
                        <a:rPr kumimoji="0" lang="en-US" altLang="zh-CN" sz="1800" u="none" strike="noStrike" kern="1200" cap="none" normalizeH="0" baseline="0" dirty="0">
                          <a:ln>
                            <a:noFill/>
                          </a:ln>
                          <a:solidFill>
                            <a:schemeClr val="dk1"/>
                          </a:solidFill>
                          <a:effectLst/>
                          <a:latin typeface="+mn-lt"/>
                          <a:ea typeface="+mn-ea"/>
                          <a:cs typeface="+mn-cs"/>
                        </a:rPr>
                        <a:t>1</a:t>
                      </a:r>
                      <a:r>
                        <a:rPr kumimoji="0" lang="zh-CN" altLang="en-US" sz="1800" u="none" strike="noStrike" kern="1200" cap="none" normalizeH="0" baseline="0" dirty="0">
                          <a:ln>
                            <a:noFill/>
                          </a:ln>
                          <a:solidFill>
                            <a:schemeClr val="dk1"/>
                          </a:solidFill>
                          <a:effectLst/>
                          <a:latin typeface="+mn-lt"/>
                          <a:ea typeface="+mn-ea"/>
                          <a:cs typeface="+mn-cs"/>
                        </a:rPr>
                        <a:t>次</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40786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(pattern)*</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允许模式重复</a:t>
                      </a:r>
                      <a:r>
                        <a:rPr kumimoji="0" lang="en-US" altLang="zh-CN" sz="1800" u="none" strike="noStrike" kern="1200" cap="none" normalizeH="0" baseline="0" dirty="0">
                          <a:ln>
                            <a:noFill/>
                          </a:ln>
                          <a:solidFill>
                            <a:schemeClr val="dk1"/>
                          </a:solidFill>
                          <a:effectLst/>
                          <a:latin typeface="+mn-lt"/>
                          <a:ea typeface="+mn-ea"/>
                          <a:cs typeface="+mn-cs"/>
                        </a:rPr>
                        <a:t>0</a:t>
                      </a:r>
                      <a:r>
                        <a:rPr kumimoji="0" lang="zh-CN" altLang="en-US" sz="1800" u="none" strike="noStrike" kern="1200" cap="none" normalizeH="0" baseline="0" dirty="0">
                          <a:ln>
                            <a:noFill/>
                          </a:ln>
                          <a:solidFill>
                            <a:schemeClr val="dk1"/>
                          </a:solidFill>
                          <a:effectLst/>
                          <a:latin typeface="+mn-lt"/>
                          <a:ea typeface="+mn-ea"/>
                          <a:cs typeface="+mn-cs"/>
                        </a:rPr>
                        <a:t>次或多次</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40786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dk1"/>
                          </a:solidFill>
                          <a:effectLst/>
                          <a:latin typeface="Arial" pitchFamily="34" charset="0"/>
                          <a:ea typeface="宋体" pitchFamily="2" charset="-122"/>
                          <a:cs typeface="+mn-cs"/>
                        </a:rPr>
                        <a:t>(pattern)+</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允许模式重复</a:t>
                      </a:r>
                      <a:r>
                        <a:rPr kumimoji="0" lang="en-US" altLang="zh-CN" sz="1800" u="none" strike="noStrike" kern="1200" cap="none" normalizeH="0" baseline="0" dirty="0">
                          <a:ln>
                            <a:noFill/>
                          </a:ln>
                          <a:solidFill>
                            <a:schemeClr val="dk1"/>
                          </a:solidFill>
                          <a:effectLst/>
                          <a:latin typeface="+mn-lt"/>
                          <a:ea typeface="+mn-ea"/>
                          <a:cs typeface="+mn-cs"/>
                        </a:rPr>
                        <a:t>1</a:t>
                      </a:r>
                      <a:r>
                        <a:rPr kumimoji="0" lang="zh-CN" altLang="en-US" sz="1800" u="none" strike="noStrike" kern="1200" cap="none" normalizeH="0" baseline="0" dirty="0">
                          <a:ln>
                            <a:noFill/>
                          </a:ln>
                          <a:solidFill>
                            <a:schemeClr val="dk1"/>
                          </a:solidFill>
                          <a:effectLst/>
                          <a:latin typeface="+mn-lt"/>
                          <a:ea typeface="+mn-ea"/>
                          <a:cs typeface="+mn-cs"/>
                        </a:rPr>
                        <a:t>次或多次</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3"/>
                  </a:ext>
                </a:extLst>
              </a:tr>
              <a:tr h="40786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(pattern){</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m,n</a:t>
                      </a:r>
                      <a:r>
                        <a:rPr kumimoji="0" lang="en-US" altLang="zh-CN" sz="18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允许模式重复</a:t>
                      </a:r>
                      <a:r>
                        <a:rPr kumimoji="0" lang="en-US" altLang="zh-CN" sz="1800" u="none" strike="noStrike" kern="1200" cap="none" normalizeH="0" baseline="0" dirty="0" err="1">
                          <a:ln>
                            <a:noFill/>
                          </a:ln>
                          <a:solidFill>
                            <a:schemeClr val="dk1"/>
                          </a:solidFill>
                          <a:effectLst/>
                          <a:latin typeface="+mn-lt"/>
                          <a:ea typeface="+mn-ea"/>
                          <a:cs typeface="+mn-cs"/>
                        </a:rPr>
                        <a:t>m~n</a:t>
                      </a:r>
                      <a:r>
                        <a:rPr kumimoji="0" lang="zh-CN" altLang="en-US" sz="1800" u="none" strike="noStrike" kern="1200" cap="none" normalizeH="0" baseline="0" dirty="0">
                          <a:ln>
                            <a:noFill/>
                          </a:ln>
                          <a:solidFill>
                            <a:schemeClr val="dk1"/>
                          </a:solidFill>
                          <a:effectLst/>
                          <a:latin typeface="+mn-lt"/>
                          <a:ea typeface="+mn-ea"/>
                          <a:cs typeface="+mn-cs"/>
                        </a:rPr>
                        <a:t>次</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4"/>
                  </a:ext>
                </a:extLst>
              </a:tr>
            </a:tbl>
          </a:graphicData>
        </a:graphic>
      </p:graphicFrame>
      <p:sp>
        <p:nvSpPr>
          <p:cNvPr id="10" name="Rectangle 3"/>
          <p:cNvSpPr txBox="1">
            <a:spLocks noChangeArrowheads="1"/>
          </p:cNvSpPr>
          <p:nvPr/>
        </p:nvSpPr>
        <p:spPr>
          <a:xfrm>
            <a:off x="320703" y="4228658"/>
            <a:ext cx="7032597" cy="2488971"/>
          </a:xfrm>
          <a:prstGeom prst="rect">
            <a:avLst/>
          </a:prstGeom>
          <a:solidFill>
            <a:schemeClr val="accent4">
              <a:lumMod val="20000"/>
              <a:lumOff val="80000"/>
            </a:schemeClr>
          </a:solid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sz="1800" dirty="0"/>
              <a:t>&gt;&gt;&gt; </a:t>
            </a:r>
            <a:r>
              <a:rPr lang="en-US" sz="1800" dirty="0" err="1"/>
              <a:t>telNumber</a:t>
            </a:r>
            <a:r>
              <a:rPr lang="en-US" sz="1800" dirty="0"/>
              <a:t> = '''Suppose my Phone No. is 0535-1234567,</a:t>
            </a:r>
          </a:p>
          <a:p>
            <a:pPr>
              <a:lnSpc>
                <a:spcPct val="120000"/>
              </a:lnSpc>
              <a:spcBef>
                <a:spcPts val="0"/>
              </a:spcBef>
              <a:buClr>
                <a:srgbClr val="008000"/>
              </a:buClr>
              <a:buNone/>
            </a:pPr>
            <a:r>
              <a:rPr lang="en-US" sz="1800" dirty="0"/>
              <a:t>yours is 010-12345678, his is 025-87654321.'''</a:t>
            </a:r>
          </a:p>
          <a:p>
            <a:pPr>
              <a:lnSpc>
                <a:spcPct val="120000"/>
              </a:lnSpc>
              <a:spcBef>
                <a:spcPts val="0"/>
              </a:spcBef>
              <a:buClr>
                <a:srgbClr val="008000"/>
              </a:buClr>
              <a:buNone/>
            </a:pPr>
            <a:r>
              <a:rPr lang="en-US" sz="1800" dirty="0"/>
              <a:t>&gt;&gt;&gt; </a:t>
            </a:r>
            <a:r>
              <a:rPr lang="en-US" sz="1800" dirty="0" err="1"/>
              <a:t>re.findall</a:t>
            </a:r>
            <a:r>
              <a:rPr lang="en-US" sz="1800" dirty="0"/>
              <a:t>(r'</a:t>
            </a:r>
            <a:r>
              <a:rPr lang="en-US" sz="1800" dirty="0">
                <a:solidFill>
                  <a:srgbClr val="FF0000"/>
                </a:solidFill>
              </a:rPr>
              <a:t>(\d{3,4})</a:t>
            </a:r>
            <a:r>
              <a:rPr lang="en-US" sz="1800" dirty="0"/>
              <a:t>-</a:t>
            </a:r>
            <a:r>
              <a:rPr lang="en-US" sz="1800" dirty="0">
                <a:solidFill>
                  <a:srgbClr val="FF0000"/>
                </a:solidFill>
              </a:rPr>
              <a:t>(\d{7,8})</a:t>
            </a:r>
            <a:r>
              <a:rPr lang="en-US" sz="1800" dirty="0"/>
              <a:t>',</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 '1234567'), ('010', '12345678'), ('025', '87654321')]</a:t>
            </a:r>
          </a:p>
          <a:p>
            <a:pPr>
              <a:lnSpc>
                <a:spcPct val="120000"/>
              </a:lnSpc>
              <a:spcBef>
                <a:spcPts val="0"/>
              </a:spcBef>
              <a:buClr>
                <a:srgbClr val="008000"/>
              </a:buClr>
              <a:buNone/>
            </a:pPr>
            <a:r>
              <a:rPr lang="en-US" sz="1800" dirty="0"/>
              <a:t>&gt;&gt;&gt; </a:t>
            </a:r>
            <a:r>
              <a:rPr lang="en-US" sz="1800" dirty="0" err="1"/>
              <a:t>re.findall</a:t>
            </a:r>
            <a:r>
              <a:rPr lang="en-US" sz="1800" dirty="0"/>
              <a:t>(r'</a:t>
            </a:r>
            <a:r>
              <a:rPr lang="en-US" sz="1800" dirty="0">
                <a:solidFill>
                  <a:srgbClr val="0070C0"/>
                </a:solidFill>
              </a:rPr>
              <a:t>(</a:t>
            </a:r>
            <a:r>
              <a:rPr lang="en-US" sz="1800" dirty="0">
                <a:solidFill>
                  <a:srgbClr val="FF0000"/>
                </a:solidFill>
              </a:rPr>
              <a:t>(\d{3,4})</a:t>
            </a:r>
            <a:r>
              <a:rPr lang="en-US" sz="1800" dirty="0"/>
              <a:t>-</a:t>
            </a:r>
            <a:r>
              <a:rPr lang="en-US" sz="1800" dirty="0">
                <a:solidFill>
                  <a:srgbClr val="FF0000"/>
                </a:solidFill>
              </a:rPr>
              <a:t>(\d{7,8})</a:t>
            </a:r>
            <a:r>
              <a:rPr lang="en-US" sz="1800" dirty="0">
                <a:solidFill>
                  <a:srgbClr val="0070C0"/>
                </a:solidFill>
              </a:rPr>
              <a:t>)</a:t>
            </a:r>
            <a:r>
              <a:rPr lang="en-US" sz="1800" dirty="0"/>
              <a:t>',</a:t>
            </a:r>
            <a:r>
              <a:rPr lang="en-US" sz="1800" dirty="0" err="1"/>
              <a:t>telNumber</a:t>
            </a:r>
            <a:r>
              <a:rPr lang="en-US" sz="1800" dirty="0"/>
              <a:t>)</a:t>
            </a:r>
          </a:p>
          <a:p>
            <a:pPr>
              <a:lnSpc>
                <a:spcPct val="120000"/>
              </a:lnSpc>
              <a:spcBef>
                <a:spcPts val="0"/>
              </a:spcBef>
              <a:buClr>
                <a:srgbClr val="008000"/>
              </a:buClr>
              <a:buNone/>
            </a:pPr>
            <a:r>
              <a:rPr lang="en-US" sz="1800" b="1" dirty="0">
                <a:solidFill>
                  <a:schemeClr val="accent5"/>
                </a:solidFill>
              </a:rPr>
              <a:t>[('0535-1234567', '0535', '1234567'), ('010-12345678', '010', '12345678'), </a:t>
            </a:r>
            <a:r>
              <a:rPr lang="zh-CN" altLang="en-US" sz="1800" b="1" dirty="0">
                <a:solidFill>
                  <a:schemeClr val="accent5"/>
                </a:solidFill>
              </a:rPr>
              <a:t>   </a:t>
            </a:r>
            <a:r>
              <a:rPr lang="en-US" sz="1800" b="1" dirty="0">
                <a:solidFill>
                  <a:schemeClr val="accent5"/>
                </a:solidFill>
              </a:rPr>
              <a:t>('025-87654321', '025', '87654321')]</a:t>
            </a:r>
            <a:endParaRPr lang="zh-CN" altLang="en-US" sz="1800" b="1" dirty="0">
              <a:solidFill>
                <a:schemeClr val="accent5"/>
              </a:solidFill>
            </a:endParaRPr>
          </a:p>
        </p:txBody>
      </p:sp>
      <p:sp>
        <p:nvSpPr>
          <p:cNvPr id="5" name="矩形 4"/>
          <p:cNvSpPr/>
          <p:nvPr/>
        </p:nvSpPr>
        <p:spPr>
          <a:xfrm>
            <a:off x="7607652" y="4901241"/>
            <a:ext cx="4298597" cy="707886"/>
          </a:xfrm>
          <a:prstGeom prst="rect">
            <a:avLst/>
          </a:prstGeom>
        </p:spPr>
        <p:txBody>
          <a:bodyPr wrap="square">
            <a:spAutoFit/>
          </a:bodyPr>
          <a:lstStyle/>
          <a:p>
            <a:r>
              <a:rPr lang="zh-CN" altLang="en-US" sz="2000" dirty="0">
                <a:solidFill>
                  <a:schemeClr val="accent5">
                    <a:lumMod val="75000"/>
                  </a:schemeClr>
                </a:solidFill>
              </a:rPr>
              <a:t>例如’(red)+’可以匹配 ’redred’ </a:t>
            </a:r>
            <a:endParaRPr lang="en-US" altLang="zh-CN" sz="2000" dirty="0">
              <a:solidFill>
                <a:schemeClr val="accent5">
                  <a:lumMod val="75000"/>
                </a:schemeClr>
              </a:solidFill>
            </a:endParaRPr>
          </a:p>
          <a:p>
            <a:r>
              <a:rPr lang="zh-CN" altLang="en-US" sz="2000" dirty="0">
                <a:solidFill>
                  <a:schemeClr val="accent5">
                    <a:lumMod val="75000"/>
                  </a:schemeClr>
                </a:solidFill>
              </a:rPr>
              <a:t> ’redredred‘ 等多个重复’red’的情况</a:t>
            </a:r>
          </a:p>
        </p:txBody>
      </p:sp>
      <p:sp>
        <p:nvSpPr>
          <p:cNvPr id="6" name="矩形 5"/>
          <p:cNvSpPr/>
          <p:nvPr/>
        </p:nvSpPr>
        <p:spPr>
          <a:xfrm>
            <a:off x="363110" y="3127491"/>
            <a:ext cx="6513939"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t>re.</a:t>
            </a:r>
            <a:r>
              <a:rPr lang="en-US" altLang="zh-CN" sz="2000" dirty="0">
                <a:latin typeface="Arial" pitchFamily="34" charset="0"/>
                <a:ea typeface="宋体" pitchFamily="2" charset="-122"/>
              </a:rPr>
              <a:t> </a:t>
            </a:r>
            <a:r>
              <a:rPr lang="en-US" altLang="zh-CN" sz="2000" dirty="0" err="1">
                <a:latin typeface="Arial" pitchFamily="34" charset="0"/>
                <a:ea typeface="宋体" pitchFamily="2" charset="-122"/>
              </a:rPr>
              <a:t>findall</a:t>
            </a:r>
            <a:r>
              <a:rPr lang="en-US" altLang="zh-CN" sz="2000" dirty="0">
                <a:latin typeface="Arial" pitchFamily="34" charset="0"/>
                <a:ea typeface="宋体" pitchFamily="2" charset="-122"/>
              </a:rPr>
              <a:t>(</a:t>
            </a:r>
            <a:r>
              <a:rPr lang="en-US" altLang="zh-CN" sz="2000" dirty="0" err="1">
                <a:latin typeface="Arial" pitchFamily="34" charset="0"/>
                <a:ea typeface="宋体" pitchFamily="2" charset="-122"/>
              </a:rPr>
              <a:t>pattern,string</a:t>
            </a:r>
            <a:r>
              <a:rPr lang="en-US" altLang="zh-CN" sz="2000" dirty="0">
                <a:latin typeface="Arial" pitchFamily="34" charset="0"/>
                <a:ea typeface="宋体" pitchFamily="2" charset="-122"/>
              </a:rPr>
              <a:t>[,flags]):</a:t>
            </a:r>
            <a:r>
              <a:rPr lang="zh-CN" altLang="en-US" sz="2000" dirty="0"/>
              <a:t>返回匹配结果列表，若</a:t>
            </a:r>
            <a:r>
              <a:rPr lang="en-US" altLang="zh-CN" sz="2000" dirty="0"/>
              <a:t>pattern</a:t>
            </a:r>
            <a:r>
              <a:rPr lang="zh-CN" altLang="en-US" sz="2000" dirty="0"/>
              <a:t>含有子模式，则仅输出子模式，如果有多个子模式，则以</a:t>
            </a:r>
            <a:r>
              <a:rPr lang="en-US" altLang="zh-CN" sz="2000" dirty="0"/>
              <a:t>tuple</a:t>
            </a:r>
            <a:r>
              <a:rPr lang="zh-CN" altLang="en-US" sz="2000" dirty="0"/>
              <a:t>的形式描述</a:t>
            </a:r>
            <a:endParaRPr lang="en-US" altLang="zh-CN" sz="2000" dirty="0"/>
          </a:p>
        </p:txBody>
      </p:sp>
    </p:spTree>
    <p:extLst>
      <p:ext uri="{BB962C8B-B14F-4D97-AF65-F5344CB8AC3E}">
        <p14:creationId xmlns:p14="http://schemas.microsoft.com/office/powerpoint/2010/main" val="164795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77411" y="165267"/>
            <a:ext cx="11592493" cy="1325563"/>
          </a:xfrm>
        </p:spPr>
        <p:txBody>
          <a:bodyPr vert="horz" lIns="108825" tIns="54412" rIns="108825" bIns="54412" rtlCol="0" anchor="ctr">
            <a:normAutofit/>
          </a:bodyPr>
          <a:lstStyle/>
          <a:p>
            <a:r>
              <a:rPr lang="zh-CN" altLang="en-US" dirty="0"/>
              <a:t>4.2.1</a:t>
            </a:r>
            <a:r>
              <a:rPr lang="en-US" altLang="zh-CN" dirty="0"/>
              <a:t>/4.2.5</a:t>
            </a:r>
            <a:r>
              <a:rPr lang="zh-CN" altLang="en-US" dirty="0"/>
              <a:t> 正则表达式元字符</a:t>
            </a:r>
            <a:r>
              <a:rPr lang="en-US" altLang="zh-CN" dirty="0"/>
              <a:t>-</a:t>
            </a:r>
            <a:r>
              <a:rPr lang="zh-CN" altLang="en-US" sz="3999" dirty="0"/>
              <a:t>分组符</a:t>
            </a:r>
          </a:p>
        </p:txBody>
      </p:sp>
      <p:sp>
        <p:nvSpPr>
          <p:cNvPr id="7" name="文本框 6"/>
          <p:cNvSpPr txBox="1"/>
          <p:nvPr/>
        </p:nvSpPr>
        <p:spPr>
          <a:xfrm>
            <a:off x="477411" y="1490830"/>
            <a:ext cx="11592493"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每个</a:t>
            </a:r>
            <a:r>
              <a:rPr lang="en-US" altLang="zh-CN" sz="2400" dirty="0"/>
              <a:t>group</a:t>
            </a:r>
            <a:r>
              <a:rPr lang="zh-CN" altLang="en-US" sz="2400" dirty="0"/>
              <a:t>有一个编号</a:t>
            </a:r>
            <a:r>
              <a:rPr lang="en-US" altLang="zh-CN" sz="2400" dirty="0"/>
              <a:t>: </a:t>
            </a:r>
          </a:p>
          <a:p>
            <a:pPr marL="742950" lvl="1" indent="-285750">
              <a:buFont typeface="Arial" panose="020B0604020202020204" pitchFamily="34" charset="0"/>
              <a:buChar char="•"/>
            </a:pPr>
            <a:r>
              <a:rPr lang="zh-CN" altLang="en-US" sz="2400" dirty="0"/>
              <a:t>按照从左到右的左括号的顺序从</a:t>
            </a:r>
            <a:r>
              <a:rPr lang="en-US" altLang="zh-CN" sz="2400" dirty="0"/>
              <a:t>1</a:t>
            </a:r>
            <a:r>
              <a:rPr lang="zh-CN" altLang="en-US" sz="2400" dirty="0"/>
              <a:t>开始进行编号；编号</a:t>
            </a:r>
            <a:r>
              <a:rPr lang="en-US" altLang="zh-CN" sz="2400" dirty="0"/>
              <a:t>0</a:t>
            </a:r>
            <a:r>
              <a:rPr lang="zh-CN" altLang="en-US" sz="2400" dirty="0"/>
              <a:t>表示整个匹配的模式。</a:t>
            </a:r>
            <a:endParaRPr lang="en-US" altLang="zh-CN" sz="2400" dirty="0"/>
          </a:p>
          <a:p>
            <a:pPr marL="742950" lvl="1" indent="-285750">
              <a:buFont typeface="Arial" panose="020B0604020202020204" pitchFamily="34" charset="0"/>
              <a:buChar char="•"/>
            </a:pPr>
            <a:r>
              <a:rPr lang="zh-CN" altLang="en-US" sz="2400" dirty="0"/>
              <a:t>可以通过</a:t>
            </a:r>
            <a:r>
              <a:rPr lang="en-US" altLang="zh-CN" sz="2400" dirty="0"/>
              <a:t>match</a:t>
            </a:r>
            <a:r>
              <a:rPr lang="zh-CN" altLang="en-US" sz="2400" dirty="0"/>
              <a:t>对象的</a:t>
            </a:r>
            <a:r>
              <a:rPr lang="en-US" altLang="zh-CN" sz="2400" dirty="0"/>
              <a:t>group</a:t>
            </a:r>
            <a:r>
              <a:rPr lang="zh-CN" altLang="en-US" sz="2400" dirty="0"/>
              <a:t>和</a:t>
            </a:r>
            <a:r>
              <a:rPr lang="en-US" altLang="zh-CN" sz="2400" dirty="0"/>
              <a:t>groups</a:t>
            </a:r>
            <a:r>
              <a:rPr lang="zh-CN" altLang="en-US" sz="2400" dirty="0"/>
              <a:t>函数来获得匹配的</a:t>
            </a:r>
            <a:r>
              <a:rPr lang="en-US" altLang="zh-CN" sz="2400" dirty="0"/>
              <a:t>group</a:t>
            </a:r>
            <a:r>
              <a:rPr lang="zh-CN" altLang="en-US" sz="2400" dirty="0"/>
              <a:t>，可以通过</a:t>
            </a:r>
            <a:r>
              <a:rPr lang="en-US" altLang="zh-CN" sz="2400" dirty="0"/>
              <a:t>span</a:t>
            </a:r>
            <a:r>
              <a:rPr lang="zh-CN" altLang="en-US" sz="2400" dirty="0"/>
              <a:t>、</a:t>
            </a:r>
            <a:r>
              <a:rPr lang="en-US" altLang="zh-CN" sz="2400" dirty="0"/>
              <a:t>start</a:t>
            </a:r>
            <a:r>
              <a:rPr lang="zh-CN" altLang="en-US" sz="2400" dirty="0"/>
              <a:t>、</a:t>
            </a:r>
            <a:r>
              <a:rPr lang="en-US" altLang="zh-CN" sz="2400" dirty="0"/>
              <a:t>end</a:t>
            </a:r>
            <a:r>
              <a:rPr lang="zh-CN" altLang="en-US" sz="2400" dirty="0"/>
              <a:t>等函数获得</a:t>
            </a:r>
            <a:r>
              <a:rPr lang="en-US" altLang="zh-CN" sz="2400" dirty="0"/>
              <a:t>group</a:t>
            </a:r>
            <a:r>
              <a:rPr lang="zh-CN" altLang="en-US" sz="2400" dirty="0"/>
              <a:t>匹配的位置。传递的参数可以是单个组编号，也可以是多个组编号，此时返回包含各组内容或者位置的</a:t>
            </a:r>
            <a:r>
              <a:rPr lang="en-US" altLang="zh-CN" sz="2400" dirty="0"/>
              <a:t>tuple</a:t>
            </a:r>
            <a:r>
              <a:rPr lang="zh-CN" altLang="en-US" sz="2400" dirty="0"/>
              <a:t>。如果不传递参数，缺省为</a:t>
            </a:r>
            <a:r>
              <a:rPr lang="en-US" altLang="zh-CN" sz="2400" dirty="0"/>
              <a:t>group 0</a:t>
            </a:r>
            <a:r>
              <a:rPr lang="zh-CN" altLang="en-US" sz="2400" dirty="0"/>
              <a:t>。</a:t>
            </a:r>
          </a:p>
        </p:txBody>
      </p:sp>
      <p:sp>
        <p:nvSpPr>
          <p:cNvPr id="8" name="矩形 7"/>
          <p:cNvSpPr/>
          <p:nvPr/>
        </p:nvSpPr>
        <p:spPr>
          <a:xfrm>
            <a:off x="182131" y="3934123"/>
            <a:ext cx="8643646" cy="2923877"/>
          </a:xfrm>
          <a:prstGeom prst="rect">
            <a:avLst/>
          </a:prstGeom>
          <a:ln>
            <a:solidFill>
              <a:schemeClr val="accent1"/>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search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r'(([\d]{2})-)?([\d]{2,3})-([\d]{7,8})'</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'Tel: 21-65642222,'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 </a:t>
            </a: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#&lt;_</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sre.SRE_Match</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object; span=(5, 16), match='21-65642222'&gt;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p>
          <a:p>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'group 0:%</a:t>
            </a:r>
            <a:r>
              <a:rPr lang="en-US" altLang="zh-CN" sz="2000"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s,span</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%s'</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span</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(1,2))</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v</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enumerate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'group %d: %s, span %s'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v</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span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11" name="矩形 10"/>
          <p:cNvSpPr/>
          <p:nvPr/>
        </p:nvSpPr>
        <p:spPr>
          <a:xfrm>
            <a:off x="5408209" y="3567643"/>
            <a:ext cx="3217547" cy="369332"/>
          </a:xfrm>
          <a:prstGeom prst="rect">
            <a:avLst/>
          </a:prstGeom>
        </p:spPr>
        <p:txBody>
          <a:bodyPr wrap="none">
            <a:spAutoFit/>
          </a:bodyPr>
          <a:lstStyle/>
          <a:p>
            <a:r>
              <a:rPr lang="en-US" altLang="zh-CN" u="sng"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'Tel: 86-21-65642222,'</a:t>
            </a:r>
            <a:endParaRPr lang="zh-CN" altLang="en-US" u="sng" dirty="0">
              <a:solidFill>
                <a:srgbClr val="FF0000"/>
              </a:solidFill>
            </a:endParaRPr>
          </a:p>
        </p:txBody>
      </p:sp>
      <p:sp>
        <p:nvSpPr>
          <p:cNvPr id="13" name="矩形 12"/>
          <p:cNvSpPr/>
          <p:nvPr/>
        </p:nvSpPr>
        <p:spPr>
          <a:xfrm>
            <a:off x="8825777" y="3949293"/>
            <a:ext cx="3244127" cy="1815882"/>
          </a:xfrm>
          <a:prstGeom prst="rect">
            <a:avLst/>
          </a:prstGeom>
        </p:spPr>
        <p:txBody>
          <a:bodyPr wrap="square">
            <a:spAutoFit/>
          </a:bodyPr>
          <a:lstStyle/>
          <a:p>
            <a:r>
              <a:rPr lang="zh-CN" altLang="en-US" sz="1600" dirty="0">
                <a:solidFill>
                  <a:schemeClr val="accent5">
                    <a:lumMod val="75000"/>
                  </a:schemeClr>
                </a:solidFill>
              </a:rPr>
              <a:t>(None, None, '21', '65642222')</a:t>
            </a:r>
          </a:p>
          <a:p>
            <a:r>
              <a:rPr lang="zh-CN" altLang="en-US" sz="1600" dirty="0">
                <a:solidFill>
                  <a:schemeClr val="accent5">
                    <a:lumMod val="75000"/>
                  </a:schemeClr>
                </a:solidFill>
              </a:rPr>
              <a:t>group 0: 21-65642222, span (5, 16)</a:t>
            </a:r>
            <a:endParaRPr lang="en-US" altLang="zh-CN" sz="1600" dirty="0">
              <a:solidFill>
                <a:schemeClr val="accent5">
                  <a:lumMod val="75000"/>
                </a:schemeClr>
              </a:solidFill>
            </a:endParaRPr>
          </a:p>
          <a:p>
            <a:r>
              <a:rPr lang="en-US" altLang="zh-CN" sz="1600" dirty="0">
                <a:solidFill>
                  <a:schemeClr val="accent5">
                    <a:lumMod val="75000"/>
                  </a:schemeClr>
                </a:solidFill>
              </a:rPr>
              <a:t>(None, None)</a:t>
            </a:r>
            <a:endParaRPr lang="zh-CN" altLang="en-US" sz="1600" dirty="0">
              <a:solidFill>
                <a:schemeClr val="accent5">
                  <a:lumMod val="75000"/>
                </a:schemeClr>
              </a:solidFill>
            </a:endParaRPr>
          </a:p>
          <a:p>
            <a:r>
              <a:rPr lang="zh-CN" altLang="en-US" sz="1600" dirty="0">
                <a:solidFill>
                  <a:schemeClr val="accent5">
                    <a:lumMod val="75000"/>
                  </a:schemeClr>
                </a:solidFill>
              </a:rPr>
              <a:t>group 1: None, span (-1, -1)</a:t>
            </a:r>
          </a:p>
          <a:p>
            <a:r>
              <a:rPr lang="zh-CN" altLang="en-US" sz="1600" dirty="0">
                <a:solidFill>
                  <a:schemeClr val="accent5">
                    <a:lumMod val="75000"/>
                  </a:schemeClr>
                </a:solidFill>
              </a:rPr>
              <a:t>group 2: None, span (-1, -1)</a:t>
            </a:r>
          </a:p>
          <a:p>
            <a:r>
              <a:rPr lang="zh-CN" altLang="en-US" sz="1600" dirty="0">
                <a:solidFill>
                  <a:schemeClr val="accent5">
                    <a:lumMod val="75000"/>
                  </a:schemeClr>
                </a:solidFill>
              </a:rPr>
              <a:t>group 3: 21, span (5, 7)</a:t>
            </a:r>
          </a:p>
          <a:p>
            <a:r>
              <a:rPr lang="zh-CN" altLang="en-US" sz="1600" dirty="0">
                <a:solidFill>
                  <a:schemeClr val="accent5">
                    <a:lumMod val="75000"/>
                  </a:schemeClr>
                </a:solidFill>
              </a:rPr>
              <a:t>group 4: 65642222, span (8, 16)</a:t>
            </a:r>
          </a:p>
        </p:txBody>
      </p:sp>
    </p:spTree>
    <p:extLst>
      <p:ext uri="{BB962C8B-B14F-4D97-AF65-F5344CB8AC3E}">
        <p14:creationId xmlns:p14="http://schemas.microsoft.com/office/powerpoint/2010/main" val="326528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77411" y="165267"/>
            <a:ext cx="11556093" cy="1325563"/>
          </a:xfrm>
        </p:spPr>
        <p:txBody>
          <a:bodyPr vert="horz" lIns="108825" tIns="54412" rIns="108825" bIns="54412" rtlCol="0" anchor="ctr">
            <a:normAutofit/>
          </a:bodyPr>
          <a:lstStyle/>
          <a:p>
            <a:r>
              <a:rPr lang="zh-CN" altLang="en-US" dirty="0"/>
              <a:t>4.2.1</a:t>
            </a:r>
            <a:r>
              <a:rPr lang="en-US" altLang="zh-CN" dirty="0"/>
              <a:t>/4.2.5</a:t>
            </a:r>
            <a:r>
              <a:rPr lang="zh-CN" altLang="en-US" dirty="0"/>
              <a:t> 正则表达式元字符</a:t>
            </a:r>
            <a:r>
              <a:rPr lang="en-US" altLang="zh-CN" dirty="0"/>
              <a:t>-</a:t>
            </a:r>
            <a:r>
              <a:rPr lang="zh-CN" altLang="en-US" sz="3999" dirty="0"/>
              <a:t>分组符</a:t>
            </a:r>
            <a:r>
              <a:rPr lang="en-US" altLang="zh-CN" sz="3999" dirty="0"/>
              <a:t>(</a:t>
            </a:r>
            <a:r>
              <a:rPr lang="zh-CN" altLang="en-US" sz="3999" dirty="0"/>
              <a:t>不作要求）</a:t>
            </a:r>
          </a:p>
        </p:txBody>
      </p:sp>
      <p:sp>
        <p:nvSpPr>
          <p:cNvPr id="7" name="文本框 6"/>
          <p:cNvSpPr txBox="1"/>
          <p:nvPr/>
        </p:nvSpPr>
        <p:spPr>
          <a:xfrm>
            <a:off x="477411" y="1490830"/>
            <a:ext cx="10895439"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有的时候可能要进行分组，但是用户并不关心某个组具体匹配的子模式是什么</a:t>
            </a:r>
            <a:endParaRPr lang="en-US" altLang="zh-CN" sz="2400" dirty="0"/>
          </a:p>
          <a:p>
            <a:pPr marL="342900" indent="-342900">
              <a:buFont typeface="Arial" panose="020B0604020202020204" pitchFamily="34" charset="0"/>
              <a:buChar char="•"/>
            </a:pPr>
            <a:r>
              <a:rPr lang="zh-CN" altLang="en-US" sz="2400" dirty="0"/>
              <a:t>可以通过在</a:t>
            </a:r>
            <a:r>
              <a:rPr lang="en-US" altLang="zh-CN" sz="2400" b="1" dirty="0">
                <a:solidFill>
                  <a:srgbClr val="FF0000"/>
                </a:solidFill>
              </a:rPr>
              <a:t>(</a:t>
            </a:r>
            <a:r>
              <a:rPr lang="zh-CN" altLang="en-US" sz="2400" dirty="0"/>
              <a:t>后面添加</a:t>
            </a:r>
            <a:r>
              <a:rPr lang="en-US" altLang="zh-CN" sz="2400" dirty="0"/>
              <a:t>?: </a:t>
            </a:r>
            <a:r>
              <a:rPr lang="zh-CN" altLang="en-US" sz="2400" dirty="0"/>
              <a:t>表示对该分组匹配的内容不感兴趣</a:t>
            </a:r>
            <a:endParaRPr lang="en-US" altLang="zh-CN" sz="2400" dirty="0"/>
          </a:p>
          <a:p>
            <a:pPr marL="342900" indent="-342900">
              <a:buFont typeface="Arial" panose="020B0604020202020204" pitchFamily="34" charset="0"/>
              <a:buChar char="•"/>
            </a:pPr>
            <a:r>
              <a:rPr lang="zh-CN" altLang="en-US" sz="2400" dirty="0"/>
              <a:t>不感兴趣的组也不占用组编号</a:t>
            </a:r>
          </a:p>
        </p:txBody>
      </p:sp>
      <p:sp>
        <p:nvSpPr>
          <p:cNvPr id="2" name="矩形 1"/>
          <p:cNvSpPr/>
          <p:nvPr/>
        </p:nvSpPr>
        <p:spPr>
          <a:xfrm>
            <a:off x="333955" y="2989649"/>
            <a:ext cx="11038896" cy="1938992"/>
          </a:xfrm>
          <a:prstGeom prst="rect">
            <a:avLst/>
          </a:prstGeom>
          <a:ln>
            <a:solidFill>
              <a:schemeClr val="accent1"/>
            </a:solidFill>
          </a:ln>
        </p:spPr>
        <p:txBody>
          <a:bodyPr wrap="square">
            <a:spAutoFit/>
          </a:bodyPr>
          <a:lstStyle/>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search</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r'(?:([\d]{2})-)?([\d]{2,3})-([\d]{7,8})'</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'Tel: 21-65642222,'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a:p>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groups</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a:p>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'group 0: %s, span %s'</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span</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a:p>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v</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enumerate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groups</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'group %d: %s, span %s'</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v</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span</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p:txBody>
      </p:sp>
      <p:sp>
        <p:nvSpPr>
          <p:cNvPr id="3" name="矩形 2"/>
          <p:cNvSpPr/>
          <p:nvPr/>
        </p:nvSpPr>
        <p:spPr>
          <a:xfrm>
            <a:off x="2552700" y="5093781"/>
            <a:ext cx="3905250" cy="1477328"/>
          </a:xfrm>
          <a:prstGeom prst="rect">
            <a:avLst/>
          </a:prstGeom>
        </p:spPr>
        <p:txBody>
          <a:bodyPr wrap="square">
            <a:spAutoFit/>
          </a:bodyPr>
          <a:lstStyle/>
          <a:p>
            <a:r>
              <a:rPr lang="zh-CN" altLang="en-US" dirty="0">
                <a:solidFill>
                  <a:schemeClr val="accent5">
                    <a:lumMod val="75000"/>
                  </a:schemeClr>
                </a:solidFill>
              </a:rPr>
              <a:t>(None, '21', '65642222')</a:t>
            </a:r>
          </a:p>
          <a:p>
            <a:r>
              <a:rPr lang="zh-CN" altLang="en-US" dirty="0">
                <a:solidFill>
                  <a:schemeClr val="accent5">
                    <a:lumMod val="75000"/>
                  </a:schemeClr>
                </a:solidFill>
              </a:rPr>
              <a:t>group 0: 21-65642222, span (5, 16)</a:t>
            </a:r>
          </a:p>
          <a:p>
            <a:r>
              <a:rPr lang="zh-CN" altLang="en-US" dirty="0">
                <a:solidFill>
                  <a:schemeClr val="accent5">
                    <a:lumMod val="75000"/>
                  </a:schemeClr>
                </a:solidFill>
              </a:rPr>
              <a:t>group 1: None, span (-1, -1)</a:t>
            </a:r>
          </a:p>
          <a:p>
            <a:r>
              <a:rPr lang="zh-CN" altLang="en-US" dirty="0">
                <a:solidFill>
                  <a:schemeClr val="accent5">
                    <a:lumMod val="75000"/>
                  </a:schemeClr>
                </a:solidFill>
              </a:rPr>
              <a:t>group 2: 21, span (5, 7)</a:t>
            </a:r>
          </a:p>
          <a:p>
            <a:r>
              <a:rPr lang="zh-CN" altLang="en-US" dirty="0">
                <a:solidFill>
                  <a:schemeClr val="accent5">
                    <a:lumMod val="75000"/>
                  </a:schemeClr>
                </a:solidFill>
              </a:rPr>
              <a:t>group 3: 65642222, span (8, 16)</a:t>
            </a:r>
          </a:p>
        </p:txBody>
      </p:sp>
    </p:spTree>
    <p:extLst>
      <p:ext uri="{BB962C8B-B14F-4D97-AF65-F5344CB8AC3E}">
        <p14:creationId xmlns:p14="http://schemas.microsoft.com/office/powerpoint/2010/main" val="219363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0416" y="386174"/>
            <a:ext cx="11497056" cy="1325563"/>
          </a:xfrm>
        </p:spPr>
        <p:txBody>
          <a:bodyPr/>
          <a:lstStyle/>
          <a:p>
            <a:r>
              <a:rPr lang="zh-CN" altLang="en-US" dirty="0"/>
              <a:t>4.2.</a:t>
            </a:r>
            <a:r>
              <a:rPr lang="en-US" altLang="zh-CN" dirty="0"/>
              <a:t>1/4.2.5</a:t>
            </a:r>
            <a:r>
              <a:rPr lang="zh-CN" altLang="en-US" dirty="0"/>
              <a:t> 正则表达式元字符</a:t>
            </a:r>
            <a:r>
              <a:rPr lang="en-US" altLang="zh-CN" dirty="0"/>
              <a:t>-</a:t>
            </a:r>
            <a:r>
              <a:rPr lang="zh-CN" altLang="en-US" sz="3999" dirty="0"/>
              <a:t>分组符</a:t>
            </a:r>
            <a:r>
              <a:rPr lang="en-US" altLang="zh-CN" dirty="0"/>
              <a:t>(</a:t>
            </a:r>
            <a:r>
              <a:rPr lang="zh-CN" altLang="en-US" dirty="0"/>
              <a:t>不作要求）</a:t>
            </a:r>
          </a:p>
        </p:txBody>
      </p:sp>
      <p:sp>
        <p:nvSpPr>
          <p:cNvPr id="3" name="内容占位符 2"/>
          <p:cNvSpPr>
            <a:spLocks noGrp="1"/>
          </p:cNvSpPr>
          <p:nvPr>
            <p:ph idx="1"/>
          </p:nvPr>
        </p:nvSpPr>
        <p:spPr>
          <a:xfrm>
            <a:off x="838200" y="1825626"/>
            <a:ext cx="10515600" cy="601524"/>
          </a:xfrm>
        </p:spPr>
        <p:txBody>
          <a:bodyPr>
            <a:normAutofit/>
          </a:bodyPr>
          <a:lstStyle/>
          <a:p>
            <a:r>
              <a:rPr lang="zh-CN" altLang="en-US" sz="2200" dirty="0"/>
              <a:t>可以给分组</a:t>
            </a:r>
            <a:r>
              <a:rPr lang="en-US" altLang="zh-CN" sz="2200" dirty="0"/>
              <a:t>(</a:t>
            </a:r>
            <a:r>
              <a:rPr lang="zh-CN" altLang="en-US" sz="2200" dirty="0"/>
              <a:t>子模式</a:t>
            </a:r>
            <a:r>
              <a:rPr lang="en-US" altLang="zh-CN" sz="2200" dirty="0"/>
              <a:t>)</a:t>
            </a:r>
            <a:r>
              <a:rPr lang="zh-CN" altLang="en-US" sz="2200" dirty="0"/>
              <a:t>命名，方便引用，而且更改正则表达式也不会有影响</a:t>
            </a:r>
            <a:endParaRPr lang="en-US" altLang="zh-CN" sz="2200" dirty="0"/>
          </a:p>
        </p:txBody>
      </p:sp>
      <p:sp>
        <p:nvSpPr>
          <p:cNvPr id="4" name="矩形 3"/>
          <p:cNvSpPr/>
          <p:nvPr/>
        </p:nvSpPr>
        <p:spPr>
          <a:xfrm>
            <a:off x="685800" y="4409252"/>
            <a:ext cx="10191750" cy="2031325"/>
          </a:xfrm>
          <a:prstGeom prst="rect">
            <a:avLst/>
          </a:prstGeom>
          <a:ln>
            <a:solidFill>
              <a:schemeClr val="accent1"/>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search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r'((?P&lt;country&gt;[\d]{2})-)?(?P&lt;city&gt;[\d]{2,3})-(?P&lt;phone&gt;[\d]{7,8})'</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'Tel: 21-65642222,'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groupdict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'group 0: %s, span %s'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span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k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groupdict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'group %s: %s, span %s'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match2</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span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k</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5" name="矩形 4"/>
          <p:cNvSpPr/>
          <p:nvPr/>
        </p:nvSpPr>
        <p:spPr>
          <a:xfrm>
            <a:off x="7239000" y="2290488"/>
            <a:ext cx="4953000" cy="1754326"/>
          </a:xfrm>
          <a:prstGeom prst="rect">
            <a:avLst/>
          </a:prstGeom>
        </p:spPr>
        <p:txBody>
          <a:bodyPr wrap="square">
            <a:spAutoFit/>
          </a:bodyPr>
          <a:lstStyle/>
          <a:p>
            <a:r>
              <a:rPr lang="zh-CN" altLang="en-US" dirty="0">
                <a:solidFill>
                  <a:schemeClr val="accent5">
                    <a:lumMod val="75000"/>
                  </a:schemeClr>
                </a:solidFill>
              </a:rPr>
              <a:t>(None, None, '21', '65642222')</a:t>
            </a:r>
          </a:p>
          <a:p>
            <a:r>
              <a:rPr lang="zh-CN" altLang="en-US" dirty="0">
                <a:solidFill>
                  <a:schemeClr val="accent5">
                    <a:lumMod val="75000"/>
                  </a:schemeClr>
                </a:solidFill>
              </a:rPr>
              <a:t>{'country': None, 'city': '21', 'phone': '65642222'}</a:t>
            </a:r>
          </a:p>
          <a:p>
            <a:r>
              <a:rPr lang="zh-CN" altLang="en-US" dirty="0">
                <a:solidFill>
                  <a:schemeClr val="accent5">
                    <a:lumMod val="75000"/>
                  </a:schemeClr>
                </a:solidFill>
              </a:rPr>
              <a:t>group 0: 21-65642222, span (5, 16)</a:t>
            </a:r>
          </a:p>
          <a:p>
            <a:r>
              <a:rPr lang="zh-CN" altLang="en-US" dirty="0">
                <a:solidFill>
                  <a:schemeClr val="accent5">
                    <a:lumMod val="75000"/>
                  </a:schemeClr>
                </a:solidFill>
              </a:rPr>
              <a:t>group country: None, span (-1, -1)</a:t>
            </a:r>
          </a:p>
          <a:p>
            <a:r>
              <a:rPr lang="zh-CN" altLang="en-US" dirty="0">
                <a:solidFill>
                  <a:schemeClr val="accent5">
                    <a:lumMod val="75000"/>
                  </a:schemeClr>
                </a:solidFill>
              </a:rPr>
              <a:t>group city: 21, span (5, 7)</a:t>
            </a:r>
          </a:p>
          <a:p>
            <a:r>
              <a:rPr lang="zh-CN" altLang="en-US" dirty="0">
                <a:solidFill>
                  <a:schemeClr val="accent5">
                    <a:lumMod val="75000"/>
                  </a:schemeClr>
                </a:solidFill>
              </a:rPr>
              <a:t>group phone: 65642222, span (8, 16)</a:t>
            </a:r>
          </a:p>
        </p:txBody>
      </p:sp>
      <p:sp>
        <p:nvSpPr>
          <p:cNvPr id="6" name="内容占位符 2"/>
          <p:cNvSpPr txBox="1">
            <a:spLocks/>
          </p:cNvSpPr>
          <p:nvPr/>
        </p:nvSpPr>
        <p:spPr>
          <a:xfrm>
            <a:off x="838200" y="2273300"/>
            <a:ext cx="6400800" cy="1908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a:t>在</a:t>
            </a:r>
            <a:r>
              <a:rPr lang="en-US" altLang="zh-CN" sz="2200" b="1" dirty="0">
                <a:solidFill>
                  <a:srgbClr val="FF0000"/>
                </a:solidFill>
              </a:rPr>
              <a:t>(</a:t>
            </a:r>
            <a:r>
              <a:rPr lang="zh-CN" altLang="en-US" sz="2200" dirty="0"/>
              <a:t>之后添加</a:t>
            </a:r>
            <a:r>
              <a:rPr lang="en-US" altLang="zh-CN" sz="2200" dirty="0"/>
              <a:t>?P&lt;</a:t>
            </a:r>
            <a:r>
              <a:rPr lang="en-US" altLang="zh-CN" sz="2200" dirty="0" err="1"/>
              <a:t>groupname</a:t>
            </a:r>
            <a:r>
              <a:rPr lang="en-US" altLang="zh-CN" sz="2200" dirty="0"/>
              <a:t>&gt;</a:t>
            </a:r>
            <a:r>
              <a:rPr lang="zh-CN" altLang="en-US" sz="2200" dirty="0"/>
              <a:t>来给分组命名</a:t>
            </a:r>
            <a:endParaRPr lang="en-US" altLang="zh-CN" sz="2200" dirty="0"/>
          </a:p>
          <a:p>
            <a:r>
              <a:rPr lang="en-US" altLang="zh-CN" sz="2200" dirty="0"/>
              <a:t>match</a:t>
            </a:r>
            <a:r>
              <a:rPr lang="zh-CN" altLang="en-US" sz="2200" dirty="0"/>
              <a:t>对象的</a:t>
            </a:r>
            <a:r>
              <a:rPr lang="en-US" altLang="zh-CN" sz="2200" dirty="0" err="1"/>
              <a:t>groupdict</a:t>
            </a:r>
            <a:r>
              <a:rPr lang="zh-CN" altLang="en-US" sz="2200" dirty="0"/>
              <a:t>函数返回一个字典，其</a:t>
            </a:r>
            <a:r>
              <a:rPr lang="en-US" altLang="zh-CN" sz="2200" dirty="0"/>
              <a:t>key</a:t>
            </a:r>
            <a:r>
              <a:rPr lang="zh-CN" altLang="en-US" sz="2200" dirty="0"/>
              <a:t>为那些命名组的名字，值为对应匹配的子模式</a:t>
            </a:r>
            <a:endParaRPr lang="en-US" altLang="zh-CN" sz="2200" dirty="0"/>
          </a:p>
          <a:p>
            <a:r>
              <a:rPr lang="en-US" altLang="zh-CN" sz="2200" dirty="0"/>
              <a:t>match</a:t>
            </a:r>
            <a:r>
              <a:rPr lang="zh-CN" altLang="en-US" sz="2200" dirty="0"/>
              <a:t>对象的</a:t>
            </a:r>
            <a:r>
              <a:rPr lang="en-US" altLang="zh-CN" sz="2200" dirty="0" err="1"/>
              <a:t>group,span,start,end</a:t>
            </a:r>
            <a:r>
              <a:rPr lang="zh-CN" altLang="en-US" sz="2200" dirty="0"/>
              <a:t>等函数可以通过组名来访问，当然也可以通过组编号来访问</a:t>
            </a:r>
            <a:endParaRPr lang="en-US" altLang="zh-CN" sz="2200" dirty="0"/>
          </a:p>
          <a:p>
            <a:endParaRPr lang="zh-CN" altLang="en-US" sz="2200" dirty="0"/>
          </a:p>
        </p:txBody>
      </p:sp>
    </p:spTree>
    <p:extLst>
      <p:ext uri="{BB962C8B-B14F-4D97-AF65-F5344CB8AC3E}">
        <p14:creationId xmlns:p14="http://schemas.microsoft.com/office/powerpoint/2010/main" val="403779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lstStyle/>
          <a:p>
            <a:r>
              <a:rPr lang="zh-CN" altLang="en-US" dirty="0"/>
              <a:t>4.2.</a:t>
            </a:r>
            <a:r>
              <a:rPr lang="en-US" altLang="zh-CN" dirty="0"/>
              <a:t>1/4.2.5</a:t>
            </a:r>
            <a:r>
              <a:rPr lang="zh-CN" altLang="en-US" dirty="0"/>
              <a:t> 正则表达式元字符</a:t>
            </a:r>
            <a:r>
              <a:rPr lang="en-US" altLang="zh-CN" dirty="0"/>
              <a:t>-</a:t>
            </a:r>
            <a:r>
              <a:rPr lang="zh-CN" altLang="en-US" sz="3999" dirty="0"/>
              <a:t>分组符</a:t>
            </a:r>
            <a:r>
              <a:rPr lang="en-US" altLang="zh-CN" sz="3999" dirty="0"/>
              <a:t>(</a:t>
            </a:r>
            <a:r>
              <a:rPr lang="zh-CN" altLang="en-US" sz="4000" dirty="0"/>
              <a:t>不作要求</a:t>
            </a:r>
            <a:r>
              <a:rPr lang="zh-CN" altLang="en-US" sz="3999" dirty="0"/>
              <a:t>）</a:t>
            </a:r>
            <a:endParaRPr lang="zh-CN" altLang="en-US" dirty="0"/>
          </a:p>
        </p:txBody>
      </p:sp>
      <p:sp>
        <p:nvSpPr>
          <p:cNvPr id="3" name="内容占位符 2"/>
          <p:cNvSpPr>
            <a:spLocks noGrp="1"/>
          </p:cNvSpPr>
          <p:nvPr>
            <p:ph idx="1"/>
          </p:nvPr>
        </p:nvSpPr>
        <p:spPr>
          <a:xfrm>
            <a:off x="840102" y="1825625"/>
            <a:ext cx="10233940" cy="2719922"/>
          </a:xfrm>
        </p:spPr>
        <p:txBody>
          <a:bodyPr>
            <a:normAutofit/>
          </a:bodyPr>
          <a:lstStyle/>
          <a:p>
            <a:r>
              <a:rPr lang="zh-CN" altLang="en-US" sz="2000" dirty="0"/>
              <a:t>正则表达式还支持分组引用</a:t>
            </a:r>
            <a:r>
              <a:rPr lang="en-US" altLang="zh-CN" sz="2000" dirty="0"/>
              <a:t>(</a:t>
            </a:r>
            <a:r>
              <a:rPr lang="en-US" altLang="zh-CN" sz="2000" dirty="0" err="1"/>
              <a:t>backreference</a:t>
            </a:r>
            <a:r>
              <a:rPr lang="en-US" altLang="zh-CN" sz="2000" dirty="0"/>
              <a:t>)</a:t>
            </a:r>
            <a:r>
              <a:rPr lang="zh-CN" altLang="en-US" sz="2000" dirty="0"/>
              <a:t>，表示要匹配前面分组所匹配的子模式的内容</a:t>
            </a:r>
            <a:endParaRPr lang="en-US" altLang="zh-CN" sz="2000" dirty="0"/>
          </a:p>
          <a:p>
            <a:r>
              <a:rPr lang="en-US" altLang="zh-CN" sz="2000" dirty="0"/>
              <a:t>\N </a:t>
            </a:r>
            <a:r>
              <a:rPr lang="zh-CN" altLang="en-US" sz="2000" dirty="0"/>
              <a:t>表示引用前面的编号为</a:t>
            </a:r>
            <a:r>
              <a:rPr lang="en-US" altLang="zh-CN" sz="2000" dirty="0"/>
              <a:t>N</a:t>
            </a:r>
            <a:r>
              <a:rPr lang="zh-CN" altLang="en-US" sz="2000" dirty="0"/>
              <a:t>的分组匹配的内容</a:t>
            </a:r>
            <a:endParaRPr lang="en-US" altLang="zh-CN" sz="2000" dirty="0"/>
          </a:p>
          <a:p>
            <a:pPr lvl="1"/>
            <a:r>
              <a:rPr lang="zh-CN" altLang="en-US" sz="2000" dirty="0"/>
              <a:t>只能引用前面已经匹配的编号，不能引用后面的分组的编号，也不能引用编号</a:t>
            </a:r>
            <a:r>
              <a:rPr lang="en-US" altLang="zh-CN" sz="2000" dirty="0"/>
              <a:t>0 </a:t>
            </a:r>
          </a:p>
          <a:p>
            <a:r>
              <a:rPr lang="en-US" altLang="zh-CN" sz="2000" dirty="0"/>
              <a:t>(?P=</a:t>
            </a:r>
            <a:r>
              <a:rPr lang="en-US" altLang="zh-CN" sz="2000" dirty="0" err="1"/>
              <a:t>groupname</a:t>
            </a:r>
            <a:r>
              <a:rPr lang="en-US" altLang="zh-CN" sz="2000" dirty="0"/>
              <a:t>)</a:t>
            </a:r>
            <a:r>
              <a:rPr lang="zh-CN" altLang="en-US" sz="2000" dirty="0"/>
              <a:t>表示引用前面名字为</a:t>
            </a:r>
            <a:r>
              <a:rPr lang="en-US" altLang="zh-CN" sz="2000" dirty="0" err="1"/>
              <a:t>groupname</a:t>
            </a:r>
            <a:r>
              <a:rPr lang="zh-CN" altLang="en-US" sz="2000" dirty="0"/>
              <a:t>的命名分组匹配的内容</a:t>
            </a:r>
            <a:endParaRPr lang="en-US" altLang="zh-CN" sz="2000" dirty="0"/>
          </a:p>
        </p:txBody>
      </p:sp>
      <p:sp>
        <p:nvSpPr>
          <p:cNvPr id="6" name="矩形 5"/>
          <p:cNvSpPr/>
          <p:nvPr/>
        </p:nvSpPr>
        <p:spPr>
          <a:xfrm>
            <a:off x="679275" y="3664820"/>
            <a:ext cx="9247136" cy="2646878"/>
          </a:xfrm>
          <a:prstGeom prst="rect">
            <a:avLst/>
          </a:prstGeom>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r'((\b\w+)\s+\2)'</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匹配两个连续的重复单词</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findall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'Paris</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in the </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the</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spring'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r'(\b\w+)\s+\1'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search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'Paris</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in the </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the</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spring'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groups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p>
          <a:p>
            <a:r>
              <a:rPr lang="en-US" altLang="zh-CN" sz="2000" kern="100" dirty="0">
                <a:latin typeface="等线" panose="02010600030101010101" pitchFamily="2" charset="-122"/>
                <a:cs typeface="Times New Roman" panose="02020603050405020304" pitchFamily="18" charset="0"/>
              </a:rPr>
              <a:t>pattern= r'(?P&lt;word&gt;\b\w+)\s+(?P=word)’</a:t>
            </a:r>
          </a:p>
          <a:p>
            <a:r>
              <a:rPr lang="en-US" altLang="zh-CN" sz="2000" kern="100" dirty="0">
                <a:latin typeface="等线" panose="02010600030101010101" pitchFamily="2" charset="-122"/>
                <a:cs typeface="Times New Roman" panose="02020603050405020304" pitchFamily="18" charset="0"/>
              </a:rPr>
              <a:t>print(</a:t>
            </a:r>
            <a:r>
              <a:rPr lang="en-US" altLang="zh-CN" sz="2000" kern="100" dirty="0" err="1">
                <a:latin typeface="等线" panose="02010600030101010101" pitchFamily="2" charset="-122"/>
                <a:cs typeface="Times New Roman" panose="02020603050405020304" pitchFamily="18" charset="0"/>
              </a:rPr>
              <a:t>re.search</a:t>
            </a:r>
            <a:r>
              <a:rPr lang="en-US" altLang="zh-CN" sz="2000" kern="100" dirty="0">
                <a:latin typeface="等线" panose="02010600030101010101" pitchFamily="2" charset="-122"/>
                <a:cs typeface="Times New Roman" panose="02020603050405020304" pitchFamily="18" charset="0"/>
              </a:rPr>
              <a:t>(</a:t>
            </a:r>
            <a:r>
              <a:rPr lang="en-US" altLang="zh-CN" sz="2000" kern="100" dirty="0" err="1">
                <a:latin typeface="等线" panose="02010600030101010101" pitchFamily="2" charset="-122"/>
                <a:cs typeface="Times New Roman" panose="02020603050405020304" pitchFamily="18" charset="0"/>
              </a:rPr>
              <a:t>pattern,'Paris</a:t>
            </a:r>
            <a:r>
              <a:rPr lang="en-US" altLang="zh-CN" sz="2000" kern="100" dirty="0">
                <a:latin typeface="等线" panose="02010600030101010101" pitchFamily="2" charset="-122"/>
                <a:cs typeface="Times New Roman" panose="02020603050405020304" pitchFamily="18" charset="0"/>
              </a:rPr>
              <a:t> in the </a:t>
            </a:r>
            <a:r>
              <a:rPr lang="en-US" altLang="zh-CN" sz="2000" kern="100" dirty="0" err="1">
                <a:latin typeface="等线" panose="02010600030101010101" pitchFamily="2" charset="-122"/>
                <a:cs typeface="Times New Roman" panose="02020603050405020304" pitchFamily="18" charset="0"/>
              </a:rPr>
              <a:t>the</a:t>
            </a:r>
            <a:r>
              <a:rPr lang="en-US" altLang="zh-CN" sz="2000" kern="100" dirty="0">
                <a:latin typeface="等线" panose="02010600030101010101" pitchFamily="2" charset="-122"/>
                <a:cs typeface="Times New Roman" panose="02020603050405020304" pitchFamily="18" charset="0"/>
              </a:rPr>
              <a:t> spring').group())</a:t>
            </a:r>
            <a:endParaRPr lang="zh-CN" altLang="zh-CN" sz="2000" kern="100" dirty="0">
              <a:latin typeface="等线" panose="02010600030101010101" pitchFamily="2" charset="-122"/>
              <a:cs typeface="Times New Roman" panose="02020603050405020304" pitchFamily="18" charset="0"/>
            </a:endParaRPr>
          </a:p>
        </p:txBody>
      </p:sp>
      <p:sp>
        <p:nvSpPr>
          <p:cNvPr id="13" name="矩形 12"/>
          <p:cNvSpPr/>
          <p:nvPr/>
        </p:nvSpPr>
        <p:spPr>
          <a:xfrm>
            <a:off x="7995731" y="3868184"/>
            <a:ext cx="2491754" cy="461665"/>
          </a:xfrm>
          <a:prstGeom prst="rect">
            <a:avLst/>
          </a:prstGeom>
        </p:spPr>
        <p:txBody>
          <a:bodyPr wrap="square">
            <a:spAutoFit/>
          </a:bodyPr>
          <a:lstStyle/>
          <a:p>
            <a:r>
              <a:rPr lang="zh-CN" altLang="en-US" sz="2400" dirty="0">
                <a:solidFill>
                  <a:schemeClr val="accent5">
                    <a:lumMod val="75000"/>
                  </a:schemeClr>
                </a:solidFill>
              </a:rPr>
              <a:t>[('the the', 'the'</a:t>
            </a:r>
            <a:r>
              <a:rPr lang="zh-CN" altLang="en-US" sz="2400">
                <a:solidFill>
                  <a:schemeClr val="accent5">
                    <a:lumMod val="75000"/>
                  </a:schemeClr>
                </a:solidFill>
              </a:rPr>
              <a:t>)]</a:t>
            </a:r>
            <a:endParaRPr lang="zh-CN" altLang="en-US" sz="2400" dirty="0">
              <a:solidFill>
                <a:schemeClr val="accent5">
                  <a:lumMod val="75000"/>
                </a:schemeClr>
              </a:solidFill>
            </a:endParaRPr>
          </a:p>
        </p:txBody>
      </p:sp>
      <p:sp>
        <p:nvSpPr>
          <p:cNvPr id="7" name="矩形 6"/>
          <p:cNvSpPr/>
          <p:nvPr/>
        </p:nvSpPr>
        <p:spPr>
          <a:xfrm>
            <a:off x="4410702" y="5005057"/>
            <a:ext cx="2491754" cy="461665"/>
          </a:xfrm>
          <a:prstGeom prst="rect">
            <a:avLst/>
          </a:prstGeom>
        </p:spPr>
        <p:txBody>
          <a:bodyPr wrap="square">
            <a:spAutoFit/>
          </a:bodyPr>
          <a:lstStyle/>
          <a:p>
            <a:r>
              <a:rPr lang="zh-CN" altLang="en-US" sz="2400">
                <a:solidFill>
                  <a:schemeClr val="accent5">
                    <a:lumMod val="75000"/>
                  </a:schemeClr>
                </a:solidFill>
              </a:rPr>
              <a:t>the the</a:t>
            </a:r>
            <a:endParaRPr lang="zh-CN" altLang="en-US" sz="2400" dirty="0">
              <a:solidFill>
                <a:schemeClr val="accent5">
                  <a:lumMod val="75000"/>
                </a:schemeClr>
              </a:solidFill>
            </a:endParaRPr>
          </a:p>
        </p:txBody>
      </p:sp>
      <p:sp>
        <p:nvSpPr>
          <p:cNvPr id="9" name="矩形 8"/>
          <p:cNvSpPr/>
          <p:nvPr/>
        </p:nvSpPr>
        <p:spPr>
          <a:xfrm>
            <a:off x="4410702" y="5259903"/>
            <a:ext cx="2491754" cy="461665"/>
          </a:xfrm>
          <a:prstGeom prst="rect">
            <a:avLst/>
          </a:prstGeom>
        </p:spPr>
        <p:txBody>
          <a:bodyPr wrap="square">
            <a:spAutoFit/>
          </a:bodyPr>
          <a:lstStyle/>
          <a:p>
            <a:r>
              <a:rPr lang="zh-CN" altLang="en-US" sz="2400">
                <a:solidFill>
                  <a:schemeClr val="accent5">
                    <a:lumMod val="75000"/>
                  </a:schemeClr>
                </a:solidFill>
              </a:rPr>
              <a:t>(</a:t>
            </a:r>
            <a:r>
              <a:rPr lang="zh-CN" altLang="en-US" sz="2400" dirty="0">
                <a:solidFill>
                  <a:schemeClr val="accent5">
                    <a:lumMod val="75000"/>
                  </a:schemeClr>
                </a:solidFill>
              </a:rPr>
              <a:t>'the',)</a:t>
            </a:r>
          </a:p>
        </p:txBody>
      </p:sp>
      <p:sp>
        <p:nvSpPr>
          <p:cNvPr id="10" name="矩形 9"/>
          <p:cNvSpPr/>
          <p:nvPr/>
        </p:nvSpPr>
        <p:spPr>
          <a:xfrm>
            <a:off x="6762596" y="5860361"/>
            <a:ext cx="2491754" cy="461665"/>
          </a:xfrm>
          <a:prstGeom prst="rect">
            <a:avLst/>
          </a:prstGeom>
        </p:spPr>
        <p:txBody>
          <a:bodyPr wrap="square">
            <a:spAutoFit/>
          </a:bodyPr>
          <a:lstStyle/>
          <a:p>
            <a:r>
              <a:rPr lang="zh-CN" altLang="en-US" sz="2400">
                <a:solidFill>
                  <a:schemeClr val="accent5">
                    <a:lumMod val="75000"/>
                  </a:schemeClr>
                </a:solidFill>
              </a:rPr>
              <a:t>the the</a:t>
            </a:r>
            <a:endParaRPr lang="zh-CN" altLang="en-US" sz="2400" dirty="0">
              <a:solidFill>
                <a:schemeClr val="accent5">
                  <a:lumMod val="75000"/>
                </a:schemeClr>
              </a:solidFill>
            </a:endParaRPr>
          </a:p>
        </p:txBody>
      </p:sp>
    </p:spTree>
    <p:extLst>
      <p:ext uri="{BB962C8B-B14F-4D97-AF65-F5344CB8AC3E}">
        <p14:creationId xmlns:p14="http://schemas.microsoft.com/office/powerpoint/2010/main" val="340574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使用模式操作字符串</a:t>
            </a:r>
          </a:p>
        </p:txBody>
      </p:sp>
      <p:sp>
        <p:nvSpPr>
          <p:cNvPr id="3" name="内容占位符 2"/>
          <p:cNvSpPr>
            <a:spLocks noGrp="1"/>
          </p:cNvSpPr>
          <p:nvPr>
            <p:ph idx="1"/>
          </p:nvPr>
        </p:nvSpPr>
        <p:spPr>
          <a:xfrm>
            <a:off x="1981200" y="1600200"/>
            <a:ext cx="8229600" cy="4968025"/>
          </a:xfrm>
        </p:spPr>
        <p:txBody>
          <a:bodyPr>
            <a:normAutofit fontScale="77500" lnSpcReduction="20000"/>
          </a:bodyPr>
          <a:lstStyle/>
          <a:p>
            <a:pPr>
              <a:lnSpc>
                <a:spcPct val="150000"/>
              </a:lnSpc>
            </a:pPr>
            <a:r>
              <a:rPr lang="zh-CN" altLang="en-US" dirty="0"/>
              <a:t>模式子字符串即</a:t>
            </a:r>
            <a:r>
              <a:rPr lang="zh-CN" altLang="en-US" dirty="0">
                <a:solidFill>
                  <a:srgbClr val="FF0000"/>
                </a:solidFill>
              </a:rPr>
              <a:t>正则表达式</a:t>
            </a:r>
            <a:r>
              <a:rPr lang="zh-CN" altLang="en-US" dirty="0"/>
              <a:t>。</a:t>
            </a:r>
          </a:p>
          <a:p>
            <a:pPr>
              <a:lnSpc>
                <a:spcPct val="150000"/>
              </a:lnSpc>
            </a:pPr>
            <a:r>
              <a:rPr lang="zh-CN" altLang="en-US" dirty="0"/>
              <a:t>一、</a:t>
            </a:r>
            <a:r>
              <a:rPr lang="en-US" altLang="zh-CN" dirty="0"/>
              <a:t>re</a:t>
            </a:r>
            <a:r>
              <a:rPr lang="zh-CN" altLang="en-US" dirty="0"/>
              <a:t>模块的函数</a:t>
            </a:r>
          </a:p>
          <a:p>
            <a:pPr lvl="1">
              <a:lnSpc>
                <a:spcPct val="150000"/>
              </a:lnSpc>
            </a:pPr>
            <a:r>
              <a:rPr lang="zh-CN" altLang="en-US" dirty="0"/>
              <a:t>如：</a:t>
            </a:r>
            <a:r>
              <a:rPr lang="en-US" altLang="zh-CN" dirty="0" err="1"/>
              <a:t>re.</a:t>
            </a:r>
            <a:r>
              <a:rPr lang="en-US" altLang="zh-CN" b="1" dirty="0" err="1"/>
              <a:t>match</a:t>
            </a:r>
            <a:r>
              <a:rPr lang="en-US" altLang="zh-CN" dirty="0"/>
              <a:t>(</a:t>
            </a:r>
            <a:r>
              <a:rPr lang="en-US" altLang="zh-CN" i="1" dirty="0" err="1">
                <a:solidFill>
                  <a:srgbClr val="0000FF"/>
                </a:solidFill>
              </a:rPr>
              <a:t>patStr</a:t>
            </a:r>
            <a:r>
              <a:rPr lang="en-US" altLang="zh-CN" dirty="0"/>
              <a:t>, </a:t>
            </a:r>
            <a:r>
              <a:rPr lang="en-US" altLang="zh-CN" dirty="0" err="1">
                <a:solidFill>
                  <a:srgbClr val="C00000"/>
                </a:solidFill>
              </a:rPr>
              <a:t>longStr</a:t>
            </a:r>
            <a:r>
              <a:rPr lang="en-US" altLang="zh-CN" dirty="0"/>
              <a:t>, </a:t>
            </a:r>
            <a:r>
              <a:rPr lang="en-US" altLang="zh-CN" dirty="0">
                <a:solidFill>
                  <a:srgbClr val="7030A0"/>
                </a:solidFill>
              </a:rPr>
              <a:t>flags</a:t>
            </a:r>
            <a:r>
              <a:rPr lang="en-US" altLang="zh-CN" dirty="0"/>
              <a:t>)</a:t>
            </a:r>
          </a:p>
          <a:p>
            <a:pPr lvl="1">
              <a:lnSpc>
                <a:spcPct val="150000"/>
              </a:lnSpc>
            </a:pPr>
            <a:r>
              <a:rPr lang="zh-CN" altLang="en-US" dirty="0"/>
              <a:t>如：</a:t>
            </a:r>
            <a:r>
              <a:rPr lang="en-US" altLang="zh-CN" dirty="0" err="1"/>
              <a:t>re.</a:t>
            </a:r>
            <a:r>
              <a:rPr lang="en-US" altLang="zh-CN" b="1" dirty="0" err="1"/>
              <a:t>findall</a:t>
            </a:r>
            <a:r>
              <a:rPr lang="en-US" altLang="zh-CN" dirty="0"/>
              <a:t>(</a:t>
            </a:r>
            <a:r>
              <a:rPr lang="en-US" altLang="zh-CN" i="1" dirty="0" err="1">
                <a:solidFill>
                  <a:srgbClr val="0000FF"/>
                </a:solidFill>
              </a:rPr>
              <a:t>patStr</a:t>
            </a:r>
            <a:r>
              <a:rPr lang="en-US" altLang="zh-CN" dirty="0"/>
              <a:t>, </a:t>
            </a:r>
            <a:r>
              <a:rPr lang="en-US" altLang="zh-CN" dirty="0" err="1">
                <a:solidFill>
                  <a:srgbClr val="C00000"/>
                </a:solidFill>
              </a:rPr>
              <a:t>longStr</a:t>
            </a:r>
            <a:r>
              <a:rPr lang="en-US" altLang="zh-CN" dirty="0"/>
              <a:t>, </a:t>
            </a:r>
            <a:r>
              <a:rPr lang="en-US" altLang="zh-CN" dirty="0">
                <a:solidFill>
                  <a:srgbClr val="7030A0"/>
                </a:solidFill>
              </a:rPr>
              <a:t>flags</a:t>
            </a:r>
            <a:r>
              <a:rPr lang="en-US" altLang="zh-CN" dirty="0"/>
              <a:t>)</a:t>
            </a:r>
          </a:p>
          <a:p>
            <a:pPr lvl="1">
              <a:lnSpc>
                <a:spcPct val="150000"/>
              </a:lnSpc>
            </a:pPr>
            <a:r>
              <a:rPr lang="zh-CN" altLang="en-US" dirty="0"/>
              <a:t>如：</a:t>
            </a:r>
            <a:r>
              <a:rPr lang="en-US" altLang="zh-CN" dirty="0" err="1"/>
              <a:t>re.</a:t>
            </a:r>
            <a:r>
              <a:rPr lang="en-US" altLang="zh-CN" b="1" dirty="0" err="1"/>
              <a:t>split</a:t>
            </a:r>
            <a:r>
              <a:rPr lang="en-US" altLang="zh-CN" dirty="0"/>
              <a:t>(</a:t>
            </a:r>
            <a:r>
              <a:rPr lang="en-US" altLang="zh-CN" i="1" dirty="0" err="1">
                <a:solidFill>
                  <a:srgbClr val="0000FF"/>
                </a:solidFill>
              </a:rPr>
              <a:t>patStr</a:t>
            </a:r>
            <a:r>
              <a:rPr lang="en-US" altLang="zh-CN" dirty="0"/>
              <a:t>, </a:t>
            </a:r>
            <a:r>
              <a:rPr lang="en-US" altLang="zh-CN" dirty="0" err="1">
                <a:solidFill>
                  <a:srgbClr val="C00000"/>
                </a:solidFill>
              </a:rPr>
              <a:t>longStr</a:t>
            </a:r>
            <a:r>
              <a:rPr lang="en-US" altLang="zh-CN" dirty="0"/>
              <a:t>, </a:t>
            </a:r>
            <a:r>
              <a:rPr lang="en-US" altLang="zh-CN" dirty="0">
                <a:solidFill>
                  <a:srgbClr val="7030A0"/>
                </a:solidFill>
              </a:rPr>
              <a:t>flags</a:t>
            </a:r>
            <a:r>
              <a:rPr lang="en-US" altLang="zh-CN" dirty="0"/>
              <a:t>)</a:t>
            </a:r>
          </a:p>
          <a:p>
            <a:pPr>
              <a:lnSpc>
                <a:spcPct val="150000"/>
              </a:lnSpc>
            </a:pPr>
            <a:r>
              <a:rPr lang="zh-CN" altLang="en-US" dirty="0"/>
              <a:t>二、正则表达式对象的方法</a:t>
            </a:r>
          </a:p>
          <a:p>
            <a:pPr lvl="1">
              <a:lnSpc>
                <a:spcPct val="150000"/>
              </a:lnSpc>
            </a:pPr>
            <a:r>
              <a:rPr lang="en-US" altLang="zh-CN" dirty="0"/>
              <a:t>regex = </a:t>
            </a:r>
            <a:r>
              <a:rPr lang="en-US" altLang="zh-CN" dirty="0" err="1"/>
              <a:t>re.compile</a:t>
            </a:r>
            <a:r>
              <a:rPr lang="en-US" altLang="zh-CN" dirty="0"/>
              <a:t>(</a:t>
            </a:r>
            <a:r>
              <a:rPr lang="en-US" altLang="zh-CN" i="1" dirty="0" err="1">
                <a:solidFill>
                  <a:srgbClr val="0000FF"/>
                </a:solidFill>
              </a:rPr>
              <a:t>patStr</a:t>
            </a:r>
            <a:r>
              <a:rPr lang="en-US" altLang="zh-CN" dirty="0"/>
              <a:t>, </a:t>
            </a:r>
            <a:r>
              <a:rPr lang="en-US" altLang="zh-CN" dirty="0">
                <a:solidFill>
                  <a:srgbClr val="7030A0"/>
                </a:solidFill>
              </a:rPr>
              <a:t>flags</a:t>
            </a:r>
            <a:r>
              <a:rPr lang="en-US" altLang="zh-CN" dirty="0"/>
              <a:t>)    # </a:t>
            </a:r>
            <a:r>
              <a:rPr lang="zh-CN" altLang="en-US" dirty="0"/>
              <a:t>构造正则表达式对象</a:t>
            </a:r>
            <a:endParaRPr lang="en-US" altLang="zh-CN" dirty="0"/>
          </a:p>
          <a:p>
            <a:pPr lvl="1">
              <a:lnSpc>
                <a:spcPct val="150000"/>
              </a:lnSpc>
            </a:pPr>
            <a:r>
              <a:rPr lang="zh-CN" altLang="en-US" dirty="0"/>
              <a:t>如：</a:t>
            </a:r>
            <a:r>
              <a:rPr lang="en-US" altLang="zh-CN" dirty="0" err="1"/>
              <a:t>regex.</a:t>
            </a:r>
            <a:r>
              <a:rPr lang="en-US" altLang="zh-CN" b="1" dirty="0" err="1"/>
              <a:t>findall</a:t>
            </a:r>
            <a:r>
              <a:rPr lang="en-US" altLang="zh-CN" dirty="0"/>
              <a:t>(</a:t>
            </a:r>
            <a:r>
              <a:rPr lang="en-US" altLang="zh-CN" dirty="0" err="1">
                <a:solidFill>
                  <a:srgbClr val="C00000"/>
                </a:solidFill>
              </a:rPr>
              <a:t>longStr</a:t>
            </a:r>
            <a:r>
              <a:rPr lang="en-US" altLang="zh-CN" dirty="0"/>
              <a:t>)</a:t>
            </a:r>
          </a:p>
          <a:p>
            <a:pPr lvl="1">
              <a:lnSpc>
                <a:spcPct val="150000"/>
              </a:lnSpc>
            </a:pPr>
            <a:r>
              <a:rPr lang="zh-CN" altLang="en-US" dirty="0"/>
              <a:t>如：</a:t>
            </a:r>
            <a:r>
              <a:rPr lang="en-US" altLang="zh-CN" dirty="0" err="1"/>
              <a:t>regex.</a:t>
            </a:r>
            <a:r>
              <a:rPr lang="en-US" altLang="zh-CN" b="1" dirty="0" err="1"/>
              <a:t>split</a:t>
            </a:r>
            <a:r>
              <a:rPr lang="en-US" altLang="zh-CN" dirty="0"/>
              <a:t>(</a:t>
            </a:r>
            <a:r>
              <a:rPr lang="en-US" altLang="zh-CN" dirty="0" err="1">
                <a:solidFill>
                  <a:srgbClr val="C00000"/>
                </a:solidFill>
              </a:rPr>
              <a:t>longStr</a:t>
            </a:r>
            <a:r>
              <a:rPr lang="en-US" altLang="zh-CN" dirty="0"/>
              <a:t>)</a:t>
            </a:r>
          </a:p>
          <a:p>
            <a:pPr lvl="1">
              <a:lnSpc>
                <a:spcPct val="150000"/>
              </a:lnSpc>
            </a:pPr>
            <a:r>
              <a:rPr lang="zh-CN" altLang="en-US" dirty="0"/>
              <a:t>如：</a:t>
            </a:r>
            <a:r>
              <a:rPr lang="en-US" altLang="zh-CN" dirty="0" err="1"/>
              <a:t>regex.</a:t>
            </a:r>
            <a:r>
              <a:rPr lang="en-US" altLang="zh-CN" b="1" dirty="0" err="1"/>
              <a:t>match</a:t>
            </a:r>
            <a:r>
              <a:rPr lang="en-US" altLang="zh-CN" dirty="0"/>
              <a:t>(</a:t>
            </a:r>
            <a:r>
              <a:rPr lang="en-US" altLang="zh-CN" dirty="0" err="1">
                <a:solidFill>
                  <a:srgbClr val="C00000"/>
                </a:solidFill>
              </a:rPr>
              <a:t>longStr</a:t>
            </a:r>
            <a:r>
              <a:rPr lang="en-US" altLang="zh-CN" dirty="0"/>
              <a:t>)</a:t>
            </a:r>
          </a:p>
          <a:p>
            <a:pPr>
              <a:lnSpc>
                <a:spcPct val="150000"/>
              </a:lnSpc>
            </a:pPr>
            <a:endParaRPr lang="en-US"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2E70B588-28DB-4F69-95B9-120338143C00}" type="slidenum">
              <a:rPr lang="zh-CN" altLang="zh-CN" smtClean="0"/>
              <a:pPr/>
              <a:t>2</a:t>
            </a:fld>
            <a:endParaRPr lang="zh-CN" altLang="zh-CN"/>
          </a:p>
        </p:txBody>
      </p:sp>
    </p:spTree>
    <p:extLst>
      <p:ext uri="{BB962C8B-B14F-4D97-AF65-F5344CB8AC3E}">
        <p14:creationId xmlns:p14="http://schemas.microsoft.com/office/powerpoint/2010/main" val="316482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7587" y="274637"/>
            <a:ext cx="10511798" cy="1325563"/>
          </a:xfrm>
        </p:spPr>
        <p:txBody>
          <a:bodyPr/>
          <a:lstStyle/>
          <a:p>
            <a:r>
              <a:rPr lang="en-US" altLang="zh-CN" dirty="0"/>
              <a:t>4.2.5 </a:t>
            </a:r>
            <a:r>
              <a:rPr lang="zh-CN" altLang="en-US" dirty="0"/>
              <a:t>子模式与</a:t>
            </a:r>
            <a:r>
              <a:rPr lang="en-US" altLang="zh-CN" dirty="0"/>
              <a:t>match</a:t>
            </a:r>
            <a:r>
              <a:rPr lang="zh-CN" altLang="en-US" dirty="0"/>
              <a:t>对象（不作要求）</a:t>
            </a:r>
          </a:p>
        </p:txBody>
      </p:sp>
      <p:sp>
        <p:nvSpPr>
          <p:cNvPr id="2" name="内容占位符 1"/>
          <p:cNvSpPr>
            <a:spLocks noGrp="1"/>
          </p:cNvSpPr>
          <p:nvPr>
            <p:ph idx="1"/>
          </p:nvPr>
        </p:nvSpPr>
        <p:spPr>
          <a:xfrm>
            <a:off x="727586" y="1431824"/>
            <a:ext cx="11462211" cy="734100"/>
          </a:xfrm>
        </p:spPr>
        <p:txBody>
          <a:bodyPr>
            <a:normAutofit/>
          </a:bodyPr>
          <a:lstStyle/>
          <a:p>
            <a:r>
              <a:rPr lang="zh-CN" altLang="en-US" sz="3199" dirty="0"/>
              <a:t>子模式扩展语法（</a:t>
            </a:r>
            <a:r>
              <a:rPr lang="en-US" altLang="zh-CN" sz="3199" dirty="0"/>
              <a:t>0</a:t>
            </a:r>
            <a:r>
              <a:rPr lang="zh-CN" altLang="en-US" sz="3199" dirty="0"/>
              <a:t>宽度的子模式扩展自己看）</a:t>
            </a:r>
          </a:p>
        </p:txBody>
      </p:sp>
      <p:graphicFrame>
        <p:nvGraphicFramePr>
          <p:cNvPr id="5" name="表格 4"/>
          <p:cNvGraphicFramePr>
            <a:graphicFrameLocks noGrp="1"/>
          </p:cNvGraphicFramePr>
          <p:nvPr>
            <p:extLst>
              <p:ext uri="{D42A27DB-BD31-4B8C-83A1-F6EECF244321}">
                <p14:modId xmlns:p14="http://schemas.microsoft.com/office/powerpoint/2010/main" val="2577357257"/>
              </p:ext>
            </p:extLst>
          </p:nvPr>
        </p:nvGraphicFramePr>
        <p:xfrm>
          <a:off x="970700" y="1973472"/>
          <a:ext cx="10381199" cy="4772664"/>
        </p:xfrm>
        <a:graphic>
          <a:graphicData uri="http://schemas.openxmlformats.org/drawingml/2006/table">
            <a:tbl>
              <a:tblPr firstRow="1">
                <a:tableStyleId>{B301B821-A1FF-4177-AEE7-76D212191A09}</a:tableStyleId>
              </a:tblPr>
              <a:tblGrid>
                <a:gridCol w="3106972">
                  <a:extLst>
                    <a:ext uri="{9D8B030D-6E8A-4147-A177-3AD203B41FA5}">
                      <a16:colId xmlns:a16="http://schemas.microsoft.com/office/drawing/2014/main" val="20000"/>
                    </a:ext>
                  </a:extLst>
                </a:gridCol>
                <a:gridCol w="7274227">
                  <a:extLst>
                    <a:ext uri="{9D8B030D-6E8A-4147-A177-3AD203B41FA5}">
                      <a16:colId xmlns:a16="http://schemas.microsoft.com/office/drawing/2014/main" val="20001"/>
                    </a:ext>
                  </a:extLst>
                </a:gridCol>
              </a:tblGrid>
              <a:tr h="435999">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语法</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 </a:t>
                      </a:r>
                      <a:r>
                        <a:rPr kumimoji="0" lang="en-US" altLang="zh-CN" sz="1800" b="0" i="0" u="none" strike="noStrike" kern="1200" cap="none" normalizeH="0" baseline="0" dirty="0" err="1">
                          <a:ln>
                            <a:noFill/>
                          </a:ln>
                          <a:solidFill>
                            <a:schemeClr val="tx1"/>
                          </a:solidFill>
                          <a:effectLst/>
                          <a:latin typeface="Arial" pitchFamily="34" charset="0"/>
                          <a:ea typeface="宋体" pitchFamily="2" charset="-122"/>
                          <a:cs typeface="+mn-cs"/>
                        </a:rPr>
                        <a:t>iLmsux</a:t>
                      </a: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给出用于该组匹配的匹配选项</a:t>
                      </a:r>
                      <a:r>
                        <a:rPr kumimoji="0" lang="en-US" altLang="zh-CN" sz="1800" u="none" strike="noStrike" kern="1200" cap="none" normalizeH="0" baseline="0" dirty="0">
                          <a:ln>
                            <a:noFill/>
                          </a:ln>
                          <a:solidFill>
                            <a:schemeClr val="dk1"/>
                          </a:solidFill>
                          <a:effectLst/>
                          <a:latin typeface="+mn-lt"/>
                          <a:ea typeface="+mn-ea"/>
                          <a:cs typeface="+mn-cs"/>
                        </a:rPr>
                        <a:t>flag</a:t>
                      </a:r>
                      <a:r>
                        <a:rPr kumimoji="0" lang="zh-CN" altLang="en-US" sz="1800" u="none" strike="noStrike" kern="1200" cap="none" normalizeH="0" baseline="0" dirty="0">
                          <a:ln>
                            <a:noFill/>
                          </a:ln>
                          <a:solidFill>
                            <a:schemeClr val="dk1"/>
                          </a:solidFill>
                          <a:effectLst/>
                          <a:latin typeface="+mn-lt"/>
                          <a:ea typeface="+mn-ea"/>
                          <a:cs typeface="+mn-cs"/>
                        </a:rPr>
                        <a:t>，</a:t>
                      </a:r>
                      <a:r>
                        <a:rPr kumimoji="0" lang="en-US" altLang="zh-CN" sz="1800" u="none" strike="noStrike" kern="1200" cap="none" normalizeH="0" baseline="0" dirty="0">
                          <a:ln>
                            <a:noFill/>
                          </a:ln>
                          <a:solidFill>
                            <a:schemeClr val="dk1"/>
                          </a:solidFill>
                          <a:effectLst/>
                          <a:latin typeface="+mn-lt"/>
                          <a:ea typeface="+mn-ea"/>
                          <a:cs typeface="+mn-cs"/>
                        </a:rPr>
                        <a:t>flag</a:t>
                      </a:r>
                      <a:r>
                        <a:rPr kumimoji="0" lang="zh-CN" altLang="en-US" sz="1800" u="none" strike="noStrike" kern="1200" cap="none" normalizeH="0" baseline="0" dirty="0">
                          <a:ln>
                            <a:noFill/>
                          </a:ln>
                          <a:solidFill>
                            <a:schemeClr val="dk1"/>
                          </a:solidFill>
                          <a:effectLst/>
                          <a:latin typeface="+mn-lt"/>
                          <a:ea typeface="+mn-ea"/>
                          <a:cs typeface="+mn-cs"/>
                        </a:rPr>
                        <a:t>为</a:t>
                      </a:r>
                      <a:r>
                        <a:rPr kumimoji="0" lang="en-US" altLang="zh-CN" sz="1800" b="0" i="0" u="none" strike="noStrike" kern="1200" cap="none" normalizeH="0" baseline="0" dirty="0" err="1">
                          <a:ln>
                            <a:noFill/>
                          </a:ln>
                          <a:solidFill>
                            <a:schemeClr val="tx1"/>
                          </a:solidFill>
                          <a:effectLst/>
                          <a:latin typeface="Arial" pitchFamily="34" charset="0"/>
                          <a:ea typeface="宋体" pitchFamily="2" charset="-122"/>
                          <a:cs typeface="+mn-cs"/>
                        </a:rPr>
                        <a:t>iLmsux</a:t>
                      </a:r>
                      <a:r>
                        <a:rPr kumimoji="0" lang="zh-CN" altLang="en-US" sz="1800" b="0" i="0" u="none" strike="noStrike" kern="1200" cap="none" normalizeH="0" baseline="0" dirty="0">
                          <a:ln>
                            <a:noFill/>
                          </a:ln>
                          <a:solidFill>
                            <a:schemeClr val="tx1"/>
                          </a:solidFill>
                          <a:effectLst/>
                          <a:latin typeface="Arial" pitchFamily="34" charset="0"/>
                          <a:ea typeface="宋体" pitchFamily="2" charset="-122"/>
                          <a:cs typeface="+mn-cs"/>
                        </a:rPr>
                        <a:t>中的一个或者多个字符，参看后面将要介绍的</a:t>
                      </a:r>
                      <a:r>
                        <a:rPr kumimoji="0" lang="zh-CN" altLang="en-US" sz="1800" u="none" strike="noStrike" kern="1200" cap="none" normalizeH="0" baseline="0" dirty="0">
                          <a:ln>
                            <a:noFill/>
                          </a:ln>
                          <a:solidFill>
                            <a:schemeClr val="dk1"/>
                          </a:solidFill>
                          <a:effectLst/>
                          <a:latin typeface="+mn-lt"/>
                          <a:ea typeface="+mn-ea"/>
                          <a:cs typeface="+mn-cs"/>
                        </a:rPr>
                        <a:t>匹配选项</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37184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匹配但不捕获（即对该组不感兴趣）该匹配的子表达式</a:t>
                      </a:r>
                    </a:p>
                  </a:txBody>
                  <a:tcPr marL="121876" marR="121876" horzOverflow="overflow"/>
                </a:tc>
                <a:extLst>
                  <a:ext uri="{0D108BD9-81ED-4DB2-BD59-A6C34878D82A}">
                    <a16:rowId xmlns:a16="http://schemas.microsoft.com/office/drawing/2014/main" val="10003"/>
                  </a:ext>
                </a:extLst>
              </a:tr>
              <a:tr h="371843">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(?P&lt;</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groupname</a:t>
                      </a:r>
                      <a:r>
                        <a:rPr kumimoji="0" lang="en-US" altLang="zh-CN" sz="1800" b="0" i="0" u="none" strike="noStrike" cap="none" normalizeH="0" baseline="0" dirty="0">
                          <a:ln>
                            <a:noFill/>
                          </a:ln>
                          <a:solidFill>
                            <a:schemeClr val="tx1"/>
                          </a:solidFill>
                          <a:effectLst/>
                          <a:latin typeface="Arial" pitchFamily="34" charset="0"/>
                          <a:ea typeface="宋体" pitchFamily="2" charset="-122"/>
                        </a:rPr>
                        <a:t>&gt;)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为子模式命名，方便对于该组的引用</a:t>
                      </a:r>
                    </a:p>
                  </a:txBody>
                  <a:tcPr marL="121876" marR="121876" horzOverflow="overflow"/>
                </a:tc>
                <a:extLst>
                  <a:ext uri="{0D108BD9-81ED-4DB2-BD59-A6C34878D82A}">
                    <a16:rowId xmlns:a16="http://schemas.microsoft.com/office/drawing/2014/main" val="10004"/>
                  </a:ext>
                </a:extLst>
              </a:tr>
              <a:tr h="37184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(?P=</a:t>
                      </a:r>
                      <a:r>
                        <a:rPr kumimoji="0" lang="en-US" altLang="zh-CN" sz="1800" b="0" i="0" u="none" strike="noStrike" kern="1200" cap="none" normalizeH="0" baseline="0" dirty="0" err="1">
                          <a:ln>
                            <a:noFill/>
                          </a:ln>
                          <a:solidFill>
                            <a:schemeClr val="tx1"/>
                          </a:solidFill>
                          <a:effectLst/>
                          <a:latin typeface="Arial" pitchFamily="34" charset="0"/>
                          <a:ea typeface="宋体" pitchFamily="2" charset="-122"/>
                          <a:cs typeface="+mn-cs"/>
                        </a:rPr>
                        <a:t>groupname</a:t>
                      </a: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表示在此之前的命名为</a:t>
                      </a:r>
                      <a:r>
                        <a:rPr kumimoji="0" lang="en-US" altLang="zh-CN" sz="1800" u="none" strike="noStrike" kern="1200" cap="none" normalizeH="0" baseline="0" dirty="0" err="1">
                          <a:ln>
                            <a:noFill/>
                          </a:ln>
                          <a:solidFill>
                            <a:schemeClr val="dk1"/>
                          </a:solidFill>
                          <a:effectLst/>
                          <a:latin typeface="+mn-lt"/>
                          <a:ea typeface="+mn-ea"/>
                          <a:cs typeface="+mn-cs"/>
                        </a:rPr>
                        <a:t>groupname</a:t>
                      </a:r>
                      <a:r>
                        <a:rPr kumimoji="0" lang="zh-CN" altLang="en-US" sz="1800" u="none" strike="noStrike" kern="1200" cap="none" normalizeH="0" baseline="0" dirty="0">
                          <a:ln>
                            <a:noFill/>
                          </a:ln>
                          <a:solidFill>
                            <a:schemeClr val="dk1"/>
                          </a:solidFill>
                          <a:effectLst/>
                          <a:latin typeface="+mn-lt"/>
                          <a:ea typeface="+mn-ea"/>
                          <a:cs typeface="+mn-cs"/>
                        </a:rPr>
                        <a:t>的子模式</a:t>
                      </a:r>
                    </a:p>
                  </a:txBody>
                  <a:tcPr marL="121876" marR="121876" horzOverflow="overflow"/>
                </a:tc>
                <a:extLst>
                  <a:ext uri="{0D108BD9-81ED-4DB2-BD59-A6C34878D82A}">
                    <a16:rowId xmlns:a16="http://schemas.microsoft.com/office/drawing/2014/main" val="10005"/>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与前面介绍的</a:t>
                      </a:r>
                      <a:r>
                        <a:rPr kumimoji="0" lang="en-US" altLang="zh-CN" sz="1800" u="none" strike="noStrike" kern="1200" cap="none" normalizeH="0" baseline="0" dirty="0">
                          <a:ln>
                            <a:noFill/>
                          </a:ln>
                          <a:solidFill>
                            <a:schemeClr val="dk1"/>
                          </a:solidFill>
                          <a:effectLst/>
                          <a:latin typeface="+mn-lt"/>
                          <a:ea typeface="+mn-ea"/>
                          <a:cs typeface="+mn-cs"/>
                        </a:rPr>
                        <a:t>\b</a:t>
                      </a:r>
                      <a:r>
                        <a:rPr kumimoji="0" lang="zh-CN" altLang="en-US" sz="1800" u="none" strike="noStrike" kern="1200" cap="none" normalizeH="0" baseline="0" dirty="0">
                          <a:ln>
                            <a:noFill/>
                          </a:ln>
                          <a:solidFill>
                            <a:schemeClr val="dk1"/>
                          </a:solidFill>
                          <a:effectLst/>
                          <a:latin typeface="+mn-lt"/>
                          <a:ea typeface="+mn-ea"/>
                          <a:cs typeface="+mn-cs"/>
                        </a:rPr>
                        <a:t>等类似匹配但不消耗字符。用于正则表达式之后，表示如果</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后的内容在字符串中出现则匹配，但不会消耗字符串中的内容</a:t>
                      </a:r>
                    </a:p>
                  </a:txBody>
                  <a:tcPr marL="121876" marR="121876" horzOverflow="overflow"/>
                </a:tc>
                <a:extLst>
                  <a:ext uri="{0D108BD9-81ED-4DB2-BD59-A6C34878D82A}">
                    <a16:rowId xmlns:a16="http://schemas.microsoft.com/office/drawing/2014/main" val="1960075966"/>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与</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含义相反，用于正则表达式之后，表示如果</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后的内容在字符串中不出现则匹配，但不会消耗字符串中的内容</a:t>
                      </a:r>
                    </a:p>
                  </a:txBody>
                  <a:tcPr marL="121876" marR="121876" horzOverflow="overflow"/>
                </a:tc>
                <a:extLst>
                  <a:ext uri="{0D108BD9-81ED-4DB2-BD59-A6C34878D82A}">
                    <a16:rowId xmlns:a16="http://schemas.microsoft.com/office/drawing/2014/main" val="10006"/>
                  </a:ext>
                </a:extLst>
              </a:tr>
              <a:tr h="43363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(?&lt;=…)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用于正则表达式之前，与</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含义相同</a:t>
                      </a:r>
                    </a:p>
                  </a:txBody>
                  <a:tcPr marL="121876" marR="121876" horzOverflow="overflow"/>
                </a:tc>
                <a:extLst>
                  <a:ext uri="{0D108BD9-81ED-4DB2-BD59-A6C34878D82A}">
                    <a16:rowId xmlns:a16="http://schemas.microsoft.com/office/drawing/2014/main" val="10007"/>
                  </a:ext>
                </a:extLst>
              </a:tr>
              <a:tr h="43363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(?&lt;!...)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zh-CN" altLang="en-US" sz="1800" dirty="0">
                          <a:latin typeface="宋体" panose="02010600030101010101" pitchFamily="2" charset="-122"/>
                        </a:rPr>
                        <a:t>用于正则表达式之前，与</a:t>
                      </a:r>
                      <a:r>
                        <a:rPr lang="en-US" altLang="zh-CN" sz="1800" dirty="0">
                          <a:latin typeface="宋体" panose="02010600030101010101" pitchFamily="2" charset="-122"/>
                        </a:rPr>
                        <a:t>(?!...)</a:t>
                      </a:r>
                      <a:r>
                        <a:rPr lang="zh-CN" altLang="en-US" sz="1800" dirty="0">
                          <a:latin typeface="宋体" panose="02010600030101010101" pitchFamily="2" charset="-122"/>
                        </a:rPr>
                        <a:t>含义相同</a:t>
                      </a:r>
                    </a:p>
                  </a:txBody>
                  <a:tcPr marL="121876" marR="121876" horzOverflow="overflow"/>
                </a:tc>
                <a:extLst>
                  <a:ext uri="{0D108BD9-81ED-4DB2-BD59-A6C34878D82A}">
                    <a16:rowId xmlns:a16="http://schemas.microsoft.com/office/drawing/2014/main" val="10008"/>
                  </a:ext>
                </a:extLst>
              </a:tr>
              <a:tr h="433632">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表示后面为注释</a:t>
                      </a:r>
                    </a:p>
                  </a:txBody>
                  <a:tcPr marL="121876" marR="121876" horzOverflow="overflow"/>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6031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5071" y="365129"/>
            <a:ext cx="11229390" cy="1325563"/>
          </a:xfrm>
        </p:spPr>
        <p:txBody>
          <a:bodyPr vert="horz" lIns="108825" tIns="54412" rIns="108825" bIns="54412" rtlCol="0" anchor="ctr">
            <a:normAutofit/>
          </a:bodyPr>
          <a:lstStyle/>
          <a:p>
            <a:r>
              <a:rPr lang="zh-CN" altLang="en-US" dirty="0"/>
              <a:t>4.2.1</a:t>
            </a:r>
            <a:r>
              <a:rPr lang="en-US" altLang="zh-CN" dirty="0"/>
              <a:t>/4.2.5</a:t>
            </a:r>
            <a:r>
              <a:rPr lang="zh-CN" altLang="en-US" dirty="0"/>
              <a:t> 正则表达式元字符</a:t>
            </a:r>
            <a:r>
              <a:rPr lang="en-US" altLang="zh-CN" dirty="0"/>
              <a:t>-</a:t>
            </a:r>
            <a:r>
              <a:rPr lang="zh-CN" altLang="en-US" sz="3999" dirty="0"/>
              <a:t>选择符</a:t>
            </a:r>
          </a:p>
        </p:txBody>
      </p:sp>
      <p:sp>
        <p:nvSpPr>
          <p:cNvPr id="48131" name="Rectangle 3"/>
          <p:cNvSpPr>
            <a:spLocks noGrp="1" noChangeArrowheads="1"/>
          </p:cNvSpPr>
          <p:nvPr>
            <p:ph type="body" idx="1"/>
          </p:nvPr>
        </p:nvSpPr>
        <p:spPr>
          <a:xfrm>
            <a:off x="339751" y="1561153"/>
            <a:ext cx="11504709" cy="4442213"/>
          </a:xfrm>
        </p:spPr>
        <p:txBody>
          <a:bodyPr vert="horz" lIns="108825" tIns="54412" rIns="108825" bIns="54412" rtlCol="0">
            <a:normAutofit/>
          </a:bodyPr>
          <a:lstStyle/>
          <a:p>
            <a:pPr>
              <a:lnSpc>
                <a:spcPct val="100000"/>
              </a:lnSpc>
            </a:pPr>
            <a:r>
              <a:rPr lang="zh-CN" altLang="en-US" sz="2400" dirty="0"/>
              <a:t>选择符</a:t>
            </a:r>
            <a:r>
              <a:rPr lang="en-US" altLang="zh-CN" sz="2400" dirty="0"/>
              <a:t>”</a:t>
            </a:r>
            <a:r>
              <a:rPr lang="en-US" altLang="zh-CN" sz="3200" b="1" dirty="0">
                <a:solidFill>
                  <a:schemeClr val="accent5"/>
                </a:solidFill>
              </a:rPr>
              <a:t>|</a:t>
            </a:r>
            <a:r>
              <a:rPr lang="en-US" altLang="zh-CN" sz="2400" dirty="0"/>
              <a:t>”</a:t>
            </a:r>
            <a:r>
              <a:rPr lang="zh-CN" altLang="en-US" sz="2400" dirty="0"/>
              <a:t>，用于选择匹配多个可能的模式（注意不一定是单个字符）中的一个</a:t>
            </a:r>
            <a:endParaRPr lang="en-US" altLang="zh-CN" sz="2400" dirty="0"/>
          </a:p>
          <a:p>
            <a:pPr>
              <a:lnSpc>
                <a:spcPct val="100000"/>
              </a:lnSpc>
            </a:pPr>
            <a:r>
              <a:rPr lang="zh-CN" altLang="en-US" sz="2400" dirty="0"/>
              <a:t>选择符</a:t>
            </a:r>
            <a:r>
              <a:rPr lang="en-US" altLang="zh-CN" sz="2400" dirty="0"/>
              <a:t>”</a:t>
            </a:r>
            <a:r>
              <a:rPr lang="en-US" altLang="zh-CN" sz="3200" b="1" dirty="0">
                <a:solidFill>
                  <a:schemeClr val="accent5"/>
                </a:solidFill>
              </a:rPr>
              <a:t>|</a:t>
            </a:r>
            <a:r>
              <a:rPr lang="en-US" altLang="zh-CN" sz="2400" dirty="0"/>
              <a:t>”</a:t>
            </a:r>
            <a:r>
              <a:rPr lang="zh-CN" altLang="en-US" sz="2400" dirty="0"/>
              <a:t>的优先级最低，如需要可使用</a:t>
            </a:r>
            <a:r>
              <a:rPr lang="en-US" altLang="zh-CN" sz="2400" b="1" dirty="0">
                <a:solidFill>
                  <a:schemeClr val="accent5"/>
                </a:solidFill>
              </a:rPr>
              <a:t>()</a:t>
            </a:r>
            <a:r>
              <a:rPr lang="zh-CN" altLang="en-US" sz="2400" dirty="0"/>
              <a:t>来限制选择符的作用范围</a:t>
            </a:r>
            <a:endParaRPr lang="en-US" altLang="zh-CN" sz="2400" dirty="0"/>
          </a:p>
        </p:txBody>
      </p:sp>
      <p:graphicFrame>
        <p:nvGraphicFramePr>
          <p:cNvPr id="5" name="表格 4"/>
          <p:cNvGraphicFramePr>
            <a:graphicFrameLocks noGrp="1"/>
          </p:cNvGraphicFramePr>
          <p:nvPr>
            <p:extLst/>
          </p:nvPr>
        </p:nvGraphicFramePr>
        <p:xfrm>
          <a:off x="200084" y="2943998"/>
          <a:ext cx="11850044" cy="1606881"/>
        </p:xfrm>
        <a:graphic>
          <a:graphicData uri="http://schemas.openxmlformats.org/drawingml/2006/table">
            <a:tbl>
              <a:tblPr firstRow="1">
                <a:tableStyleId>{17292A2E-F333-43FB-9621-5CBBE7FDCDCB}</a:tableStyleId>
              </a:tblPr>
              <a:tblGrid>
                <a:gridCol w="7674299">
                  <a:extLst>
                    <a:ext uri="{9D8B030D-6E8A-4147-A177-3AD203B41FA5}">
                      <a16:colId xmlns:a16="http://schemas.microsoft.com/office/drawing/2014/main" val="20000"/>
                    </a:ext>
                  </a:extLst>
                </a:gridCol>
                <a:gridCol w="4175745">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a:ln>
                            <a:noFill/>
                          </a:ln>
                          <a:solidFill>
                            <a:schemeClr val="tx1"/>
                          </a:solidFill>
                          <a:effectLst/>
                          <a:latin typeface="Arial" pitchFamily="34" charset="0"/>
                          <a:ea typeface="宋体" pitchFamily="2" charset="-122"/>
                        </a:rPr>
                        <a:t>Python</a:t>
                      </a:r>
                      <a:r>
                        <a:rPr kumimoji="0" lang="zh-CN" altLang="en-US" sz="2000" b="1" i="0" u="none" strike="noStrike" cap="none" normalizeH="0" baseline="0" dirty="0">
                          <a:ln>
                            <a:noFill/>
                          </a:ln>
                          <a:solidFill>
                            <a:schemeClr val="tx1"/>
                          </a:solidFill>
                          <a:effectLst/>
                          <a:latin typeface="Arial" pitchFamily="34" charset="0"/>
                          <a:ea typeface="宋体" pitchFamily="2" charset="-122"/>
                        </a:rPr>
                        <a:t>语句</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kern="1200" cap="none" normalizeH="0" baseline="0" dirty="0">
                          <a:ln>
                            <a:noFill/>
                          </a:ln>
                          <a:solidFill>
                            <a:schemeClr val="tx1"/>
                          </a:solidFill>
                          <a:effectLst/>
                          <a:latin typeface="Arial" pitchFamily="34" charset="0"/>
                          <a:ea typeface="宋体" pitchFamily="2" charset="-122"/>
                          <a:cs typeface="+mn-cs"/>
                        </a:rPr>
                        <a:t>匹配结果</a:t>
                      </a:r>
                      <a:endParaRPr kumimoji="0" lang="zh-CN" altLang="zh-CN" sz="2000" b="1" i="0" u="none" strike="noStrike" kern="1200" cap="none" normalizeH="0" baseline="0" dirty="0">
                        <a:ln>
                          <a:noFill/>
                        </a:ln>
                        <a:solidFill>
                          <a:schemeClr val="tx1"/>
                        </a:solidFill>
                        <a:effectLst/>
                        <a:latin typeface="Arial" pitchFamily="34" charset="0"/>
                        <a:ea typeface="宋体" pitchFamily="2" charset="-122"/>
                        <a:cs typeface="+mn-cs"/>
                      </a:endParaRPr>
                    </a:p>
                  </a:txBody>
                  <a:tcPr marL="121876" marR="121876" horzOverflow="overflow"/>
                </a:tc>
                <a:extLst>
                  <a:ext uri="{0D108BD9-81ED-4DB2-BD59-A6C34878D82A}">
                    <a16:rowId xmlns:a16="http://schemas.microsoft.com/office/drawing/2014/main" val="10000"/>
                  </a:ext>
                </a:extLst>
              </a:tr>
              <a:tr h="418161">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kumimoji="0" lang="en-US" altLang="zh-CN" sz="2000" b="0" i="0" u="none" strike="noStrike" cap="none" normalizeH="0" baseline="0" dirty="0" err="1">
                          <a:ln>
                            <a:noFill/>
                          </a:ln>
                          <a:solidFill>
                            <a:srgbClr val="000000"/>
                          </a:solidFill>
                          <a:effectLst/>
                          <a:latin typeface="Arial Unicode MS" panose="020B0604020202020204" pitchFamily="34" charset="-122"/>
                          <a:cs typeface="宋体" panose="02010600030101010101" pitchFamily="2" charset="-122"/>
                        </a:rPr>
                        <a:t>re.findall</a:t>
                      </a:r>
                      <a:r>
                        <a:rPr kumimoji="0" lang="en-US" altLang="zh-CN" sz="2000" b="0" i="0" u="none" strike="noStrike" cap="none" normalizeH="0" baseline="0" dirty="0">
                          <a:ln>
                            <a:noFill/>
                          </a:ln>
                          <a:solidFill>
                            <a:srgbClr val="000000"/>
                          </a:solidFill>
                          <a:effectLst/>
                          <a:latin typeface="Arial Unicode MS" panose="020B0604020202020204" pitchFamily="34" charset="-122"/>
                          <a:cs typeface="宋体" panose="02010600030101010101" pitchFamily="2" charset="-122"/>
                        </a:rPr>
                        <a:t>(</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a:t>
                      </a:r>
                      <a:r>
                        <a:rPr kumimoji="0" lang="en-US" altLang="zh-CN" sz="2000" b="1" i="0" u="none" strike="noStrike" cap="none" normalizeH="0" baseline="0" dirty="0" err="1">
                          <a:ln>
                            <a:noFill/>
                          </a:ln>
                          <a:solidFill>
                            <a:srgbClr val="008080"/>
                          </a:solidFill>
                          <a:effectLst/>
                          <a:latin typeface="Arial Unicode MS" panose="020B0604020202020204" pitchFamily="34" charset="-122"/>
                          <a:cs typeface="宋体" panose="02010600030101010101" pitchFamily="2" charset="-122"/>
                        </a:rPr>
                        <a:t>red|green|blue</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a:t>
                      </a:r>
                      <a:r>
                        <a:rPr kumimoji="0" lang="en-US" altLang="zh-CN" sz="2000" b="0" i="0" u="none" strike="noStrike" cap="none" normalizeH="0" baseline="0" dirty="0">
                          <a:ln>
                            <a:noFill/>
                          </a:ln>
                          <a:solidFill>
                            <a:srgbClr val="000000"/>
                          </a:solidFill>
                          <a:effectLst/>
                          <a:latin typeface="Arial Unicode MS" panose="020B0604020202020204" pitchFamily="34" charset="-122"/>
                          <a:cs typeface="宋体" panose="02010600030101010101" pitchFamily="2" charset="-122"/>
                        </a:rPr>
                        <a:t>, </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'pink </a:t>
                      </a:r>
                      <a:r>
                        <a:rPr kumimoji="0" lang="en-US" altLang="zh-CN" sz="2000" b="1" i="0" u="none" strike="noStrike" cap="none" normalizeH="0" baseline="0" dirty="0" err="1">
                          <a:ln>
                            <a:noFill/>
                          </a:ln>
                          <a:solidFill>
                            <a:srgbClr val="008080"/>
                          </a:solidFill>
                          <a:effectLst/>
                          <a:latin typeface="Arial Unicode MS" panose="020B0604020202020204" pitchFamily="34" charset="-122"/>
                          <a:cs typeface="宋体" panose="02010600030101010101" pitchFamily="2" charset="-122"/>
                        </a:rPr>
                        <a:t>r</a:t>
                      </a:r>
                      <a:r>
                        <a:rPr kumimoji="0" lang="en-US" altLang="zh-CN" sz="2000" b="1" i="0" u="none" strike="noStrike" cap="none" normalizeH="0" baseline="0" dirty="0" err="1">
                          <a:ln>
                            <a:noFill/>
                          </a:ln>
                          <a:solidFill>
                            <a:srgbClr val="FF0000"/>
                          </a:solidFill>
                          <a:effectLst/>
                          <a:latin typeface="Arial Unicode MS" panose="020B0604020202020204" pitchFamily="34" charset="-122"/>
                          <a:cs typeface="宋体" panose="02010600030101010101" pitchFamily="2" charset="-122"/>
                        </a:rPr>
                        <a:t>red</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 ,</a:t>
                      </a:r>
                      <a:r>
                        <a:rPr kumimoji="0" lang="en-US" altLang="zh-CN" sz="2000" b="1" i="0" u="none" strike="noStrike" cap="none" normalizeH="0" baseline="0" dirty="0" err="1">
                          <a:ln>
                            <a:noFill/>
                          </a:ln>
                          <a:solidFill>
                            <a:srgbClr val="FF0000"/>
                          </a:solidFill>
                          <a:effectLst/>
                          <a:latin typeface="Arial Unicode MS" panose="020B0604020202020204" pitchFamily="34" charset="-122"/>
                          <a:cs typeface="宋体" panose="02010600030101010101" pitchFamily="2" charset="-122"/>
                        </a:rPr>
                        <a:t>red</a:t>
                      </a:r>
                      <a:r>
                        <a:rPr kumimoji="0" lang="en-US" altLang="zh-CN" sz="2000" b="1" i="0" u="none" strike="noStrike" cap="none" normalizeH="0" baseline="0" dirty="0" err="1">
                          <a:ln>
                            <a:noFill/>
                          </a:ln>
                          <a:solidFill>
                            <a:srgbClr val="008080"/>
                          </a:solidFill>
                          <a:effectLst/>
                          <a:latin typeface="Arial Unicode MS" panose="020B0604020202020204" pitchFamily="34" charset="-122"/>
                          <a:cs typeface="宋体" panose="02010600030101010101" pitchFamily="2" charset="-122"/>
                        </a:rPr>
                        <a:t>,</a:t>
                      </a:r>
                      <a:r>
                        <a:rPr kumimoji="0" lang="en-US" altLang="zh-CN" sz="2000" b="1" i="0" u="none" strike="noStrike" cap="none" normalizeH="0" baseline="0" dirty="0" err="1">
                          <a:ln>
                            <a:noFill/>
                          </a:ln>
                          <a:solidFill>
                            <a:srgbClr val="FF0000"/>
                          </a:solidFill>
                          <a:effectLst/>
                          <a:latin typeface="Arial Unicode MS" panose="020B0604020202020204" pitchFamily="34" charset="-122"/>
                          <a:cs typeface="宋体" panose="02010600030101010101" pitchFamily="2" charset="-122"/>
                        </a:rPr>
                        <a:t>green</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 </a:t>
                      </a:r>
                      <a:r>
                        <a:rPr kumimoji="0" lang="en-US" altLang="zh-CN" sz="2000" b="1" i="0" u="none" strike="noStrike" cap="none" normalizeH="0" baseline="0" dirty="0" err="1">
                          <a:ln>
                            <a:noFill/>
                          </a:ln>
                          <a:solidFill>
                            <a:srgbClr val="008080"/>
                          </a:solidFill>
                          <a:effectLst/>
                          <a:latin typeface="Arial Unicode MS" panose="020B0604020202020204" pitchFamily="34" charset="-122"/>
                          <a:cs typeface="宋体" panose="02010600030101010101" pitchFamily="2" charset="-122"/>
                        </a:rPr>
                        <a:t>g</a:t>
                      </a:r>
                      <a:r>
                        <a:rPr kumimoji="0" lang="en-US" altLang="zh-CN" sz="2000" b="1" i="0" u="none" strike="noStrike" cap="none" normalizeH="0" baseline="0" dirty="0" err="1">
                          <a:ln>
                            <a:noFill/>
                          </a:ln>
                          <a:solidFill>
                            <a:srgbClr val="FF0000"/>
                          </a:solidFill>
                          <a:effectLst/>
                          <a:latin typeface="Arial Unicode MS" panose="020B0604020202020204" pitchFamily="34" charset="-122"/>
                          <a:cs typeface="宋体" panose="02010600030101010101" pitchFamily="2" charset="-122"/>
                        </a:rPr>
                        <a:t>green</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 and </a:t>
                      </a:r>
                      <a:r>
                        <a:rPr kumimoji="0" lang="en-US" altLang="zh-CN" sz="2000" b="1" i="0" u="none" strike="noStrike" cap="none" normalizeH="0" baseline="0" dirty="0">
                          <a:ln>
                            <a:noFill/>
                          </a:ln>
                          <a:solidFill>
                            <a:srgbClr val="FF0000"/>
                          </a:solidFill>
                          <a:effectLst/>
                          <a:latin typeface="Arial Unicode MS" panose="020B0604020202020204" pitchFamily="34" charset="-122"/>
                          <a:cs typeface="宋体" panose="02010600030101010101" pitchFamily="2" charset="-122"/>
                        </a:rPr>
                        <a:t>blue</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a:t>
                      </a:r>
                      <a:r>
                        <a:rPr kumimoji="0" lang="en-US" altLang="zh-CN" sz="2000" b="0" i="0" u="none" strike="noStrike" cap="none" normalizeH="0" baseline="0" dirty="0">
                          <a:ln>
                            <a:noFill/>
                          </a:ln>
                          <a:solidFill>
                            <a:srgbClr val="000000"/>
                          </a:solidFill>
                          <a:effectLst/>
                          <a:latin typeface="Arial Unicode MS" panose="020B0604020202020204" pitchFamily="34" charset="-122"/>
                          <a:cs typeface="宋体" panose="02010600030101010101" pitchFamily="2" charset="-122"/>
                        </a:rPr>
                        <a:t>)</a:t>
                      </a:r>
                    </a:p>
                  </a:txBody>
                  <a:tcPr marL="121876" marR="121876" horzOverflow="overflow"/>
                </a:tc>
                <a:tc>
                  <a:txBody>
                    <a:bodyPr/>
                    <a:lstStyle/>
                    <a:p>
                      <a:r>
                        <a:rPr lang="zh-CN" altLang="en-US" sz="2000" b="1" dirty="0"/>
                        <a:t>['red', 'red', 'green', 'green', 'blue'</a:t>
                      </a:r>
                      <a:r>
                        <a:rPr lang="zh-CN" altLang="en-US" sz="2000" dirty="0"/>
                        <a:t>]</a:t>
                      </a:r>
                    </a:p>
                  </a:txBody>
                  <a:tcPr marL="121876" marR="121876" horzOverflow="overflow"/>
                </a:tc>
                <a:extLst>
                  <a:ext uri="{0D108BD9-81ED-4DB2-BD59-A6C34878D82A}">
                    <a16:rowId xmlns:a16="http://schemas.microsoft.com/office/drawing/2014/main" val="10001"/>
                  </a:ext>
                </a:extLst>
              </a:tr>
              <a:tr h="396170">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kumimoji="0" lang="en-US" altLang="zh-CN" sz="2000" b="0" i="0" u="none" strike="noStrike" cap="none" normalizeH="0" baseline="0" dirty="0" err="1">
                          <a:ln>
                            <a:noFill/>
                          </a:ln>
                          <a:solidFill>
                            <a:srgbClr val="000000"/>
                          </a:solidFill>
                          <a:effectLst/>
                          <a:latin typeface="Arial Unicode MS" panose="020B0604020202020204" pitchFamily="34" charset="-122"/>
                          <a:cs typeface="宋体" panose="02010600030101010101" pitchFamily="2" charset="-122"/>
                        </a:rPr>
                        <a:t>re.findall</a:t>
                      </a:r>
                      <a:r>
                        <a:rPr kumimoji="0" lang="en-US" altLang="zh-CN" sz="2000" b="0" i="0" u="none" strike="noStrike" cap="none" normalizeH="0" baseline="0" dirty="0">
                          <a:ln>
                            <a:noFill/>
                          </a:ln>
                          <a:solidFill>
                            <a:srgbClr val="000000"/>
                          </a:solidFill>
                          <a:effectLst/>
                          <a:latin typeface="Arial Unicode MS" panose="020B0604020202020204" pitchFamily="34" charset="-122"/>
                          <a:cs typeface="宋体" panose="02010600030101010101" pitchFamily="2" charset="-122"/>
                        </a:rPr>
                        <a:t>(</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r'</a:t>
                      </a:r>
                      <a:r>
                        <a:rPr kumimoji="0" lang="en-US" altLang="zh-CN" sz="2000" b="1" i="0" u="none" strike="noStrike" cap="none" normalizeH="0" baseline="0" dirty="0">
                          <a:ln>
                            <a:noFill/>
                          </a:ln>
                          <a:solidFill>
                            <a:srgbClr val="C00000"/>
                          </a:solidFill>
                          <a:effectLst/>
                          <a:latin typeface="Arial Unicode MS" panose="020B0604020202020204" pitchFamily="34" charset="-122"/>
                          <a:cs typeface="宋体" panose="02010600030101010101" pitchFamily="2" charset="-122"/>
                        </a:rPr>
                        <a:t>\</a:t>
                      </a:r>
                      <a:r>
                        <a:rPr kumimoji="0" lang="en-US" altLang="zh-CN" sz="2000" b="1" i="0" u="none" strike="noStrike" cap="none" normalizeH="0" baseline="0" dirty="0" err="1">
                          <a:ln>
                            <a:noFill/>
                          </a:ln>
                          <a:solidFill>
                            <a:srgbClr val="C00000"/>
                          </a:solidFill>
                          <a:effectLst/>
                          <a:latin typeface="Arial Unicode MS" panose="020B0604020202020204" pitchFamily="34" charset="-122"/>
                          <a:cs typeface="宋体" panose="02010600030101010101" pitchFamily="2" charset="-122"/>
                        </a:rPr>
                        <a:t>bred</a:t>
                      </a:r>
                      <a:r>
                        <a:rPr kumimoji="0" lang="en-US" altLang="zh-CN" sz="2000" b="1" i="0" u="none" strike="noStrike" cap="none" normalizeH="0" baseline="0" dirty="0" err="1">
                          <a:ln>
                            <a:noFill/>
                          </a:ln>
                          <a:solidFill>
                            <a:srgbClr val="008080"/>
                          </a:solidFill>
                          <a:effectLst/>
                          <a:latin typeface="Arial Unicode MS" panose="020B0604020202020204" pitchFamily="34" charset="-122"/>
                          <a:cs typeface="宋体" panose="02010600030101010101" pitchFamily="2" charset="-122"/>
                        </a:rPr>
                        <a:t>|green|</a:t>
                      </a:r>
                      <a:r>
                        <a:rPr kumimoji="0" lang="en-US" altLang="zh-CN" sz="2000" b="1" i="0" u="none" strike="noStrike" cap="none" normalizeH="0" baseline="0" dirty="0" err="1">
                          <a:ln>
                            <a:noFill/>
                          </a:ln>
                          <a:solidFill>
                            <a:srgbClr val="C00000"/>
                          </a:solidFill>
                          <a:effectLst/>
                          <a:latin typeface="Arial Unicode MS" panose="020B0604020202020204" pitchFamily="34" charset="-122"/>
                          <a:cs typeface="宋体" panose="02010600030101010101" pitchFamily="2" charset="-122"/>
                        </a:rPr>
                        <a:t>blue</a:t>
                      </a:r>
                      <a:r>
                        <a:rPr kumimoji="0" lang="en-US" altLang="zh-CN" sz="2000" b="1" i="0" u="none" strike="noStrike" cap="none" normalizeH="0" baseline="0" dirty="0">
                          <a:ln>
                            <a:noFill/>
                          </a:ln>
                          <a:solidFill>
                            <a:srgbClr val="C00000"/>
                          </a:solidFill>
                          <a:effectLst/>
                          <a:latin typeface="Arial Unicode MS" panose="020B0604020202020204" pitchFamily="34" charset="-122"/>
                          <a:cs typeface="宋体" panose="02010600030101010101" pitchFamily="2" charset="-122"/>
                        </a:rPr>
                        <a:t>\b</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a:t>
                      </a:r>
                      <a:r>
                        <a:rPr kumimoji="0" lang="en-US" altLang="zh-CN" sz="2000" b="0" i="0" u="none" strike="noStrike" cap="none" normalizeH="0" baseline="0" dirty="0">
                          <a:ln>
                            <a:noFill/>
                          </a:ln>
                          <a:solidFill>
                            <a:srgbClr val="000000"/>
                          </a:solidFill>
                          <a:effectLst/>
                          <a:latin typeface="Arial Unicode MS" panose="020B0604020202020204" pitchFamily="34" charset="-122"/>
                          <a:cs typeface="宋体" panose="02010600030101010101" pitchFamily="2" charset="-122"/>
                        </a:rPr>
                        <a:t>, </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'pink </a:t>
                      </a:r>
                      <a:r>
                        <a:rPr kumimoji="0" lang="en-US" altLang="zh-CN" sz="2000" b="1" i="0" u="none" strike="noStrike" cap="none" normalizeH="0" baseline="0" dirty="0" err="1">
                          <a:ln>
                            <a:noFill/>
                          </a:ln>
                          <a:solidFill>
                            <a:srgbClr val="008080"/>
                          </a:solidFill>
                          <a:effectLst/>
                          <a:latin typeface="Arial Unicode MS" panose="020B0604020202020204" pitchFamily="34" charset="-122"/>
                          <a:cs typeface="宋体" panose="02010600030101010101" pitchFamily="2" charset="-122"/>
                        </a:rPr>
                        <a:t>rred</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 ,</a:t>
                      </a:r>
                      <a:r>
                        <a:rPr kumimoji="0" lang="en-US" altLang="zh-CN" sz="2000" b="1" i="0" u="none" strike="noStrike" cap="none" normalizeH="0" baseline="0" dirty="0">
                          <a:ln>
                            <a:noFill/>
                          </a:ln>
                          <a:solidFill>
                            <a:srgbClr val="FF0000"/>
                          </a:solidFill>
                          <a:effectLst/>
                          <a:latin typeface="Arial Unicode MS" panose="020B0604020202020204" pitchFamily="34" charset="-122"/>
                          <a:cs typeface="宋体" panose="02010600030101010101" pitchFamily="2" charset="-122"/>
                        </a:rPr>
                        <a:t>red</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 </a:t>
                      </a:r>
                      <a:r>
                        <a:rPr kumimoji="0" lang="en-US" altLang="zh-CN" sz="2000" b="1" i="0" u="none" strike="noStrike" cap="none" normalizeH="0" baseline="0" dirty="0" err="1">
                          <a:ln>
                            <a:noFill/>
                          </a:ln>
                          <a:solidFill>
                            <a:srgbClr val="008080"/>
                          </a:solidFill>
                          <a:effectLst/>
                          <a:latin typeface="Arial Unicode MS" panose="020B0604020202020204" pitchFamily="34" charset="-122"/>
                          <a:cs typeface="宋体" panose="02010600030101010101" pitchFamily="2" charset="-122"/>
                        </a:rPr>
                        <a:t>g</a:t>
                      </a:r>
                      <a:r>
                        <a:rPr kumimoji="0" lang="en-US" altLang="zh-CN" sz="2000" b="1" i="0" u="none" strike="noStrike" cap="none" normalizeH="0" baseline="0" dirty="0" err="1">
                          <a:ln>
                            <a:noFill/>
                          </a:ln>
                          <a:solidFill>
                            <a:srgbClr val="FF0000"/>
                          </a:solidFill>
                          <a:effectLst/>
                          <a:latin typeface="Arial Unicode MS" panose="020B0604020202020204" pitchFamily="34" charset="-122"/>
                          <a:cs typeface="宋体" panose="02010600030101010101" pitchFamily="2" charset="-122"/>
                        </a:rPr>
                        <a:t>green</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 and </a:t>
                      </a:r>
                      <a:r>
                        <a:rPr kumimoji="0" lang="en-US" altLang="zh-CN" sz="2000" b="1" i="0" u="none" strike="noStrike" cap="none" normalizeH="0" baseline="0" dirty="0">
                          <a:ln>
                            <a:noFill/>
                          </a:ln>
                          <a:solidFill>
                            <a:srgbClr val="FF0000"/>
                          </a:solidFill>
                          <a:effectLst/>
                          <a:latin typeface="Arial Unicode MS" panose="020B0604020202020204" pitchFamily="34" charset="-122"/>
                          <a:cs typeface="宋体" panose="02010600030101010101" pitchFamily="2" charset="-122"/>
                        </a:rPr>
                        <a:t>blue</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a:t>
                      </a:r>
                      <a:r>
                        <a:rPr kumimoji="0" lang="en-US" altLang="zh-CN" sz="2000" b="0" i="0" u="none" strike="noStrike" cap="none" normalizeH="0" baseline="0" dirty="0">
                          <a:ln>
                            <a:noFill/>
                          </a:ln>
                          <a:solidFill>
                            <a:srgbClr val="000000"/>
                          </a:solidFill>
                          <a:effectLst/>
                          <a:latin typeface="Arial Unicode MS" panose="020B0604020202020204" pitchFamily="34" charset="-122"/>
                          <a:cs typeface="宋体" panose="02010600030101010101" pitchFamily="2" charset="-122"/>
                        </a:rPr>
                        <a:t>)</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['red', 'green', 'blue']</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2"/>
                  </a:ext>
                </a:extLst>
              </a:tr>
              <a:tr h="396170">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kumimoji="0" lang="en-US" altLang="zh-CN" sz="2000" b="0" i="0" u="none" strike="noStrike" cap="none" normalizeH="0" baseline="0" dirty="0" err="1">
                          <a:ln>
                            <a:noFill/>
                          </a:ln>
                          <a:solidFill>
                            <a:srgbClr val="000000"/>
                          </a:solidFill>
                          <a:effectLst/>
                          <a:latin typeface="Arial Unicode MS" panose="020B0604020202020204" pitchFamily="34" charset="-122"/>
                          <a:cs typeface="宋体" panose="02010600030101010101" pitchFamily="2" charset="-122"/>
                        </a:rPr>
                        <a:t>re.findall</a:t>
                      </a:r>
                      <a:r>
                        <a:rPr kumimoji="0" lang="en-US" altLang="zh-CN" sz="2000" b="0" i="0" u="none" strike="noStrike" cap="none" normalizeH="0" baseline="0" dirty="0">
                          <a:ln>
                            <a:noFill/>
                          </a:ln>
                          <a:solidFill>
                            <a:srgbClr val="000000"/>
                          </a:solidFill>
                          <a:effectLst/>
                          <a:latin typeface="Arial Unicode MS" panose="020B0604020202020204" pitchFamily="34" charset="-122"/>
                          <a:cs typeface="宋体" panose="02010600030101010101" pitchFamily="2" charset="-122"/>
                        </a:rPr>
                        <a:t>(</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r'\b</a:t>
                      </a:r>
                      <a:r>
                        <a:rPr kumimoji="0" lang="en-US" altLang="zh-CN" sz="2000" b="1" i="0" u="none" strike="noStrike" cap="none" normalizeH="0" baseline="0" dirty="0">
                          <a:ln>
                            <a:noFill/>
                          </a:ln>
                          <a:solidFill>
                            <a:srgbClr val="C00000"/>
                          </a:solidFill>
                          <a:effectLst/>
                          <a:latin typeface="Arial Unicode MS" panose="020B0604020202020204" pitchFamily="34" charset="-122"/>
                          <a:cs typeface="宋体" panose="02010600030101010101" pitchFamily="2" charset="-122"/>
                        </a:rPr>
                        <a:t>(</a:t>
                      </a:r>
                      <a:r>
                        <a:rPr kumimoji="0" lang="en-US" altLang="zh-CN" sz="2000" b="1" i="0" u="none" strike="noStrike" cap="none" normalizeH="0" baseline="0" dirty="0" err="1">
                          <a:ln>
                            <a:noFill/>
                          </a:ln>
                          <a:solidFill>
                            <a:srgbClr val="C00000"/>
                          </a:solidFill>
                          <a:effectLst/>
                          <a:latin typeface="Arial Unicode MS" panose="020B0604020202020204" pitchFamily="34" charset="-122"/>
                          <a:cs typeface="宋体" panose="02010600030101010101" pitchFamily="2" charset="-122"/>
                        </a:rPr>
                        <a:t>red|green|blue</a:t>
                      </a:r>
                      <a:r>
                        <a:rPr kumimoji="0" lang="en-US" altLang="zh-CN" sz="2000" b="1" i="0" u="none" strike="noStrike" cap="none" normalizeH="0" baseline="0" dirty="0">
                          <a:ln>
                            <a:noFill/>
                          </a:ln>
                          <a:solidFill>
                            <a:srgbClr val="C00000"/>
                          </a:solidFill>
                          <a:effectLst/>
                          <a:latin typeface="Arial Unicode MS" panose="020B0604020202020204" pitchFamily="34" charset="-122"/>
                          <a:cs typeface="宋体" panose="02010600030101010101" pitchFamily="2" charset="-122"/>
                        </a:rPr>
                        <a:t>)</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\b'</a:t>
                      </a:r>
                      <a:r>
                        <a:rPr kumimoji="0" lang="en-US" altLang="zh-CN" sz="2000" b="0" i="0" u="none" strike="noStrike" cap="none" normalizeH="0" baseline="0" dirty="0">
                          <a:ln>
                            <a:noFill/>
                          </a:ln>
                          <a:solidFill>
                            <a:srgbClr val="000000"/>
                          </a:solidFill>
                          <a:effectLst/>
                          <a:latin typeface="Arial Unicode MS" panose="020B0604020202020204" pitchFamily="34" charset="-122"/>
                          <a:cs typeface="宋体" panose="02010600030101010101" pitchFamily="2" charset="-122"/>
                        </a:rPr>
                        <a:t>, </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'pink </a:t>
                      </a:r>
                      <a:r>
                        <a:rPr kumimoji="0" lang="en-US" altLang="zh-CN" sz="2000" b="1" i="0" u="none" strike="noStrike" cap="none" normalizeH="0" baseline="0" dirty="0" err="1">
                          <a:ln>
                            <a:noFill/>
                          </a:ln>
                          <a:solidFill>
                            <a:srgbClr val="008080"/>
                          </a:solidFill>
                          <a:effectLst/>
                          <a:latin typeface="Arial Unicode MS" panose="020B0604020202020204" pitchFamily="34" charset="-122"/>
                          <a:cs typeface="宋体" panose="02010600030101010101" pitchFamily="2" charset="-122"/>
                        </a:rPr>
                        <a:t>rred</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 ,</a:t>
                      </a:r>
                      <a:r>
                        <a:rPr kumimoji="0" lang="en-US" altLang="zh-CN" sz="2000" b="1" i="0" u="none" strike="noStrike" cap="none" normalizeH="0" baseline="0" dirty="0">
                          <a:ln>
                            <a:noFill/>
                          </a:ln>
                          <a:solidFill>
                            <a:srgbClr val="FF0000"/>
                          </a:solidFill>
                          <a:effectLst/>
                          <a:latin typeface="Arial Unicode MS" panose="020B0604020202020204" pitchFamily="34" charset="-122"/>
                          <a:cs typeface="宋体" panose="02010600030101010101" pitchFamily="2" charset="-122"/>
                        </a:rPr>
                        <a:t>red</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 </a:t>
                      </a:r>
                      <a:r>
                        <a:rPr kumimoji="0" lang="en-US" altLang="zh-CN" sz="2000" b="1" i="0" u="none" strike="noStrike" cap="none" normalizeH="0" baseline="0" dirty="0" err="1">
                          <a:ln>
                            <a:noFill/>
                          </a:ln>
                          <a:solidFill>
                            <a:srgbClr val="008080"/>
                          </a:solidFill>
                          <a:effectLst/>
                          <a:latin typeface="Arial Unicode MS" panose="020B0604020202020204" pitchFamily="34" charset="-122"/>
                          <a:cs typeface="宋体" panose="02010600030101010101" pitchFamily="2" charset="-122"/>
                        </a:rPr>
                        <a:t>ggreen</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 and </a:t>
                      </a:r>
                      <a:r>
                        <a:rPr kumimoji="0" lang="en-US" altLang="zh-CN" sz="2000" b="1" i="0" u="none" strike="noStrike" cap="none" normalizeH="0" baseline="0" dirty="0">
                          <a:ln>
                            <a:noFill/>
                          </a:ln>
                          <a:solidFill>
                            <a:srgbClr val="FF0000"/>
                          </a:solidFill>
                          <a:effectLst/>
                          <a:latin typeface="Arial Unicode MS" panose="020B0604020202020204" pitchFamily="34" charset="-122"/>
                          <a:cs typeface="宋体" panose="02010600030101010101" pitchFamily="2" charset="-122"/>
                        </a:rPr>
                        <a:t>blue</a:t>
                      </a:r>
                      <a:r>
                        <a:rPr kumimoji="0" lang="en-US" altLang="zh-CN" sz="2000" b="1" i="0" u="none" strike="noStrike" cap="none" normalizeH="0" baseline="0" dirty="0">
                          <a:ln>
                            <a:noFill/>
                          </a:ln>
                          <a:solidFill>
                            <a:srgbClr val="008080"/>
                          </a:solidFill>
                          <a:effectLst/>
                          <a:latin typeface="Arial Unicode MS" panose="020B0604020202020204" pitchFamily="34" charset="-122"/>
                          <a:cs typeface="宋体" panose="02010600030101010101" pitchFamily="2" charset="-122"/>
                        </a:rPr>
                        <a:t>'</a:t>
                      </a:r>
                      <a:r>
                        <a:rPr kumimoji="0" lang="en-US" altLang="zh-CN" sz="2000" b="0" i="0" u="none" strike="noStrike" cap="none" normalizeH="0" baseline="0" dirty="0">
                          <a:ln>
                            <a:noFill/>
                          </a:ln>
                          <a:solidFill>
                            <a:srgbClr val="000000"/>
                          </a:solidFill>
                          <a:effectLst/>
                          <a:latin typeface="Arial Unicode MS" panose="020B0604020202020204" pitchFamily="34" charset="-122"/>
                          <a:cs typeface="宋体" panose="02010600030101010101" pitchFamily="2" charset="-122"/>
                        </a:rPr>
                        <a:t>)</a:t>
                      </a:r>
                      <a:endParaRPr kumimoji="0" lang="en-US" altLang="zh-CN" sz="2000" b="0" i="0" u="none" strike="noStrike" cap="none" normalizeH="0" baseline="0" dirty="0">
                        <a:ln>
                          <a:noFill/>
                        </a:ln>
                        <a:solidFill>
                          <a:schemeClr val="tx1"/>
                        </a:solidFill>
                        <a:effectLst/>
                        <a:latin typeface="Arial" panose="020B0604020202020204" pitchFamily="34" charset="0"/>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zh-CN" altLang="en-US" sz="2000" b="1" dirty="0"/>
                        <a:t>['red', 'blue']</a:t>
                      </a:r>
                    </a:p>
                  </a:txBody>
                  <a:tcPr marL="121876" marR="121876" horzOverflow="overflow"/>
                </a:tc>
                <a:extLst>
                  <a:ext uri="{0D108BD9-81ED-4DB2-BD59-A6C34878D82A}">
                    <a16:rowId xmlns:a16="http://schemas.microsoft.com/office/drawing/2014/main" val="3207839889"/>
                  </a:ext>
                </a:extLst>
              </a:tr>
            </a:tbl>
          </a:graphicData>
        </a:graphic>
      </p:graphicFrame>
      <p:sp>
        <p:nvSpPr>
          <p:cNvPr id="6" name="Rectangle 3"/>
          <p:cNvSpPr txBox="1">
            <a:spLocks noChangeArrowheads="1"/>
          </p:cNvSpPr>
          <p:nvPr/>
        </p:nvSpPr>
        <p:spPr>
          <a:xfrm>
            <a:off x="810843" y="5188101"/>
            <a:ext cx="10919972" cy="1287791"/>
          </a:xfrm>
          <a:prstGeom prst="rect">
            <a:avLst/>
          </a:prstGeom>
          <a:solidFill>
            <a:schemeClr val="accent4">
              <a:lumMod val="20000"/>
              <a:lumOff val="80000"/>
            </a:schemeClr>
          </a:solidFill>
        </p:spPr>
        <p:txBody>
          <a:bodyPr vert="horz" lIns="108825" tIns="54412" rIns="108825" bIns="54412" rtlCol="0">
            <a:normAutofit fontScale="925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20000"/>
              </a:lnSpc>
              <a:spcBef>
                <a:spcPts val="0"/>
              </a:spcBef>
              <a:buClr>
                <a:srgbClr val="008000"/>
              </a:buClr>
              <a:buNone/>
            </a:pPr>
            <a:r>
              <a:rPr lang="en-US" altLang="zh-CN" sz="2200" dirty="0"/>
              <a:t>&gt;&gt;&gt; import re         </a:t>
            </a:r>
          </a:p>
          <a:p>
            <a:pPr>
              <a:lnSpc>
                <a:spcPct val="120000"/>
              </a:lnSpc>
              <a:spcBef>
                <a:spcPts val="0"/>
              </a:spcBef>
              <a:buClr>
                <a:srgbClr val="008000"/>
              </a:buClr>
              <a:buNone/>
            </a:pPr>
            <a:r>
              <a:rPr lang="en-US" altLang="zh-CN" sz="2200" dirty="0"/>
              <a:t>&gt;&gt;&gt; </a:t>
            </a:r>
            <a:r>
              <a:rPr lang="zh-CN" altLang="zh-CN" sz="2100" dirty="0"/>
              <a:t>re.findall(r'(</a:t>
            </a:r>
            <a:r>
              <a:rPr lang="zh-CN" altLang="zh-CN" sz="2100" dirty="0">
                <a:solidFill>
                  <a:srgbClr val="0070C0"/>
                </a:solidFill>
              </a:rPr>
              <a:t>(</a:t>
            </a:r>
            <a:r>
              <a:rPr lang="zh-CN" altLang="zh-CN" sz="2100" dirty="0">
                <a:solidFill>
                  <a:srgbClr val="FF0000"/>
                </a:solidFill>
              </a:rPr>
              <a:t>0\d{2}</a:t>
            </a:r>
            <a:r>
              <a:rPr lang="zh-CN" altLang="zh-CN" sz="2100" dirty="0"/>
              <a:t>|</a:t>
            </a:r>
            <a:r>
              <a:rPr lang="zh-CN" altLang="zh-CN" sz="2100" dirty="0">
                <a:solidFill>
                  <a:srgbClr val="FF0000"/>
                </a:solidFill>
              </a:rPr>
              <a:t>0\d{3}</a:t>
            </a:r>
            <a:r>
              <a:rPr lang="zh-CN" altLang="zh-CN" sz="2100" dirty="0">
                <a:solidFill>
                  <a:srgbClr val="0070C0"/>
                </a:solidFill>
              </a:rPr>
              <a:t>)</a:t>
            </a:r>
            <a:r>
              <a:rPr lang="zh-CN" altLang="zh-CN" sz="2100" dirty="0"/>
              <a:t>-</a:t>
            </a:r>
            <a:r>
              <a:rPr lang="zh-CN" altLang="zh-CN" sz="2100" dirty="0">
                <a:solidFill>
                  <a:srgbClr val="FF0000"/>
                </a:solidFill>
              </a:rPr>
              <a:t>(\d{8}|\d{6})</a:t>
            </a:r>
            <a:r>
              <a:rPr lang="zh-CN" altLang="zh-CN" sz="2100" dirty="0"/>
              <a:t>)','复旦大学总机021-65642222  浙江大学0571-87951111'))</a:t>
            </a:r>
            <a:br>
              <a:rPr lang="zh-CN" altLang="zh-CN" sz="2100" dirty="0"/>
            </a:br>
            <a:endParaRPr lang="en-US" altLang="zh-CN" sz="2200" dirty="0">
              <a:solidFill>
                <a:schemeClr val="accent5"/>
              </a:solidFill>
            </a:endParaRPr>
          </a:p>
        </p:txBody>
      </p:sp>
      <p:sp>
        <p:nvSpPr>
          <p:cNvPr id="8" name="矩形 7"/>
          <p:cNvSpPr/>
          <p:nvPr/>
        </p:nvSpPr>
        <p:spPr>
          <a:xfrm>
            <a:off x="403237" y="4601459"/>
            <a:ext cx="10919972" cy="507713"/>
          </a:xfrm>
          <a:prstGeom prst="rect">
            <a:avLst/>
          </a:prstGeom>
          <a:ln>
            <a:solidFill>
              <a:schemeClr val="bg1">
                <a:lumMod val="50000"/>
              </a:schemeClr>
            </a:solid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例子：电话号码一般形式为“区号</a:t>
            </a:r>
            <a:r>
              <a:rPr lang="en-US" altLang="zh-CN" b="1" dirty="0">
                <a:solidFill>
                  <a:srgbClr val="0070C0"/>
                </a:solidFill>
              </a:rPr>
              <a:t>-</a:t>
            </a:r>
            <a:r>
              <a:rPr lang="zh-CN" altLang="en-US" b="1" dirty="0">
                <a:solidFill>
                  <a:srgbClr val="0070C0"/>
                </a:solidFill>
              </a:rPr>
              <a:t>电话号码”，区号为</a:t>
            </a:r>
            <a:r>
              <a:rPr lang="en-US" altLang="zh-CN" b="1" dirty="0">
                <a:solidFill>
                  <a:srgbClr val="0070C0"/>
                </a:solidFill>
              </a:rPr>
              <a:t>3</a:t>
            </a:r>
            <a:r>
              <a:rPr lang="zh-CN" altLang="en-US" b="1" dirty="0">
                <a:solidFill>
                  <a:srgbClr val="0070C0"/>
                </a:solidFill>
              </a:rPr>
              <a:t>位或</a:t>
            </a:r>
            <a:r>
              <a:rPr lang="en-US" altLang="zh-CN" b="1" dirty="0">
                <a:solidFill>
                  <a:srgbClr val="0070C0"/>
                </a:solidFill>
              </a:rPr>
              <a:t>4</a:t>
            </a:r>
            <a:r>
              <a:rPr lang="zh-CN" altLang="en-US" b="1" dirty="0">
                <a:solidFill>
                  <a:srgbClr val="0070C0"/>
                </a:solidFill>
              </a:rPr>
              <a:t>位，电话号码为</a:t>
            </a:r>
            <a:r>
              <a:rPr lang="en-US" altLang="zh-CN" b="1" dirty="0">
                <a:solidFill>
                  <a:srgbClr val="0070C0"/>
                </a:solidFill>
              </a:rPr>
              <a:t>6</a:t>
            </a:r>
            <a:r>
              <a:rPr lang="zh-CN" altLang="en-US" b="1" dirty="0">
                <a:solidFill>
                  <a:srgbClr val="0070C0"/>
                </a:solidFill>
              </a:rPr>
              <a:t>位或</a:t>
            </a:r>
            <a:r>
              <a:rPr lang="en-US" altLang="zh-CN" b="1" dirty="0">
                <a:solidFill>
                  <a:srgbClr val="0070C0"/>
                </a:solidFill>
              </a:rPr>
              <a:t>8</a:t>
            </a:r>
            <a:r>
              <a:rPr lang="zh-CN" altLang="en-US" b="1" dirty="0">
                <a:solidFill>
                  <a:srgbClr val="0070C0"/>
                </a:solidFill>
              </a:rPr>
              <a:t>位数字。</a:t>
            </a:r>
            <a:endParaRPr lang="zh-CN" altLang="en-US" b="1" dirty="0"/>
          </a:p>
        </p:txBody>
      </p:sp>
      <p:sp>
        <p:nvSpPr>
          <p:cNvPr id="4" name="Rectangle 2"/>
          <p:cNvSpPr>
            <a:spLocks noChangeArrowheads="1"/>
          </p:cNvSpPr>
          <p:nvPr/>
        </p:nvSpPr>
        <p:spPr bwMode="auto">
          <a:xfrm>
            <a:off x="2205" y="43923"/>
            <a:ext cx="184688" cy="3692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9" tIns="45709" rIns="91419" bIns="45709" numCol="1" anchor="ctr" anchorCtr="0" compatLnSpc="1">
            <a:prstTxWarp prst="textNoShape">
              <a:avLst/>
            </a:prstTxWarp>
            <a:spAutoFit/>
          </a:bodyPr>
          <a:lstStyle/>
          <a:p>
            <a:pPr defTabSz="914217" eaLnBrk="0" fontAlgn="base" hangingPunct="0">
              <a:spcBef>
                <a:spcPct val="0"/>
              </a:spcBef>
              <a:spcAft>
                <a:spcPct val="0"/>
              </a:spcAft>
            </a:pPr>
            <a:endParaRPr lang="zh-CN" altLang="zh-CN" dirty="0">
              <a:latin typeface="Arial" panose="020B0604020202020204" pitchFamily="34" charset="0"/>
            </a:endParaRPr>
          </a:p>
        </p:txBody>
      </p:sp>
      <p:sp>
        <p:nvSpPr>
          <p:cNvPr id="7" name="矩形 6"/>
          <p:cNvSpPr/>
          <p:nvPr/>
        </p:nvSpPr>
        <p:spPr>
          <a:xfrm>
            <a:off x="1271911" y="6106645"/>
            <a:ext cx="8113422" cy="369247"/>
          </a:xfrm>
          <a:prstGeom prst="rect">
            <a:avLst/>
          </a:prstGeom>
        </p:spPr>
        <p:txBody>
          <a:bodyPr wrap="square">
            <a:spAutoFit/>
          </a:bodyPr>
          <a:lstStyle/>
          <a:p>
            <a:r>
              <a:rPr lang="zh-CN" altLang="en-US" dirty="0"/>
              <a:t>[('021-65642222', '021', '65642222'), ('0571-87951111', '0571', '87951111')]</a:t>
            </a:r>
          </a:p>
        </p:txBody>
      </p:sp>
    </p:spTree>
    <p:extLst>
      <p:ext uri="{BB962C8B-B14F-4D97-AF65-F5344CB8AC3E}">
        <p14:creationId xmlns:p14="http://schemas.microsoft.com/office/powerpoint/2010/main" val="4030942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3962400" cy="1055503"/>
          </a:xfrm>
        </p:spPr>
        <p:txBody>
          <a:bodyPr>
            <a:noAutofit/>
          </a:bodyPr>
          <a:lstStyle/>
          <a:p>
            <a:r>
              <a:rPr lang="zh-CN" altLang="en-US" sz="3200" dirty="0"/>
              <a:t>4.2.</a:t>
            </a:r>
            <a:r>
              <a:rPr lang="en-US" altLang="zh-CN" sz="3200" dirty="0"/>
              <a:t>2</a:t>
            </a:r>
            <a:r>
              <a:rPr lang="zh-CN" altLang="en-US" sz="3200" dirty="0"/>
              <a:t> </a:t>
            </a:r>
            <a:r>
              <a:rPr lang="en-US" altLang="zh-CN" sz="3200" dirty="0"/>
              <a:t>re</a:t>
            </a:r>
            <a:r>
              <a:rPr lang="zh-CN" altLang="en-US" sz="3200" dirty="0"/>
              <a:t>模块主要方法</a:t>
            </a:r>
          </a:p>
        </p:txBody>
      </p:sp>
      <p:sp>
        <p:nvSpPr>
          <p:cNvPr id="3" name="内容占位符 2"/>
          <p:cNvSpPr>
            <a:spLocks noGrp="1"/>
          </p:cNvSpPr>
          <p:nvPr>
            <p:ph idx="1"/>
          </p:nvPr>
        </p:nvSpPr>
        <p:spPr>
          <a:xfrm>
            <a:off x="421001" y="1592078"/>
            <a:ext cx="3750949" cy="1151122"/>
          </a:xfrm>
        </p:spPr>
        <p:txBody>
          <a:bodyPr>
            <a:normAutofit/>
          </a:bodyPr>
          <a:lstStyle/>
          <a:p>
            <a:pPr marL="0" indent="0">
              <a:buNone/>
            </a:pPr>
            <a:r>
              <a:rPr lang="en-US" altLang="zh-CN" sz="3599" dirty="0"/>
              <a:t>flag</a:t>
            </a:r>
            <a:r>
              <a:rPr lang="zh-CN" altLang="en-US" sz="3599" dirty="0"/>
              <a:t>：匹配选项</a:t>
            </a:r>
            <a:r>
              <a:rPr lang="zh-CN" altLang="en-US" sz="2400" dirty="0"/>
              <a:t>（</a:t>
            </a:r>
            <a:r>
              <a:rPr lang="zh-CN" altLang="en-US" sz="2400" dirty="0">
                <a:solidFill>
                  <a:schemeClr val="accent5"/>
                </a:solidFill>
              </a:rPr>
              <a:t>可以使用</a:t>
            </a:r>
            <a:r>
              <a:rPr lang="en-US" altLang="zh-CN" sz="2400" dirty="0">
                <a:solidFill>
                  <a:schemeClr val="accent5"/>
                </a:solidFill>
              </a:rPr>
              <a:t>|</a:t>
            </a:r>
            <a:r>
              <a:rPr lang="zh-CN" altLang="en-US" sz="2400" dirty="0">
                <a:solidFill>
                  <a:schemeClr val="accent5"/>
                </a:solidFill>
              </a:rPr>
              <a:t>进行组合</a:t>
            </a:r>
            <a:r>
              <a:rPr lang="zh-CN" altLang="en-US" sz="2400" dirty="0"/>
              <a:t>）</a:t>
            </a:r>
          </a:p>
          <a:p>
            <a:pPr marL="457200" lvl="1" indent="0">
              <a:buNone/>
            </a:pPr>
            <a:endParaRPr lang="en-US" altLang="zh-CN" dirty="0"/>
          </a:p>
          <a:p>
            <a:pPr marL="457200" lvl="1" indent="0">
              <a:buNone/>
            </a:pPr>
            <a:endParaRPr lang="en-US" altLang="zh-CN" sz="2799" dirty="0"/>
          </a:p>
          <a:p>
            <a:pPr marL="457200" lvl="1" indent="0">
              <a:buNone/>
            </a:pPr>
            <a:endParaRPr lang="en-US" altLang="zh-CN" sz="2799" dirty="0"/>
          </a:p>
          <a:p>
            <a:pPr marL="457200" lvl="1" indent="0">
              <a:buNone/>
            </a:pPr>
            <a:endParaRPr lang="en-US" altLang="zh-CN" sz="2799" dirty="0"/>
          </a:p>
          <a:p>
            <a:pPr marL="457200" lvl="1" indent="0">
              <a:buNone/>
            </a:pPr>
            <a:endParaRPr lang="en-US" altLang="zh-CN" sz="2799" dirty="0"/>
          </a:p>
          <a:p>
            <a:pPr marL="457200" lvl="1" indent="0">
              <a:buNone/>
            </a:pPr>
            <a:endParaRPr lang="en-US" altLang="zh-CN" sz="2799" dirty="0"/>
          </a:p>
          <a:p>
            <a:pPr marL="457200" lvl="1" indent="0">
              <a:buNone/>
            </a:pPr>
            <a:endParaRPr lang="en-US" altLang="zh-CN" sz="2799" dirty="0"/>
          </a:p>
          <a:p>
            <a:pPr marL="457200" lvl="1" indent="0">
              <a:buNone/>
            </a:pPr>
            <a:endParaRPr lang="en-US" altLang="zh-CN" sz="2799" dirty="0"/>
          </a:p>
          <a:p>
            <a:pPr marL="457200" lvl="1" indent="0">
              <a:buNone/>
            </a:pPr>
            <a:endParaRPr lang="en-US" altLang="zh-CN" sz="2799" dirty="0"/>
          </a:p>
          <a:p>
            <a:pPr marL="457200" lvl="1" indent="0">
              <a:buNone/>
            </a:pPr>
            <a:endParaRPr lang="en-US" altLang="zh-CN" sz="2799" dirty="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72894492"/>
              </p:ext>
            </p:extLst>
          </p:nvPr>
        </p:nvGraphicFramePr>
        <p:xfrm>
          <a:off x="5067543" y="285357"/>
          <a:ext cx="7009913" cy="4087077"/>
        </p:xfrm>
        <a:graphic>
          <a:graphicData uri="http://schemas.openxmlformats.org/drawingml/2006/table">
            <a:tbl>
              <a:tblPr firstRow="1">
                <a:tableStyleId>{B301B821-A1FF-4177-AEE7-76D212191A09}</a:tableStyleId>
              </a:tblPr>
              <a:tblGrid>
                <a:gridCol w="2704613">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305193">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匹配选项</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47899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re.l  </a:t>
                      </a:r>
                      <a:r>
                        <a:rPr kumimoji="0" lang="en-US" altLang="zh-CN" sz="1800" b="0" i="0" u="none" strike="noStrike" cap="none" normalizeH="0" baseline="0" dirty="0">
                          <a:ln>
                            <a:noFill/>
                          </a:ln>
                          <a:solidFill>
                            <a:schemeClr val="tx1"/>
                          </a:solidFill>
                          <a:effectLst/>
                          <a:latin typeface="Arial" pitchFamily="34" charset="0"/>
                          <a:ea typeface="宋体" pitchFamily="2" charset="-122"/>
                        </a:rPr>
                        <a:t>  re.IGNORECASE</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chemeClr val="dk1"/>
                          </a:solidFill>
                          <a:effectLst/>
                          <a:latin typeface="+mn-lt"/>
                          <a:ea typeface="+mn-ea"/>
                          <a:cs typeface="+mn-cs"/>
                        </a:rPr>
                        <a:t>忽略大小写</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1"/>
                  </a:ext>
                </a:extLst>
              </a:tr>
              <a:tr h="48698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re.L</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re.lOCALE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u="none" strike="noStrike" kern="1200" cap="none" normalizeH="0" baseline="0" dirty="0">
                          <a:ln>
                            <a:noFill/>
                          </a:ln>
                          <a:solidFill>
                            <a:schemeClr val="dk1"/>
                          </a:solidFill>
                          <a:effectLst/>
                          <a:latin typeface="+mn-lt"/>
                          <a:ea typeface="+mn-ea"/>
                          <a:cs typeface="+mn-cs"/>
                        </a:rPr>
                        <a:t>\w \W \b \B \s \S</a:t>
                      </a:r>
                      <a:r>
                        <a:rPr kumimoji="0" lang="zh-CN" altLang="en-US" sz="1800" u="none" strike="noStrike" kern="1200" cap="none" normalizeH="0" baseline="0" dirty="0">
                          <a:ln>
                            <a:noFill/>
                          </a:ln>
                          <a:solidFill>
                            <a:schemeClr val="dk1"/>
                          </a:solidFill>
                          <a:effectLst/>
                          <a:latin typeface="+mn-lt"/>
                          <a:ea typeface="+mn-ea"/>
                          <a:cs typeface="+mn-cs"/>
                        </a:rPr>
                        <a:t>与本地字符集有关</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486980">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re.U</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re.UNICODE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u="none" strike="noStrike" kern="1200" cap="none" normalizeH="0" baseline="0" dirty="0">
                          <a:ln>
                            <a:noFill/>
                          </a:ln>
                          <a:solidFill>
                            <a:schemeClr val="dk1"/>
                          </a:solidFill>
                          <a:effectLst/>
                          <a:latin typeface="+mn-lt"/>
                          <a:ea typeface="+mn-ea"/>
                          <a:cs typeface="+mn-cs"/>
                        </a:rPr>
                        <a:t>\w \W \b \B \s \S</a:t>
                      </a:r>
                      <a:r>
                        <a:rPr kumimoji="0" lang="zh-CN" altLang="en-US" sz="1800" u="none" strike="noStrike" kern="1200" cap="none" normalizeH="0" baseline="0" dirty="0">
                          <a:ln>
                            <a:noFill/>
                          </a:ln>
                          <a:solidFill>
                            <a:schemeClr val="dk1"/>
                          </a:solidFill>
                          <a:effectLst/>
                          <a:latin typeface="+mn-lt"/>
                          <a:ea typeface="+mn-ea"/>
                          <a:cs typeface="+mn-cs"/>
                        </a:rPr>
                        <a:t>的定义基于</a:t>
                      </a:r>
                      <a:r>
                        <a:rPr kumimoji="0" lang="en-US" altLang="zh-CN" sz="1800" u="none" strike="noStrike" kern="1200" cap="none" normalizeH="0" baseline="0" dirty="0">
                          <a:ln>
                            <a:noFill/>
                          </a:ln>
                          <a:solidFill>
                            <a:schemeClr val="dk1"/>
                          </a:solidFill>
                          <a:effectLst/>
                          <a:latin typeface="+mn-lt"/>
                          <a:ea typeface="+mn-ea"/>
                          <a:cs typeface="+mn-cs"/>
                        </a:rPr>
                        <a:t>Unicode</a:t>
                      </a:r>
                      <a:endParaRPr kumimoji="0" lang="zh-CN" altLang="en-US"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2911840106"/>
                  </a:ext>
                </a:extLst>
              </a:tr>
              <a:tr h="45724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re.A</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re.ASCII</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800" u="none" strike="noStrike" kern="1200" cap="none" normalizeH="0" baseline="0" dirty="0">
                          <a:ln>
                            <a:noFill/>
                          </a:ln>
                          <a:solidFill>
                            <a:schemeClr val="dk1"/>
                          </a:solidFill>
                          <a:effectLst/>
                          <a:latin typeface="Arial" pitchFamily="34" charset="0"/>
                          <a:ea typeface="宋体" pitchFamily="2" charset="-122"/>
                          <a:cs typeface="+mn-cs"/>
                        </a:rPr>
                        <a:t>\w \W \b \B \s \S</a:t>
                      </a:r>
                      <a:r>
                        <a:rPr kumimoji="0" lang="zh-CN" altLang="en-US" sz="1800" u="none" strike="noStrike" kern="1200" cap="none" normalizeH="0" baseline="0" dirty="0">
                          <a:ln>
                            <a:noFill/>
                          </a:ln>
                          <a:solidFill>
                            <a:schemeClr val="dk1"/>
                          </a:solidFill>
                          <a:effectLst/>
                          <a:latin typeface="Arial" pitchFamily="34" charset="0"/>
                          <a:ea typeface="宋体" pitchFamily="2" charset="-122"/>
                          <a:cs typeface="+mn-cs"/>
                        </a:rPr>
                        <a:t>的定义基于</a:t>
                      </a:r>
                      <a:r>
                        <a:rPr kumimoji="0" lang="en-US" altLang="zh-CN" sz="1800" u="none" strike="noStrike" kern="1200" cap="none" normalizeH="0" baseline="0" dirty="0">
                          <a:ln>
                            <a:noFill/>
                          </a:ln>
                          <a:solidFill>
                            <a:schemeClr val="dk1"/>
                          </a:solidFill>
                          <a:effectLst/>
                          <a:latin typeface="Arial" pitchFamily="34" charset="0"/>
                          <a:ea typeface="宋体" pitchFamily="2" charset="-122"/>
                          <a:cs typeface="+mn-cs"/>
                        </a:rPr>
                        <a:t>ASCII</a:t>
                      </a:r>
                      <a:endParaRPr kumimoji="0" lang="zh-CN" altLang="en-US"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4"/>
                  </a:ext>
                </a:extLst>
              </a:tr>
              <a:tr h="50048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re.S</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re.DOTALL</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使元字符</a:t>
                      </a:r>
                      <a:r>
                        <a:rPr kumimoji="0" lang="en-US" altLang="zh-CN" sz="1800" u="none" strike="noStrike" kern="1200" cap="none" normalizeH="0" baseline="0" dirty="0">
                          <a:ln>
                            <a:noFill/>
                          </a:ln>
                          <a:solidFill>
                            <a:schemeClr val="dk1"/>
                          </a:solidFill>
                          <a:effectLst/>
                          <a:latin typeface="+mn-lt"/>
                          <a:ea typeface="+mn-ea"/>
                          <a:cs typeface="+mn-cs"/>
                        </a:rPr>
                        <a:t>.(dot) </a:t>
                      </a:r>
                      <a:r>
                        <a:rPr kumimoji="0" lang="zh-CN" altLang="en-US" sz="1800" u="none" strike="noStrike" kern="1200" cap="none" normalizeH="0" baseline="0" dirty="0">
                          <a:ln>
                            <a:noFill/>
                          </a:ln>
                          <a:solidFill>
                            <a:schemeClr val="dk1"/>
                          </a:solidFill>
                          <a:effectLst/>
                          <a:latin typeface="+mn-lt"/>
                          <a:ea typeface="+mn-ea"/>
                          <a:cs typeface="+mn-cs"/>
                        </a:rPr>
                        <a:t>也匹配换行符</a:t>
                      </a:r>
                    </a:p>
                  </a:txBody>
                  <a:tcPr marL="121876" marR="121876" horzOverflow="overflow"/>
                </a:tc>
                <a:extLst>
                  <a:ext uri="{0D108BD9-81ED-4DB2-BD59-A6C34878D82A}">
                    <a16:rowId xmlns:a16="http://schemas.microsoft.com/office/drawing/2014/main" val="10005"/>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re.X</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re.VERBOSE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忽略模式中的空格（这样可以写成多行），并可以使用</a:t>
                      </a:r>
                      <a:r>
                        <a:rPr kumimoji="0" lang="en-US" altLang="zh-CN" sz="1800" u="none" strike="noStrike" kern="1200" cap="none" normalizeH="0" baseline="0" dirty="0">
                          <a:ln>
                            <a:noFill/>
                          </a:ln>
                          <a:solidFill>
                            <a:schemeClr val="dk1"/>
                          </a:solidFill>
                          <a:effectLst/>
                          <a:latin typeface="+mn-lt"/>
                          <a:ea typeface="+mn-ea"/>
                          <a:cs typeface="+mn-cs"/>
                        </a:rPr>
                        <a:t>#</a:t>
                      </a:r>
                      <a:r>
                        <a:rPr kumimoji="0" lang="zh-CN" altLang="en-US" sz="1800" u="none" strike="noStrike" kern="1200" cap="none" normalizeH="0" baseline="0" dirty="0">
                          <a:ln>
                            <a:noFill/>
                          </a:ln>
                          <a:solidFill>
                            <a:schemeClr val="dk1"/>
                          </a:solidFill>
                          <a:effectLst/>
                          <a:latin typeface="+mn-lt"/>
                          <a:ea typeface="+mn-ea"/>
                          <a:cs typeface="+mn-cs"/>
                        </a:rPr>
                        <a:t>注释，提高可读性</a:t>
                      </a:r>
                    </a:p>
                  </a:txBody>
                  <a:tcPr marL="121876" marR="121876" horzOverflow="overflow"/>
                </a:tc>
                <a:extLst>
                  <a:ext uri="{0D108BD9-81ED-4DB2-BD59-A6C34878D82A}">
                    <a16:rowId xmlns:a16="http://schemas.microsoft.com/office/drawing/2014/main" val="10006"/>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rgbClr val="FF0000"/>
                          </a:solidFill>
                          <a:effectLst/>
                          <a:latin typeface="Arial" pitchFamily="34" charset="0"/>
                          <a:ea typeface="宋体" pitchFamily="2" charset="-122"/>
                        </a:rPr>
                        <a:t>re.M</a:t>
                      </a:r>
                      <a:r>
                        <a:rPr kumimoji="0" lang="en-US" altLang="zh-CN" sz="1800" b="0" i="0" u="none" strike="noStrike" cap="none" normalizeH="0" baseline="0" dirty="0">
                          <a:ln>
                            <a:noFill/>
                          </a:ln>
                          <a:solidFill>
                            <a:schemeClr val="tx1"/>
                          </a:solidFill>
                          <a:effectLst/>
                          <a:latin typeface="Arial" pitchFamily="34" charset="0"/>
                          <a:ea typeface="宋体" pitchFamily="2" charset="-122"/>
                        </a:rPr>
                        <a:t>  </a:t>
                      </a:r>
                      <a:r>
                        <a:rPr kumimoji="0" lang="en-US" altLang="zh-CN" sz="1800" b="0" i="0" u="none" strike="noStrike" cap="none" normalizeH="0" baseline="0" dirty="0" err="1">
                          <a:ln>
                            <a:noFill/>
                          </a:ln>
                          <a:solidFill>
                            <a:schemeClr val="tx1"/>
                          </a:solidFill>
                          <a:effectLst/>
                          <a:latin typeface="Arial" pitchFamily="34" charset="0"/>
                          <a:ea typeface="宋体" pitchFamily="2" charset="-122"/>
                        </a:rPr>
                        <a:t>re.MULTILINE</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多行匹配模式，</a:t>
                      </a:r>
                      <a:r>
                        <a:rPr kumimoji="0" lang="en-US" altLang="zh-CN" sz="1800" u="none" strike="noStrike" kern="1200" cap="none" normalizeH="0" baseline="0" dirty="0">
                          <a:ln>
                            <a:noFill/>
                          </a:ln>
                          <a:solidFill>
                            <a:schemeClr val="dk1"/>
                          </a:solidFill>
                          <a:effectLst/>
                          <a:latin typeface="+mn-lt"/>
                          <a:ea typeface="+mn-ea"/>
                          <a:cs typeface="+mn-cs"/>
                        </a:rPr>
                        <a:t>^ $</a:t>
                      </a:r>
                      <a:r>
                        <a:rPr kumimoji="0" lang="zh-CN" altLang="en-US" sz="1800" u="none" strike="noStrike" kern="1200" cap="none" normalizeH="0" baseline="0" dirty="0">
                          <a:ln>
                            <a:noFill/>
                          </a:ln>
                          <a:solidFill>
                            <a:schemeClr val="dk1"/>
                          </a:solidFill>
                          <a:effectLst/>
                          <a:latin typeface="+mn-lt"/>
                          <a:ea typeface="+mn-ea"/>
                          <a:cs typeface="+mn-cs"/>
                        </a:rPr>
                        <a:t>可以匹配每行的开始和结尾</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3390285475"/>
                  </a:ext>
                </a:extLst>
              </a:tr>
            </a:tbl>
          </a:graphicData>
        </a:graphic>
      </p:graphicFrame>
      <p:sp>
        <p:nvSpPr>
          <p:cNvPr id="5" name="矩形 4"/>
          <p:cNvSpPr/>
          <p:nvPr/>
        </p:nvSpPr>
        <p:spPr>
          <a:xfrm>
            <a:off x="838200" y="4554081"/>
            <a:ext cx="10229850" cy="2246769"/>
          </a:xfrm>
          <a:prstGeom prst="rect">
            <a:avLst/>
          </a:prstGeom>
          <a:ln>
            <a:solidFill>
              <a:schemeClr val="accent1"/>
            </a:solidFill>
          </a:ln>
        </p:spPr>
        <p:txBody>
          <a:bodyPr wrap="square">
            <a:spAutoFit/>
          </a:bodyPr>
          <a:lstStyle/>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r"""</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(?P&lt;</a:t>
            </a:r>
            <a:r>
              <a:rPr lang="en-US" altLang="zh-CN" sz="2000" kern="0" dirty="0" err="1">
                <a:solidFill>
                  <a:srgbClr val="FF8000"/>
                </a:solidFill>
                <a:latin typeface="Courier New" panose="02070309020205020404" pitchFamily="49" charset="0"/>
                <a:ea typeface="宋体" panose="02010600030101010101" pitchFamily="2" charset="-122"/>
                <a:cs typeface="Times New Roman" panose="02020603050405020304" pitchFamily="18" charset="0"/>
              </a:rPr>
              <a:t>first_three</a:t>
            </a:r>
            <a:r>
              <a:rPr lang="en-US" altLang="zh-CN"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&gt;[\d]{3}) # The first three digits… </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                       # A literal hyphen…</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   (?P&lt;</a:t>
            </a:r>
            <a:r>
              <a:rPr lang="en-US" altLang="zh-CN" sz="2000" kern="0" dirty="0" err="1">
                <a:solidFill>
                  <a:srgbClr val="FF8000"/>
                </a:solidFill>
                <a:latin typeface="Courier New" panose="02070309020205020404" pitchFamily="49" charset="0"/>
                <a:ea typeface="宋体" panose="02010600030101010101" pitchFamily="2" charset="-122"/>
                <a:cs typeface="Times New Roman" panose="02020603050405020304" pitchFamily="18" charset="0"/>
              </a:rPr>
              <a:t>last_four</a:t>
            </a:r>
            <a:r>
              <a:rPr lang="en-US" altLang="zh-CN"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&gt;[\d]{4})   # The last four digits…</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a:p>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search</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'867-5309'</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sz="20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VERBOSE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a:p>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9935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a:t>
            </a:r>
            <a:r>
              <a:rPr lang="en-US" altLang="zh-CN" dirty="0"/>
              <a:t>2</a:t>
            </a:r>
            <a:r>
              <a:rPr lang="zh-CN" altLang="en-US" dirty="0"/>
              <a:t> </a:t>
            </a:r>
            <a:r>
              <a:rPr lang="en-US" altLang="zh-CN" dirty="0"/>
              <a:t>re</a:t>
            </a:r>
            <a:r>
              <a:rPr lang="zh-CN" altLang="en-US" dirty="0"/>
              <a:t>模块主要方法：替换</a:t>
            </a:r>
            <a:r>
              <a:rPr lang="en-US" altLang="zh-CN" dirty="0"/>
              <a:t>sub</a:t>
            </a:r>
            <a:endParaRPr lang="zh-CN" altLang="en-US" dirty="0"/>
          </a:p>
        </p:txBody>
      </p:sp>
      <p:sp>
        <p:nvSpPr>
          <p:cNvPr id="3" name="内容占位符 2"/>
          <p:cNvSpPr>
            <a:spLocks noGrp="1"/>
          </p:cNvSpPr>
          <p:nvPr>
            <p:ph idx="1"/>
          </p:nvPr>
        </p:nvSpPr>
        <p:spPr>
          <a:xfrm>
            <a:off x="838200" y="1825625"/>
            <a:ext cx="10515600" cy="2174875"/>
          </a:xfrm>
        </p:spPr>
        <p:txBody>
          <a:bodyPr>
            <a:normAutofit/>
          </a:bodyPr>
          <a:lstStyle/>
          <a:p>
            <a:r>
              <a:rPr lang="zh-CN" altLang="en-US" sz="2000" dirty="0"/>
              <a:t>正则表达式不仅提供模式匹配功能，也支持将原字符串</a:t>
            </a:r>
            <a:r>
              <a:rPr lang="en-US" altLang="zh-CN" sz="2000" dirty="0"/>
              <a:t>string</a:t>
            </a:r>
            <a:r>
              <a:rPr lang="zh-CN" altLang="en-US" sz="2000" dirty="0"/>
              <a:t>中相应的模式</a:t>
            </a:r>
            <a:r>
              <a:rPr lang="en-US" altLang="zh-CN" sz="2000" dirty="0"/>
              <a:t>pattern</a:t>
            </a:r>
            <a:r>
              <a:rPr lang="zh-CN" altLang="en-US" sz="2000" dirty="0"/>
              <a:t>替换成其他字符串</a:t>
            </a:r>
            <a:r>
              <a:rPr lang="en-US" altLang="zh-CN" sz="2000" dirty="0"/>
              <a:t>replace</a:t>
            </a:r>
            <a:r>
              <a:rPr lang="zh-CN" altLang="en-US" sz="2000" dirty="0"/>
              <a:t>，最后返回一个新的字符串。</a:t>
            </a:r>
            <a:r>
              <a:rPr lang="en-US" altLang="zh-CN" sz="2000" dirty="0"/>
              <a:t>count</a:t>
            </a:r>
            <a:r>
              <a:rPr lang="zh-CN" altLang="en-US" sz="2000" dirty="0">
                <a:solidFill>
                  <a:schemeClr val="dk1"/>
                </a:solidFill>
              </a:rPr>
              <a:t>为替换的最大次数，缺省为全部替换</a:t>
            </a:r>
            <a:endParaRPr lang="en-US" altLang="zh-CN" sz="2000" dirty="0"/>
          </a:p>
          <a:p>
            <a:r>
              <a:rPr lang="zh-CN" altLang="en-US" sz="2000" dirty="0"/>
              <a:t>替换成的字符串</a:t>
            </a:r>
            <a:r>
              <a:rPr lang="en-US" altLang="zh-CN" sz="2000" dirty="0"/>
              <a:t>replace</a:t>
            </a:r>
            <a:r>
              <a:rPr lang="zh-CN" altLang="en-US" sz="2000" dirty="0"/>
              <a:t>可以包含组的引用，表示该分组匹配的内容</a:t>
            </a:r>
            <a:endParaRPr lang="en-US" altLang="zh-CN" sz="2000" dirty="0"/>
          </a:p>
          <a:p>
            <a:pPr marL="0" lvl="0" indent="0">
              <a:buNone/>
            </a:pPr>
            <a:r>
              <a:rPr lang="en-US" altLang="zh-CN" sz="2000" dirty="0" err="1">
                <a:solidFill>
                  <a:schemeClr val="dk1"/>
                </a:solidFill>
                <a:latin typeface="Arial" pitchFamily="34" charset="0"/>
                <a:ea typeface="宋体" pitchFamily="2" charset="-122"/>
              </a:rPr>
              <a:t>re.sub</a:t>
            </a:r>
            <a:r>
              <a:rPr lang="en-US" altLang="zh-CN" sz="2000" dirty="0">
                <a:solidFill>
                  <a:schemeClr val="dk1"/>
                </a:solidFill>
                <a:latin typeface="Arial" pitchFamily="34" charset="0"/>
                <a:ea typeface="宋体" pitchFamily="2" charset="-122"/>
              </a:rPr>
              <a:t>(</a:t>
            </a:r>
            <a:r>
              <a:rPr lang="en-US" altLang="zh-CN" sz="2000" dirty="0" err="1">
                <a:solidFill>
                  <a:schemeClr val="dk1"/>
                </a:solidFill>
                <a:latin typeface="Arial" pitchFamily="34" charset="0"/>
                <a:ea typeface="宋体" pitchFamily="2" charset="-122"/>
              </a:rPr>
              <a:t>pattern,replace,string</a:t>
            </a:r>
            <a:r>
              <a:rPr lang="en-US" altLang="zh-CN" sz="2000" dirty="0">
                <a:solidFill>
                  <a:schemeClr val="dk1"/>
                </a:solidFill>
                <a:latin typeface="Arial" pitchFamily="34" charset="0"/>
                <a:ea typeface="宋体" pitchFamily="2" charset="-122"/>
              </a:rPr>
              <a:t>[,count=0])</a:t>
            </a:r>
          </a:p>
          <a:p>
            <a:pPr marL="0" indent="0">
              <a:buNone/>
            </a:pPr>
            <a:r>
              <a:rPr lang="en-US" altLang="zh-CN" sz="2000" dirty="0" err="1">
                <a:solidFill>
                  <a:schemeClr val="dk1"/>
                </a:solidFill>
                <a:latin typeface="Arial" pitchFamily="34" charset="0"/>
                <a:ea typeface="宋体" pitchFamily="2" charset="-122"/>
              </a:rPr>
              <a:t>re.subn</a:t>
            </a:r>
            <a:r>
              <a:rPr lang="en-US" altLang="zh-CN" sz="2000" dirty="0">
                <a:solidFill>
                  <a:schemeClr val="dk1"/>
                </a:solidFill>
                <a:latin typeface="Arial" pitchFamily="34" charset="0"/>
                <a:ea typeface="宋体" pitchFamily="2" charset="-122"/>
              </a:rPr>
              <a:t>(</a:t>
            </a:r>
            <a:r>
              <a:rPr lang="en-US" altLang="zh-CN" sz="2000" dirty="0" err="1">
                <a:solidFill>
                  <a:schemeClr val="dk1"/>
                </a:solidFill>
                <a:latin typeface="Arial" pitchFamily="34" charset="0"/>
                <a:ea typeface="宋体" pitchFamily="2" charset="-122"/>
              </a:rPr>
              <a:t>pattern,replace,string</a:t>
            </a:r>
            <a:r>
              <a:rPr lang="en-US" altLang="zh-CN" sz="2000" dirty="0">
                <a:solidFill>
                  <a:schemeClr val="dk1"/>
                </a:solidFill>
                <a:latin typeface="Arial" pitchFamily="34" charset="0"/>
                <a:ea typeface="宋体" pitchFamily="2" charset="-122"/>
              </a:rPr>
              <a:t>[,count=0]) </a:t>
            </a:r>
            <a:r>
              <a:rPr lang="zh-CN" altLang="en-US" sz="2000" dirty="0">
                <a:solidFill>
                  <a:schemeClr val="dk1"/>
                </a:solidFill>
                <a:latin typeface="Arial" pitchFamily="34" charset="0"/>
                <a:ea typeface="宋体" pitchFamily="2" charset="-122"/>
              </a:rPr>
              <a:t>与</a:t>
            </a:r>
            <a:r>
              <a:rPr lang="en-US" altLang="zh-CN" sz="2000" dirty="0">
                <a:solidFill>
                  <a:schemeClr val="dk1"/>
                </a:solidFill>
                <a:latin typeface="Arial" pitchFamily="34" charset="0"/>
                <a:ea typeface="宋体" pitchFamily="2" charset="-122"/>
              </a:rPr>
              <a:t>sub</a:t>
            </a:r>
            <a:r>
              <a:rPr lang="zh-CN" altLang="en-US" sz="2000" dirty="0">
                <a:solidFill>
                  <a:schemeClr val="dk1"/>
                </a:solidFill>
                <a:latin typeface="Arial" pitchFamily="34" charset="0"/>
                <a:ea typeface="宋体" pitchFamily="2" charset="-122"/>
              </a:rPr>
              <a:t>类似，只是返回一个元组</a:t>
            </a:r>
            <a:r>
              <a:rPr lang="en-US" altLang="zh-CN" sz="2000" dirty="0">
                <a:solidFill>
                  <a:schemeClr val="dk1"/>
                </a:solidFill>
              </a:rPr>
              <a:t>(</a:t>
            </a:r>
            <a:r>
              <a:rPr lang="zh-CN" altLang="en-US" sz="2000" dirty="0">
                <a:solidFill>
                  <a:schemeClr val="dk1"/>
                </a:solidFill>
              </a:rPr>
              <a:t>替换后的字符串</a:t>
            </a:r>
            <a:r>
              <a:rPr lang="en-US" altLang="zh-CN" sz="2000" dirty="0">
                <a:solidFill>
                  <a:schemeClr val="dk1"/>
                </a:solidFill>
              </a:rPr>
              <a:t>,</a:t>
            </a:r>
            <a:r>
              <a:rPr lang="zh-CN" altLang="en-US" sz="2000" dirty="0">
                <a:solidFill>
                  <a:schemeClr val="dk1"/>
                </a:solidFill>
              </a:rPr>
              <a:t>替换次数）</a:t>
            </a:r>
            <a:endParaRPr lang="en-US" altLang="zh-CN" sz="2000" dirty="0">
              <a:latin typeface="Arial" pitchFamily="34" charset="0"/>
              <a:ea typeface="宋体" pitchFamily="2" charset="-122"/>
            </a:endParaRPr>
          </a:p>
          <a:p>
            <a:pPr marL="0" lvl="0" indent="0">
              <a:buNone/>
            </a:pPr>
            <a:endParaRPr lang="en-US" altLang="zh-CN" sz="2000" dirty="0">
              <a:latin typeface="Arial" pitchFamily="34" charset="0"/>
              <a:ea typeface="宋体" pitchFamily="2" charset="-122"/>
            </a:endParaRPr>
          </a:p>
          <a:p>
            <a:endParaRPr lang="zh-CN" altLang="en-US" sz="2000" dirty="0"/>
          </a:p>
        </p:txBody>
      </p:sp>
      <p:sp>
        <p:nvSpPr>
          <p:cNvPr id="6" name="矩形 5"/>
          <p:cNvSpPr/>
          <p:nvPr/>
        </p:nvSpPr>
        <p:spPr>
          <a:xfrm>
            <a:off x="133350" y="4135437"/>
            <a:ext cx="5562600" cy="2062103"/>
          </a:xfrm>
          <a:prstGeom prst="rect">
            <a:avLst/>
          </a:prstGeom>
          <a:ln>
            <a:solidFill>
              <a:schemeClr val="accent1"/>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'''Beautiful is better than ugly.</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Explicit is better than implicit.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Simple is better than complex.</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Complex is better than complicated.</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Flat is better than nested.</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Sparse is better than dense.</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Readability counts.'''</a:t>
            </a: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7" name="矩形 6"/>
          <p:cNvSpPr/>
          <p:nvPr/>
        </p:nvSpPr>
        <p:spPr>
          <a:xfrm>
            <a:off x="6096000" y="3735327"/>
            <a:ext cx="6096000" cy="2862322"/>
          </a:xfrm>
          <a:prstGeom prst="rect">
            <a:avLst/>
          </a:prstGeom>
          <a:ln>
            <a:solidFill>
              <a:schemeClr val="accent1"/>
            </a:solidFill>
          </a:ln>
        </p:spPr>
        <p:txBody>
          <a:bodyPr wrap="square">
            <a:spAutoFit/>
          </a:bodyPr>
          <a:lstStyle/>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将以字母</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“b”</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和</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”B”</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开头的单词替换为</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r'\b(</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b|B</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)\w*\b'</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sub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将第一个以字母</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“b”</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和</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”B”</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开头的单词替换为</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sub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将以字母</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“b”</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和</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”B”</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开头的单词</a:t>
            </a:r>
            <a:r>
              <a:rPr lang="zh-CN" altLang="en-US"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前面添加（不作要求）*</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r'\b((</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b|B</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)\w*)\b'</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sub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2154599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4.2.</a:t>
            </a:r>
            <a:r>
              <a:rPr lang="en-US" altLang="zh-CN" dirty="0"/>
              <a:t>2</a:t>
            </a:r>
            <a:r>
              <a:rPr lang="zh-CN" altLang="en-US" dirty="0"/>
              <a:t> </a:t>
            </a:r>
            <a:r>
              <a:rPr lang="en-US" altLang="zh-CN" dirty="0"/>
              <a:t>re</a:t>
            </a:r>
            <a:r>
              <a:rPr lang="zh-CN" altLang="en-US" dirty="0"/>
              <a:t>模块主要方法：分割</a:t>
            </a:r>
            <a:r>
              <a:rPr lang="en-US" altLang="zh-CN" dirty="0"/>
              <a:t>split </a:t>
            </a:r>
            <a:endParaRPr lang="zh-CN" altLang="en-US" dirty="0"/>
          </a:p>
        </p:txBody>
      </p:sp>
      <p:sp>
        <p:nvSpPr>
          <p:cNvPr id="3" name="内容占位符 2"/>
          <p:cNvSpPr>
            <a:spLocks noGrp="1"/>
          </p:cNvSpPr>
          <p:nvPr>
            <p:ph idx="1"/>
          </p:nvPr>
        </p:nvSpPr>
        <p:spPr>
          <a:xfrm>
            <a:off x="838200" y="1825625"/>
            <a:ext cx="10515600" cy="1412875"/>
          </a:xfrm>
        </p:spPr>
        <p:txBody>
          <a:bodyPr/>
          <a:lstStyle/>
          <a:p>
            <a:pPr marL="0" lvl="0" indent="0">
              <a:buNone/>
            </a:pPr>
            <a:r>
              <a:rPr lang="en-US" altLang="zh-CN" dirty="0">
                <a:latin typeface="Arial" pitchFamily="34" charset="0"/>
                <a:ea typeface="宋体" pitchFamily="2" charset="-122"/>
              </a:rPr>
              <a:t>split(</a:t>
            </a:r>
            <a:r>
              <a:rPr lang="en-US" altLang="zh-CN" dirty="0" err="1">
                <a:latin typeface="Arial" pitchFamily="34" charset="0"/>
                <a:ea typeface="宋体" pitchFamily="2" charset="-122"/>
              </a:rPr>
              <a:t>pattern,string</a:t>
            </a:r>
            <a:r>
              <a:rPr lang="en-US" altLang="zh-CN" dirty="0">
                <a:latin typeface="Arial" pitchFamily="34" charset="0"/>
                <a:ea typeface="宋体" pitchFamily="2" charset="-122"/>
              </a:rPr>
              <a:t>[,</a:t>
            </a:r>
            <a:r>
              <a:rPr lang="en-US" altLang="zh-CN" dirty="0" err="1">
                <a:latin typeface="Arial" pitchFamily="34" charset="0"/>
                <a:ea typeface="宋体" pitchFamily="2" charset="-122"/>
              </a:rPr>
              <a:t>maxsplit</a:t>
            </a:r>
            <a:r>
              <a:rPr lang="en-US" altLang="zh-CN" dirty="0">
                <a:latin typeface="Arial" pitchFamily="34" charset="0"/>
                <a:ea typeface="宋体" pitchFamily="2" charset="-122"/>
              </a:rPr>
              <a:t>=0])</a:t>
            </a:r>
          </a:p>
          <a:p>
            <a:r>
              <a:rPr lang="zh-CN" altLang="en-US" dirty="0">
                <a:solidFill>
                  <a:schemeClr val="dk1"/>
                </a:solidFill>
              </a:rPr>
              <a:t>根据</a:t>
            </a:r>
            <a:r>
              <a:rPr lang="en-US" altLang="zh-CN" dirty="0">
                <a:solidFill>
                  <a:schemeClr val="dk1"/>
                </a:solidFill>
              </a:rPr>
              <a:t>pattern</a:t>
            </a:r>
            <a:r>
              <a:rPr lang="zh-CN" altLang="en-US" dirty="0">
                <a:solidFill>
                  <a:schemeClr val="dk1"/>
                </a:solidFill>
              </a:rPr>
              <a:t>分割字符串</a:t>
            </a:r>
            <a:r>
              <a:rPr lang="en-US" altLang="zh-CN" dirty="0">
                <a:solidFill>
                  <a:schemeClr val="dk1"/>
                </a:solidFill>
              </a:rPr>
              <a:t>string</a:t>
            </a:r>
            <a:r>
              <a:rPr lang="zh-CN" altLang="en-US" dirty="0">
                <a:solidFill>
                  <a:schemeClr val="dk1"/>
                </a:solidFill>
              </a:rPr>
              <a:t>，返回分割后的字符串列表，</a:t>
            </a:r>
            <a:r>
              <a:rPr lang="en-US" altLang="zh-CN" dirty="0" err="1">
                <a:latin typeface="Arial" pitchFamily="34" charset="0"/>
                <a:ea typeface="宋体" pitchFamily="2" charset="-122"/>
              </a:rPr>
              <a:t>maxsplit</a:t>
            </a:r>
            <a:r>
              <a:rPr lang="zh-CN" altLang="en-US" dirty="0">
                <a:solidFill>
                  <a:schemeClr val="dk1"/>
                </a:solidFill>
              </a:rPr>
              <a:t>为分割的最大次数，缺省为尽最大可能分割</a:t>
            </a:r>
          </a:p>
          <a:p>
            <a:pPr lvl="0"/>
            <a:endParaRPr lang="en-US" altLang="zh-CN" dirty="0">
              <a:latin typeface="Arial" pitchFamily="34" charset="0"/>
              <a:ea typeface="宋体" pitchFamily="2" charset="-122"/>
            </a:endParaRPr>
          </a:p>
          <a:p>
            <a:endParaRPr lang="zh-CN" altLang="en-US" dirty="0"/>
          </a:p>
        </p:txBody>
      </p:sp>
      <p:sp>
        <p:nvSpPr>
          <p:cNvPr id="7" name="矩形 6"/>
          <p:cNvSpPr/>
          <p:nvPr/>
        </p:nvSpPr>
        <p:spPr>
          <a:xfrm>
            <a:off x="152400" y="5296236"/>
            <a:ext cx="6610350" cy="1477328"/>
          </a:xfrm>
          <a:prstGeom prst="rect">
            <a:avLst/>
          </a:prstGeom>
          <a:ln>
            <a:solidFill>
              <a:schemeClr val="accent1"/>
            </a:solidFill>
          </a:ln>
        </p:spPr>
        <p:txBody>
          <a:bodyPr wrap="square">
            <a:spAutoFit/>
          </a:bodyPr>
          <a:lstStyle/>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删除字符串中重复的空格</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aaa</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bb      c d e   </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fff</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join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split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join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split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strip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sub</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strip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8" name="矩形 7"/>
          <p:cNvSpPr/>
          <p:nvPr/>
        </p:nvSpPr>
        <p:spPr>
          <a:xfrm>
            <a:off x="152400" y="3401129"/>
            <a:ext cx="5772150" cy="923330"/>
          </a:xfrm>
          <a:prstGeom prst="rect">
            <a:avLst/>
          </a:prstGeom>
          <a:ln>
            <a:solidFill>
              <a:schemeClr val="accent1"/>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'alpha. beta....gamma delta'</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split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split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maxsplit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9" name="矩形 8"/>
          <p:cNvSpPr/>
          <p:nvPr/>
        </p:nvSpPr>
        <p:spPr>
          <a:xfrm>
            <a:off x="6096000" y="3401129"/>
            <a:ext cx="5791200" cy="1200329"/>
          </a:xfrm>
          <a:prstGeom prst="rect">
            <a:avLst/>
          </a:prstGeom>
          <a:ln>
            <a:solidFill>
              <a:schemeClr val="accent1"/>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text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r'one444two , </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three.four</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/file\</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six?seven</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[eight]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nine|ten</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r'[\s\d,./\\?[\]|]+'</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split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text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
        <p:nvSpPr>
          <p:cNvPr id="10" name="矩形 9"/>
          <p:cNvSpPr/>
          <p:nvPr/>
        </p:nvSpPr>
        <p:spPr>
          <a:xfrm>
            <a:off x="438150" y="4372897"/>
            <a:ext cx="3714750" cy="707886"/>
          </a:xfrm>
          <a:prstGeom prst="rect">
            <a:avLst/>
          </a:prstGeom>
        </p:spPr>
        <p:txBody>
          <a:bodyPr wrap="square">
            <a:spAutoFit/>
          </a:bodyPr>
          <a:lstStyle/>
          <a:p>
            <a:r>
              <a:rPr lang="zh-CN" altLang="en-US" sz="2000" dirty="0">
                <a:solidFill>
                  <a:schemeClr val="accent5">
                    <a:lumMod val="75000"/>
                  </a:schemeClr>
                </a:solidFill>
              </a:rPr>
              <a:t>['alpha', 'beta', 'gamma', 'delta']</a:t>
            </a:r>
          </a:p>
          <a:p>
            <a:r>
              <a:rPr lang="zh-CN" altLang="en-US" sz="2000" dirty="0">
                <a:solidFill>
                  <a:schemeClr val="accent5">
                    <a:lumMod val="75000"/>
                  </a:schemeClr>
                </a:solidFill>
              </a:rPr>
              <a:t>['alpha', 'beta....gamma delta']</a:t>
            </a:r>
          </a:p>
        </p:txBody>
      </p:sp>
      <p:sp>
        <p:nvSpPr>
          <p:cNvPr id="11" name="矩形 10"/>
          <p:cNvSpPr/>
          <p:nvPr/>
        </p:nvSpPr>
        <p:spPr>
          <a:xfrm>
            <a:off x="5219700" y="4748886"/>
            <a:ext cx="6972300" cy="400110"/>
          </a:xfrm>
          <a:prstGeom prst="rect">
            <a:avLst/>
          </a:prstGeom>
        </p:spPr>
        <p:txBody>
          <a:bodyPr wrap="square">
            <a:spAutoFit/>
          </a:bodyPr>
          <a:lstStyle/>
          <a:p>
            <a:r>
              <a:rPr lang="zh-CN" altLang="en-US" sz="2000" dirty="0">
                <a:solidFill>
                  <a:schemeClr val="accent5">
                    <a:lumMod val="75000"/>
                  </a:schemeClr>
                </a:solidFill>
              </a:rPr>
              <a:t>['one', 'two', 'three', 'four', 'file', 'six', 'seven', 'eight', 'nine', 'ten']</a:t>
            </a:r>
          </a:p>
        </p:txBody>
      </p:sp>
      <p:sp>
        <p:nvSpPr>
          <p:cNvPr id="12" name="矩形 11"/>
          <p:cNvSpPr/>
          <p:nvPr/>
        </p:nvSpPr>
        <p:spPr>
          <a:xfrm>
            <a:off x="7748303" y="5668306"/>
            <a:ext cx="1837362" cy="400110"/>
          </a:xfrm>
          <a:prstGeom prst="rect">
            <a:avLst/>
          </a:prstGeom>
        </p:spPr>
        <p:txBody>
          <a:bodyPr wrap="none">
            <a:spAutoFit/>
          </a:bodyPr>
          <a:lstStyle/>
          <a:p>
            <a:r>
              <a:rPr lang="zh-CN" altLang="en-US" sz="2000" dirty="0">
                <a:solidFill>
                  <a:schemeClr val="accent5">
                    <a:lumMod val="75000"/>
                  </a:schemeClr>
                </a:solidFill>
              </a:rPr>
              <a:t>aaa bb c d e fff</a:t>
            </a:r>
          </a:p>
        </p:txBody>
      </p:sp>
    </p:spTree>
    <p:extLst>
      <p:ext uri="{BB962C8B-B14F-4D97-AF65-F5344CB8AC3E}">
        <p14:creationId xmlns:p14="http://schemas.microsoft.com/office/powerpoint/2010/main" val="1204220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840101" y="0"/>
            <a:ext cx="10511798" cy="1325563"/>
          </a:xfrm>
        </p:spPr>
        <p:txBody>
          <a:bodyPr/>
          <a:lstStyle/>
          <a:p>
            <a:r>
              <a:rPr lang="zh-CN" altLang="en-US" dirty="0">
                <a:latin typeface="宋体" panose="02010600030101010101" pitchFamily="2" charset="-122"/>
              </a:rPr>
              <a:t>4.2.4 </a:t>
            </a:r>
            <a:r>
              <a:rPr lang="zh-CN" altLang="en-US" dirty="0"/>
              <a:t>使用正则表达式对象</a:t>
            </a:r>
          </a:p>
        </p:txBody>
      </p:sp>
      <p:sp>
        <p:nvSpPr>
          <p:cNvPr id="59395" name="Rectangle 3"/>
          <p:cNvSpPr>
            <a:spLocks noGrp="1" noChangeArrowheads="1"/>
          </p:cNvSpPr>
          <p:nvPr>
            <p:ph type="body" idx="1"/>
          </p:nvPr>
        </p:nvSpPr>
        <p:spPr>
          <a:xfrm>
            <a:off x="536717" y="875869"/>
            <a:ext cx="10511798" cy="1547087"/>
          </a:xfrm>
        </p:spPr>
        <p:txBody>
          <a:bodyPr vert="horz" lIns="108825" tIns="54412" rIns="108825" bIns="54412" rtlCol="0">
            <a:noAutofit/>
          </a:bodyPr>
          <a:lstStyle/>
          <a:p>
            <a:pPr>
              <a:lnSpc>
                <a:spcPct val="100000"/>
              </a:lnSpc>
            </a:pPr>
            <a:r>
              <a:rPr lang="zh-CN" altLang="en-US" sz="2000" dirty="0"/>
              <a:t>使用re模块的compile()方法将正则表达式编译生成正则表达式对象，然后再使用正则表达式对象提供的方法   </a:t>
            </a:r>
            <a:r>
              <a:rPr lang="en-US" altLang="zh-CN" sz="2000" dirty="0">
                <a:solidFill>
                  <a:srgbClr val="FF0000"/>
                </a:solidFill>
              </a:rPr>
              <a:t>regex=re.</a:t>
            </a:r>
            <a:r>
              <a:rPr lang="zh-CN" altLang="en-US" sz="2000" dirty="0">
                <a:solidFill>
                  <a:srgbClr val="FF0000"/>
                </a:solidFill>
              </a:rPr>
              <a:t>compile(pattern[,flags]) </a:t>
            </a:r>
            <a:r>
              <a:rPr lang="en-US" altLang="zh-CN" sz="2000" dirty="0">
                <a:solidFill>
                  <a:srgbClr val="FF0000"/>
                </a:solidFill>
              </a:rPr>
              <a:t>#</a:t>
            </a:r>
            <a:r>
              <a:rPr lang="zh-CN" altLang="en-US" sz="2000" dirty="0">
                <a:solidFill>
                  <a:srgbClr val="FF0000"/>
                </a:solidFill>
              </a:rPr>
              <a:t>编译生成正则表达式</a:t>
            </a:r>
          </a:p>
          <a:p>
            <a:pPr>
              <a:lnSpc>
                <a:spcPct val="100000"/>
              </a:lnSpc>
            </a:pPr>
            <a:r>
              <a:rPr lang="zh-CN" altLang="en-US" sz="2000" dirty="0"/>
              <a:t>需要多次调用</a:t>
            </a:r>
            <a:r>
              <a:rPr lang="en-US" altLang="zh-CN" sz="2000" dirty="0"/>
              <a:t>re</a:t>
            </a:r>
            <a:r>
              <a:rPr lang="zh-CN" altLang="en-US" sz="2000" dirty="0"/>
              <a:t>方法时可使用正则表达式对象。</a:t>
            </a:r>
            <a:r>
              <a:rPr lang="en-US" altLang="zh-CN" sz="2000" dirty="0"/>
              <a:t>re</a:t>
            </a:r>
            <a:r>
              <a:rPr lang="zh-CN" altLang="en-US" sz="2000" dirty="0"/>
              <a:t>模块的方法实际上在内部首先调用</a:t>
            </a:r>
            <a:r>
              <a:rPr lang="en-US" altLang="zh-CN" sz="2000" dirty="0" err="1"/>
              <a:t>re.compile</a:t>
            </a:r>
            <a:r>
              <a:rPr lang="zh-CN" altLang="en-US" sz="2000" dirty="0"/>
              <a:t>然后使用该正则表达式对象的相应方法</a:t>
            </a:r>
            <a:endParaRPr lang="en-US" altLang="zh-CN" sz="2000" dirty="0"/>
          </a:p>
          <a:p>
            <a:pPr>
              <a:lnSpc>
                <a:spcPct val="100000"/>
              </a:lnSpc>
            </a:pPr>
            <a:r>
              <a:rPr lang="zh-CN" altLang="en-US" sz="2000" dirty="0"/>
              <a:t>正则表达式对象的搜索类方法允许传递参数</a:t>
            </a:r>
            <a:r>
              <a:rPr lang="en-US" altLang="zh-CN" sz="2000" dirty="0" err="1"/>
              <a:t>pos</a:t>
            </a:r>
            <a:r>
              <a:rPr lang="zh-CN" altLang="en-US" sz="2000" dirty="0"/>
              <a:t>和</a:t>
            </a:r>
            <a:r>
              <a:rPr lang="en-US" altLang="zh-CN" sz="2000" dirty="0" err="1"/>
              <a:t>endpos</a:t>
            </a:r>
            <a:r>
              <a:rPr lang="zh-CN" altLang="en-US" sz="2000" dirty="0"/>
              <a:t>，指明搜索开始和结束位置</a:t>
            </a:r>
          </a:p>
        </p:txBody>
      </p:sp>
      <p:graphicFrame>
        <p:nvGraphicFramePr>
          <p:cNvPr id="4" name="表格 3"/>
          <p:cNvGraphicFramePr>
            <a:graphicFrameLocks noGrp="1"/>
          </p:cNvGraphicFramePr>
          <p:nvPr>
            <p:extLst>
              <p:ext uri="{D42A27DB-BD31-4B8C-83A1-F6EECF244321}">
                <p14:modId xmlns:p14="http://schemas.microsoft.com/office/powerpoint/2010/main" val="4220687122"/>
              </p:ext>
            </p:extLst>
          </p:nvPr>
        </p:nvGraphicFramePr>
        <p:xfrm>
          <a:off x="133350" y="2773680"/>
          <a:ext cx="11639549" cy="4080006"/>
        </p:xfrm>
        <a:graphic>
          <a:graphicData uri="http://schemas.openxmlformats.org/drawingml/2006/table">
            <a:tbl>
              <a:tblPr firstRow="1">
                <a:tableStyleId>{B301B821-A1FF-4177-AEE7-76D212191A09}</a:tableStyleId>
              </a:tblPr>
              <a:tblGrid>
                <a:gridCol w="3657600">
                  <a:extLst>
                    <a:ext uri="{9D8B030D-6E8A-4147-A177-3AD203B41FA5}">
                      <a16:colId xmlns:a16="http://schemas.microsoft.com/office/drawing/2014/main" val="20000"/>
                    </a:ext>
                  </a:extLst>
                </a:gridCol>
                <a:gridCol w="7981949">
                  <a:extLst>
                    <a:ext uri="{9D8B030D-6E8A-4147-A177-3AD203B41FA5}">
                      <a16:colId xmlns:a16="http://schemas.microsoft.com/office/drawing/2014/main" val="20001"/>
                    </a:ext>
                  </a:extLst>
                </a:gridCol>
              </a:tblGrid>
              <a:tr h="27432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rPr>
                        <a:t>方法</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1600" u="none" strike="noStrike" cap="none" normalizeH="0" baseline="0" dirty="0">
                          <a:ln>
                            <a:noFill/>
                          </a:ln>
                          <a:effectLst/>
                        </a:rPr>
                        <a:t>说明</a:t>
                      </a:r>
                      <a:endParaRPr kumimoji="0" lang="zh-CN" altLang="zh-CN" sz="16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41148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err="1">
                          <a:ln>
                            <a:noFill/>
                          </a:ln>
                          <a:solidFill>
                            <a:schemeClr val="tx1"/>
                          </a:solidFill>
                          <a:effectLst/>
                          <a:latin typeface="Arial" pitchFamily="34" charset="0"/>
                          <a:ea typeface="宋体" pitchFamily="2" charset="-122"/>
                        </a:rPr>
                        <a:t>regex.search</a:t>
                      </a:r>
                      <a:r>
                        <a:rPr kumimoji="0" lang="en-US" altLang="zh-CN" sz="1600" b="0" i="0" u="none" strike="noStrike" cap="none" normalizeH="0" baseline="0" dirty="0">
                          <a:ln>
                            <a:noFill/>
                          </a:ln>
                          <a:solidFill>
                            <a:schemeClr val="tx1"/>
                          </a:solidFill>
                          <a:effectLst/>
                          <a:latin typeface="Arial" pitchFamily="34" charset="0"/>
                          <a:ea typeface="宋体" pitchFamily="2" charset="-122"/>
                        </a:rPr>
                        <a:t>(string[, </a:t>
                      </a:r>
                      <a:r>
                        <a:rPr kumimoji="0" lang="en-US" altLang="zh-CN" sz="1600" b="0" i="0" u="none" strike="noStrike" cap="none" normalizeH="0" baseline="0" dirty="0" err="1">
                          <a:ln>
                            <a:noFill/>
                          </a:ln>
                          <a:solidFill>
                            <a:schemeClr val="tx1"/>
                          </a:solidFill>
                          <a:effectLst/>
                          <a:latin typeface="Arial" pitchFamily="34" charset="0"/>
                          <a:ea typeface="宋体" pitchFamily="2" charset="-122"/>
                        </a:rPr>
                        <a:t>pos</a:t>
                      </a:r>
                      <a:r>
                        <a:rPr kumimoji="0" lang="en-US" altLang="zh-CN" sz="1600" b="0" i="0" u="none" strike="noStrike" cap="none" normalizeH="0" baseline="0" dirty="0">
                          <a:ln>
                            <a:noFill/>
                          </a:ln>
                          <a:solidFill>
                            <a:schemeClr val="tx1"/>
                          </a:solidFill>
                          <a:effectLst/>
                          <a:latin typeface="Arial" pitchFamily="34" charset="0"/>
                          <a:ea typeface="宋体" pitchFamily="2" charset="-122"/>
                        </a:rPr>
                        <a:t>[, </a:t>
                      </a:r>
                      <a:r>
                        <a:rPr kumimoji="0" lang="en-US" altLang="zh-CN" sz="1600" b="0" i="0" u="none" strike="noStrike" cap="none" normalizeH="0" baseline="0" dirty="0" err="1">
                          <a:ln>
                            <a:noFill/>
                          </a:ln>
                          <a:solidFill>
                            <a:schemeClr val="tx1"/>
                          </a:solidFill>
                          <a:effectLst/>
                          <a:latin typeface="Arial" pitchFamily="34" charset="0"/>
                          <a:ea typeface="宋体" pitchFamily="2" charset="-122"/>
                        </a:rPr>
                        <a:t>endpos</a:t>
                      </a:r>
                      <a:r>
                        <a:rPr kumimoji="0" lang="en-US" altLang="zh-CN" sz="16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600" u="none" strike="noStrike" kern="1200" cap="none" normalizeH="0" baseline="0" dirty="0">
                          <a:ln>
                            <a:noFill/>
                          </a:ln>
                          <a:solidFill>
                            <a:schemeClr val="dk1"/>
                          </a:solidFill>
                          <a:effectLst/>
                          <a:latin typeface="+mn-lt"/>
                          <a:ea typeface="+mn-ea"/>
                          <a:cs typeface="+mn-cs"/>
                        </a:rPr>
                        <a:t>在整个字符串或指定范围搜索；若匹配返回</a:t>
                      </a:r>
                      <a:r>
                        <a:rPr kumimoji="0" lang="en-US" altLang="zh-CN" sz="1600" u="none" strike="noStrike" kern="1200" cap="none" normalizeH="0" baseline="0" dirty="0">
                          <a:ln>
                            <a:noFill/>
                          </a:ln>
                          <a:solidFill>
                            <a:schemeClr val="dk1"/>
                          </a:solidFill>
                          <a:effectLst/>
                          <a:latin typeface="+mn-lt"/>
                          <a:ea typeface="+mn-ea"/>
                          <a:cs typeface="+mn-cs"/>
                        </a:rPr>
                        <a:t>Match</a:t>
                      </a:r>
                      <a:r>
                        <a:rPr kumimoji="0" lang="zh-CN" altLang="en-US" sz="1600" u="none" strike="noStrike" kern="1200" cap="none" normalizeH="0" baseline="0" dirty="0">
                          <a:ln>
                            <a:noFill/>
                          </a:ln>
                          <a:solidFill>
                            <a:schemeClr val="dk1"/>
                          </a:solidFill>
                          <a:effectLst/>
                          <a:latin typeface="+mn-lt"/>
                          <a:ea typeface="+mn-ea"/>
                          <a:cs typeface="+mn-cs"/>
                        </a:rPr>
                        <a:t>对象，否则返回</a:t>
                      </a:r>
                      <a:r>
                        <a:rPr kumimoji="0" lang="en-US" altLang="zh-CN" sz="1600" u="none" strike="noStrike" kern="1200" cap="none" normalizeH="0" baseline="0" dirty="0">
                          <a:ln>
                            <a:noFill/>
                          </a:ln>
                          <a:solidFill>
                            <a:schemeClr val="dk1"/>
                          </a:solidFill>
                          <a:effectLst/>
                          <a:latin typeface="+mn-lt"/>
                          <a:ea typeface="+mn-ea"/>
                          <a:cs typeface="+mn-cs"/>
                        </a:rPr>
                        <a:t>None</a:t>
                      </a:r>
                    </a:p>
                  </a:txBody>
                  <a:tcPr marL="121876" marR="121876" horzOverflow="overflow"/>
                </a:tc>
                <a:extLst>
                  <a:ext uri="{0D108BD9-81ED-4DB2-BD59-A6C34878D82A}">
                    <a16:rowId xmlns:a16="http://schemas.microsoft.com/office/drawing/2014/main" val="10001"/>
                  </a:ext>
                </a:extLst>
              </a:tr>
              <a:tr h="43815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err="1">
                          <a:ln>
                            <a:noFill/>
                          </a:ln>
                          <a:solidFill>
                            <a:schemeClr val="tx1"/>
                          </a:solidFill>
                          <a:effectLst/>
                          <a:latin typeface="Arial" pitchFamily="34" charset="0"/>
                          <a:ea typeface="宋体" pitchFamily="2" charset="-122"/>
                        </a:rPr>
                        <a:t>regex.match</a:t>
                      </a:r>
                      <a:r>
                        <a:rPr kumimoji="0" lang="en-US" altLang="zh-CN" sz="1600" b="0" i="0" u="none" strike="noStrike" cap="none" normalizeH="0" baseline="0" dirty="0">
                          <a:ln>
                            <a:noFill/>
                          </a:ln>
                          <a:solidFill>
                            <a:schemeClr val="tx1"/>
                          </a:solidFill>
                          <a:effectLst/>
                          <a:latin typeface="Arial" pitchFamily="34" charset="0"/>
                          <a:ea typeface="宋体" pitchFamily="2" charset="-122"/>
                        </a:rPr>
                        <a:t>(string[, </a:t>
                      </a:r>
                      <a:r>
                        <a:rPr kumimoji="0" lang="en-US" altLang="zh-CN" sz="1600" b="0" i="0" u="none" strike="noStrike" cap="none" normalizeH="0" baseline="0" dirty="0" err="1">
                          <a:ln>
                            <a:noFill/>
                          </a:ln>
                          <a:solidFill>
                            <a:schemeClr val="tx1"/>
                          </a:solidFill>
                          <a:effectLst/>
                          <a:latin typeface="Arial" pitchFamily="34" charset="0"/>
                          <a:ea typeface="宋体" pitchFamily="2" charset="-122"/>
                        </a:rPr>
                        <a:t>pos</a:t>
                      </a:r>
                      <a:r>
                        <a:rPr kumimoji="0" lang="en-US" altLang="zh-CN" sz="1600" b="0" i="0" u="none" strike="noStrike" cap="none" normalizeH="0" baseline="0" dirty="0">
                          <a:ln>
                            <a:noFill/>
                          </a:ln>
                          <a:solidFill>
                            <a:schemeClr val="tx1"/>
                          </a:solidFill>
                          <a:effectLst/>
                          <a:latin typeface="Arial" pitchFamily="34" charset="0"/>
                          <a:ea typeface="宋体" pitchFamily="2" charset="-122"/>
                        </a:rPr>
                        <a:t>[, </a:t>
                      </a:r>
                      <a:r>
                        <a:rPr kumimoji="0" lang="en-US" altLang="zh-CN" sz="1600" b="0" i="0" u="none" strike="noStrike" cap="none" normalizeH="0" baseline="0" dirty="0" err="1">
                          <a:ln>
                            <a:noFill/>
                          </a:ln>
                          <a:solidFill>
                            <a:schemeClr val="tx1"/>
                          </a:solidFill>
                          <a:effectLst/>
                          <a:latin typeface="Arial" pitchFamily="34" charset="0"/>
                          <a:ea typeface="宋体" pitchFamily="2" charset="-122"/>
                        </a:rPr>
                        <a:t>endpos</a:t>
                      </a:r>
                      <a:r>
                        <a:rPr kumimoji="0" lang="en-US" altLang="zh-CN" sz="16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u="none" strike="noStrike" kern="1200" cap="none" normalizeH="0" baseline="0" dirty="0">
                          <a:ln>
                            <a:noFill/>
                          </a:ln>
                          <a:solidFill>
                            <a:schemeClr val="dk1"/>
                          </a:solidFill>
                          <a:effectLst/>
                          <a:latin typeface="+mn-lt"/>
                          <a:ea typeface="+mn-ea"/>
                          <a:cs typeface="+mn-cs"/>
                        </a:rPr>
                        <a:t>与</a:t>
                      </a:r>
                      <a:r>
                        <a:rPr kumimoji="0" lang="en-US" altLang="zh-CN" sz="1600" u="none" strike="noStrike" kern="1200" cap="none" normalizeH="0" baseline="0" dirty="0">
                          <a:ln>
                            <a:noFill/>
                          </a:ln>
                          <a:solidFill>
                            <a:schemeClr val="dk1"/>
                          </a:solidFill>
                          <a:effectLst/>
                          <a:latin typeface="+mn-lt"/>
                          <a:ea typeface="+mn-ea"/>
                          <a:cs typeface="+mn-cs"/>
                        </a:rPr>
                        <a:t>search</a:t>
                      </a:r>
                      <a:r>
                        <a:rPr kumimoji="0" lang="zh-CN" altLang="en-US" sz="1600" u="none" strike="noStrike" kern="1200" cap="none" normalizeH="0" baseline="0" dirty="0">
                          <a:ln>
                            <a:noFill/>
                          </a:ln>
                          <a:solidFill>
                            <a:schemeClr val="dk1"/>
                          </a:solidFill>
                          <a:effectLst/>
                          <a:latin typeface="+mn-lt"/>
                          <a:ea typeface="+mn-ea"/>
                          <a:cs typeface="+mn-cs"/>
                        </a:rPr>
                        <a:t>类似，只是要求模式出现在字符串开头或指定位置开头</a:t>
                      </a:r>
                      <a:endParaRPr kumimoji="0" lang="en-US" altLang="zh-CN" sz="16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2764145094"/>
                  </a:ext>
                </a:extLst>
              </a:tr>
              <a:tr h="32385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err="1">
                          <a:ln>
                            <a:noFill/>
                          </a:ln>
                          <a:solidFill>
                            <a:schemeClr val="tx1"/>
                          </a:solidFill>
                          <a:effectLst/>
                          <a:latin typeface="Arial" pitchFamily="34" charset="0"/>
                          <a:ea typeface="宋体" pitchFamily="2" charset="-122"/>
                        </a:rPr>
                        <a:t>regex.finditer</a:t>
                      </a:r>
                      <a:r>
                        <a:rPr kumimoji="0" lang="en-US" altLang="zh-CN" sz="1600" b="0" i="0" u="none" strike="noStrike" cap="none" normalizeH="0" baseline="0" dirty="0">
                          <a:ln>
                            <a:noFill/>
                          </a:ln>
                          <a:solidFill>
                            <a:schemeClr val="tx1"/>
                          </a:solidFill>
                          <a:effectLst/>
                          <a:latin typeface="Arial" pitchFamily="34" charset="0"/>
                          <a:ea typeface="宋体" pitchFamily="2" charset="-122"/>
                        </a:rPr>
                        <a:t>(string[, </a:t>
                      </a:r>
                      <a:r>
                        <a:rPr kumimoji="0" lang="en-US" altLang="zh-CN" sz="1600" b="0" i="0" u="none" strike="noStrike" cap="none" normalizeH="0" baseline="0" dirty="0" err="1">
                          <a:ln>
                            <a:noFill/>
                          </a:ln>
                          <a:solidFill>
                            <a:schemeClr val="tx1"/>
                          </a:solidFill>
                          <a:effectLst/>
                          <a:latin typeface="Arial" pitchFamily="34" charset="0"/>
                          <a:ea typeface="宋体" pitchFamily="2" charset="-122"/>
                        </a:rPr>
                        <a:t>pos</a:t>
                      </a:r>
                      <a:r>
                        <a:rPr kumimoji="0" lang="en-US" altLang="zh-CN" sz="1600" b="0" i="0" u="none" strike="noStrike" cap="none" normalizeH="0" baseline="0" dirty="0">
                          <a:ln>
                            <a:noFill/>
                          </a:ln>
                          <a:solidFill>
                            <a:schemeClr val="tx1"/>
                          </a:solidFill>
                          <a:effectLst/>
                          <a:latin typeface="Arial" pitchFamily="34" charset="0"/>
                          <a:ea typeface="宋体" pitchFamily="2" charset="-122"/>
                        </a:rPr>
                        <a:t>[, </a:t>
                      </a:r>
                      <a:r>
                        <a:rPr kumimoji="0" lang="en-US" altLang="zh-CN" sz="1600" b="0" i="0" u="none" strike="noStrike" cap="none" normalizeH="0" baseline="0" dirty="0" err="1">
                          <a:ln>
                            <a:noFill/>
                          </a:ln>
                          <a:solidFill>
                            <a:schemeClr val="tx1"/>
                          </a:solidFill>
                          <a:effectLst/>
                          <a:latin typeface="Arial" pitchFamily="34" charset="0"/>
                          <a:ea typeface="宋体" pitchFamily="2" charset="-122"/>
                        </a:rPr>
                        <a:t>endpos</a:t>
                      </a:r>
                      <a:r>
                        <a:rPr kumimoji="0" lang="en-US" altLang="zh-CN" sz="16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600" u="none" strike="noStrike" kern="1200" cap="none" normalizeH="0" baseline="0" dirty="0">
                          <a:ln>
                            <a:noFill/>
                          </a:ln>
                          <a:solidFill>
                            <a:schemeClr val="dk1"/>
                          </a:solidFill>
                          <a:effectLst/>
                          <a:latin typeface="Arial" pitchFamily="34" charset="0"/>
                          <a:ea typeface="宋体" pitchFamily="2" charset="-122"/>
                          <a:cs typeface="+mn-cs"/>
                        </a:rPr>
                        <a:t>返回一个在</a:t>
                      </a:r>
                      <a:r>
                        <a:rPr kumimoji="0" lang="zh-CN" altLang="en-US" sz="1600" u="none" strike="noStrike" kern="1200" cap="none" normalizeH="0" baseline="0" dirty="0">
                          <a:ln>
                            <a:noFill/>
                          </a:ln>
                          <a:solidFill>
                            <a:schemeClr val="dk1"/>
                          </a:solidFill>
                          <a:effectLst/>
                          <a:latin typeface="+mn-lt"/>
                          <a:ea typeface="+mn-ea"/>
                          <a:cs typeface="+mn-cs"/>
                        </a:rPr>
                        <a:t>整个字符串或指定范围搜索的迭代器，每次返回匹配的下一个</a:t>
                      </a:r>
                      <a:r>
                        <a:rPr kumimoji="0" lang="en-US" altLang="zh-CN" sz="1600" u="none" strike="noStrike" kern="1200" cap="none" normalizeH="0" baseline="0" dirty="0">
                          <a:ln>
                            <a:noFill/>
                          </a:ln>
                          <a:solidFill>
                            <a:schemeClr val="dk1"/>
                          </a:solidFill>
                          <a:effectLst/>
                          <a:latin typeface="+mn-lt"/>
                          <a:ea typeface="+mn-ea"/>
                          <a:cs typeface="+mn-cs"/>
                        </a:rPr>
                        <a:t>match</a:t>
                      </a:r>
                      <a:r>
                        <a:rPr kumimoji="0" lang="zh-CN" altLang="zh-CN" sz="1600" u="none" strike="noStrike" kern="1200" cap="none" normalizeH="0" baseline="0" dirty="0">
                          <a:ln>
                            <a:noFill/>
                          </a:ln>
                          <a:solidFill>
                            <a:schemeClr val="dk1"/>
                          </a:solidFill>
                          <a:effectLst/>
                          <a:latin typeface="+mn-lt"/>
                          <a:ea typeface="+mn-ea"/>
                          <a:cs typeface="+mn-cs"/>
                        </a:rPr>
                        <a:t>对象</a:t>
                      </a:r>
                      <a:endParaRPr kumimoji="0" lang="en-US" altLang="zh-CN" sz="16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63995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err="1">
                          <a:ln>
                            <a:noFill/>
                          </a:ln>
                          <a:solidFill>
                            <a:schemeClr val="tx1"/>
                          </a:solidFill>
                          <a:effectLst/>
                          <a:latin typeface="Arial" pitchFamily="34" charset="0"/>
                          <a:ea typeface="宋体" pitchFamily="2" charset="-122"/>
                        </a:rPr>
                        <a:t>regex.findall</a:t>
                      </a:r>
                      <a:r>
                        <a:rPr kumimoji="0" lang="en-US" altLang="zh-CN" sz="1600" b="0" i="0" u="none" strike="noStrike" cap="none" normalizeH="0" baseline="0" dirty="0">
                          <a:ln>
                            <a:noFill/>
                          </a:ln>
                          <a:solidFill>
                            <a:schemeClr val="tx1"/>
                          </a:solidFill>
                          <a:effectLst/>
                          <a:latin typeface="Arial" pitchFamily="34" charset="0"/>
                          <a:ea typeface="宋体" pitchFamily="2" charset="-122"/>
                        </a:rPr>
                        <a:t>(string[, </a:t>
                      </a:r>
                      <a:r>
                        <a:rPr kumimoji="0" lang="en-US" altLang="zh-CN" sz="1600" b="0" i="0" u="none" strike="noStrike" cap="none" normalizeH="0" baseline="0" dirty="0" err="1">
                          <a:ln>
                            <a:noFill/>
                          </a:ln>
                          <a:solidFill>
                            <a:schemeClr val="tx1"/>
                          </a:solidFill>
                          <a:effectLst/>
                          <a:latin typeface="Arial" pitchFamily="34" charset="0"/>
                          <a:ea typeface="宋体" pitchFamily="2" charset="-122"/>
                        </a:rPr>
                        <a:t>pos</a:t>
                      </a:r>
                      <a:r>
                        <a:rPr kumimoji="0" lang="en-US" altLang="zh-CN" sz="1600" b="0" i="0" u="none" strike="noStrike" cap="none" normalizeH="0" baseline="0" dirty="0">
                          <a:ln>
                            <a:noFill/>
                          </a:ln>
                          <a:solidFill>
                            <a:schemeClr val="tx1"/>
                          </a:solidFill>
                          <a:effectLst/>
                          <a:latin typeface="Arial" pitchFamily="34" charset="0"/>
                          <a:ea typeface="宋体" pitchFamily="2" charset="-122"/>
                        </a:rPr>
                        <a:t>[, </a:t>
                      </a:r>
                      <a:r>
                        <a:rPr kumimoji="0" lang="en-US" altLang="zh-CN" sz="1600" b="0" i="0" u="none" strike="noStrike" cap="none" normalizeH="0" baseline="0" dirty="0" err="1">
                          <a:ln>
                            <a:noFill/>
                          </a:ln>
                          <a:solidFill>
                            <a:schemeClr val="tx1"/>
                          </a:solidFill>
                          <a:effectLst/>
                          <a:latin typeface="Arial" pitchFamily="34" charset="0"/>
                          <a:ea typeface="宋体" pitchFamily="2" charset="-122"/>
                        </a:rPr>
                        <a:t>endpos</a:t>
                      </a:r>
                      <a:r>
                        <a:rPr kumimoji="0" lang="en-US" altLang="zh-CN" sz="16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600" u="none" strike="noStrike" kern="1200" cap="none" normalizeH="0" baseline="0" dirty="0">
                          <a:ln>
                            <a:noFill/>
                          </a:ln>
                          <a:solidFill>
                            <a:schemeClr val="dk1"/>
                          </a:solidFill>
                          <a:effectLst/>
                          <a:latin typeface="+mn-lt"/>
                          <a:ea typeface="+mn-ea"/>
                          <a:cs typeface="+mn-cs"/>
                        </a:rPr>
                        <a:t>在字符串中查找与模式匹配的字符串，返回匹配结果列表。若</a:t>
                      </a:r>
                      <a:r>
                        <a:rPr kumimoji="0" lang="en-US" altLang="zh-CN" sz="1600" u="none" strike="noStrike" kern="1200" cap="none" normalizeH="0" baseline="0" dirty="0">
                          <a:ln>
                            <a:noFill/>
                          </a:ln>
                          <a:solidFill>
                            <a:schemeClr val="dk1"/>
                          </a:solidFill>
                          <a:effectLst/>
                          <a:latin typeface="+mn-lt"/>
                          <a:ea typeface="+mn-ea"/>
                          <a:cs typeface="+mn-cs"/>
                        </a:rPr>
                        <a:t>pattern</a:t>
                      </a:r>
                      <a:r>
                        <a:rPr kumimoji="0" lang="zh-CN" altLang="en-US" sz="1600" u="none" strike="noStrike" kern="1200" cap="none" normalizeH="0" baseline="0" dirty="0">
                          <a:ln>
                            <a:noFill/>
                          </a:ln>
                          <a:solidFill>
                            <a:schemeClr val="dk1"/>
                          </a:solidFill>
                          <a:effectLst/>
                          <a:latin typeface="+mn-lt"/>
                          <a:ea typeface="+mn-ea"/>
                          <a:cs typeface="+mn-cs"/>
                        </a:rPr>
                        <a:t>含有组，则仅返回</a:t>
                      </a:r>
                      <a:r>
                        <a:rPr kumimoji="0" lang="zh-CN" altLang="zh-CN" sz="1600" u="none" strike="noStrike" kern="1200" cap="none" normalizeH="0" baseline="0" dirty="0">
                          <a:ln>
                            <a:noFill/>
                          </a:ln>
                          <a:solidFill>
                            <a:schemeClr val="dk1"/>
                          </a:solidFill>
                          <a:effectLst/>
                          <a:latin typeface="+mn-lt"/>
                          <a:ea typeface="+mn-ea"/>
                          <a:cs typeface="+mn-cs"/>
                        </a:rPr>
                        <a:t>包含子模式的匹配结果，如果有多个子模式，则匹配结果以</a:t>
                      </a:r>
                      <a:r>
                        <a:rPr kumimoji="0" lang="en-US" altLang="zh-CN" sz="1600" u="none" strike="noStrike" kern="1200" cap="none" normalizeH="0" baseline="0" dirty="0">
                          <a:ln>
                            <a:noFill/>
                          </a:ln>
                          <a:solidFill>
                            <a:schemeClr val="dk1"/>
                          </a:solidFill>
                          <a:effectLst/>
                          <a:latin typeface="+mn-lt"/>
                          <a:ea typeface="+mn-ea"/>
                          <a:cs typeface="+mn-cs"/>
                        </a:rPr>
                        <a:t>tuple</a:t>
                      </a:r>
                      <a:r>
                        <a:rPr kumimoji="0" lang="zh-CN" altLang="zh-CN" sz="1600" u="none" strike="noStrike" kern="1200" cap="none" normalizeH="0" baseline="0" dirty="0">
                          <a:ln>
                            <a:noFill/>
                          </a:ln>
                          <a:solidFill>
                            <a:schemeClr val="dk1"/>
                          </a:solidFill>
                          <a:effectLst/>
                          <a:latin typeface="+mn-lt"/>
                          <a:ea typeface="+mn-ea"/>
                          <a:cs typeface="+mn-cs"/>
                        </a:rPr>
                        <a:t>形式描述</a:t>
                      </a:r>
                      <a:endParaRPr kumimoji="0" lang="zh-CN" altLang="en-US" sz="16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3"/>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err="1">
                          <a:ln>
                            <a:noFill/>
                          </a:ln>
                          <a:solidFill>
                            <a:schemeClr val="tx1"/>
                          </a:solidFill>
                          <a:effectLst/>
                          <a:latin typeface="Arial" pitchFamily="34" charset="0"/>
                          <a:ea typeface="宋体" pitchFamily="2" charset="-122"/>
                        </a:rPr>
                        <a:t>regex.</a:t>
                      </a:r>
                      <a:r>
                        <a:rPr kumimoji="0" lang="en-US" altLang="zh-CN" sz="1600" b="0" i="0" u="none" strike="noStrike" kern="1200" cap="none" normalizeH="0" baseline="0" dirty="0" err="1">
                          <a:ln>
                            <a:noFill/>
                          </a:ln>
                          <a:solidFill>
                            <a:schemeClr val="dk1"/>
                          </a:solidFill>
                          <a:effectLst/>
                          <a:latin typeface="Arial" pitchFamily="34" charset="0"/>
                          <a:ea typeface="宋体" pitchFamily="2" charset="-122"/>
                          <a:cs typeface="+mn-cs"/>
                        </a:rPr>
                        <a:t>sub</a:t>
                      </a:r>
                      <a:r>
                        <a:rPr kumimoji="0" lang="en-US" altLang="zh-CN" sz="1600" b="0" i="0" u="none" strike="noStrike" kern="1200" cap="none" normalizeH="0" baseline="0" dirty="0">
                          <a:ln>
                            <a:noFill/>
                          </a:ln>
                          <a:solidFill>
                            <a:schemeClr val="dk1"/>
                          </a:solidFill>
                          <a:effectLst/>
                          <a:latin typeface="Arial" pitchFamily="34" charset="0"/>
                          <a:ea typeface="宋体" pitchFamily="2" charset="-122"/>
                          <a:cs typeface="+mn-cs"/>
                        </a:rPr>
                        <a:t>(</a:t>
                      </a:r>
                      <a:r>
                        <a:rPr kumimoji="0" lang="en-US" altLang="zh-CN" sz="1600" b="0" i="0" u="none" strike="noStrike" kern="1200" cap="none" normalizeH="0" baseline="0" dirty="0" err="1">
                          <a:ln>
                            <a:noFill/>
                          </a:ln>
                          <a:solidFill>
                            <a:schemeClr val="dk1"/>
                          </a:solidFill>
                          <a:effectLst/>
                          <a:latin typeface="Arial" pitchFamily="34" charset="0"/>
                          <a:ea typeface="宋体" pitchFamily="2" charset="-122"/>
                          <a:cs typeface="+mn-cs"/>
                        </a:rPr>
                        <a:t>repl,string</a:t>
                      </a:r>
                      <a:r>
                        <a:rPr kumimoji="0" lang="en-US" altLang="zh-CN" sz="1600" b="0" i="0" u="none" strike="noStrike" kern="1200" cap="none" normalizeH="0" baseline="0" dirty="0">
                          <a:ln>
                            <a:noFill/>
                          </a:ln>
                          <a:solidFill>
                            <a:schemeClr val="dk1"/>
                          </a:solidFill>
                          <a:effectLst/>
                          <a:latin typeface="Arial" pitchFamily="34" charset="0"/>
                          <a:ea typeface="宋体" pitchFamily="2" charset="-122"/>
                          <a:cs typeface="+mn-cs"/>
                        </a:rPr>
                        <a:t>[,count=0])</a:t>
                      </a:r>
                      <a:endParaRPr kumimoji="0" lang="en-US" altLang="zh-CN" sz="16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600" u="none" strike="noStrike" kern="1200" cap="none" normalizeH="0" baseline="0" dirty="0">
                          <a:ln>
                            <a:noFill/>
                          </a:ln>
                          <a:solidFill>
                            <a:schemeClr val="dk1"/>
                          </a:solidFill>
                          <a:effectLst/>
                          <a:latin typeface="+mn-lt"/>
                          <a:ea typeface="+mn-ea"/>
                          <a:cs typeface="+mn-cs"/>
                        </a:rPr>
                        <a:t>将字符串中所有</a:t>
                      </a:r>
                      <a:r>
                        <a:rPr kumimoji="0" lang="en-US" altLang="zh-CN" sz="1600" u="none" strike="noStrike" kern="1200" cap="none" normalizeH="0" baseline="0" dirty="0">
                          <a:ln>
                            <a:noFill/>
                          </a:ln>
                          <a:solidFill>
                            <a:schemeClr val="dk1"/>
                          </a:solidFill>
                          <a:effectLst/>
                          <a:latin typeface="+mn-lt"/>
                          <a:ea typeface="+mn-ea"/>
                          <a:cs typeface="+mn-cs"/>
                        </a:rPr>
                        <a:t>pattern</a:t>
                      </a:r>
                      <a:r>
                        <a:rPr kumimoji="0" lang="zh-CN" altLang="en-US" sz="1600" u="none" strike="noStrike" kern="1200" cap="none" normalizeH="0" baseline="0" dirty="0">
                          <a:ln>
                            <a:noFill/>
                          </a:ln>
                          <a:solidFill>
                            <a:schemeClr val="dk1"/>
                          </a:solidFill>
                          <a:effectLst/>
                          <a:latin typeface="+mn-lt"/>
                          <a:ea typeface="+mn-ea"/>
                          <a:cs typeface="+mn-cs"/>
                        </a:rPr>
                        <a:t>的匹配项用</a:t>
                      </a:r>
                      <a:r>
                        <a:rPr kumimoji="0" lang="en-US" altLang="zh-CN" sz="1600" u="none" strike="noStrike" kern="1200" cap="none" normalizeH="0" baseline="0" dirty="0" err="1">
                          <a:ln>
                            <a:noFill/>
                          </a:ln>
                          <a:solidFill>
                            <a:schemeClr val="dk1"/>
                          </a:solidFill>
                          <a:effectLst/>
                          <a:latin typeface="+mn-lt"/>
                          <a:ea typeface="+mn-ea"/>
                          <a:cs typeface="+mn-cs"/>
                        </a:rPr>
                        <a:t>repl</a:t>
                      </a:r>
                      <a:r>
                        <a:rPr kumimoji="0" lang="zh-CN" altLang="en-US" sz="1600" u="none" strike="noStrike" kern="1200" cap="none" normalizeH="0" baseline="0" dirty="0">
                          <a:ln>
                            <a:noFill/>
                          </a:ln>
                          <a:solidFill>
                            <a:schemeClr val="dk1"/>
                          </a:solidFill>
                          <a:effectLst/>
                          <a:latin typeface="+mn-lt"/>
                          <a:ea typeface="+mn-ea"/>
                          <a:cs typeface="+mn-cs"/>
                        </a:rPr>
                        <a:t>替换；并返回替换后的字符串，</a:t>
                      </a:r>
                      <a:r>
                        <a:rPr kumimoji="0" lang="en-US" altLang="zh-CN" sz="1600" b="0" i="0" u="none" strike="noStrike" kern="1200" cap="none" normalizeH="0" baseline="0" dirty="0">
                          <a:ln>
                            <a:noFill/>
                          </a:ln>
                          <a:solidFill>
                            <a:schemeClr val="dk1"/>
                          </a:solidFill>
                          <a:effectLst/>
                          <a:latin typeface="Arial" pitchFamily="34" charset="0"/>
                          <a:ea typeface="宋体" pitchFamily="2" charset="-122"/>
                          <a:cs typeface="+mn-cs"/>
                        </a:rPr>
                        <a:t>count</a:t>
                      </a:r>
                      <a:r>
                        <a:rPr kumimoji="0" lang="zh-CN" altLang="en-US" sz="1600" u="none" strike="noStrike" kern="1200" cap="none" normalizeH="0" baseline="0" dirty="0">
                          <a:ln>
                            <a:noFill/>
                          </a:ln>
                          <a:solidFill>
                            <a:schemeClr val="dk1"/>
                          </a:solidFill>
                          <a:effectLst/>
                          <a:latin typeface="+mn-lt"/>
                          <a:ea typeface="+mn-ea"/>
                          <a:cs typeface="+mn-cs"/>
                        </a:rPr>
                        <a:t>为替换的最大次数</a:t>
                      </a:r>
                    </a:p>
                  </a:txBody>
                  <a:tcPr marL="121876" marR="121876" horzOverflow="overflow"/>
                </a:tc>
                <a:extLst>
                  <a:ext uri="{0D108BD9-81ED-4DB2-BD59-A6C34878D82A}">
                    <a16:rowId xmlns:a16="http://schemas.microsoft.com/office/drawing/2014/main" val="10004"/>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err="1">
                          <a:ln>
                            <a:noFill/>
                          </a:ln>
                          <a:solidFill>
                            <a:schemeClr val="tx1"/>
                          </a:solidFill>
                          <a:effectLst/>
                          <a:latin typeface="Arial" pitchFamily="34" charset="0"/>
                          <a:ea typeface="宋体" pitchFamily="2" charset="-122"/>
                        </a:rPr>
                        <a:t>regex.</a:t>
                      </a:r>
                      <a:r>
                        <a:rPr kumimoji="0" lang="en-US" altLang="zh-CN" sz="1600" b="0" i="0" u="none" strike="noStrike" kern="1200" cap="none" normalizeH="0" baseline="0" dirty="0" err="1">
                          <a:ln>
                            <a:noFill/>
                          </a:ln>
                          <a:solidFill>
                            <a:schemeClr val="dk1"/>
                          </a:solidFill>
                          <a:effectLst/>
                          <a:latin typeface="Arial" pitchFamily="34" charset="0"/>
                          <a:ea typeface="宋体" pitchFamily="2" charset="-122"/>
                          <a:cs typeface="+mn-cs"/>
                        </a:rPr>
                        <a:t>subn</a:t>
                      </a:r>
                      <a:r>
                        <a:rPr kumimoji="0" lang="en-US" altLang="zh-CN" sz="1600" b="0" i="0" u="none" strike="noStrike" kern="1200" cap="none" normalizeH="0" baseline="0" dirty="0">
                          <a:ln>
                            <a:noFill/>
                          </a:ln>
                          <a:solidFill>
                            <a:schemeClr val="dk1"/>
                          </a:solidFill>
                          <a:effectLst/>
                          <a:latin typeface="Arial" pitchFamily="34" charset="0"/>
                          <a:ea typeface="宋体" pitchFamily="2" charset="-122"/>
                          <a:cs typeface="+mn-cs"/>
                        </a:rPr>
                        <a:t>(</a:t>
                      </a:r>
                      <a:r>
                        <a:rPr kumimoji="0" lang="en-US" altLang="zh-CN" sz="1600" b="0" i="0" u="none" strike="noStrike" kern="1200" cap="none" normalizeH="0" baseline="0" dirty="0" err="1">
                          <a:ln>
                            <a:noFill/>
                          </a:ln>
                          <a:solidFill>
                            <a:schemeClr val="dk1"/>
                          </a:solidFill>
                          <a:effectLst/>
                          <a:latin typeface="Arial" pitchFamily="34" charset="0"/>
                          <a:ea typeface="宋体" pitchFamily="2" charset="-122"/>
                          <a:cs typeface="+mn-cs"/>
                        </a:rPr>
                        <a:t>repl,string</a:t>
                      </a:r>
                      <a:r>
                        <a:rPr kumimoji="0" lang="en-US" altLang="zh-CN" sz="1600" b="0" i="0" u="none" strike="noStrike" kern="1200" cap="none" normalizeH="0" baseline="0" dirty="0">
                          <a:ln>
                            <a:noFill/>
                          </a:ln>
                          <a:solidFill>
                            <a:schemeClr val="dk1"/>
                          </a:solidFill>
                          <a:effectLst/>
                          <a:latin typeface="Arial" pitchFamily="34" charset="0"/>
                          <a:ea typeface="宋体" pitchFamily="2" charset="-122"/>
                          <a:cs typeface="+mn-cs"/>
                        </a:rPr>
                        <a:t>[,count=0])</a:t>
                      </a:r>
                      <a:endParaRPr kumimoji="0" lang="en-US" altLang="zh-CN" sz="16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600" u="none" strike="noStrike" kern="1200" cap="none" normalizeH="0" baseline="0" dirty="0">
                          <a:ln>
                            <a:noFill/>
                          </a:ln>
                          <a:solidFill>
                            <a:schemeClr val="dk1"/>
                          </a:solidFill>
                          <a:effectLst/>
                          <a:latin typeface="+mn-lt"/>
                          <a:ea typeface="+mn-ea"/>
                          <a:cs typeface="+mn-cs"/>
                        </a:rPr>
                        <a:t>将字符串中所有</a:t>
                      </a:r>
                      <a:r>
                        <a:rPr kumimoji="0" lang="en-US" altLang="zh-CN" sz="1600" u="none" strike="noStrike" kern="1200" cap="none" normalizeH="0" baseline="0" dirty="0">
                          <a:ln>
                            <a:noFill/>
                          </a:ln>
                          <a:solidFill>
                            <a:schemeClr val="dk1"/>
                          </a:solidFill>
                          <a:effectLst/>
                          <a:latin typeface="+mn-lt"/>
                          <a:ea typeface="+mn-ea"/>
                          <a:cs typeface="+mn-cs"/>
                        </a:rPr>
                        <a:t>pat</a:t>
                      </a:r>
                      <a:r>
                        <a:rPr kumimoji="0" lang="zh-CN" altLang="en-US" sz="1600" u="none" strike="noStrike" kern="1200" cap="none" normalizeH="0" baseline="0" dirty="0">
                          <a:ln>
                            <a:noFill/>
                          </a:ln>
                          <a:solidFill>
                            <a:schemeClr val="dk1"/>
                          </a:solidFill>
                          <a:effectLst/>
                          <a:latin typeface="+mn-lt"/>
                          <a:ea typeface="+mn-ea"/>
                          <a:cs typeface="+mn-cs"/>
                        </a:rPr>
                        <a:t>的匹配项用</a:t>
                      </a:r>
                      <a:r>
                        <a:rPr kumimoji="0" lang="en-US" altLang="zh-CN" sz="1600" u="none" strike="noStrike" kern="1200" cap="none" normalizeH="0" baseline="0" dirty="0" err="1">
                          <a:ln>
                            <a:noFill/>
                          </a:ln>
                          <a:solidFill>
                            <a:schemeClr val="dk1"/>
                          </a:solidFill>
                          <a:effectLst/>
                          <a:latin typeface="+mn-lt"/>
                          <a:ea typeface="+mn-ea"/>
                          <a:cs typeface="+mn-cs"/>
                        </a:rPr>
                        <a:t>repl</a:t>
                      </a:r>
                      <a:r>
                        <a:rPr kumimoji="0" lang="zh-CN" altLang="en-US" sz="1600" u="none" strike="noStrike" kern="1200" cap="none" normalizeH="0" baseline="0" dirty="0">
                          <a:ln>
                            <a:noFill/>
                          </a:ln>
                          <a:solidFill>
                            <a:schemeClr val="dk1"/>
                          </a:solidFill>
                          <a:effectLst/>
                          <a:latin typeface="+mn-lt"/>
                          <a:ea typeface="+mn-ea"/>
                          <a:cs typeface="+mn-cs"/>
                        </a:rPr>
                        <a:t>替换，并返回元组：</a:t>
                      </a:r>
                      <a:r>
                        <a:rPr kumimoji="0" lang="en-US" altLang="zh-CN" sz="1600" u="none" strike="noStrike" kern="1200" cap="none" normalizeH="0" baseline="0" dirty="0">
                          <a:ln>
                            <a:noFill/>
                          </a:ln>
                          <a:solidFill>
                            <a:schemeClr val="dk1"/>
                          </a:solidFill>
                          <a:effectLst/>
                          <a:latin typeface="+mn-lt"/>
                          <a:ea typeface="+mn-ea"/>
                          <a:cs typeface="+mn-cs"/>
                        </a:rPr>
                        <a:t>(</a:t>
                      </a:r>
                      <a:r>
                        <a:rPr kumimoji="0" lang="zh-CN" altLang="en-US" sz="1600" u="none" strike="noStrike" kern="1200" cap="none" normalizeH="0" baseline="0" dirty="0">
                          <a:ln>
                            <a:noFill/>
                          </a:ln>
                          <a:solidFill>
                            <a:schemeClr val="dk1"/>
                          </a:solidFill>
                          <a:effectLst/>
                          <a:latin typeface="+mn-lt"/>
                          <a:ea typeface="+mn-ea"/>
                          <a:cs typeface="+mn-cs"/>
                        </a:rPr>
                        <a:t>替换后的字符串</a:t>
                      </a:r>
                      <a:r>
                        <a:rPr kumimoji="0" lang="en-US" altLang="zh-CN" sz="1600" u="none" strike="noStrike" kern="1200" cap="none" normalizeH="0" baseline="0" dirty="0">
                          <a:ln>
                            <a:noFill/>
                          </a:ln>
                          <a:solidFill>
                            <a:schemeClr val="dk1"/>
                          </a:solidFill>
                          <a:effectLst/>
                          <a:latin typeface="+mn-lt"/>
                          <a:ea typeface="+mn-ea"/>
                          <a:cs typeface="+mn-cs"/>
                        </a:rPr>
                        <a:t>,</a:t>
                      </a:r>
                      <a:r>
                        <a:rPr kumimoji="0" lang="zh-CN" altLang="en-US" sz="1600" u="none" strike="noStrike" kern="1200" cap="none" normalizeH="0" baseline="0" dirty="0">
                          <a:ln>
                            <a:noFill/>
                          </a:ln>
                          <a:solidFill>
                            <a:schemeClr val="dk1"/>
                          </a:solidFill>
                          <a:effectLst/>
                          <a:latin typeface="+mn-lt"/>
                          <a:ea typeface="+mn-ea"/>
                          <a:cs typeface="+mn-cs"/>
                        </a:rPr>
                        <a:t>替换次数），</a:t>
                      </a:r>
                      <a:r>
                        <a:rPr kumimoji="0" lang="en-US" altLang="zh-CN" sz="1600" b="0" i="0" u="none" strike="noStrike" kern="1200" cap="none" normalizeH="0" baseline="0" dirty="0">
                          <a:ln>
                            <a:noFill/>
                          </a:ln>
                          <a:solidFill>
                            <a:schemeClr val="dk1"/>
                          </a:solidFill>
                          <a:effectLst/>
                          <a:latin typeface="Arial" pitchFamily="34" charset="0"/>
                          <a:ea typeface="宋体" pitchFamily="2" charset="-122"/>
                          <a:cs typeface="+mn-cs"/>
                        </a:rPr>
                        <a:t>count</a:t>
                      </a:r>
                      <a:r>
                        <a:rPr kumimoji="0" lang="zh-CN" altLang="en-US" sz="1600" u="none" strike="noStrike" kern="1200" cap="none" normalizeH="0" baseline="0" dirty="0">
                          <a:ln>
                            <a:noFill/>
                          </a:ln>
                          <a:solidFill>
                            <a:schemeClr val="dk1"/>
                          </a:solidFill>
                          <a:effectLst/>
                          <a:latin typeface="+mn-lt"/>
                          <a:ea typeface="+mn-ea"/>
                          <a:cs typeface="+mn-cs"/>
                        </a:rPr>
                        <a:t>为替换的最大次数</a:t>
                      </a:r>
                    </a:p>
                  </a:txBody>
                  <a:tcPr marL="121876" marR="121876" horzOverflow="overflow"/>
                </a:tc>
                <a:extLst>
                  <a:ext uri="{0D108BD9-81ED-4DB2-BD59-A6C34878D82A}">
                    <a16:rowId xmlns:a16="http://schemas.microsoft.com/office/drawing/2014/main" val="10005"/>
                  </a:ext>
                </a:extLst>
              </a:tr>
              <a:tr h="639954">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600" b="0" i="0" u="none" strike="noStrike" cap="none" normalizeH="0" baseline="0" dirty="0" err="1">
                          <a:ln>
                            <a:noFill/>
                          </a:ln>
                          <a:solidFill>
                            <a:schemeClr val="tx1"/>
                          </a:solidFill>
                          <a:effectLst/>
                          <a:latin typeface="Arial" pitchFamily="34" charset="0"/>
                          <a:ea typeface="宋体" pitchFamily="2" charset="-122"/>
                        </a:rPr>
                        <a:t>regex.split</a:t>
                      </a:r>
                      <a:r>
                        <a:rPr kumimoji="0" lang="en-US" altLang="zh-CN" sz="1600" b="0" i="0" u="none" strike="noStrike" cap="none" normalizeH="0" baseline="0" dirty="0">
                          <a:ln>
                            <a:noFill/>
                          </a:ln>
                          <a:solidFill>
                            <a:schemeClr val="tx1"/>
                          </a:solidFill>
                          <a:effectLst/>
                          <a:latin typeface="Arial" pitchFamily="34" charset="0"/>
                          <a:ea typeface="宋体" pitchFamily="2" charset="-122"/>
                        </a:rPr>
                        <a:t>(string[, </a:t>
                      </a:r>
                      <a:r>
                        <a:rPr kumimoji="0" lang="en-US" altLang="zh-CN" sz="1600" b="0" i="0" u="none" strike="noStrike" cap="none" normalizeH="0" baseline="0" dirty="0" err="1">
                          <a:ln>
                            <a:noFill/>
                          </a:ln>
                          <a:solidFill>
                            <a:schemeClr val="tx1"/>
                          </a:solidFill>
                          <a:effectLst/>
                          <a:latin typeface="Arial" pitchFamily="34" charset="0"/>
                          <a:ea typeface="宋体" pitchFamily="2" charset="-122"/>
                        </a:rPr>
                        <a:t>maxsplit</a:t>
                      </a:r>
                      <a:r>
                        <a:rPr kumimoji="0" lang="en-US" altLang="zh-CN" sz="1600" b="0" i="0" u="none" strike="noStrike" cap="none" normalizeH="0" baseline="0" dirty="0">
                          <a:ln>
                            <a:noFill/>
                          </a:ln>
                          <a:solidFill>
                            <a:schemeClr val="tx1"/>
                          </a:solidFill>
                          <a:effectLst/>
                          <a:latin typeface="Arial" pitchFamily="34" charset="0"/>
                          <a:ea typeface="宋体" pitchFamily="2" charset="-122"/>
                        </a:rPr>
                        <a:t> = 0])</a:t>
                      </a: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600" u="none" strike="noStrike" kern="1200" cap="none" normalizeH="0" baseline="0" dirty="0">
                          <a:ln>
                            <a:noFill/>
                          </a:ln>
                          <a:solidFill>
                            <a:schemeClr val="dk1"/>
                          </a:solidFill>
                          <a:effectLst/>
                          <a:latin typeface="+mn-lt"/>
                          <a:ea typeface="+mn-ea"/>
                          <a:cs typeface="+mn-cs"/>
                        </a:rPr>
                        <a:t>根据模式匹配项（匹配分割符）分割字符串，返回分割后的字符串列表，</a:t>
                      </a:r>
                      <a:r>
                        <a:rPr kumimoji="0" lang="en-US" altLang="zh-CN" sz="1600" u="none" strike="noStrike" kern="1200" cap="none" normalizeH="0" baseline="0" dirty="0" err="1">
                          <a:ln>
                            <a:noFill/>
                          </a:ln>
                          <a:solidFill>
                            <a:schemeClr val="dk1"/>
                          </a:solidFill>
                          <a:effectLst/>
                          <a:latin typeface="+mn-lt"/>
                          <a:ea typeface="+mn-ea"/>
                          <a:cs typeface="+mn-cs"/>
                        </a:rPr>
                        <a:t>maxsplit</a:t>
                      </a:r>
                      <a:r>
                        <a:rPr kumimoji="0" lang="zh-CN" altLang="en-US" sz="1600" u="none" strike="noStrike" kern="1200" cap="none" normalizeH="0" baseline="0" dirty="0">
                          <a:ln>
                            <a:noFill/>
                          </a:ln>
                          <a:solidFill>
                            <a:schemeClr val="dk1"/>
                          </a:solidFill>
                          <a:effectLst/>
                          <a:latin typeface="+mn-lt"/>
                          <a:ea typeface="+mn-ea"/>
                          <a:cs typeface="+mn-cs"/>
                        </a:rPr>
                        <a:t>为分割的最大次数</a:t>
                      </a:r>
                    </a:p>
                  </a:txBody>
                  <a:tcPr marL="121876" marR="121876"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48105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474427" y="150936"/>
            <a:ext cx="10511798" cy="1325563"/>
          </a:xfrm>
        </p:spPr>
        <p:txBody>
          <a:bodyPr/>
          <a:lstStyle/>
          <a:p>
            <a:r>
              <a:rPr lang="zh-CN" altLang="en-US" dirty="0">
                <a:latin typeface="宋体" panose="02010600030101010101" pitchFamily="2" charset="-122"/>
              </a:rPr>
              <a:t>4.2.5 子模式与</a:t>
            </a:r>
            <a:r>
              <a:rPr lang="en-US" dirty="0">
                <a:latin typeface="宋体" panose="02010600030101010101" pitchFamily="2" charset="-122"/>
              </a:rPr>
              <a:t>match</a:t>
            </a:r>
            <a:r>
              <a:rPr lang="zh-CN" altLang="en-US" dirty="0">
                <a:latin typeface="宋体" panose="02010600030101010101" pitchFamily="2" charset="-122"/>
              </a:rPr>
              <a:t>对象</a:t>
            </a:r>
          </a:p>
        </p:txBody>
      </p:sp>
      <p:sp>
        <p:nvSpPr>
          <p:cNvPr id="4" name="内容占位符 1"/>
          <p:cNvSpPr txBox="1">
            <a:spLocks/>
          </p:cNvSpPr>
          <p:nvPr/>
        </p:nvSpPr>
        <p:spPr>
          <a:xfrm>
            <a:off x="291284" y="1519238"/>
            <a:ext cx="1694007" cy="1138940"/>
          </a:xfrm>
          <a:prstGeom prst="rect">
            <a:avLst/>
          </a:prstGeom>
        </p:spPr>
        <p:txBody>
          <a:bodyPr vert="horz" lIns="108825" tIns="54412" rIns="108825" bIns="54412" rtlCol="0">
            <a:normAutofit fontScale="850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99" dirty="0">
                <a:solidFill>
                  <a:schemeClr val="accent5"/>
                </a:solidFill>
              </a:rPr>
              <a:t>示例</a:t>
            </a:r>
            <a:endParaRPr lang="en-US" altLang="zh-CN" sz="3299" dirty="0">
              <a:solidFill>
                <a:schemeClr val="accent5"/>
              </a:solidFill>
            </a:endParaRPr>
          </a:p>
          <a:p>
            <a:pPr marL="0" indent="0">
              <a:buNone/>
            </a:pPr>
            <a:r>
              <a:rPr lang="en-US" altLang="zh-CN" sz="3299" dirty="0">
                <a:solidFill>
                  <a:schemeClr val="accent5"/>
                </a:solidFill>
              </a:rPr>
              <a:t>phone.py</a:t>
            </a:r>
          </a:p>
          <a:p>
            <a:pPr marL="0" indent="0">
              <a:buNone/>
            </a:pPr>
            <a:endParaRPr lang="zh-CN" altLang="en-US" sz="3299" dirty="0"/>
          </a:p>
        </p:txBody>
      </p:sp>
      <p:sp>
        <p:nvSpPr>
          <p:cNvPr id="3" name="矩形 2"/>
          <p:cNvSpPr/>
          <p:nvPr/>
        </p:nvSpPr>
        <p:spPr>
          <a:xfrm>
            <a:off x="2126240" y="1366885"/>
            <a:ext cx="8626188" cy="4800203"/>
          </a:xfrm>
          <a:prstGeom prst="rect">
            <a:avLst/>
          </a:prstGeom>
          <a:ln>
            <a:solidFill>
              <a:schemeClr val="bg1">
                <a:lumMod val="50000"/>
              </a:schemeClr>
            </a:solidFill>
            <a:prstDash val="dash"/>
          </a:ln>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re</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telNumber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8000"/>
                </a:solidFill>
                <a:latin typeface="Courier New" panose="02070309020205020404" pitchFamily="49" charset="0"/>
                <a:cs typeface="Times New Roman" panose="02020603050405020304" pitchFamily="18" charset="0"/>
              </a:rPr>
              <a:t>'''Suppose my Phone No. is 0535-1234567,</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FF8000"/>
                </a:solidFill>
                <a:latin typeface="Courier New" panose="02070309020205020404" pitchFamily="49" charset="0"/>
                <a:cs typeface="Times New Roman" panose="02020603050405020304" pitchFamily="18" charset="0"/>
              </a:rPr>
              <a:t>yours is 010-12345678, his is 025-87654321.'''</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pattern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re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compile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r'(\d{3,4})-(\d{7,8})'</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index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while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True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matchResult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pattern</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search</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telNumber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index</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not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matchResult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break</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30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'Success:'</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range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'Searched content:'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matchResult</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group</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 Start from:'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matchResult</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start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'End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matchResult</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end</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 Its span is:'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matchResult</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span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index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matchResult</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end</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   # or end( )</a:t>
            </a:r>
            <a:endParaRPr lang="zh-CN" altLang="zh-CN" sz="20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6755629" y="-256606"/>
            <a:ext cx="5399425" cy="1895036"/>
          </a:xfrm>
          <a:prstGeom prst="rect">
            <a:avLst/>
          </a:prstGeom>
        </p:spPr>
      </p:pic>
      <p:sp>
        <p:nvSpPr>
          <p:cNvPr id="9" name="矩形 8"/>
          <p:cNvSpPr/>
          <p:nvPr/>
        </p:nvSpPr>
        <p:spPr>
          <a:xfrm>
            <a:off x="8125747" y="6205488"/>
            <a:ext cx="3713012" cy="507713"/>
          </a:xfrm>
          <a:prstGeom prst="rect">
            <a:avLst/>
          </a:prstGeom>
          <a:ln>
            <a:noFill/>
          </a:ln>
        </p:spPr>
        <p:txBody>
          <a:bodyPr wrap="square">
            <a:spAutoFit/>
          </a:bodyPr>
          <a:lstStyle/>
          <a:p>
            <a:pPr>
              <a:lnSpc>
                <a:spcPct val="150000"/>
              </a:lnSpc>
            </a:pPr>
            <a:r>
              <a:rPr lang="en-US" altLang="zh-CN" b="1" dirty="0">
                <a:solidFill>
                  <a:srgbClr val="0070C0"/>
                </a:solidFill>
              </a:rPr>
              <a:t>+ </a:t>
            </a:r>
            <a:r>
              <a:rPr lang="zh-CN" altLang="en-US" b="1" dirty="0">
                <a:solidFill>
                  <a:srgbClr val="0070C0"/>
                </a:solidFill>
              </a:rPr>
              <a:t>练习：请在</a:t>
            </a:r>
            <a:r>
              <a:rPr lang="en-US" altLang="zh-CN" b="1" dirty="0">
                <a:solidFill>
                  <a:srgbClr val="0070C0"/>
                </a:solidFill>
              </a:rPr>
              <a:t>Python</a:t>
            </a:r>
            <a:r>
              <a:rPr lang="zh-CN" altLang="en-US" b="1" dirty="0">
                <a:solidFill>
                  <a:srgbClr val="0070C0"/>
                </a:solidFill>
              </a:rPr>
              <a:t>中运行该程序</a:t>
            </a:r>
            <a:endParaRPr lang="zh-CN" altLang="en-US" b="1" dirty="0"/>
          </a:p>
        </p:txBody>
      </p:sp>
      <p:sp>
        <p:nvSpPr>
          <p:cNvPr id="2" name="文本框 1"/>
          <p:cNvSpPr txBox="1"/>
          <p:nvPr/>
        </p:nvSpPr>
        <p:spPr>
          <a:xfrm>
            <a:off x="103781" y="3061806"/>
            <a:ext cx="2022458" cy="2246249"/>
          </a:xfrm>
          <a:prstGeom prst="rect">
            <a:avLst/>
          </a:prstGeom>
          <a:noFill/>
        </p:spPr>
        <p:txBody>
          <a:bodyPr wrap="square" rtlCol="0">
            <a:spAutoFit/>
          </a:bodyPr>
          <a:lstStyle/>
          <a:p>
            <a:r>
              <a:rPr lang="zh-CN" altLang="en-US" sz="2000" b="1" dirty="0">
                <a:solidFill>
                  <a:srgbClr val="FF0000"/>
                </a:solidFill>
              </a:rPr>
              <a:t>正则表达式对象的使用例子</a:t>
            </a:r>
            <a:endParaRPr lang="en-US" altLang="zh-CN" sz="2000" b="1" dirty="0">
              <a:solidFill>
                <a:srgbClr val="FF0000"/>
              </a:solidFill>
            </a:endParaRPr>
          </a:p>
          <a:p>
            <a:r>
              <a:rPr lang="en-US" altLang="zh-CN" sz="2000" b="1" dirty="0">
                <a:solidFill>
                  <a:srgbClr val="FF0000"/>
                </a:solidFill>
              </a:rPr>
              <a:t>search</a:t>
            </a:r>
            <a:r>
              <a:rPr lang="zh-CN" altLang="en-US" sz="2000" b="1" dirty="0">
                <a:solidFill>
                  <a:srgbClr val="FF0000"/>
                </a:solidFill>
              </a:rPr>
              <a:t>从</a:t>
            </a:r>
            <a:r>
              <a:rPr lang="en-US" altLang="zh-CN" sz="2000" b="1" dirty="0">
                <a:solidFill>
                  <a:srgbClr val="FF0000"/>
                </a:solidFill>
              </a:rPr>
              <a:t>index</a:t>
            </a:r>
            <a:r>
              <a:rPr lang="zh-CN" altLang="en-US" sz="2000" b="1" dirty="0">
                <a:solidFill>
                  <a:srgbClr val="FF0000"/>
                </a:solidFill>
              </a:rPr>
              <a:t>开始</a:t>
            </a:r>
            <a:endParaRPr lang="en-US" altLang="zh-CN" sz="2000" b="1" dirty="0">
              <a:solidFill>
                <a:srgbClr val="FF0000"/>
              </a:solidFill>
            </a:endParaRPr>
          </a:p>
          <a:p>
            <a:r>
              <a:rPr lang="en-US" altLang="zh-CN" sz="2000" b="1" dirty="0">
                <a:solidFill>
                  <a:srgbClr val="FF0000"/>
                </a:solidFill>
              </a:rPr>
              <a:t>match object</a:t>
            </a:r>
            <a:r>
              <a:rPr lang="zh-CN" altLang="en-US" sz="2000" b="1" dirty="0">
                <a:solidFill>
                  <a:srgbClr val="FF0000"/>
                </a:solidFill>
              </a:rPr>
              <a:t>的</a:t>
            </a:r>
            <a:r>
              <a:rPr lang="en-US" altLang="zh-CN" sz="2000" b="1" dirty="0">
                <a:solidFill>
                  <a:srgbClr val="FF0000"/>
                </a:solidFill>
              </a:rPr>
              <a:t>group/start/end/span</a:t>
            </a:r>
            <a:r>
              <a:rPr lang="zh-CN" altLang="en-US" sz="2000" b="1" dirty="0">
                <a:solidFill>
                  <a:srgbClr val="FF0000"/>
                </a:solidFill>
              </a:rPr>
              <a:t>方法</a:t>
            </a:r>
          </a:p>
        </p:txBody>
      </p:sp>
      <p:sp>
        <p:nvSpPr>
          <p:cNvPr id="5" name="矩形 4"/>
          <p:cNvSpPr/>
          <p:nvPr/>
        </p:nvSpPr>
        <p:spPr>
          <a:xfrm>
            <a:off x="6285125" y="6343869"/>
            <a:ext cx="1569660" cy="369332"/>
          </a:xfrm>
          <a:prstGeom prst="rect">
            <a:avLst/>
          </a:prstGeom>
        </p:spPr>
        <p:txBody>
          <a:bodyPr wrap="none">
            <a:spAutoFit/>
          </a:bodyPr>
          <a:lstStyle/>
          <a:p>
            <a:r>
              <a:rPr lang="zh-CN" altLang="en-US"/>
              <a:t>（不作要求）</a:t>
            </a:r>
          </a:p>
        </p:txBody>
      </p:sp>
    </p:spTree>
    <p:extLst>
      <p:ext uri="{BB962C8B-B14F-4D97-AF65-F5344CB8AC3E}">
        <p14:creationId xmlns:p14="http://schemas.microsoft.com/office/powerpoint/2010/main" val="103435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rPr>
              <a:t>4.2.5 子模式与</a:t>
            </a:r>
            <a:r>
              <a:rPr lang="en-US" altLang="zh-CN" dirty="0">
                <a:latin typeface="宋体" panose="02010600030101010101" pitchFamily="2" charset="-122"/>
              </a:rPr>
              <a:t>match</a:t>
            </a:r>
            <a:r>
              <a:rPr lang="zh-CN" altLang="en-US" dirty="0">
                <a:latin typeface="宋体" panose="02010600030101010101" pitchFamily="2" charset="-122"/>
              </a:rPr>
              <a:t>对象</a:t>
            </a:r>
            <a:endParaRPr lang="zh-CN" altLang="en-US" dirty="0"/>
          </a:p>
        </p:txBody>
      </p:sp>
      <p:sp>
        <p:nvSpPr>
          <p:cNvPr id="3" name="内容占位符 2"/>
          <p:cNvSpPr>
            <a:spLocks noGrp="1"/>
          </p:cNvSpPr>
          <p:nvPr>
            <p:ph idx="1"/>
          </p:nvPr>
        </p:nvSpPr>
        <p:spPr/>
        <p:txBody>
          <a:bodyPr/>
          <a:lstStyle/>
          <a:p>
            <a:r>
              <a:rPr lang="zh-CN" altLang="en-US" dirty="0"/>
              <a:t>可以采用</a:t>
            </a:r>
            <a:r>
              <a:rPr lang="en-US" altLang="zh-CN" dirty="0" err="1"/>
              <a:t>finditer</a:t>
            </a:r>
            <a:r>
              <a:rPr lang="zh-CN" altLang="en-US" dirty="0"/>
              <a:t>方法返回一个迭代器</a:t>
            </a:r>
          </a:p>
        </p:txBody>
      </p:sp>
      <p:sp>
        <p:nvSpPr>
          <p:cNvPr id="4" name="矩形 3"/>
          <p:cNvSpPr/>
          <p:nvPr/>
        </p:nvSpPr>
        <p:spPr>
          <a:xfrm>
            <a:off x="638175" y="2490967"/>
            <a:ext cx="10915650" cy="3447098"/>
          </a:xfrm>
          <a:prstGeom prst="rect">
            <a:avLst/>
          </a:prstGeom>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a:t>
            </a:r>
            <a:endParaRPr lang="zh-CN" altLang="zh-CN" sz="2000" kern="100" dirty="0">
              <a:latin typeface="等线" panose="02010600030101010101" pitchFamily="2" charset="-122"/>
              <a:cs typeface="Times New Roman" panose="02020603050405020304" pitchFamily="18" charset="0"/>
            </a:endParaRPr>
          </a:p>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telNumber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'''Suppose my Phone No. is 0535-1234567,</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FF8000"/>
                </a:solidFill>
                <a:latin typeface="Courier New" panose="02070309020205020404" pitchFamily="49" charset="0"/>
                <a:ea typeface="宋体" panose="02010600030101010101" pitchFamily="2" charset="-122"/>
                <a:cs typeface="Times New Roman" panose="02020603050405020304" pitchFamily="18" charset="0"/>
              </a:rPr>
              <a:t>yours is 010-12345678, his is 025-87654321.'''</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compile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r'(\d{3,4})-(\d{7,8})'</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matchResult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finditer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telNumber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30</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'Success:'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range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3</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'Searched content:'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matchResult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Start from:'</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matchResult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start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'End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matchResult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 Its span is:'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matchResult</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span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i</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730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t>
            </a:r>
            <a:r>
              <a:rPr lang="zh-CN" altLang="en-US" dirty="0"/>
              <a:t>模块</a:t>
            </a:r>
            <a:r>
              <a:rPr lang="en-US" altLang="zh-CN" dirty="0"/>
              <a:t>: search</a:t>
            </a:r>
            <a:r>
              <a:rPr lang="zh-CN" altLang="en-US" dirty="0"/>
              <a:t>和</a:t>
            </a:r>
            <a:r>
              <a:rPr lang="en-US" altLang="zh-CN" dirty="0"/>
              <a:t>match</a:t>
            </a:r>
            <a:r>
              <a:rPr lang="zh-CN" altLang="en-US" dirty="0"/>
              <a:t>对象</a:t>
            </a:r>
          </a:p>
        </p:txBody>
      </p:sp>
      <p:sp>
        <p:nvSpPr>
          <p:cNvPr id="7" name="内容占位符 2"/>
          <p:cNvSpPr txBox="1">
            <a:spLocks/>
          </p:cNvSpPr>
          <p:nvPr/>
        </p:nvSpPr>
        <p:spPr>
          <a:xfrm>
            <a:off x="656991" y="1434347"/>
            <a:ext cx="11363559" cy="2566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python</a:t>
            </a:r>
            <a:r>
              <a:rPr lang="zh-CN" altLang="en-US" sz="2400" dirty="0">
                <a:latin typeface="+mn-ea"/>
              </a:rPr>
              <a:t>提供模块</a:t>
            </a:r>
            <a:r>
              <a:rPr lang="en-US" altLang="zh-CN" sz="2400" dirty="0">
                <a:latin typeface="+mn-ea"/>
              </a:rPr>
              <a:t>re</a:t>
            </a:r>
            <a:r>
              <a:rPr lang="zh-CN" altLang="en-US" sz="2400" dirty="0">
                <a:latin typeface="+mn-ea"/>
              </a:rPr>
              <a:t>来使用正则表达式，其中最主要的方法是</a:t>
            </a:r>
            <a:endParaRPr lang="en-US" altLang="zh-CN" sz="2400" dirty="0">
              <a:latin typeface="+mn-ea"/>
            </a:endParaRPr>
          </a:p>
          <a:p>
            <a:pPr marL="0" indent="0">
              <a:buFont typeface="Arial" panose="020B0604020202020204" pitchFamily="34" charset="0"/>
              <a:buNone/>
            </a:pPr>
            <a:r>
              <a:rPr lang="en-US" altLang="zh-CN" u="sng" dirty="0" err="1">
                <a:solidFill>
                  <a:srgbClr val="FF0000"/>
                </a:solidFill>
                <a:latin typeface="+mn-ea"/>
              </a:rPr>
              <a:t>re.search</a:t>
            </a:r>
            <a:r>
              <a:rPr lang="en-US" altLang="zh-CN" u="sng" dirty="0">
                <a:solidFill>
                  <a:srgbClr val="FF0000"/>
                </a:solidFill>
                <a:latin typeface="+mn-ea"/>
              </a:rPr>
              <a:t>(pattern, string </a:t>
            </a:r>
            <a:r>
              <a:rPr lang="en-US" altLang="zh-CN" u="sng" dirty="0">
                <a:solidFill>
                  <a:schemeClr val="bg2">
                    <a:lumMod val="75000"/>
                  </a:schemeClr>
                </a:solidFill>
                <a:latin typeface="+mn-ea"/>
              </a:rPr>
              <a:t>[, flags]</a:t>
            </a:r>
            <a:r>
              <a:rPr lang="en-US" altLang="zh-CN" u="sng" dirty="0">
                <a:solidFill>
                  <a:srgbClr val="FF0000"/>
                </a:solidFill>
                <a:latin typeface="+mn-ea"/>
              </a:rPr>
              <a:t>)</a:t>
            </a:r>
            <a:endParaRPr lang="zh-CN" altLang="zh-CN" u="sng" dirty="0">
              <a:solidFill>
                <a:srgbClr val="FF0000"/>
              </a:solidFill>
              <a:latin typeface="+mn-ea"/>
            </a:endParaRPr>
          </a:p>
          <a:p>
            <a:pPr fontAlgn="base"/>
            <a:r>
              <a:rPr lang="zh-CN" altLang="zh-CN" sz="2400" dirty="0">
                <a:latin typeface="+mn-ea"/>
              </a:rPr>
              <a:t>在字符串</a:t>
            </a:r>
            <a:r>
              <a:rPr lang="en-US" altLang="zh-CN" sz="2400" dirty="0">
                <a:latin typeface="+mn-ea"/>
              </a:rPr>
              <a:t>string</a:t>
            </a:r>
            <a:r>
              <a:rPr lang="zh-CN" altLang="zh-CN" sz="2400" dirty="0">
                <a:latin typeface="+mn-ea"/>
              </a:rPr>
              <a:t>中寻找</a:t>
            </a:r>
            <a:r>
              <a:rPr lang="zh-CN" altLang="en-US" sz="2400" dirty="0">
                <a:latin typeface="+mn-ea"/>
              </a:rPr>
              <a:t>第一个与</a:t>
            </a:r>
            <a:r>
              <a:rPr lang="zh-CN" altLang="zh-CN" sz="2400" dirty="0">
                <a:latin typeface="+mn-ea"/>
              </a:rPr>
              <a:t>模式</a:t>
            </a:r>
            <a:r>
              <a:rPr lang="en-US" altLang="zh-CN" sz="2400" dirty="0">
                <a:latin typeface="+mn-ea"/>
              </a:rPr>
              <a:t>pattern</a:t>
            </a:r>
            <a:r>
              <a:rPr lang="zh-CN" altLang="en-US" sz="2400" dirty="0">
                <a:latin typeface="+mn-ea"/>
              </a:rPr>
              <a:t>匹配的子字符串</a:t>
            </a:r>
            <a:r>
              <a:rPr lang="zh-CN" altLang="zh-CN" sz="2400" dirty="0">
                <a:latin typeface="+mn-ea"/>
              </a:rPr>
              <a:t>。 若</a:t>
            </a:r>
            <a:r>
              <a:rPr lang="zh-CN" altLang="en-US" sz="2400" dirty="0">
                <a:latin typeface="+mn-ea"/>
              </a:rPr>
              <a:t>找到</a:t>
            </a:r>
            <a:r>
              <a:rPr lang="zh-CN" altLang="zh-CN" sz="2400" dirty="0">
                <a:latin typeface="+mn-ea"/>
              </a:rPr>
              <a:t>匹配，</a:t>
            </a:r>
            <a:r>
              <a:rPr lang="zh-CN" altLang="en-US" sz="2400" dirty="0">
                <a:latin typeface="+mn-ea"/>
              </a:rPr>
              <a:t>则</a:t>
            </a:r>
            <a:r>
              <a:rPr lang="zh-CN" altLang="zh-CN" sz="2400" dirty="0">
                <a:latin typeface="+mn-ea"/>
              </a:rPr>
              <a:t>返回</a:t>
            </a:r>
            <a:r>
              <a:rPr lang="zh-CN" altLang="en-US" sz="2400" dirty="0">
                <a:latin typeface="+mn-ea"/>
              </a:rPr>
              <a:t>一个</a:t>
            </a:r>
            <a:r>
              <a:rPr lang="en-US" altLang="zh-CN" sz="2400" dirty="0">
                <a:latin typeface="+mn-ea"/>
              </a:rPr>
              <a:t>Match</a:t>
            </a:r>
            <a:r>
              <a:rPr lang="zh-CN" altLang="zh-CN" sz="2400" dirty="0">
                <a:latin typeface="+mn-ea"/>
              </a:rPr>
              <a:t>对象（</a:t>
            </a:r>
            <a:r>
              <a:rPr lang="en-US" altLang="zh-CN" sz="2400" dirty="0">
                <a:latin typeface="+mn-ea"/>
              </a:rPr>
              <a:t>4.2.5</a:t>
            </a:r>
            <a:r>
              <a:rPr lang="zh-CN" altLang="zh-CN" sz="2400" dirty="0">
                <a:latin typeface="+mn-ea"/>
              </a:rPr>
              <a:t>），否则返回</a:t>
            </a:r>
            <a:r>
              <a:rPr lang="en-US" altLang="zh-CN" sz="2400" dirty="0">
                <a:latin typeface="+mn-ea"/>
              </a:rPr>
              <a:t>None</a:t>
            </a:r>
            <a:r>
              <a:rPr lang="zh-CN" altLang="en-US" sz="2400" dirty="0">
                <a:latin typeface="+mn-ea"/>
              </a:rPr>
              <a:t>。</a:t>
            </a:r>
            <a:r>
              <a:rPr lang="en-US" altLang="zh-CN" sz="2400" dirty="0">
                <a:latin typeface="+mn-ea"/>
              </a:rPr>
              <a:t>flags</a:t>
            </a:r>
            <a:r>
              <a:rPr lang="zh-CN" altLang="en-US" sz="2400" dirty="0">
                <a:latin typeface="+mn-ea"/>
              </a:rPr>
              <a:t>为匹配时的选项</a:t>
            </a:r>
            <a:endParaRPr lang="zh-CN" altLang="zh-CN" sz="2400" dirty="0">
              <a:latin typeface="+mn-ea"/>
            </a:endParaRPr>
          </a:p>
          <a:p>
            <a:r>
              <a:rPr lang="zh-CN" altLang="en-US" sz="2400" dirty="0">
                <a:latin typeface="+mn-ea"/>
              </a:rPr>
              <a:t>最简单的正则表达式就是如下所示的一个简单字符串，</a:t>
            </a:r>
            <a:r>
              <a:rPr lang="en-US" altLang="zh-CN" sz="2400" dirty="0">
                <a:latin typeface="+mn-ea"/>
              </a:rPr>
              <a:t>string</a:t>
            </a:r>
            <a:r>
              <a:rPr lang="zh-CN" altLang="en-US" sz="2400" dirty="0">
                <a:latin typeface="+mn-ea"/>
              </a:rPr>
              <a:t>中包含该字符串则匹配</a:t>
            </a:r>
          </a:p>
          <a:p>
            <a:endParaRPr lang="zh-CN" altLang="en-US" sz="2400" dirty="0">
              <a:latin typeface="+mn-ea"/>
            </a:endParaRPr>
          </a:p>
        </p:txBody>
      </p:sp>
      <p:sp>
        <p:nvSpPr>
          <p:cNvPr id="8" name="文本框 7"/>
          <p:cNvSpPr txBox="1"/>
          <p:nvPr/>
        </p:nvSpPr>
        <p:spPr>
          <a:xfrm>
            <a:off x="9105432" y="4154622"/>
            <a:ext cx="3086568"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re: </a:t>
            </a:r>
            <a:r>
              <a:rPr lang="zh-CN" altLang="en-US" sz="2400" dirty="0"/>
              <a:t>正则表达式对象</a:t>
            </a:r>
            <a:endParaRPr lang="en-US" altLang="zh-CN" sz="2400" dirty="0"/>
          </a:p>
          <a:p>
            <a:pPr marL="285750" indent="-285750">
              <a:buFont typeface="Arial" panose="020B0604020202020204" pitchFamily="34" charset="0"/>
              <a:buChar char="•"/>
            </a:pPr>
            <a:r>
              <a:rPr lang="en-US" altLang="zh-CN" sz="2400" dirty="0"/>
              <a:t>string: </a:t>
            </a:r>
            <a:r>
              <a:rPr lang="zh-CN" altLang="en-US" sz="2400" dirty="0"/>
              <a:t>原字符串</a:t>
            </a:r>
            <a:endParaRPr lang="en-US" altLang="zh-CN" sz="2400" dirty="0"/>
          </a:p>
        </p:txBody>
      </p:sp>
      <p:sp>
        <p:nvSpPr>
          <p:cNvPr id="9" name="矩形 8"/>
          <p:cNvSpPr/>
          <p:nvPr/>
        </p:nvSpPr>
        <p:spPr>
          <a:xfrm>
            <a:off x="656991" y="4154622"/>
            <a:ext cx="8696091" cy="2308324"/>
          </a:xfrm>
          <a:prstGeom prst="rect">
            <a:avLst/>
          </a:prstGeom>
          <a:ln>
            <a:solidFill>
              <a:schemeClr val="accent1"/>
            </a:solidFill>
          </a:ln>
        </p:spPr>
        <p:txBody>
          <a:bodyPr wrap="square">
            <a:spAutoFit/>
          </a:bodyPr>
          <a:lstStyle/>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re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search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err="1">
                <a:solidFill>
                  <a:srgbClr val="FF0000"/>
                </a:solidFill>
                <a:latin typeface="Courier New" panose="02070309020205020404" pitchFamily="49" charset="0"/>
                <a:ea typeface="宋体" panose="02010600030101010101" pitchFamily="2" charset="-122"/>
                <a:cs typeface="Times New Roman" panose="02020603050405020304" pitchFamily="18" charset="0"/>
              </a:rPr>
              <a:t>fo</a:t>
            </a:r>
            <a:r>
              <a:rPr lang="en-US" altLang="zh-CN" b="1"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'The quick brown fox jumped for food'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&lt;_</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sre.SRE_Match</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object; span=(16, 18), match='</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fo</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'&gt;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'pattern==&gt;%s\</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nfound</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==&gt;%s'</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pattern</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string</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start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89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050" y="45336"/>
            <a:ext cx="10515600" cy="1325563"/>
          </a:xfrm>
        </p:spPr>
        <p:txBody>
          <a:bodyPr/>
          <a:lstStyle/>
          <a:p>
            <a:r>
              <a:rPr lang="en-US" altLang="zh-CN" dirty="0"/>
              <a:t>re</a:t>
            </a:r>
            <a:r>
              <a:rPr lang="zh-CN" altLang="en-US" dirty="0"/>
              <a:t>模块</a:t>
            </a:r>
            <a:r>
              <a:rPr lang="en-US" altLang="zh-CN" dirty="0"/>
              <a:t>: search</a:t>
            </a:r>
            <a:r>
              <a:rPr lang="zh-CN" altLang="en-US" dirty="0"/>
              <a:t>和</a:t>
            </a:r>
            <a:r>
              <a:rPr lang="en-US" altLang="zh-CN" dirty="0"/>
              <a:t>match</a:t>
            </a:r>
            <a:r>
              <a:rPr lang="zh-CN" altLang="en-US" dirty="0"/>
              <a:t>对象</a:t>
            </a:r>
          </a:p>
        </p:txBody>
      </p:sp>
      <p:graphicFrame>
        <p:nvGraphicFramePr>
          <p:cNvPr id="6" name="表格 5"/>
          <p:cNvGraphicFramePr>
            <a:graphicFrameLocks noGrp="1"/>
          </p:cNvGraphicFramePr>
          <p:nvPr>
            <p:extLst>
              <p:ext uri="{D42A27DB-BD31-4B8C-83A1-F6EECF244321}">
                <p14:modId xmlns:p14="http://schemas.microsoft.com/office/powerpoint/2010/main" val="723917830"/>
              </p:ext>
            </p:extLst>
          </p:nvPr>
        </p:nvGraphicFramePr>
        <p:xfrm>
          <a:off x="171916" y="3461604"/>
          <a:ext cx="8342966" cy="3250773"/>
        </p:xfrm>
        <a:graphic>
          <a:graphicData uri="http://schemas.openxmlformats.org/drawingml/2006/table">
            <a:tbl>
              <a:tblPr firstRow="1">
                <a:tableStyleId>{B301B821-A1FF-4177-AEE7-76D212191A09}</a:tableStyleId>
              </a:tblPr>
              <a:tblGrid>
                <a:gridCol w="2208866">
                  <a:extLst>
                    <a:ext uri="{9D8B030D-6E8A-4147-A177-3AD203B41FA5}">
                      <a16:colId xmlns:a16="http://schemas.microsoft.com/office/drawing/2014/main" val="20000"/>
                    </a:ext>
                  </a:extLst>
                </a:gridCol>
                <a:gridCol w="6134100">
                  <a:extLst>
                    <a:ext uri="{9D8B030D-6E8A-4147-A177-3AD203B41FA5}">
                      <a16:colId xmlns:a16="http://schemas.microsoft.com/office/drawing/2014/main" val="20001"/>
                    </a:ext>
                  </a:extLst>
                </a:gridCol>
              </a:tblGrid>
              <a:tr h="42824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rPr>
                        <a:t>Match</a:t>
                      </a:r>
                      <a:r>
                        <a:rPr kumimoji="0" lang="zh-CN" altLang="en-US" sz="1800" b="1" i="0" u="none" strike="noStrike" cap="none" normalizeH="0" baseline="0" dirty="0">
                          <a:ln>
                            <a:noFill/>
                          </a:ln>
                          <a:solidFill>
                            <a:schemeClr val="tx1"/>
                          </a:solidFill>
                          <a:effectLst/>
                          <a:latin typeface="Arial" pitchFamily="34" charset="0"/>
                          <a:ea typeface="宋体" pitchFamily="2" charset="-122"/>
                        </a:rPr>
                        <a:t>对象方法</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lnR w="12700" cap="flat" cmpd="sng" algn="ctr">
                      <a:solidFill>
                        <a:schemeClr val="tx1"/>
                      </a:solidFill>
                      <a:prstDash val="solid"/>
                      <a:round/>
                      <a:headEnd type="none" w="med" len="med"/>
                      <a:tailEnd type="none" w="med" len="med"/>
                    </a:lnR>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1800" u="none" strike="noStrike" cap="none" normalizeH="0" baseline="0" dirty="0">
                          <a:ln>
                            <a:noFill/>
                          </a:ln>
                          <a:effectLst/>
                        </a:rPr>
                        <a:t>说明</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4236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group(</a:t>
                      </a:r>
                      <a:r>
                        <a:rPr kumimoji="0" lang="en-US" altLang="zh-CN" sz="1800" b="0" i="0" u="none" strike="noStrike" cap="none" normalizeH="0" baseline="0" dirty="0">
                          <a:ln>
                            <a:noFill/>
                          </a:ln>
                          <a:solidFill>
                            <a:schemeClr val="bg2">
                              <a:lumMod val="75000"/>
                            </a:schemeClr>
                          </a:solidFill>
                          <a:effectLst/>
                          <a:latin typeface="Arial" pitchFamily="34" charset="0"/>
                          <a:ea typeface="宋体" pitchFamily="2" charset="-122"/>
                        </a:rPr>
                        <a:t>[group1,…]</a:t>
                      </a:r>
                      <a:r>
                        <a:rPr kumimoji="0" lang="en-US" altLang="zh-CN" sz="1800" b="0" i="0" u="none" strike="noStrike" cap="none" normalizeH="0" baseline="0" dirty="0">
                          <a:ln>
                            <a:noFill/>
                          </a:ln>
                          <a:solidFill>
                            <a:srgbClr val="FF0000"/>
                          </a:solidFill>
                          <a:effectLst/>
                          <a:latin typeface="Arial" pitchFamily="34" charset="0"/>
                          <a:ea typeface="宋体" pitchFamily="2" charset="-122"/>
                        </a:rPr>
                        <a:t>)</a:t>
                      </a:r>
                    </a:p>
                  </a:txBody>
                  <a:tcPr marL="121876" marR="121876" horzOverflow="overflow">
                    <a:lnR w="12700" cap="flat" cmpd="sng" algn="ctr">
                      <a:solidFill>
                        <a:schemeClr val="tx1"/>
                      </a:solidFill>
                      <a:prstDash val="solid"/>
                      <a:round/>
                      <a:headEnd type="none" w="med" len="med"/>
                      <a:tailEnd type="none" w="med" len="med"/>
                    </a:lnR>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u="none" strike="noStrike" kern="1200" cap="none" normalizeH="0" baseline="0" dirty="0">
                          <a:ln>
                            <a:noFill/>
                          </a:ln>
                          <a:solidFill>
                            <a:srgbClr val="FF0000"/>
                          </a:solidFill>
                          <a:effectLst/>
                          <a:latin typeface="+mn-lt"/>
                          <a:ea typeface="+mn-ea"/>
                          <a:cs typeface="+mn-cs"/>
                        </a:rPr>
                        <a:t>返回匹配的</a:t>
                      </a:r>
                      <a:r>
                        <a:rPr kumimoji="0" lang="en-US" altLang="zh-CN" sz="1800" u="none" strike="noStrike" kern="1200" cap="none" normalizeH="0" baseline="0" dirty="0">
                          <a:ln>
                            <a:noFill/>
                          </a:ln>
                          <a:solidFill>
                            <a:srgbClr val="FF0000"/>
                          </a:solidFill>
                          <a:effectLst/>
                          <a:latin typeface="+mn-lt"/>
                          <a:ea typeface="+mn-ea"/>
                          <a:cs typeface="+mn-cs"/>
                        </a:rPr>
                        <a:t>1</a:t>
                      </a:r>
                      <a:r>
                        <a:rPr kumimoji="0" lang="zh-CN" altLang="en-US" sz="1800" u="none" strike="noStrike" kern="1200" cap="none" normalizeH="0" baseline="0" dirty="0">
                          <a:ln>
                            <a:noFill/>
                          </a:ln>
                          <a:solidFill>
                            <a:srgbClr val="FF0000"/>
                          </a:solidFill>
                          <a:effectLst/>
                          <a:latin typeface="+mn-lt"/>
                          <a:ea typeface="+mn-ea"/>
                          <a:cs typeface="+mn-cs"/>
                        </a:rPr>
                        <a:t>个或多个子模式所对应的内容，缺省为</a:t>
                      </a:r>
                      <a:r>
                        <a:rPr kumimoji="0" lang="en-US" altLang="zh-CN" sz="1800" u="none" strike="noStrike" kern="1200" cap="none" normalizeH="0" baseline="0" dirty="0">
                          <a:ln>
                            <a:noFill/>
                          </a:ln>
                          <a:solidFill>
                            <a:srgbClr val="FF0000"/>
                          </a:solidFill>
                          <a:effectLst/>
                          <a:latin typeface="+mn-lt"/>
                          <a:ea typeface="+mn-ea"/>
                          <a:cs typeface="+mn-cs"/>
                        </a:rPr>
                        <a:t>group 0</a:t>
                      </a:r>
                      <a:r>
                        <a:rPr kumimoji="0" lang="zh-CN" altLang="en-US" sz="1800" u="none" strike="noStrike" kern="1200" cap="none" normalizeH="0" baseline="0" dirty="0">
                          <a:ln>
                            <a:noFill/>
                          </a:ln>
                          <a:solidFill>
                            <a:srgbClr val="FF0000"/>
                          </a:solidFill>
                          <a:effectLst/>
                          <a:latin typeface="+mn-lt"/>
                          <a:ea typeface="+mn-ea"/>
                          <a:cs typeface="+mn-cs"/>
                        </a:rPr>
                        <a:t>，即表示模式对应的内容</a:t>
                      </a:r>
                      <a:endParaRPr kumimoji="0" lang="en-US" altLang="zh-CN" sz="1800" u="none" strike="noStrike" kern="1200" cap="none" normalizeH="0" baseline="0" dirty="0">
                        <a:ln>
                          <a:noFill/>
                        </a:ln>
                        <a:solidFill>
                          <a:srgbClr val="FF0000"/>
                        </a:solidFill>
                        <a:effectLst/>
                        <a:latin typeface="+mn-lt"/>
                        <a:ea typeface="+mn-ea"/>
                        <a:cs typeface="+mn-cs"/>
                      </a:endParaRPr>
                    </a:p>
                  </a:txBody>
                  <a:tcPr marL="121876" marR="121876"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7089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start</a:t>
                      </a:r>
                      <a:r>
                        <a:rPr kumimoji="0" lang="en-US" altLang="zh-CN" sz="1800" b="0" i="0" u="none" strike="noStrike" kern="1200" cap="none" normalizeH="0" baseline="0" dirty="0">
                          <a:ln>
                            <a:noFill/>
                          </a:ln>
                          <a:solidFill>
                            <a:schemeClr val="bg2">
                              <a:lumMod val="75000"/>
                            </a:schemeClr>
                          </a:solidFill>
                          <a:effectLst/>
                          <a:latin typeface="Arial" pitchFamily="34" charset="0"/>
                          <a:ea typeface="宋体" pitchFamily="2" charset="-122"/>
                          <a:cs typeface="+mn-cs"/>
                        </a:rPr>
                        <a:t>(</a:t>
                      </a:r>
                      <a:r>
                        <a:rPr kumimoji="0" lang="en-US" altLang="zh-CN" sz="1800" b="0" i="0" u="none" strike="noStrike" cap="none" normalizeH="0" baseline="0" dirty="0">
                          <a:ln>
                            <a:noFill/>
                          </a:ln>
                          <a:solidFill>
                            <a:schemeClr val="bg2">
                              <a:lumMod val="75000"/>
                            </a:schemeClr>
                          </a:solidFill>
                          <a:effectLst/>
                          <a:latin typeface="Arial" pitchFamily="34" charset="0"/>
                          <a:ea typeface="宋体" pitchFamily="2" charset="-122"/>
                        </a:rPr>
                        <a:t>[group]</a:t>
                      </a:r>
                      <a:r>
                        <a:rPr kumimoji="0" lang="en-US" altLang="zh-CN" sz="1800" b="0" i="0" u="none" strike="noStrike" kern="1200" cap="none" normalizeH="0" baseline="0" dirty="0">
                          <a:ln>
                            <a:noFill/>
                          </a:ln>
                          <a:solidFill>
                            <a:schemeClr val="bg2">
                              <a:lumMod val="75000"/>
                            </a:schemeClr>
                          </a:solidFill>
                          <a:effectLst/>
                          <a:latin typeface="Arial" pitchFamily="34" charset="0"/>
                          <a:ea typeface="宋体" pitchFamily="2" charset="-122"/>
                          <a:cs typeface="+mn-cs"/>
                        </a:rPr>
                        <a:t>)</a:t>
                      </a:r>
                    </a:p>
                  </a:txBody>
                  <a:tcPr marL="121876" marR="121876" horzOverflow="overflow">
                    <a:lnR w="12700" cap="flat" cmpd="sng" algn="ctr">
                      <a:solidFill>
                        <a:schemeClr val="tx1"/>
                      </a:solidFill>
                      <a:prstDash val="solid"/>
                      <a:round/>
                      <a:headEnd type="none" w="med" len="med"/>
                      <a:tailEnd type="none" w="med" len="med"/>
                    </a:lnR>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返回指定的子模式匹配的子字符串在原字符串的起始位置</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92292">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end</a:t>
                      </a:r>
                      <a:r>
                        <a:rPr kumimoji="0" lang="en-US" altLang="zh-CN" sz="1800" b="0" i="0" u="none" strike="noStrike" kern="1200" cap="none" normalizeH="0" baseline="0" dirty="0">
                          <a:ln>
                            <a:noFill/>
                          </a:ln>
                          <a:solidFill>
                            <a:schemeClr val="bg2">
                              <a:lumMod val="75000"/>
                            </a:schemeClr>
                          </a:solidFill>
                          <a:effectLst/>
                          <a:latin typeface="Arial" pitchFamily="34" charset="0"/>
                          <a:ea typeface="宋体" pitchFamily="2" charset="-122"/>
                          <a:cs typeface="+mn-cs"/>
                        </a:rPr>
                        <a:t>(</a:t>
                      </a:r>
                      <a:r>
                        <a:rPr kumimoji="0" lang="en-US" altLang="zh-CN" sz="1800" b="0" i="0" u="none" strike="noStrike" cap="none" normalizeH="0" baseline="0" dirty="0">
                          <a:ln>
                            <a:noFill/>
                          </a:ln>
                          <a:solidFill>
                            <a:schemeClr val="bg2">
                              <a:lumMod val="75000"/>
                            </a:schemeClr>
                          </a:solidFill>
                          <a:effectLst/>
                          <a:latin typeface="Arial" pitchFamily="34" charset="0"/>
                          <a:ea typeface="宋体" pitchFamily="2" charset="-122"/>
                        </a:rPr>
                        <a:t>[group]</a:t>
                      </a: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返回指定子模式内容的结束位置的前一个位置</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42795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span</a:t>
                      </a:r>
                      <a:r>
                        <a:rPr kumimoji="0" lang="en-US" altLang="zh-CN" sz="1800" b="0" i="0" u="none" strike="noStrike" kern="1200" cap="none" normalizeH="0" baseline="0" dirty="0">
                          <a:ln>
                            <a:noFill/>
                          </a:ln>
                          <a:solidFill>
                            <a:schemeClr val="bg2">
                              <a:lumMod val="75000"/>
                            </a:schemeClr>
                          </a:solidFill>
                          <a:effectLst/>
                          <a:latin typeface="Arial" pitchFamily="34" charset="0"/>
                          <a:ea typeface="宋体" pitchFamily="2" charset="-122"/>
                          <a:cs typeface="+mn-cs"/>
                        </a:rPr>
                        <a:t>(</a:t>
                      </a:r>
                      <a:r>
                        <a:rPr kumimoji="0" lang="en-US" altLang="zh-CN" sz="1800" b="0" i="0" u="none" strike="noStrike" cap="none" normalizeH="0" baseline="0" dirty="0">
                          <a:ln>
                            <a:noFill/>
                          </a:ln>
                          <a:solidFill>
                            <a:schemeClr val="bg2">
                              <a:lumMod val="75000"/>
                            </a:schemeClr>
                          </a:solidFill>
                          <a:effectLst/>
                          <a:latin typeface="Arial" pitchFamily="34" charset="0"/>
                          <a:ea typeface="宋体" pitchFamily="2" charset="-122"/>
                        </a:rPr>
                        <a:t>[group]</a:t>
                      </a:r>
                      <a:r>
                        <a:rPr kumimoji="0" lang="en-US" altLang="zh-CN" sz="1800" b="0" i="0" u="none" strike="noStrike" kern="1200" cap="none" normalizeH="0" baseline="0" dirty="0">
                          <a:ln>
                            <a:noFill/>
                          </a:ln>
                          <a:solidFill>
                            <a:schemeClr val="tx1"/>
                          </a:solidFill>
                          <a:effectLst/>
                          <a:latin typeface="Arial" pitchFamily="34" charset="0"/>
                          <a:ea typeface="宋体" pitchFamily="2" charset="-122"/>
                          <a:cs typeface="+mn-cs"/>
                        </a:rPr>
                        <a:t>)</a:t>
                      </a:r>
                    </a:p>
                  </a:txBody>
                  <a:tcPr marL="121876" marR="121876"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dk1"/>
                          </a:solidFill>
                          <a:effectLst/>
                          <a:latin typeface="+mn-lt"/>
                          <a:ea typeface="+mn-ea"/>
                          <a:cs typeface="+mn-cs"/>
                        </a:rPr>
                        <a:t>返回指定子模式内容的结束位置的前一个位置</a:t>
                      </a:r>
                      <a:endParaRPr kumimoji="0" lang="en-US" altLang="zh-CN" sz="1800" u="none" strike="noStrike" kern="1200" cap="none" normalizeH="0" baseline="0" dirty="0">
                        <a:ln>
                          <a:noFill/>
                        </a:ln>
                        <a:solidFill>
                          <a:schemeClr val="dk1"/>
                        </a:solidFill>
                        <a:effectLst/>
                        <a:latin typeface="+mn-lt"/>
                        <a:ea typeface="+mn-ea"/>
                        <a:cs typeface="+mn-cs"/>
                      </a:endParaRPr>
                    </a:p>
                  </a:txBody>
                  <a:tcPr marL="121876" marR="121876"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92292">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bg2">
                              <a:lumMod val="75000"/>
                            </a:schemeClr>
                          </a:solidFill>
                          <a:effectLst/>
                          <a:latin typeface="Arial" pitchFamily="34" charset="0"/>
                          <a:ea typeface="宋体" pitchFamily="2" charset="-122"/>
                          <a:cs typeface="+mn-cs"/>
                        </a:rPr>
                        <a:t>groups()</a:t>
                      </a:r>
                    </a:p>
                  </a:txBody>
                  <a:tcPr marL="121876" marR="121876" horzOverflow="overflow">
                    <a:lnR w="12700" cap="flat" cmpd="sng" algn="ctr">
                      <a:solidFill>
                        <a:schemeClr val="tx1"/>
                      </a:solidFill>
                      <a:prstDash val="solid"/>
                      <a:round/>
                      <a:headEnd type="none" w="med" len="med"/>
                      <a:tailEnd type="none" w="med" len="med"/>
                    </a:lnR>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bg2">
                              <a:lumMod val="75000"/>
                            </a:schemeClr>
                          </a:solidFill>
                          <a:effectLst/>
                          <a:latin typeface="+mn-lt"/>
                          <a:ea typeface="+mn-ea"/>
                          <a:cs typeface="+mn-cs"/>
                        </a:rPr>
                        <a:t>返回一个包含匹配的所子模式内容的元组</a:t>
                      </a:r>
                      <a:endParaRPr kumimoji="0" lang="en-US" altLang="zh-CN" sz="1800" u="none" strike="noStrike" kern="1200" cap="none" normalizeH="0" baseline="0" dirty="0">
                        <a:ln>
                          <a:noFill/>
                        </a:ln>
                        <a:solidFill>
                          <a:schemeClr val="bg2">
                            <a:lumMod val="75000"/>
                          </a:schemeClr>
                        </a:solidFill>
                        <a:effectLst/>
                        <a:latin typeface="+mn-lt"/>
                        <a:ea typeface="+mn-ea"/>
                        <a:cs typeface="+mn-cs"/>
                      </a:endParaRPr>
                    </a:p>
                  </a:txBody>
                  <a:tcPr marL="121876" marR="121876"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599019">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kern="1200" cap="none" normalizeH="0" baseline="0" dirty="0">
                          <a:ln>
                            <a:noFill/>
                          </a:ln>
                          <a:solidFill>
                            <a:schemeClr val="bg2">
                              <a:lumMod val="75000"/>
                            </a:schemeClr>
                          </a:solidFill>
                          <a:effectLst/>
                          <a:latin typeface="Arial" pitchFamily="34" charset="0"/>
                          <a:ea typeface="宋体" pitchFamily="2" charset="-122"/>
                          <a:cs typeface="+mn-cs"/>
                        </a:rPr>
                        <a:t>groupdict()</a:t>
                      </a:r>
                    </a:p>
                  </a:txBody>
                  <a:tcPr marL="121876" marR="121876"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800" u="none" strike="noStrike" kern="1200" cap="none" normalizeH="0" baseline="0" dirty="0">
                          <a:ln>
                            <a:noFill/>
                          </a:ln>
                          <a:solidFill>
                            <a:schemeClr val="bg2">
                              <a:lumMod val="75000"/>
                            </a:schemeClr>
                          </a:solidFill>
                          <a:effectLst/>
                          <a:latin typeface="+mn-lt"/>
                          <a:ea typeface="+mn-ea"/>
                          <a:cs typeface="+mn-cs"/>
                        </a:rPr>
                        <a:t>返回包含匹配的所有命名子模式内容的字典</a:t>
                      </a:r>
                      <a:endParaRPr kumimoji="0" lang="en-US" altLang="zh-CN" sz="1800" u="none" strike="noStrike" kern="1200" cap="none" normalizeH="0" baseline="0" dirty="0">
                        <a:ln>
                          <a:noFill/>
                        </a:ln>
                        <a:solidFill>
                          <a:schemeClr val="bg2">
                            <a:lumMod val="75000"/>
                          </a:schemeClr>
                        </a:solidFill>
                        <a:effectLst/>
                        <a:latin typeface="+mn-lt"/>
                        <a:ea typeface="+mn-ea"/>
                        <a:cs typeface="+mn-cs"/>
                      </a:endParaRPr>
                    </a:p>
                  </a:txBody>
                  <a:tcPr marL="121876" marR="121876"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7" name="内容占位符 2"/>
          <p:cNvSpPr txBox="1">
            <a:spLocks/>
          </p:cNvSpPr>
          <p:nvPr/>
        </p:nvSpPr>
        <p:spPr>
          <a:xfrm>
            <a:off x="400050" y="959005"/>
            <a:ext cx="10953750" cy="2291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u="sng" dirty="0" err="1">
                <a:solidFill>
                  <a:srgbClr val="FF0000"/>
                </a:solidFill>
                <a:latin typeface="+mn-ea"/>
              </a:rPr>
              <a:t>re.search</a:t>
            </a:r>
            <a:r>
              <a:rPr lang="en-US" altLang="zh-CN" u="sng" dirty="0">
                <a:solidFill>
                  <a:srgbClr val="FF0000"/>
                </a:solidFill>
                <a:latin typeface="+mn-ea"/>
              </a:rPr>
              <a:t>(pattern, string [, flags])</a:t>
            </a:r>
            <a:endParaRPr lang="zh-CN" altLang="zh-CN" u="sng" dirty="0">
              <a:solidFill>
                <a:srgbClr val="FF0000"/>
              </a:solidFill>
              <a:latin typeface="+mn-ea"/>
            </a:endParaRPr>
          </a:p>
          <a:p>
            <a:r>
              <a:rPr lang="zh-CN" altLang="en-US" sz="2400" dirty="0">
                <a:latin typeface="+mn-ea"/>
              </a:rPr>
              <a:t>模式可以将其进一步分解成多个子模式，这些子模式以</a:t>
            </a:r>
            <a:r>
              <a:rPr lang="en-US" altLang="zh-CN" sz="2400" dirty="0">
                <a:latin typeface="+mn-ea"/>
              </a:rPr>
              <a:t>group</a:t>
            </a:r>
            <a:r>
              <a:rPr lang="zh-CN" altLang="en-US" sz="2400" dirty="0">
                <a:latin typeface="+mn-ea"/>
              </a:rPr>
              <a:t>的方式来描述</a:t>
            </a:r>
          </a:p>
          <a:p>
            <a:endParaRPr lang="zh-CN" altLang="en-US" sz="2400" dirty="0">
              <a:latin typeface="+mn-ea"/>
            </a:endParaRPr>
          </a:p>
        </p:txBody>
      </p:sp>
      <p:sp>
        <p:nvSpPr>
          <p:cNvPr id="8" name="文本框 7"/>
          <p:cNvSpPr txBox="1"/>
          <p:nvPr/>
        </p:nvSpPr>
        <p:spPr>
          <a:xfrm>
            <a:off x="8800632" y="3607227"/>
            <a:ext cx="3086568"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re: </a:t>
            </a:r>
            <a:r>
              <a:rPr lang="zh-CN" altLang="en-US" sz="2400" dirty="0"/>
              <a:t>正则表达式对象</a:t>
            </a:r>
            <a:endParaRPr lang="en-US" altLang="zh-CN" sz="2400" dirty="0"/>
          </a:p>
          <a:p>
            <a:pPr marL="285750" indent="-285750">
              <a:buFont typeface="Arial" panose="020B0604020202020204" pitchFamily="34" charset="0"/>
              <a:buChar char="•"/>
            </a:pPr>
            <a:r>
              <a:rPr lang="en-US" altLang="zh-CN" sz="2400" dirty="0"/>
              <a:t>string: </a:t>
            </a:r>
            <a:r>
              <a:rPr lang="zh-CN" altLang="en-US" sz="2400" dirty="0"/>
              <a:t>原字符串</a:t>
            </a:r>
            <a:endParaRPr lang="en-US" altLang="zh-CN" sz="2400" dirty="0"/>
          </a:p>
        </p:txBody>
      </p:sp>
      <p:pic>
        <p:nvPicPr>
          <p:cNvPr id="3" name="图片 2">
            <a:extLst>
              <a:ext uri="{FF2B5EF4-FFF2-40B4-BE49-F238E27FC236}">
                <a16:creationId xmlns:a16="http://schemas.microsoft.com/office/drawing/2014/main" id="{F8489318-A668-2C40-821F-2C908127FB6C}"/>
              </a:ext>
            </a:extLst>
          </p:cNvPr>
          <p:cNvPicPr>
            <a:picLocks noChangeAspect="1"/>
          </p:cNvPicPr>
          <p:nvPr/>
        </p:nvPicPr>
        <p:blipFill>
          <a:blip r:embed="rId3"/>
          <a:stretch>
            <a:fillRect/>
          </a:stretch>
        </p:blipFill>
        <p:spPr>
          <a:xfrm>
            <a:off x="1289050" y="1993473"/>
            <a:ext cx="8737600" cy="1257300"/>
          </a:xfrm>
          <a:prstGeom prst="rect">
            <a:avLst/>
          </a:prstGeom>
        </p:spPr>
      </p:pic>
    </p:spTree>
    <p:extLst>
      <p:ext uri="{BB962C8B-B14F-4D97-AF65-F5344CB8AC3E}">
        <p14:creationId xmlns:p14="http://schemas.microsoft.com/office/powerpoint/2010/main" val="390577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t>
            </a:r>
            <a:r>
              <a:rPr lang="zh-CN" altLang="en-US" dirty="0"/>
              <a:t>模块</a:t>
            </a:r>
            <a:r>
              <a:rPr lang="en-US" altLang="zh-CN" dirty="0"/>
              <a:t>:: </a:t>
            </a:r>
            <a:r>
              <a:rPr lang="en-US" altLang="zh-CN" dirty="0" err="1"/>
              <a:t>findall</a:t>
            </a:r>
            <a:r>
              <a:rPr lang="zh-CN" altLang="en-US" dirty="0"/>
              <a:t>和</a:t>
            </a:r>
            <a:r>
              <a:rPr lang="en-US" altLang="zh-CN" dirty="0" err="1">
                <a:solidFill>
                  <a:schemeClr val="bg2">
                    <a:lumMod val="90000"/>
                  </a:schemeClr>
                </a:solidFill>
              </a:rPr>
              <a:t>finditer</a:t>
            </a:r>
            <a:endParaRPr lang="zh-CN" altLang="en-US" dirty="0">
              <a:solidFill>
                <a:schemeClr val="bg2">
                  <a:lumMod val="90000"/>
                </a:schemeClr>
              </a:solidFill>
            </a:endParaRPr>
          </a:p>
        </p:txBody>
      </p:sp>
      <p:sp>
        <p:nvSpPr>
          <p:cNvPr id="3" name="内容占位符 2"/>
          <p:cNvSpPr>
            <a:spLocks noGrp="1"/>
          </p:cNvSpPr>
          <p:nvPr>
            <p:ph idx="1"/>
          </p:nvPr>
        </p:nvSpPr>
        <p:spPr>
          <a:xfrm>
            <a:off x="342900" y="1690688"/>
            <a:ext cx="11849100" cy="4486275"/>
          </a:xfrm>
        </p:spPr>
        <p:txBody>
          <a:bodyPr>
            <a:normAutofit/>
          </a:bodyPr>
          <a:lstStyle/>
          <a:p>
            <a:r>
              <a:rPr lang="en-US" altLang="zh-CN" sz="2400" b="1" dirty="0">
                <a:latin typeface="+mn-ea"/>
              </a:rPr>
              <a:t>search</a:t>
            </a:r>
            <a:r>
              <a:rPr lang="zh-CN" altLang="en-US" sz="2400" b="1" dirty="0">
                <a:latin typeface="+mn-ea"/>
              </a:rPr>
              <a:t>方法仅仅返回第一个与模式匹配的子字符串</a:t>
            </a:r>
            <a:r>
              <a:rPr lang="zh-CN" altLang="en-US" sz="2400" dirty="0">
                <a:latin typeface="+mn-ea"/>
              </a:rPr>
              <a:t>，要寻找所有的匹配，可采用：</a:t>
            </a:r>
            <a:endParaRPr lang="en-US" altLang="zh-CN" sz="2400" dirty="0">
              <a:latin typeface="+mn-ea"/>
            </a:endParaRPr>
          </a:p>
          <a:p>
            <a:pPr lvl="1"/>
            <a:r>
              <a:rPr lang="en-US" altLang="zh-CN" b="1" dirty="0" err="1">
                <a:latin typeface="+mn-ea"/>
              </a:rPr>
              <a:t>findall</a:t>
            </a:r>
            <a:r>
              <a:rPr lang="en-US" altLang="zh-CN" b="1" dirty="0">
                <a:latin typeface="+mn-ea"/>
              </a:rPr>
              <a:t>(</a:t>
            </a:r>
            <a:r>
              <a:rPr lang="en-US" altLang="zh-CN" b="1" dirty="0" err="1">
                <a:latin typeface="+mn-ea"/>
              </a:rPr>
              <a:t>pattern,string</a:t>
            </a:r>
            <a:r>
              <a:rPr lang="en-US" altLang="zh-CN" b="1" dirty="0">
                <a:latin typeface="+mn-ea"/>
              </a:rPr>
              <a:t>[,flags]):  </a:t>
            </a:r>
            <a:r>
              <a:rPr lang="zh-CN" altLang="en-US" dirty="0">
                <a:latin typeface="+mn-ea"/>
              </a:rPr>
              <a:t>寻找字符串</a:t>
            </a:r>
            <a:r>
              <a:rPr lang="en-US" altLang="zh-CN" dirty="0">
                <a:latin typeface="+mn-ea"/>
              </a:rPr>
              <a:t>string</a:t>
            </a:r>
            <a:r>
              <a:rPr lang="zh-CN" altLang="en-US" dirty="0">
                <a:latin typeface="+mn-ea"/>
              </a:rPr>
              <a:t>中所有与模式</a:t>
            </a:r>
            <a:r>
              <a:rPr lang="en-US" altLang="zh-CN" dirty="0">
                <a:latin typeface="+mn-ea"/>
              </a:rPr>
              <a:t>pattern</a:t>
            </a:r>
            <a:r>
              <a:rPr lang="zh-CN" altLang="en-US" dirty="0">
                <a:latin typeface="+mn-ea"/>
              </a:rPr>
              <a:t>匹配的匹配项，以列表的形式返回。如果</a:t>
            </a:r>
            <a:r>
              <a:rPr lang="en-US" altLang="zh-CN" dirty="0">
                <a:latin typeface="+mn-ea"/>
              </a:rPr>
              <a:t>pattern</a:t>
            </a:r>
            <a:r>
              <a:rPr lang="zh-CN" altLang="zh-CN" dirty="0">
                <a:latin typeface="+mn-ea"/>
              </a:rPr>
              <a:t>含有组</a:t>
            </a:r>
            <a:r>
              <a:rPr lang="en-US" altLang="zh-CN" dirty="0">
                <a:latin typeface="+mn-ea"/>
              </a:rPr>
              <a:t>(</a:t>
            </a:r>
            <a:r>
              <a:rPr lang="zh-CN" altLang="zh-CN" dirty="0">
                <a:latin typeface="+mn-ea"/>
              </a:rPr>
              <a:t>子模式</a:t>
            </a:r>
            <a:r>
              <a:rPr lang="en-US" altLang="zh-CN" dirty="0">
                <a:latin typeface="+mn-ea"/>
              </a:rPr>
              <a:t>)</a:t>
            </a:r>
            <a:r>
              <a:rPr lang="zh-CN" altLang="zh-CN" dirty="0">
                <a:latin typeface="+mn-ea"/>
              </a:rPr>
              <a:t>，则仅包含子模式的匹配结果，如果有多个子模式，则匹配结果以</a:t>
            </a:r>
            <a:r>
              <a:rPr lang="en-US" altLang="zh-CN" dirty="0">
                <a:latin typeface="+mn-ea"/>
              </a:rPr>
              <a:t>tuple</a:t>
            </a:r>
            <a:r>
              <a:rPr lang="zh-CN" altLang="zh-CN" dirty="0">
                <a:latin typeface="+mn-ea"/>
              </a:rPr>
              <a:t>形式描述</a:t>
            </a:r>
            <a:r>
              <a:rPr lang="zh-CN" altLang="en-US" dirty="0">
                <a:latin typeface="+mn-ea"/>
              </a:rPr>
              <a:t>。</a:t>
            </a:r>
            <a:endParaRPr lang="zh-CN" altLang="zh-CN" dirty="0">
              <a:latin typeface="+mn-ea"/>
            </a:endParaRPr>
          </a:p>
          <a:p>
            <a:pPr lvl="1" fontAlgn="base"/>
            <a:r>
              <a:rPr lang="en-US" altLang="zh-CN" dirty="0" err="1">
                <a:latin typeface="+mn-ea"/>
              </a:rPr>
              <a:t>finditer</a:t>
            </a:r>
            <a:r>
              <a:rPr lang="en-US" altLang="zh-CN" dirty="0">
                <a:latin typeface="+mn-ea"/>
              </a:rPr>
              <a:t>(</a:t>
            </a:r>
            <a:r>
              <a:rPr lang="en-US" altLang="zh-CN" dirty="0" err="1">
                <a:latin typeface="+mn-ea"/>
              </a:rPr>
              <a:t>pattern,string</a:t>
            </a:r>
            <a:r>
              <a:rPr lang="en-US" altLang="zh-CN" dirty="0">
                <a:latin typeface="+mn-ea"/>
              </a:rPr>
              <a:t>[,flags]): </a:t>
            </a:r>
            <a:r>
              <a:rPr lang="zh-CN" altLang="en-US" dirty="0">
                <a:latin typeface="+mn-ea"/>
              </a:rPr>
              <a:t>返回一个迭代器，每次返回匹配的下一个</a:t>
            </a:r>
            <a:r>
              <a:rPr lang="en-US" altLang="zh-CN" dirty="0">
                <a:latin typeface="+mn-ea"/>
              </a:rPr>
              <a:t>match</a:t>
            </a:r>
            <a:r>
              <a:rPr lang="zh-CN" altLang="zh-CN" dirty="0">
                <a:latin typeface="+mn-ea"/>
              </a:rPr>
              <a:t>对象</a:t>
            </a:r>
            <a:endParaRPr lang="zh-CN" altLang="en-US" dirty="0">
              <a:latin typeface="+mn-ea"/>
            </a:endParaRPr>
          </a:p>
          <a:p>
            <a:pPr marL="457200" lvl="1" indent="0">
              <a:buNone/>
            </a:pPr>
            <a:endParaRPr lang="zh-CN" altLang="en-US" dirty="0">
              <a:latin typeface="+mn-ea"/>
            </a:endParaRPr>
          </a:p>
        </p:txBody>
      </p:sp>
      <p:sp>
        <p:nvSpPr>
          <p:cNvPr id="5" name="矩形 4"/>
          <p:cNvSpPr/>
          <p:nvPr/>
        </p:nvSpPr>
        <p:spPr>
          <a:xfrm>
            <a:off x="247650" y="5510193"/>
            <a:ext cx="11601450" cy="954107"/>
          </a:xfrm>
          <a:prstGeom prst="rect">
            <a:avLst/>
          </a:prstGeom>
          <a:ln>
            <a:solidFill>
              <a:schemeClr val="accent1"/>
            </a:solidFill>
          </a:ln>
        </p:spPr>
        <p:txBody>
          <a:bodyPr wrap="square">
            <a:spAutoFit/>
          </a:bodyPr>
          <a:lstStyle/>
          <a:p>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matches_iter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finditer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fo</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'The quick brown fox jumped for food'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index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match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enumerate</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matches_iter</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'%d: [%</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d,%d</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)==&gt;%s'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index</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start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end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match</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group</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
        <p:nvSpPr>
          <p:cNvPr id="6" name="矩形 5"/>
          <p:cNvSpPr/>
          <p:nvPr/>
        </p:nvSpPr>
        <p:spPr>
          <a:xfrm>
            <a:off x="9486900" y="4299526"/>
            <a:ext cx="2457450" cy="923330"/>
          </a:xfrm>
          <a:prstGeom prst="rect">
            <a:avLst/>
          </a:prstGeom>
        </p:spPr>
        <p:txBody>
          <a:bodyPr wrap="square">
            <a:spAutoFit/>
          </a:bodyPr>
          <a:lstStyle/>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1: [16,18)==&gt;</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fo</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2: [27,29)==&gt;</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fo</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3: [31,33)==&gt;</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fo</a:t>
            </a:r>
            <a:endParaRPr lang="zh-CN" altLang="zh-CN" sz="2000" kern="100" dirty="0">
              <a:latin typeface="等线" panose="02010600030101010101" pitchFamily="2" charset="-122"/>
              <a:cs typeface="Times New Roman" panose="02020603050405020304" pitchFamily="18" charset="0"/>
            </a:endParaRPr>
          </a:p>
        </p:txBody>
      </p:sp>
      <p:sp>
        <p:nvSpPr>
          <p:cNvPr id="7" name="矩形 6"/>
          <p:cNvSpPr/>
          <p:nvPr/>
        </p:nvSpPr>
        <p:spPr>
          <a:xfrm>
            <a:off x="295275" y="4352490"/>
            <a:ext cx="8877300" cy="923330"/>
          </a:xfrm>
          <a:prstGeom prst="rect">
            <a:avLst/>
          </a:prstGeom>
          <a:ln>
            <a:solidFill>
              <a:schemeClr val="accent1"/>
            </a:solidFill>
          </a:ln>
        </p:spPr>
        <p:txBody>
          <a:bodyPr wrap="square">
            <a:spAutoFit/>
          </a:bodyPr>
          <a:lstStyle/>
          <a:p>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matches </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re</a:t>
            </a:r>
            <a:r>
              <a:rPr lang="en-US" altLang="zh-CN"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findall</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a:solidFill>
                  <a:srgbClr val="808080"/>
                </a:solidFill>
                <a:latin typeface="Courier New" panose="02070309020205020404" pitchFamily="49" charset="0"/>
                <a:ea typeface="宋体" panose="02010600030101010101" pitchFamily="2" charset="-122"/>
                <a:cs typeface="Times New Roman" panose="02020603050405020304" pitchFamily="18" charset="0"/>
              </a:rPr>
              <a:t>fo</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'The quick brown fox jumped for food'</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a:p>
            <a:r>
              <a:rPr lang="en-US" altLang="zh-CN"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matches</a:t>
            </a:r>
            <a:r>
              <a:rPr lang="en-US" altLang="zh-CN"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fo</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fo</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a:solidFill>
                  <a:srgbClr val="008000"/>
                </a:solidFill>
                <a:latin typeface="Courier New" panose="02070309020205020404" pitchFamily="49" charset="0"/>
                <a:ea typeface="宋体" panose="02010600030101010101" pitchFamily="2" charset="-122"/>
                <a:cs typeface="Times New Roman" panose="02020603050405020304" pitchFamily="18" charset="0"/>
              </a:rPr>
              <a:t>fo</a:t>
            </a:r>
            <a:r>
              <a:rPr lang="en-US" altLang="zh-CN"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8249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3082"/>
            <a:ext cx="10515600" cy="1325563"/>
          </a:xfrm>
        </p:spPr>
        <p:txBody>
          <a:bodyPr/>
          <a:lstStyle/>
          <a:p>
            <a:r>
              <a:rPr lang="zh-CN" altLang="en-US" dirty="0"/>
              <a:t>正则表达式组成</a:t>
            </a:r>
          </a:p>
        </p:txBody>
      </p:sp>
      <p:sp>
        <p:nvSpPr>
          <p:cNvPr id="5" name="Rectangle 3"/>
          <p:cNvSpPr txBox="1">
            <a:spLocks noChangeArrowheads="1"/>
          </p:cNvSpPr>
          <p:nvPr/>
        </p:nvSpPr>
        <p:spPr>
          <a:xfrm>
            <a:off x="423746" y="1155324"/>
            <a:ext cx="11561359" cy="1685694"/>
          </a:xfrm>
          <a:prstGeom prst="rect">
            <a:avLst/>
          </a:prstGeom>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r>
              <a:rPr lang="zh-CN" altLang="en-US" sz="3200" b="1" dirty="0">
                <a:solidFill>
                  <a:srgbClr val="0070C0"/>
                </a:solidFill>
              </a:rPr>
              <a:t>正则表达式</a:t>
            </a:r>
            <a:r>
              <a:rPr lang="zh-CN" altLang="en-US" sz="3200" dirty="0">
                <a:latin typeface="宋体" panose="02010600030101010101" pitchFamily="2" charset="-122"/>
              </a:rPr>
              <a:t>就是用于描述这些规则（模式）的语言</a:t>
            </a:r>
            <a:endParaRPr lang="en-US" altLang="zh-CN" sz="2899" b="1" dirty="0">
              <a:solidFill>
                <a:srgbClr val="0070C0"/>
              </a:solidFill>
            </a:endParaRPr>
          </a:p>
          <a:p>
            <a:r>
              <a:rPr lang="zh-CN" altLang="en-US" sz="2899" b="1" dirty="0">
                <a:solidFill>
                  <a:srgbClr val="0070C0"/>
                </a:solidFill>
              </a:rPr>
              <a:t>正则表达式</a:t>
            </a:r>
            <a:r>
              <a:rPr lang="zh-CN" altLang="en-US" sz="2799" dirty="0">
                <a:latin typeface="宋体" panose="02010600030101010101" pitchFamily="2" charset="-122"/>
              </a:rPr>
              <a:t>是普通字符（包括转义字符）、特殊字符（称为</a:t>
            </a:r>
            <a:r>
              <a:rPr lang="zh-CN" altLang="en-US" sz="2899" b="1" dirty="0">
                <a:solidFill>
                  <a:srgbClr val="0070C0"/>
                </a:solidFill>
              </a:rPr>
              <a:t>元字符</a:t>
            </a:r>
            <a:r>
              <a:rPr lang="zh-CN" altLang="en-US" sz="2799" dirty="0">
                <a:latin typeface="宋体" panose="02010600030101010101" pitchFamily="2" charset="-122"/>
              </a:rPr>
              <a:t>）及其不同组合来构成的</a:t>
            </a:r>
            <a:endParaRPr lang="en-US" altLang="zh-CN" sz="2799" dirty="0">
              <a:latin typeface="宋体" panose="02010600030101010101" pitchFamily="2" charset="-122"/>
            </a:endParaRPr>
          </a:p>
        </p:txBody>
      </p:sp>
      <p:sp>
        <p:nvSpPr>
          <p:cNvPr id="8" name="文本框 7"/>
          <p:cNvSpPr txBox="1"/>
          <p:nvPr/>
        </p:nvSpPr>
        <p:spPr>
          <a:xfrm>
            <a:off x="1954176" y="2841017"/>
            <a:ext cx="9127515" cy="2861660"/>
          </a:xfrm>
          <a:prstGeom prst="rect">
            <a:avLst/>
          </a:prstGeom>
          <a:noFill/>
        </p:spPr>
        <p:txBody>
          <a:bodyPr wrap="square" rtlCol="0">
            <a:spAutoFit/>
          </a:bodyPr>
          <a:lstStyle/>
          <a:p>
            <a:pPr marL="0" lvl="1"/>
            <a:r>
              <a:rPr lang="zh-CN" altLang="en-US" sz="2400" i="1" dirty="0">
                <a:solidFill>
                  <a:schemeClr val="accent1">
                    <a:lumMod val="75000"/>
                  </a:schemeClr>
                </a:solidFill>
              </a:rPr>
              <a:t>如：</a:t>
            </a:r>
            <a:r>
              <a:rPr lang="en-US" altLang="zh-CN" sz="2400" i="1" dirty="0">
                <a:solidFill>
                  <a:schemeClr val="accent1">
                    <a:lumMod val="75000"/>
                  </a:schemeClr>
                </a:solidFill>
              </a:rPr>
              <a:t>1.</a:t>
            </a:r>
            <a:r>
              <a:rPr lang="zh-CN" altLang="en-US" sz="2400" i="1" dirty="0">
                <a:solidFill>
                  <a:schemeClr val="accent1">
                    <a:lumMod val="75000"/>
                  </a:schemeClr>
                </a:solidFill>
              </a:rPr>
              <a:t>从英文小说中查找 </a:t>
            </a:r>
            <a:r>
              <a:rPr lang="en-US" altLang="zh-CN" sz="2400" i="1" dirty="0">
                <a:solidFill>
                  <a:srgbClr val="FF0000"/>
                </a:solidFill>
              </a:rPr>
              <a:t>hi</a:t>
            </a:r>
            <a:r>
              <a:rPr lang="zh-CN" altLang="en-US" sz="2400" i="1" dirty="0">
                <a:solidFill>
                  <a:srgbClr val="FF0000"/>
                </a:solidFill>
              </a:rPr>
              <a:t>，</a:t>
            </a:r>
            <a:r>
              <a:rPr lang="zh-CN" altLang="en-US" sz="2400" i="1" dirty="0">
                <a:solidFill>
                  <a:schemeClr val="accent1">
                    <a:lumMod val="75000"/>
                  </a:schemeClr>
                </a:solidFill>
              </a:rPr>
              <a:t>但不能把</a:t>
            </a:r>
            <a:r>
              <a:rPr lang="en-US" altLang="zh-CN" sz="2400" i="1" dirty="0">
                <a:solidFill>
                  <a:srgbClr val="FF0000"/>
                </a:solidFill>
              </a:rPr>
              <a:t>him</a:t>
            </a:r>
            <a:r>
              <a:rPr lang="zh-CN" altLang="en-US" sz="2400" i="1" dirty="0">
                <a:solidFill>
                  <a:schemeClr val="accent1">
                    <a:lumMod val="75000"/>
                  </a:schemeClr>
                </a:solidFill>
              </a:rPr>
              <a:t>，</a:t>
            </a:r>
            <a:r>
              <a:rPr lang="en-US" altLang="zh-CN" sz="2400" i="1" dirty="0">
                <a:solidFill>
                  <a:srgbClr val="FF0000"/>
                </a:solidFill>
              </a:rPr>
              <a:t>high</a:t>
            </a:r>
            <a:r>
              <a:rPr lang="zh-CN" altLang="en-US" sz="2400" i="1" dirty="0">
                <a:solidFill>
                  <a:schemeClr val="accent1">
                    <a:lumMod val="75000"/>
                  </a:schemeClr>
                </a:solidFill>
              </a:rPr>
              <a:t>，</a:t>
            </a:r>
            <a:r>
              <a:rPr lang="en-US" altLang="zh-CN" sz="2400" i="1" dirty="0">
                <a:solidFill>
                  <a:srgbClr val="FF0000"/>
                </a:solidFill>
              </a:rPr>
              <a:t>history</a:t>
            </a:r>
            <a:r>
              <a:rPr lang="zh-CN" altLang="en-US" sz="2400" i="1" dirty="0">
                <a:solidFill>
                  <a:schemeClr val="accent1">
                    <a:lumMod val="75000"/>
                  </a:schemeClr>
                </a:solidFill>
              </a:rPr>
              <a:t>也找到</a:t>
            </a:r>
            <a:endParaRPr lang="en-US" altLang="zh-CN" sz="2400" i="1" dirty="0">
              <a:solidFill>
                <a:schemeClr val="accent1">
                  <a:lumMod val="75000"/>
                </a:schemeClr>
              </a:solidFill>
            </a:endParaRPr>
          </a:p>
          <a:p>
            <a:r>
              <a:rPr lang="en-US" altLang="zh-CN" sz="2799" dirty="0">
                <a:latin typeface="宋体" panose="02010600030101010101" pitchFamily="2" charset="-122"/>
              </a:rPr>
              <a:t>	</a:t>
            </a:r>
            <a:r>
              <a:rPr lang="zh-CN" altLang="en-US" sz="2799" dirty="0">
                <a:latin typeface="宋体" panose="02010600030101010101" pitchFamily="2" charset="-122"/>
              </a:rPr>
              <a:t>正则表达式</a:t>
            </a:r>
            <a:r>
              <a:rPr lang="zh-CN" altLang="en-US" sz="4399" b="1" dirty="0">
                <a:solidFill>
                  <a:srgbClr val="0070C0"/>
                </a:solidFill>
              </a:rPr>
              <a:t>：</a:t>
            </a:r>
            <a:r>
              <a:rPr lang="en-US" altLang="zh-CN" sz="4399" b="1" u="sng" dirty="0">
                <a:solidFill>
                  <a:srgbClr val="0070C0"/>
                </a:solidFill>
              </a:rPr>
              <a:t>\b</a:t>
            </a:r>
            <a:r>
              <a:rPr lang="en-US" altLang="zh-CN" sz="4399" b="1" dirty="0">
                <a:solidFill>
                  <a:srgbClr val="FF0000"/>
                </a:solidFill>
              </a:rPr>
              <a:t>hi</a:t>
            </a:r>
            <a:r>
              <a:rPr lang="en-US" altLang="zh-CN" sz="4399" b="1" u="sng" dirty="0">
                <a:solidFill>
                  <a:srgbClr val="0070C0"/>
                </a:solidFill>
              </a:rPr>
              <a:t>\b</a:t>
            </a:r>
            <a:endParaRPr lang="en-US" altLang="zh-CN" sz="4399" b="1" dirty="0">
              <a:solidFill>
                <a:srgbClr val="0070C0"/>
              </a:solidFill>
            </a:endParaRPr>
          </a:p>
          <a:p>
            <a:pPr marL="0" lvl="1"/>
            <a:r>
              <a:rPr lang="en-US" altLang="zh-CN" sz="2400" i="1" dirty="0">
                <a:solidFill>
                  <a:schemeClr val="accent1">
                    <a:lumMod val="75000"/>
                  </a:schemeClr>
                </a:solidFill>
              </a:rPr>
              <a:t>       2.</a:t>
            </a:r>
            <a:r>
              <a:rPr lang="zh-CN" altLang="en-US" sz="2400" i="1" dirty="0">
                <a:solidFill>
                  <a:schemeClr val="accent1">
                    <a:lumMod val="75000"/>
                  </a:schemeClr>
                </a:solidFill>
              </a:rPr>
              <a:t>要找后面不远处跟着一个</a:t>
            </a:r>
            <a:r>
              <a:rPr lang="en-US" altLang="zh-CN" sz="2400" i="1" dirty="0">
                <a:solidFill>
                  <a:srgbClr val="FF0000"/>
                </a:solidFill>
              </a:rPr>
              <a:t>Lucy</a:t>
            </a:r>
            <a:r>
              <a:rPr lang="zh-CN" altLang="en-US" sz="2400" i="1" dirty="0">
                <a:solidFill>
                  <a:schemeClr val="accent1">
                    <a:lumMod val="75000"/>
                  </a:schemeClr>
                </a:solidFill>
              </a:rPr>
              <a:t>的 </a:t>
            </a:r>
            <a:r>
              <a:rPr lang="en-US" altLang="zh-CN" sz="2400" i="1" dirty="0">
                <a:solidFill>
                  <a:srgbClr val="FF0000"/>
                </a:solidFill>
              </a:rPr>
              <a:t>hi</a:t>
            </a:r>
          </a:p>
          <a:p>
            <a:r>
              <a:rPr lang="en-US" altLang="zh-CN" sz="2799" dirty="0">
                <a:latin typeface="宋体" panose="02010600030101010101" pitchFamily="2" charset="-122"/>
              </a:rPr>
              <a:t>	</a:t>
            </a:r>
            <a:r>
              <a:rPr lang="zh-CN" altLang="en-US" sz="2799" dirty="0">
                <a:latin typeface="宋体" panose="02010600030101010101" pitchFamily="2" charset="-122"/>
              </a:rPr>
              <a:t>正则表达式</a:t>
            </a:r>
            <a:r>
              <a:rPr lang="zh-CN" altLang="en-US" sz="4399" b="1" dirty="0">
                <a:solidFill>
                  <a:srgbClr val="0070C0"/>
                </a:solidFill>
              </a:rPr>
              <a:t>：</a:t>
            </a:r>
            <a:r>
              <a:rPr lang="en-US" altLang="zh-CN" sz="4399" b="1" u="sng" dirty="0">
                <a:solidFill>
                  <a:srgbClr val="0070C0"/>
                </a:solidFill>
              </a:rPr>
              <a:t>\b</a:t>
            </a:r>
            <a:r>
              <a:rPr lang="en-US" altLang="zh-CN" sz="4399" b="1" dirty="0">
                <a:solidFill>
                  <a:srgbClr val="FF0000"/>
                </a:solidFill>
              </a:rPr>
              <a:t>hi</a:t>
            </a:r>
            <a:r>
              <a:rPr lang="en-US" altLang="zh-CN" sz="4399" b="1" u="sng" dirty="0">
                <a:solidFill>
                  <a:srgbClr val="0070C0"/>
                </a:solidFill>
              </a:rPr>
              <a:t>\b</a:t>
            </a:r>
            <a:r>
              <a:rPr lang="en-US" altLang="zh-CN" sz="4399" b="1" dirty="0">
                <a:solidFill>
                  <a:srgbClr val="0070C0"/>
                </a:solidFill>
              </a:rPr>
              <a:t>.*</a:t>
            </a:r>
            <a:r>
              <a:rPr lang="en-US" altLang="zh-CN" sz="4399" b="1" u="sng" dirty="0">
                <a:solidFill>
                  <a:srgbClr val="0070C0"/>
                </a:solidFill>
              </a:rPr>
              <a:t>\</a:t>
            </a:r>
            <a:r>
              <a:rPr lang="en-US" altLang="zh-CN" sz="4399" b="1" u="sng" dirty="0" err="1">
                <a:solidFill>
                  <a:srgbClr val="0070C0"/>
                </a:solidFill>
              </a:rPr>
              <a:t>b</a:t>
            </a:r>
            <a:r>
              <a:rPr lang="en-US" altLang="zh-CN" sz="4399" b="1" dirty="0" err="1">
                <a:solidFill>
                  <a:srgbClr val="FF0000"/>
                </a:solidFill>
              </a:rPr>
              <a:t>Lucy</a:t>
            </a:r>
            <a:r>
              <a:rPr lang="en-US" altLang="zh-CN" sz="4399" b="1" u="sng" dirty="0">
                <a:solidFill>
                  <a:srgbClr val="0070C0"/>
                </a:solidFill>
              </a:rPr>
              <a:t>\b</a:t>
            </a:r>
            <a:endParaRPr lang="en-US" altLang="zh-CN" sz="4399" b="1" dirty="0">
              <a:solidFill>
                <a:srgbClr val="0070C0"/>
              </a:solidFill>
            </a:endParaRPr>
          </a:p>
          <a:p>
            <a:endParaRPr lang="zh-CN" altLang="en-US" sz="4399" b="1" dirty="0">
              <a:solidFill>
                <a:srgbClr val="0070C0"/>
              </a:solidFill>
            </a:endParaRPr>
          </a:p>
        </p:txBody>
      </p:sp>
      <p:cxnSp>
        <p:nvCxnSpPr>
          <p:cNvPr id="13" name="直接箭头连接符 12"/>
          <p:cNvCxnSpPr/>
          <p:nvPr/>
        </p:nvCxnSpPr>
        <p:spPr>
          <a:xfrm>
            <a:off x="6809392" y="3674969"/>
            <a:ext cx="230656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p:nvPr/>
        </p:nvCxnSpPr>
        <p:spPr>
          <a:xfrm flipV="1">
            <a:off x="6935972" y="3952786"/>
            <a:ext cx="2179988" cy="8009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a:xfrm flipV="1">
            <a:off x="7062553" y="3787403"/>
            <a:ext cx="2053408" cy="7526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文本框 24"/>
          <p:cNvSpPr txBox="1"/>
          <p:nvPr/>
        </p:nvSpPr>
        <p:spPr>
          <a:xfrm>
            <a:off x="9127479" y="3539940"/>
            <a:ext cx="1300055" cy="538484"/>
          </a:xfrm>
          <a:prstGeom prst="rect">
            <a:avLst/>
          </a:prstGeom>
          <a:solidFill>
            <a:schemeClr val="accent2">
              <a:lumMod val="20000"/>
              <a:lumOff val="80000"/>
            </a:schemeClr>
          </a:solidFill>
        </p:spPr>
        <p:txBody>
          <a:bodyPr wrap="none" rtlCol="0">
            <a:spAutoFit/>
          </a:bodyPr>
          <a:lstStyle/>
          <a:p>
            <a:r>
              <a:rPr lang="zh-CN" altLang="en-US" sz="2899" b="1" dirty="0">
                <a:solidFill>
                  <a:schemeClr val="accent1"/>
                </a:solidFill>
              </a:rPr>
              <a:t>元字符</a:t>
            </a:r>
          </a:p>
        </p:txBody>
      </p:sp>
      <p:cxnSp>
        <p:nvCxnSpPr>
          <p:cNvPr id="38" name="直接箭头连接符 37"/>
          <p:cNvCxnSpPr/>
          <p:nvPr/>
        </p:nvCxnSpPr>
        <p:spPr>
          <a:xfrm>
            <a:off x="8454931" y="4901439"/>
            <a:ext cx="638288" cy="6472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p:nvPr/>
        </p:nvCxnSpPr>
        <p:spPr>
          <a:xfrm>
            <a:off x="6250709" y="4901438"/>
            <a:ext cx="2842510" cy="8012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文本框 42"/>
          <p:cNvSpPr txBox="1"/>
          <p:nvPr/>
        </p:nvSpPr>
        <p:spPr>
          <a:xfrm>
            <a:off x="9093220" y="5402747"/>
            <a:ext cx="1671866" cy="538484"/>
          </a:xfrm>
          <a:prstGeom prst="rect">
            <a:avLst/>
          </a:prstGeom>
          <a:solidFill>
            <a:schemeClr val="accent2">
              <a:lumMod val="20000"/>
              <a:lumOff val="80000"/>
            </a:schemeClr>
          </a:solidFill>
        </p:spPr>
        <p:txBody>
          <a:bodyPr wrap="none" rtlCol="0">
            <a:spAutoFit/>
          </a:bodyPr>
          <a:lstStyle/>
          <a:p>
            <a:r>
              <a:rPr lang="zh-CN" altLang="en-US" sz="2899" b="1" dirty="0">
                <a:solidFill>
                  <a:schemeClr val="accent1"/>
                </a:solidFill>
              </a:rPr>
              <a:t>普通字符</a:t>
            </a:r>
          </a:p>
        </p:txBody>
      </p:sp>
    </p:spTree>
    <p:extLst>
      <p:ext uri="{BB962C8B-B14F-4D97-AF65-F5344CB8AC3E}">
        <p14:creationId xmlns:p14="http://schemas.microsoft.com/office/powerpoint/2010/main" val="385175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5071" y="365129"/>
            <a:ext cx="10511798" cy="1325563"/>
          </a:xfrm>
        </p:spPr>
        <p:txBody>
          <a:bodyPr vert="horz" lIns="108825" tIns="54412" rIns="108825" bIns="54412" rtlCol="0" anchor="ctr">
            <a:normAutofit/>
          </a:bodyPr>
          <a:lstStyle/>
          <a:p>
            <a:r>
              <a:rPr lang="zh-CN" altLang="en-US" dirty="0"/>
              <a:t>4.2.1 正则表达式元字符</a:t>
            </a:r>
          </a:p>
        </p:txBody>
      </p:sp>
      <p:sp>
        <p:nvSpPr>
          <p:cNvPr id="48131" name="Rectangle 3"/>
          <p:cNvSpPr>
            <a:spLocks noGrp="1" noChangeArrowheads="1"/>
          </p:cNvSpPr>
          <p:nvPr>
            <p:ph type="body" idx="1"/>
          </p:nvPr>
        </p:nvSpPr>
        <p:spPr>
          <a:xfrm>
            <a:off x="769779" y="2447212"/>
            <a:ext cx="10511798" cy="3825527"/>
          </a:xfrm>
        </p:spPr>
        <p:txBody>
          <a:bodyPr vert="horz" lIns="108825" tIns="54412" rIns="108825" bIns="54412" rtlCol="0">
            <a:normAutofit fontScale="92500" lnSpcReduction="20000"/>
          </a:bodyPr>
          <a:lstStyle/>
          <a:p>
            <a:pPr marL="0" indent="0">
              <a:buNone/>
            </a:pPr>
            <a:r>
              <a:rPr lang="zh-CN" altLang="en-US" sz="3599" dirty="0"/>
              <a:t>正则表达式</a:t>
            </a:r>
            <a:r>
              <a:rPr lang="zh-CN" altLang="en-US" sz="3599" b="1" dirty="0">
                <a:solidFill>
                  <a:schemeClr val="accent5"/>
                </a:solidFill>
              </a:rPr>
              <a:t>元字符</a:t>
            </a:r>
            <a:r>
              <a:rPr lang="zh-CN" altLang="en-US" sz="3599" dirty="0"/>
              <a:t>分类：</a:t>
            </a:r>
            <a:endParaRPr lang="en-US" altLang="zh-CN" sz="3599" dirty="0"/>
          </a:p>
          <a:p>
            <a:pPr lvl="1">
              <a:lnSpc>
                <a:spcPct val="120000"/>
              </a:lnSpc>
            </a:pPr>
            <a:r>
              <a:rPr lang="zh-CN" altLang="en-US" sz="3299" dirty="0"/>
              <a:t>字符类</a:t>
            </a:r>
            <a:endParaRPr lang="en-US" altLang="zh-CN" sz="3299" dirty="0"/>
          </a:p>
          <a:p>
            <a:pPr lvl="1">
              <a:lnSpc>
                <a:spcPct val="120000"/>
              </a:lnSpc>
            </a:pPr>
            <a:r>
              <a:rPr lang="zh-CN" altLang="en-US" sz="3299" dirty="0"/>
              <a:t>预定义字符类</a:t>
            </a:r>
            <a:endParaRPr lang="en-US" altLang="zh-CN" sz="3299" dirty="0"/>
          </a:p>
          <a:p>
            <a:pPr lvl="1">
              <a:lnSpc>
                <a:spcPct val="120000"/>
              </a:lnSpc>
            </a:pPr>
            <a:r>
              <a:rPr lang="zh-CN" altLang="en-US" sz="3299" dirty="0"/>
              <a:t>边界匹配符</a:t>
            </a:r>
            <a:endParaRPr lang="en-US" altLang="zh-CN" sz="3299" dirty="0"/>
          </a:p>
          <a:p>
            <a:pPr lvl="1">
              <a:lnSpc>
                <a:spcPct val="120000"/>
              </a:lnSpc>
            </a:pPr>
            <a:r>
              <a:rPr lang="zh-CN" altLang="en-US" sz="3299" dirty="0"/>
              <a:t>重复限定符</a:t>
            </a:r>
            <a:endParaRPr lang="en-US" altLang="zh-CN" sz="3299" dirty="0"/>
          </a:p>
          <a:p>
            <a:pPr lvl="1">
              <a:lnSpc>
                <a:spcPct val="120000"/>
              </a:lnSpc>
            </a:pPr>
            <a:r>
              <a:rPr lang="zh-CN" altLang="en-US" sz="3299" dirty="0"/>
              <a:t>分组符</a:t>
            </a:r>
            <a:r>
              <a:rPr lang="en-US" altLang="zh-CN" sz="3299" b="1" dirty="0">
                <a:solidFill>
                  <a:schemeClr val="accent5"/>
                </a:solidFill>
              </a:rPr>
              <a:t>()</a:t>
            </a:r>
          </a:p>
          <a:p>
            <a:pPr lvl="1">
              <a:lnSpc>
                <a:spcPct val="120000"/>
              </a:lnSpc>
            </a:pPr>
            <a:r>
              <a:rPr lang="zh-CN" altLang="en-US" sz="3299" dirty="0"/>
              <a:t>选择符</a:t>
            </a:r>
            <a:r>
              <a:rPr lang="en-US" altLang="zh-CN" sz="3299" b="1" dirty="0">
                <a:solidFill>
                  <a:schemeClr val="accent5"/>
                </a:solidFill>
              </a:rPr>
              <a:t>|</a:t>
            </a:r>
          </a:p>
          <a:p>
            <a:pPr marL="544142" lvl="1" indent="0">
              <a:buNone/>
            </a:pPr>
            <a:endParaRPr lang="en-US" sz="2500" dirty="0"/>
          </a:p>
        </p:txBody>
      </p:sp>
      <p:sp>
        <p:nvSpPr>
          <p:cNvPr id="4" name="文本框 3"/>
          <p:cNvSpPr txBox="1"/>
          <p:nvPr/>
        </p:nvSpPr>
        <p:spPr>
          <a:xfrm>
            <a:off x="1447856" y="1688479"/>
            <a:ext cx="6050693" cy="538484"/>
          </a:xfrm>
          <a:prstGeom prst="rect">
            <a:avLst/>
          </a:prstGeom>
          <a:solidFill>
            <a:schemeClr val="accent4">
              <a:lumMod val="40000"/>
              <a:lumOff val="60000"/>
              <a:alpha val="63000"/>
            </a:schemeClr>
          </a:solidFill>
        </p:spPr>
        <p:txBody>
          <a:bodyPr wrap="square" rtlCol="0">
            <a:spAutoFit/>
          </a:bodyPr>
          <a:lstStyle/>
          <a:p>
            <a:pPr marL="0" lvl="1"/>
            <a:r>
              <a:rPr lang="zh-CN" altLang="en-US" sz="2899" dirty="0"/>
              <a:t>如：</a:t>
            </a:r>
            <a:r>
              <a:rPr lang="en-US" altLang="zh-CN" sz="2899" dirty="0">
                <a:solidFill>
                  <a:schemeClr val="accent1"/>
                </a:solidFill>
              </a:rPr>
              <a:t>\b   .   * </a:t>
            </a:r>
            <a:r>
              <a:rPr lang="zh-CN" altLang="en-US" sz="2899" dirty="0">
                <a:solidFill>
                  <a:schemeClr val="accent1"/>
                </a:solidFill>
              </a:rPr>
              <a:t>　＋ </a:t>
            </a:r>
            <a:r>
              <a:rPr lang="en-US" altLang="zh-CN" sz="2899" dirty="0">
                <a:solidFill>
                  <a:schemeClr val="accent1"/>
                </a:solidFill>
              </a:rPr>
              <a:t>() </a:t>
            </a:r>
            <a:r>
              <a:rPr lang="zh-CN" altLang="en-US" sz="2899" dirty="0"/>
              <a:t>都是</a:t>
            </a:r>
            <a:r>
              <a:rPr lang="zh-CN" altLang="en-US" sz="2899" b="1" dirty="0">
                <a:solidFill>
                  <a:schemeClr val="accent1"/>
                </a:solidFill>
              </a:rPr>
              <a:t>元字符</a:t>
            </a:r>
            <a:endParaRPr lang="en-US" altLang="zh-CN" sz="2899" b="1" dirty="0">
              <a:solidFill>
                <a:schemeClr val="accent1"/>
              </a:solidFill>
            </a:endParaRPr>
          </a:p>
        </p:txBody>
      </p:sp>
    </p:spTree>
    <p:extLst>
      <p:ext uri="{BB962C8B-B14F-4D97-AF65-F5344CB8AC3E}">
        <p14:creationId xmlns:p14="http://schemas.microsoft.com/office/powerpoint/2010/main" val="377331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477411" y="182292"/>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字符类</a:t>
            </a:r>
          </a:p>
        </p:txBody>
      </p:sp>
      <p:sp>
        <p:nvSpPr>
          <p:cNvPr id="48131" name="Rectangle 3"/>
          <p:cNvSpPr>
            <a:spLocks noGrp="1" noChangeArrowheads="1"/>
          </p:cNvSpPr>
          <p:nvPr>
            <p:ph type="body" idx="1"/>
          </p:nvPr>
        </p:nvSpPr>
        <p:spPr>
          <a:xfrm>
            <a:off x="477411" y="2820516"/>
            <a:ext cx="11504709" cy="3825526"/>
          </a:xfrm>
        </p:spPr>
        <p:txBody>
          <a:bodyPr vert="horz" lIns="108825" tIns="54412" rIns="108825" bIns="54412" rtlCol="0">
            <a:normAutofit fontScale="70000" lnSpcReduction="20000"/>
          </a:bodyPr>
          <a:lstStyle/>
          <a:p>
            <a:pPr>
              <a:lnSpc>
                <a:spcPct val="170000"/>
              </a:lnSpc>
            </a:pPr>
            <a:r>
              <a:rPr lang="zh-CN" altLang="en-US" sz="3599" b="1" dirty="0">
                <a:solidFill>
                  <a:schemeClr val="accent5"/>
                </a:solidFill>
              </a:rPr>
              <a:t>字符类</a:t>
            </a:r>
            <a:r>
              <a:rPr lang="zh-CN" altLang="en-US" sz="3599" dirty="0"/>
              <a:t>：由一对</a:t>
            </a:r>
            <a:r>
              <a:rPr lang="en-US" altLang="zh-CN" sz="3599" b="1" dirty="0">
                <a:solidFill>
                  <a:schemeClr val="accent5"/>
                </a:solidFill>
              </a:rPr>
              <a:t>[]</a:t>
            </a:r>
            <a:r>
              <a:rPr lang="zh-CN" altLang="en-US" sz="3599" dirty="0"/>
              <a:t>方括号括起来的字符集合，定义方式如下：</a:t>
            </a:r>
            <a:endParaRPr lang="en-US" altLang="zh-CN" sz="3599" dirty="0"/>
          </a:p>
          <a:p>
            <a:pPr lvl="1">
              <a:lnSpc>
                <a:spcPct val="120000"/>
              </a:lnSpc>
            </a:pPr>
            <a:r>
              <a:rPr lang="en-US" altLang="zh-CN" sz="2999" b="1" dirty="0">
                <a:solidFill>
                  <a:srgbClr val="FF0000"/>
                </a:solidFill>
              </a:rPr>
              <a:t>[</a:t>
            </a:r>
            <a:r>
              <a:rPr lang="en-US" altLang="zh-CN" sz="2999" b="1" dirty="0">
                <a:solidFill>
                  <a:schemeClr val="accent5"/>
                </a:solidFill>
              </a:rPr>
              <a:t>xyz</a:t>
            </a:r>
            <a:r>
              <a:rPr lang="en-US" altLang="zh-CN" sz="2999" b="1" dirty="0">
                <a:solidFill>
                  <a:srgbClr val="FF0000"/>
                </a:solidFill>
              </a:rPr>
              <a:t>]</a:t>
            </a:r>
            <a:r>
              <a:rPr lang="en-US" altLang="zh-CN" sz="2999" dirty="0"/>
              <a:t>:</a:t>
            </a:r>
            <a:r>
              <a:rPr lang="zh-CN" altLang="en-US" sz="2999" dirty="0"/>
              <a:t>枚举字符集，匹配括号中任意字符</a:t>
            </a:r>
            <a:endParaRPr lang="en-US" altLang="zh-CN" sz="2999" dirty="0"/>
          </a:p>
          <a:p>
            <a:pPr lvl="2">
              <a:lnSpc>
                <a:spcPct val="120000"/>
              </a:lnSpc>
            </a:pPr>
            <a:r>
              <a:rPr lang="en-US" altLang="zh-CN" sz="2599" i="1" dirty="0">
                <a:latin typeface="Arial" pitchFamily="34" charset="0"/>
                <a:ea typeface="宋体" pitchFamily="2" charset="-122"/>
              </a:rPr>
              <a:t>'</a:t>
            </a:r>
            <a:r>
              <a:rPr lang="en-US" altLang="zh-CN" sz="2599" b="1" i="1" dirty="0">
                <a:solidFill>
                  <a:schemeClr val="accent5"/>
                </a:solidFill>
                <a:latin typeface="Arial" pitchFamily="34" charset="0"/>
                <a:ea typeface="宋体" pitchFamily="2" charset="-122"/>
              </a:rPr>
              <a:t>[</a:t>
            </a:r>
            <a:r>
              <a:rPr lang="en-US" altLang="zh-CN" sz="2599" b="1" i="1" dirty="0" err="1">
                <a:solidFill>
                  <a:schemeClr val="accent5"/>
                </a:solidFill>
                <a:latin typeface="Arial" pitchFamily="34" charset="0"/>
                <a:ea typeface="宋体" pitchFamily="2" charset="-122"/>
              </a:rPr>
              <a:t>pjc</a:t>
            </a:r>
            <a:r>
              <a:rPr lang="en-US" altLang="zh-CN" sz="2599" b="1" i="1" dirty="0">
                <a:solidFill>
                  <a:schemeClr val="accent5"/>
                </a:solidFill>
                <a:latin typeface="Arial" pitchFamily="34" charset="0"/>
                <a:ea typeface="宋体" pitchFamily="2" charset="-122"/>
              </a:rPr>
              <a:t>]</a:t>
            </a:r>
            <a:r>
              <a:rPr lang="en-US" altLang="zh-CN" sz="2500" i="1" dirty="0" err="1"/>
              <a:t>ython</a:t>
            </a:r>
            <a:r>
              <a:rPr lang="en-US" altLang="zh-CN" sz="2599" i="1" dirty="0">
                <a:latin typeface="Arial" pitchFamily="34" charset="0"/>
                <a:ea typeface="宋体" pitchFamily="2" charset="-122"/>
              </a:rPr>
              <a:t>'</a:t>
            </a:r>
            <a:r>
              <a:rPr lang="zh-CN" altLang="en-US" sz="2599" i="1" dirty="0">
                <a:latin typeface="Arial" pitchFamily="34" charset="0"/>
                <a:ea typeface="宋体" pitchFamily="2" charset="-122"/>
              </a:rPr>
              <a:t>可以匹配</a:t>
            </a:r>
            <a:r>
              <a:rPr lang="en-US" altLang="zh-CN" sz="2599" i="1" dirty="0">
                <a:latin typeface="Arial" pitchFamily="34" charset="0"/>
                <a:ea typeface="宋体" pitchFamily="2" charset="-122"/>
              </a:rPr>
              <a:t>'python'</a:t>
            </a:r>
            <a:r>
              <a:rPr lang="zh-CN" altLang="en-US" sz="2599" i="1" dirty="0">
                <a:latin typeface="Arial" pitchFamily="34" charset="0"/>
                <a:ea typeface="宋体" pitchFamily="2" charset="-122"/>
              </a:rPr>
              <a:t>、</a:t>
            </a:r>
            <a:r>
              <a:rPr lang="en-US" altLang="zh-CN" sz="2599" i="1" dirty="0">
                <a:latin typeface="Arial" pitchFamily="34" charset="0"/>
                <a:ea typeface="宋体" pitchFamily="2" charset="-122"/>
              </a:rPr>
              <a:t>'</a:t>
            </a:r>
            <a:r>
              <a:rPr lang="en-US" altLang="zh-CN" sz="2599" i="1" dirty="0" err="1">
                <a:latin typeface="Arial" pitchFamily="34" charset="0"/>
                <a:ea typeface="宋体" pitchFamily="2" charset="-122"/>
              </a:rPr>
              <a:t>jython</a:t>
            </a:r>
            <a:r>
              <a:rPr lang="en-US" altLang="zh-CN" sz="2599" i="1" dirty="0">
                <a:latin typeface="Arial" pitchFamily="34" charset="0"/>
                <a:ea typeface="宋体" pitchFamily="2" charset="-122"/>
              </a:rPr>
              <a:t>'</a:t>
            </a:r>
            <a:r>
              <a:rPr lang="zh-CN" altLang="en-US" sz="2599" i="1" dirty="0">
                <a:latin typeface="Arial" pitchFamily="34" charset="0"/>
                <a:ea typeface="宋体" pitchFamily="2" charset="-122"/>
              </a:rPr>
              <a:t>、</a:t>
            </a:r>
            <a:r>
              <a:rPr lang="en-US" altLang="zh-CN" sz="2599" i="1" dirty="0">
                <a:latin typeface="Arial" pitchFamily="34" charset="0"/>
                <a:ea typeface="宋体" pitchFamily="2" charset="-122"/>
              </a:rPr>
              <a:t>'</a:t>
            </a:r>
            <a:r>
              <a:rPr lang="en-US" altLang="zh-CN" sz="2599" i="1" dirty="0" err="1">
                <a:latin typeface="Arial" pitchFamily="34" charset="0"/>
                <a:ea typeface="宋体" pitchFamily="2" charset="-122"/>
              </a:rPr>
              <a:t>cython</a:t>
            </a:r>
            <a:r>
              <a:rPr lang="en-US" altLang="zh-CN" sz="2599" i="1" dirty="0">
                <a:latin typeface="Arial" pitchFamily="34" charset="0"/>
                <a:ea typeface="宋体" pitchFamily="2" charset="-122"/>
              </a:rPr>
              <a:t>'</a:t>
            </a:r>
          </a:p>
          <a:p>
            <a:pPr lvl="1">
              <a:lnSpc>
                <a:spcPct val="120000"/>
              </a:lnSpc>
            </a:pPr>
            <a:r>
              <a:rPr lang="en-US" altLang="zh-CN" sz="2999" b="1" dirty="0">
                <a:solidFill>
                  <a:srgbClr val="FF0000"/>
                </a:solidFill>
              </a:rPr>
              <a:t>[</a:t>
            </a:r>
            <a:r>
              <a:rPr lang="en-US" altLang="zh-CN" sz="2999" b="1" dirty="0">
                <a:solidFill>
                  <a:schemeClr val="accent5"/>
                </a:solidFill>
              </a:rPr>
              <a:t>a</a:t>
            </a:r>
            <a:r>
              <a:rPr lang="en-US" altLang="zh-CN" sz="2999" b="1" dirty="0">
                <a:solidFill>
                  <a:srgbClr val="FF0000"/>
                </a:solidFill>
              </a:rPr>
              <a:t>-</a:t>
            </a:r>
            <a:r>
              <a:rPr lang="en-US" altLang="zh-CN" sz="2999" b="1" dirty="0">
                <a:solidFill>
                  <a:schemeClr val="accent5"/>
                </a:solidFill>
              </a:rPr>
              <a:t>z</a:t>
            </a:r>
            <a:r>
              <a:rPr lang="en-US" altLang="zh-CN" sz="2999" b="1" dirty="0">
                <a:solidFill>
                  <a:srgbClr val="FF0000"/>
                </a:solidFill>
              </a:rPr>
              <a:t>]</a:t>
            </a:r>
            <a:r>
              <a:rPr lang="en-US" altLang="zh-CN" sz="2999" b="1" dirty="0">
                <a:solidFill>
                  <a:schemeClr val="accent5"/>
                </a:solidFill>
              </a:rPr>
              <a:t>:</a:t>
            </a:r>
            <a:r>
              <a:rPr lang="zh-CN" altLang="en-US" sz="2999" dirty="0"/>
              <a:t>指定范围的字符，匹配指定范围的任意字符。</a:t>
            </a:r>
            <a:endParaRPr lang="en-US" altLang="zh-CN" sz="2999" dirty="0"/>
          </a:p>
          <a:p>
            <a:pPr lvl="2">
              <a:lnSpc>
                <a:spcPct val="120000"/>
              </a:lnSpc>
            </a:pPr>
            <a:r>
              <a:rPr lang="en-US" altLang="zh-CN" sz="2500" b="1" i="1" dirty="0">
                <a:solidFill>
                  <a:schemeClr val="accent5"/>
                </a:solidFill>
              </a:rPr>
              <a:t>'[</a:t>
            </a:r>
            <a:r>
              <a:rPr lang="en-US" altLang="zh-CN" sz="3099" b="1" i="1" dirty="0">
                <a:solidFill>
                  <a:schemeClr val="accent5"/>
                </a:solidFill>
              </a:rPr>
              <a:t>a-zA-Z0-9]</a:t>
            </a:r>
            <a:r>
              <a:rPr lang="en-US" altLang="zh-CN" sz="2500" b="1" i="1" dirty="0">
                <a:solidFill>
                  <a:schemeClr val="accent5"/>
                </a:solidFill>
              </a:rPr>
              <a:t>'</a:t>
            </a:r>
            <a:r>
              <a:rPr lang="zh-CN" altLang="en-US" sz="2500" i="1" dirty="0"/>
              <a:t>可以匹配一个任意大小写字母或数字</a:t>
            </a:r>
            <a:endParaRPr lang="en-US" altLang="zh-CN" sz="2500" i="1" dirty="0"/>
          </a:p>
          <a:p>
            <a:pPr lvl="2">
              <a:lnSpc>
                <a:spcPct val="120000"/>
              </a:lnSpc>
            </a:pPr>
            <a:r>
              <a:rPr lang="zh-CN" altLang="en-US" sz="2999" dirty="0"/>
              <a:t>如果连字符</a:t>
            </a:r>
            <a:r>
              <a:rPr lang="en-US" altLang="zh-CN" sz="2999" dirty="0"/>
              <a:t>-</a:t>
            </a:r>
            <a:r>
              <a:rPr lang="zh-CN" altLang="en-US" sz="2999" dirty="0"/>
              <a:t>也要出现在字符类中，可以采用转义，比如</a:t>
            </a:r>
            <a:r>
              <a:rPr lang="en-US" altLang="zh-CN" sz="3100" b="1" i="1" dirty="0">
                <a:solidFill>
                  <a:schemeClr val="accent5"/>
                </a:solidFill>
              </a:rPr>
              <a:t>' [A-Za-z0-9\-_]'</a:t>
            </a:r>
          </a:p>
          <a:p>
            <a:pPr lvl="2">
              <a:lnSpc>
                <a:spcPct val="120000"/>
              </a:lnSpc>
            </a:pPr>
            <a:r>
              <a:rPr lang="zh-CN" altLang="en-US" sz="3000" dirty="0"/>
              <a:t>连字符也可以放在最前面或者最后面，比如</a:t>
            </a:r>
            <a:r>
              <a:rPr lang="en-US" altLang="zh-CN" sz="2800" b="1" i="1" dirty="0">
                <a:solidFill>
                  <a:schemeClr val="accent5"/>
                </a:solidFill>
              </a:rPr>
              <a:t>' [A-Za-z0-9_-]'</a:t>
            </a:r>
            <a:endParaRPr lang="en-US" altLang="zh-CN" sz="3000" dirty="0"/>
          </a:p>
          <a:p>
            <a:pPr lvl="1">
              <a:lnSpc>
                <a:spcPct val="120000"/>
              </a:lnSpc>
            </a:pPr>
            <a:r>
              <a:rPr lang="en-US" altLang="zh-CN" sz="3000" dirty="0">
                <a:solidFill>
                  <a:srgbClr val="FF0000"/>
                </a:solidFill>
              </a:rPr>
              <a:t>[</a:t>
            </a:r>
            <a:r>
              <a:rPr lang="en-US" altLang="zh-CN" sz="3000" dirty="0"/>
              <a:t>^</a:t>
            </a:r>
            <a:r>
              <a:rPr lang="en-US" altLang="zh-CN" sz="2999" b="1" dirty="0">
                <a:solidFill>
                  <a:schemeClr val="accent5"/>
                </a:solidFill>
              </a:rPr>
              <a:t>xyz</a:t>
            </a:r>
            <a:r>
              <a:rPr lang="en-US" altLang="zh-CN" sz="2999" b="1" dirty="0">
                <a:solidFill>
                  <a:srgbClr val="FF0000"/>
                </a:solidFill>
              </a:rPr>
              <a:t>]</a:t>
            </a:r>
            <a:r>
              <a:rPr lang="en-US" altLang="zh-CN" sz="2999" dirty="0"/>
              <a:t>:</a:t>
            </a:r>
            <a:r>
              <a:rPr lang="zh-CN" altLang="en-US" sz="2999" dirty="0"/>
              <a:t>否定枚举字符集，匹配不在括号中任意字符</a:t>
            </a:r>
            <a:endParaRPr lang="en-US" altLang="zh-CN" sz="2999" dirty="0"/>
          </a:p>
          <a:p>
            <a:pPr lvl="2">
              <a:lnSpc>
                <a:spcPct val="120000"/>
              </a:lnSpc>
            </a:pPr>
            <a:r>
              <a:rPr lang="en-US" altLang="zh-CN" sz="2500" dirty="0"/>
              <a:t>'</a:t>
            </a:r>
            <a:r>
              <a:rPr lang="en-US" altLang="zh-CN" sz="3099" b="1" dirty="0">
                <a:solidFill>
                  <a:schemeClr val="accent5"/>
                </a:solidFill>
              </a:rPr>
              <a:t>[^a-z]</a:t>
            </a:r>
            <a:r>
              <a:rPr lang="en-US" altLang="zh-CN" sz="2500" dirty="0"/>
              <a:t>'</a:t>
            </a:r>
            <a:r>
              <a:rPr lang="zh-CN" altLang="en-US" sz="2500" dirty="0"/>
              <a:t>可以匹配非小写英文字母的字符</a:t>
            </a:r>
            <a:endParaRPr lang="en-US" altLang="zh-CN" sz="2500" dirty="0"/>
          </a:p>
        </p:txBody>
      </p:sp>
      <p:graphicFrame>
        <p:nvGraphicFramePr>
          <p:cNvPr id="2" name="表格 1"/>
          <p:cNvGraphicFramePr>
            <a:graphicFrameLocks noGrp="1"/>
          </p:cNvGraphicFramePr>
          <p:nvPr>
            <p:extLst>
              <p:ext uri="{D42A27DB-BD31-4B8C-83A1-F6EECF244321}">
                <p14:modId xmlns:p14="http://schemas.microsoft.com/office/powerpoint/2010/main" val="796535175"/>
              </p:ext>
            </p:extLst>
          </p:nvPr>
        </p:nvGraphicFramePr>
        <p:xfrm>
          <a:off x="1187665" y="1346235"/>
          <a:ext cx="10084201" cy="1586865"/>
        </p:xfrm>
        <a:graphic>
          <a:graphicData uri="http://schemas.openxmlformats.org/drawingml/2006/table">
            <a:tbl>
              <a:tblPr firstRow="1">
                <a:tableStyleId>{B301B821-A1FF-4177-AEE7-76D212191A09}</a:tableStyleId>
              </a:tblPr>
              <a:tblGrid>
                <a:gridCol w="2276056">
                  <a:extLst>
                    <a:ext uri="{9D8B030D-6E8A-4147-A177-3AD203B41FA5}">
                      <a16:colId xmlns:a16="http://schemas.microsoft.com/office/drawing/2014/main" val="20000"/>
                    </a:ext>
                  </a:extLst>
                </a:gridCol>
                <a:gridCol w="7808145">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元字符</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匹配位于</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中的任意一个字符</a:t>
                      </a:r>
                    </a:p>
                  </a:txBody>
                  <a:tcPr marL="121876" marR="121876" horzOverflow="overflow"/>
                </a:tc>
                <a:extLst>
                  <a:ext uri="{0D108BD9-81ED-4DB2-BD59-A6C34878D82A}">
                    <a16:rowId xmlns:a16="http://schemas.microsoft.com/office/drawing/2014/main" val="10001"/>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cap="none" normalizeH="0" baseline="0" dirty="0">
                          <a:ln>
                            <a:noFill/>
                          </a:ln>
                          <a:effectLst/>
                        </a:rPr>
                        <a:t>用在</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之内用来表示范围</a:t>
                      </a:r>
                      <a:r>
                        <a:rPr lang="en-US" altLang="zh-CN" sz="2000" dirty="0"/>
                        <a:t>-</a:t>
                      </a:r>
                      <a:r>
                        <a:rPr lang="zh-CN" altLang="en-US" sz="2000" dirty="0"/>
                        <a:t>可以在多个位置表示范围</a:t>
                      </a:r>
                      <a:endParaRPr lang="en-US" altLang="zh-CN" sz="2000" dirty="0"/>
                    </a:p>
                  </a:txBody>
                  <a:tcPr marL="121876" marR="121876" horzOverflow="overflow"/>
                </a:tc>
                <a:extLst>
                  <a:ext uri="{0D108BD9-81ED-4DB2-BD59-A6C34878D82A}">
                    <a16:rowId xmlns:a16="http://schemas.microsoft.com/office/drawing/2014/main" val="10002"/>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effectLst/>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用在</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之内用来表示否定</a:t>
                      </a:r>
                      <a:r>
                        <a:rPr lang="en-US" altLang="zh-CN" sz="2000" dirty="0"/>
                        <a:t>^</a:t>
                      </a:r>
                      <a:r>
                        <a:rPr lang="zh-CN" altLang="en-US" sz="2000" dirty="0"/>
                        <a:t>只在第一个位置起作用</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385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5071" y="365129"/>
            <a:ext cx="11229390" cy="1325563"/>
          </a:xfrm>
        </p:spPr>
        <p:txBody>
          <a:bodyPr vert="horz" lIns="108825" tIns="54412" rIns="108825" bIns="54412" rtlCol="0" anchor="ctr">
            <a:normAutofit/>
          </a:bodyPr>
          <a:lstStyle/>
          <a:p>
            <a:r>
              <a:rPr lang="zh-CN" altLang="en-US" dirty="0"/>
              <a:t>4.2.1 正则表达式元字符</a:t>
            </a:r>
            <a:r>
              <a:rPr lang="en-US" altLang="zh-CN" dirty="0"/>
              <a:t>-</a:t>
            </a:r>
            <a:r>
              <a:rPr lang="zh-CN" altLang="en-US" sz="3999" dirty="0"/>
              <a:t>预定义字符类</a:t>
            </a:r>
          </a:p>
        </p:txBody>
      </p:sp>
      <p:sp>
        <p:nvSpPr>
          <p:cNvPr id="48131" name="Rectangle 3"/>
          <p:cNvSpPr>
            <a:spLocks noGrp="1" noChangeArrowheads="1"/>
          </p:cNvSpPr>
          <p:nvPr>
            <p:ph type="body" idx="1"/>
          </p:nvPr>
        </p:nvSpPr>
        <p:spPr>
          <a:xfrm>
            <a:off x="165008" y="1378315"/>
            <a:ext cx="11504709" cy="5119455"/>
          </a:xfrm>
        </p:spPr>
        <p:txBody>
          <a:bodyPr vert="horz" lIns="108825" tIns="54412" rIns="108825" bIns="54412" rtlCol="0">
            <a:normAutofit/>
          </a:bodyPr>
          <a:lstStyle/>
          <a:p>
            <a:pPr>
              <a:lnSpc>
                <a:spcPct val="170000"/>
              </a:lnSpc>
            </a:pPr>
            <a:r>
              <a:rPr lang="zh-CN" altLang="en-US" sz="2799" b="1" dirty="0">
                <a:solidFill>
                  <a:schemeClr val="accent5"/>
                </a:solidFill>
              </a:rPr>
              <a:t>预定义字符类</a:t>
            </a:r>
            <a:r>
              <a:rPr lang="zh-CN" altLang="en-US" sz="2799" dirty="0"/>
              <a:t>：正则表达式将常常用到的一些特定字符类形成了若干预定义字符类</a:t>
            </a:r>
            <a:endParaRPr lang="en-US" altLang="zh-CN" sz="2799" dirty="0"/>
          </a:p>
        </p:txBody>
      </p:sp>
      <p:graphicFrame>
        <p:nvGraphicFramePr>
          <p:cNvPr id="2" name="表格 1"/>
          <p:cNvGraphicFramePr>
            <a:graphicFrameLocks noGrp="1"/>
          </p:cNvGraphicFramePr>
          <p:nvPr>
            <p:extLst>
              <p:ext uri="{D42A27DB-BD31-4B8C-83A1-F6EECF244321}">
                <p14:modId xmlns:p14="http://schemas.microsoft.com/office/powerpoint/2010/main" val="3107327432"/>
              </p:ext>
            </p:extLst>
          </p:nvPr>
        </p:nvGraphicFramePr>
        <p:xfrm>
          <a:off x="1099231" y="2991775"/>
          <a:ext cx="10857745" cy="3174365"/>
        </p:xfrm>
        <a:graphic>
          <a:graphicData uri="http://schemas.openxmlformats.org/drawingml/2006/table">
            <a:tbl>
              <a:tblPr firstRow="1">
                <a:tableStyleId>{B301B821-A1FF-4177-AEE7-76D212191A09}</a:tableStyleId>
              </a:tblPr>
              <a:tblGrid>
                <a:gridCol w="2450650">
                  <a:extLst>
                    <a:ext uri="{9D8B030D-6E8A-4147-A177-3AD203B41FA5}">
                      <a16:colId xmlns:a16="http://schemas.microsoft.com/office/drawing/2014/main" val="20000"/>
                    </a:ext>
                  </a:extLst>
                </a:gridCol>
                <a:gridCol w="8407095">
                  <a:extLst>
                    <a:ext uri="{9D8B030D-6E8A-4147-A177-3AD203B41FA5}">
                      <a16:colId xmlns:a16="http://schemas.microsoft.com/office/drawing/2014/main" val="20001"/>
                    </a:ext>
                  </a:extLst>
                </a:gridCol>
              </a:tblGrid>
              <a:tr h="396170">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元字符</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2000" u="none" strike="noStrike" cap="none" normalizeH="0" baseline="0" dirty="0">
                          <a:ln>
                            <a:noFill/>
                          </a:ln>
                          <a:effectLst/>
                        </a:rPr>
                        <a:t>说明</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extLst>
                  <a:ext uri="{0D108BD9-81ED-4DB2-BD59-A6C34878D82A}">
                    <a16:rowId xmlns:a16="http://schemas.microsoft.com/office/drawing/2014/main" val="10000"/>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outerShdw blurRad="38100" dist="38100" dir="2700000" algn="tl">
                              <a:srgbClr val="000000"/>
                            </a:outerShdw>
                          </a:effectLst>
                          <a:latin typeface="宋体" panose="02010600030101010101" pitchFamily="2" charset="-122"/>
                          <a:ea typeface="宋体" pitchFamily="2" charset="-122"/>
                        </a:rPr>
                        <a:t>.</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匹配除换行符以外的任意单个字符</a:t>
                      </a:r>
                    </a:p>
                  </a:txBody>
                  <a:tcPr marL="121876" marR="121876" horzOverflow="overflow"/>
                </a:tc>
                <a:extLst>
                  <a:ext uri="{0D108BD9-81ED-4DB2-BD59-A6C34878D82A}">
                    <a16:rowId xmlns:a16="http://schemas.microsoft.com/office/drawing/2014/main" val="10001"/>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a:ln>
                            <a:noFill/>
                          </a:ln>
                          <a:solidFill>
                            <a:schemeClr val="tx1"/>
                          </a:solidFill>
                          <a:effectLst>
                            <a:outerShdw blurRad="38100" dist="38100" dir="2700000" algn="tl">
                              <a:srgbClr val="000000"/>
                            </a:outerShdw>
                          </a:effectLst>
                          <a:latin typeface="宋体" panose="02010600030101010101" pitchFamily="2" charset="-122"/>
                          <a:ea typeface="宋体" pitchFamily="2" charset="-122"/>
                        </a:rPr>
                        <a:t>\d</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匹配数字类字符，对于英文来说</a:t>
                      </a:r>
                      <a:r>
                        <a:rPr kumimoji="0" lang="en-US" altLang="zh-CN" sz="2000" u="none" strike="noStrike" kern="1200" cap="none" normalizeH="0" baseline="0" dirty="0">
                          <a:ln>
                            <a:noFill/>
                          </a:ln>
                          <a:solidFill>
                            <a:schemeClr val="dk1"/>
                          </a:solidFill>
                          <a:effectLst/>
                          <a:latin typeface="+mn-lt"/>
                          <a:ea typeface="+mn-ea"/>
                          <a:cs typeface="+mn-cs"/>
                        </a:rPr>
                        <a:t>(flags=</a:t>
                      </a:r>
                      <a:r>
                        <a:rPr kumimoji="0" lang="en-US" altLang="zh-CN" sz="2000" u="none" strike="noStrike" kern="1200" cap="none" normalizeH="0" baseline="0" dirty="0" err="1">
                          <a:ln>
                            <a:noFill/>
                          </a:ln>
                          <a:solidFill>
                            <a:schemeClr val="dk1"/>
                          </a:solidFill>
                          <a:effectLst/>
                          <a:latin typeface="+mn-lt"/>
                          <a:ea typeface="+mn-ea"/>
                          <a:cs typeface="+mn-cs"/>
                        </a:rPr>
                        <a:t>re.A</a:t>
                      </a:r>
                      <a:r>
                        <a:rPr kumimoji="0" lang="en-US" altLang="zh-CN" sz="2000" u="none" strike="noStrike" kern="1200" cap="none" normalizeH="0" baseline="0" dirty="0">
                          <a:ln>
                            <a:noFill/>
                          </a:ln>
                          <a:solidFill>
                            <a:schemeClr val="dk1"/>
                          </a:solidFill>
                          <a:effectLst/>
                          <a:latin typeface="+mn-lt"/>
                          <a:ea typeface="+mn-ea"/>
                          <a:cs typeface="+mn-cs"/>
                        </a:rPr>
                        <a:t>)</a:t>
                      </a:r>
                      <a:r>
                        <a:rPr kumimoji="0" lang="zh-CN" altLang="en-US" sz="2000" u="none" strike="noStrike" kern="1200" cap="none" normalizeH="0" baseline="0" dirty="0">
                          <a:ln>
                            <a:noFill/>
                          </a:ln>
                          <a:solidFill>
                            <a:schemeClr val="dk1"/>
                          </a:solidFill>
                          <a:effectLst/>
                          <a:latin typeface="+mn-lt"/>
                          <a:ea typeface="+mn-ea"/>
                          <a:cs typeface="+mn-cs"/>
                        </a:rPr>
                        <a:t>，相当于</a:t>
                      </a:r>
                      <a:r>
                        <a:rPr kumimoji="0" lang="en-US" altLang="zh-CN" sz="2000" u="none" strike="noStrike" kern="1200" cap="none" normalizeH="0" baseline="0" dirty="0">
                          <a:ln>
                            <a:noFill/>
                          </a:ln>
                          <a:solidFill>
                            <a:schemeClr val="dk1"/>
                          </a:solidFill>
                          <a:effectLst/>
                          <a:latin typeface="+mn-lt"/>
                          <a:ea typeface="+mn-ea"/>
                          <a:cs typeface="+mn-cs"/>
                        </a:rPr>
                        <a:t>[0-9]</a:t>
                      </a:r>
                      <a:endParaRPr kumimoji="0" lang="zh-CN" altLang="en-US"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2"/>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\D</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与</a:t>
                      </a:r>
                      <a:r>
                        <a:rPr kumimoji="0" lang="en-US" altLang="zh-CN" sz="2000" u="none" strike="noStrike" kern="1200" cap="none" normalizeH="0" baseline="0" dirty="0">
                          <a:ln>
                            <a:noFill/>
                          </a:ln>
                          <a:solidFill>
                            <a:schemeClr val="dk1"/>
                          </a:solidFill>
                          <a:effectLst/>
                          <a:latin typeface="+mn-lt"/>
                          <a:ea typeface="+mn-ea"/>
                          <a:cs typeface="+mn-cs"/>
                        </a:rPr>
                        <a:t>\d</a:t>
                      </a:r>
                      <a:r>
                        <a:rPr kumimoji="0" lang="zh-CN" altLang="en-US" sz="2000" u="none" strike="noStrike" kern="1200" cap="none" normalizeH="0" baseline="0" dirty="0">
                          <a:ln>
                            <a:noFill/>
                          </a:ln>
                          <a:solidFill>
                            <a:schemeClr val="dk1"/>
                          </a:solidFill>
                          <a:effectLst/>
                          <a:latin typeface="+mn-lt"/>
                          <a:ea typeface="+mn-ea"/>
                          <a:cs typeface="+mn-cs"/>
                        </a:rPr>
                        <a:t>含义相反，匹配非数字字符字，对于英文来说，相当于</a:t>
                      </a:r>
                      <a:r>
                        <a:rPr kumimoji="0" lang="en-US" altLang="zh-CN" sz="2000" u="none" strike="noStrike" kern="1200" cap="none" normalizeH="0" baseline="0" dirty="0">
                          <a:ln>
                            <a:noFill/>
                          </a:ln>
                          <a:solidFill>
                            <a:schemeClr val="dk1"/>
                          </a:solidFill>
                          <a:effectLst/>
                          <a:latin typeface="+mn-lt"/>
                          <a:ea typeface="+mn-ea"/>
                          <a:cs typeface="+mn-cs"/>
                        </a:rPr>
                        <a:t>[^0-9]</a:t>
                      </a:r>
                      <a:endParaRPr kumimoji="0" lang="zh-CN" altLang="en-US"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effectLst/>
                        </a:rPr>
                        <a:t>\w</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cap="none" normalizeH="0" baseline="0" dirty="0">
                          <a:ln>
                            <a:noFill/>
                          </a:ln>
                          <a:effectLst/>
                        </a:rPr>
                        <a:t>匹配能组成单词的字符，对英文来说，相当于</a:t>
                      </a:r>
                      <a:r>
                        <a:rPr kumimoji="0" lang="en-US" altLang="zh-CN" sz="2000" u="none" strike="noStrike" cap="none" normalizeH="0" baseline="0" dirty="0">
                          <a:ln>
                            <a:noFill/>
                          </a:ln>
                          <a:effectLst/>
                        </a:rPr>
                        <a:t>[a-zA-Z0-9_]</a:t>
                      </a:r>
                    </a:p>
                  </a:txBody>
                  <a:tcPr marL="121876" marR="121876" horzOverflow="overflow"/>
                </a:tc>
                <a:extLst>
                  <a:ext uri="{0D108BD9-81ED-4DB2-BD59-A6C34878D82A}">
                    <a16:rowId xmlns:a16="http://schemas.microsoft.com/office/drawing/2014/main" val="10006"/>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cap="none" normalizeH="0" baseline="0" dirty="0">
                          <a:ln>
                            <a:noFill/>
                          </a:ln>
                          <a:effectLst/>
                        </a:rPr>
                        <a:t>\W</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cap="none" normalizeH="0" baseline="0" dirty="0">
                          <a:ln>
                            <a:noFill/>
                          </a:ln>
                          <a:effectLst/>
                        </a:rPr>
                        <a:t>与</a:t>
                      </a:r>
                      <a:r>
                        <a:rPr kumimoji="0" lang="en-US" altLang="zh-CN" sz="2000" u="none" strike="noStrike" cap="none" normalizeH="0" baseline="0" dirty="0">
                          <a:ln>
                            <a:noFill/>
                          </a:ln>
                          <a:effectLst/>
                        </a:rPr>
                        <a:t>\w</a:t>
                      </a:r>
                      <a:r>
                        <a:rPr kumimoji="0" lang="zh-CN" altLang="en-US" sz="2000" u="none" strike="noStrike" cap="none" normalizeH="0" baseline="0" dirty="0">
                          <a:ln>
                            <a:noFill/>
                          </a:ln>
                          <a:effectLst/>
                        </a:rPr>
                        <a:t>含义相反</a:t>
                      </a:r>
                      <a:r>
                        <a:rPr kumimoji="0" lang="en-US" altLang="zh-CN" sz="2000" u="none" strike="noStrike" cap="none" normalizeH="0" baseline="0" dirty="0">
                          <a:ln>
                            <a:noFill/>
                          </a:ln>
                          <a:effectLst/>
                        </a:rPr>
                        <a:t>,</a:t>
                      </a:r>
                      <a:r>
                        <a:rPr kumimoji="0" lang="zh-CN" altLang="en-US" sz="2000" u="none" strike="noStrike" cap="none" normalizeH="0" baseline="0" dirty="0">
                          <a:ln>
                            <a:noFill/>
                          </a:ln>
                          <a:effectLst/>
                        </a:rPr>
                        <a:t>匹配非单词字符。</a:t>
                      </a:r>
                      <a:endParaRPr kumimoji="0" lang="en-US" altLang="zh-CN" sz="2000" u="none" strike="noStrike" cap="none" normalizeH="0" baseline="0" dirty="0">
                        <a:ln>
                          <a:noFill/>
                        </a:ln>
                        <a:effectLst/>
                      </a:endParaRPr>
                    </a:p>
                  </a:txBody>
                  <a:tcPr marL="121876" marR="121876" horzOverflow="overflow"/>
                </a:tc>
                <a:extLst>
                  <a:ext uri="{0D108BD9-81ED-4DB2-BD59-A6C34878D82A}">
                    <a16:rowId xmlns:a16="http://schemas.microsoft.com/office/drawing/2014/main" val="10007"/>
                  </a:ext>
                </a:extLst>
              </a:tr>
              <a:tr h="396875">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Arial" pitchFamily="34" charset="0"/>
                          <a:ea typeface="宋体" pitchFamily="2" charset="-122"/>
                          <a:cs typeface="+mn-cs"/>
                        </a:rPr>
                        <a:t>\s</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u="none" strike="noStrike" kern="1200" cap="none" normalizeH="0" baseline="0" dirty="0">
                          <a:ln>
                            <a:noFill/>
                          </a:ln>
                          <a:solidFill>
                            <a:schemeClr val="dk1"/>
                          </a:solidFill>
                          <a:effectLst/>
                          <a:latin typeface="+mn-lt"/>
                          <a:ea typeface="+mn-ea"/>
                          <a:cs typeface="+mn-cs"/>
                        </a:rPr>
                        <a:t>匹配任何空白字符</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，对于英文来说，相当于</a:t>
                      </a:r>
                      <a:r>
                        <a:rPr kumimoji="0" lang="en-US" altLang="zh-CN" sz="2000" u="none" strike="noStrike" kern="1200" cap="none" normalizeH="0" baseline="0" dirty="0">
                          <a:ln>
                            <a:noFill/>
                          </a:ln>
                          <a:solidFill>
                            <a:schemeClr val="dk1"/>
                          </a:solidFill>
                          <a:effectLst/>
                          <a:latin typeface="+mn-lt"/>
                          <a:ea typeface="+mn-ea"/>
                          <a:cs typeface="+mn-cs"/>
                        </a:rPr>
                        <a:t>[\t\n\r\f\v]</a:t>
                      </a:r>
                      <a:endParaRPr kumimoji="0" lang="zh-CN" altLang="en-US"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788560234"/>
                  </a:ext>
                </a:extLst>
              </a:tr>
              <a:tr h="39687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u="none" strike="noStrike" kern="1200" cap="none" normalizeH="0" baseline="0" dirty="0">
                          <a:ln>
                            <a:noFill/>
                          </a:ln>
                          <a:solidFill>
                            <a:schemeClr val="dk1"/>
                          </a:solidFill>
                          <a:effectLst/>
                          <a:latin typeface="+mn-lt"/>
                          <a:ea typeface="+mn-ea"/>
                          <a:cs typeface="+mn-cs"/>
                        </a:rPr>
                        <a:t>\S</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121876" marR="121876"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u="none" strike="noStrike" kern="1200" cap="none" normalizeH="0" baseline="0" dirty="0">
                          <a:ln>
                            <a:noFill/>
                          </a:ln>
                          <a:solidFill>
                            <a:schemeClr val="dk1"/>
                          </a:solidFill>
                          <a:effectLst/>
                          <a:latin typeface="+mn-lt"/>
                          <a:ea typeface="+mn-ea"/>
                          <a:cs typeface="+mn-cs"/>
                        </a:rPr>
                        <a:t>与</a:t>
                      </a:r>
                      <a:r>
                        <a:rPr kumimoji="0" lang="en-US" altLang="zh-CN" sz="2000" u="none" strike="noStrike" kern="1200" cap="none" normalizeH="0" baseline="0" dirty="0">
                          <a:ln>
                            <a:noFill/>
                          </a:ln>
                          <a:solidFill>
                            <a:schemeClr val="dk1"/>
                          </a:solidFill>
                          <a:effectLst/>
                          <a:latin typeface="+mn-lt"/>
                          <a:ea typeface="+mn-ea"/>
                          <a:cs typeface="+mn-cs"/>
                        </a:rPr>
                        <a:t>\s</a:t>
                      </a:r>
                      <a:r>
                        <a:rPr kumimoji="0" lang="zh-CN" altLang="en-US" sz="2000" u="none" strike="noStrike" kern="1200" cap="none" normalizeH="0" baseline="0" dirty="0">
                          <a:ln>
                            <a:noFill/>
                          </a:ln>
                          <a:solidFill>
                            <a:schemeClr val="dk1"/>
                          </a:solidFill>
                          <a:effectLst/>
                          <a:latin typeface="+mn-lt"/>
                          <a:ea typeface="+mn-ea"/>
                          <a:cs typeface="+mn-cs"/>
                        </a:rPr>
                        <a:t>含义相反，匹配非空白类字符，</a:t>
                      </a:r>
                      <a:r>
                        <a:rPr kumimoji="0" lang="zh-CN" altLang="en-US" sz="2000" u="none" strike="noStrike" kern="1200" cap="none" normalizeH="0" baseline="0" dirty="0">
                          <a:ln>
                            <a:noFill/>
                          </a:ln>
                          <a:solidFill>
                            <a:schemeClr val="dk1"/>
                          </a:solidFill>
                          <a:effectLst/>
                          <a:latin typeface="Arial" pitchFamily="34" charset="0"/>
                          <a:ea typeface="宋体" pitchFamily="2" charset="-122"/>
                          <a:cs typeface="+mn-cs"/>
                        </a:rPr>
                        <a:t>对于英文来说，</a:t>
                      </a:r>
                      <a:r>
                        <a:rPr kumimoji="0" lang="zh-CN" altLang="en-US" sz="2000" u="none" strike="noStrike" kern="1200" cap="none" normalizeH="0" baseline="0" dirty="0">
                          <a:ln>
                            <a:noFill/>
                          </a:ln>
                          <a:solidFill>
                            <a:schemeClr val="dk1"/>
                          </a:solidFill>
                          <a:effectLst/>
                          <a:latin typeface="+mn-lt"/>
                          <a:ea typeface="+mn-ea"/>
                          <a:cs typeface="+mn-cs"/>
                        </a:rPr>
                        <a:t>相当于</a:t>
                      </a:r>
                      <a:r>
                        <a:rPr kumimoji="0" lang="en-US" altLang="zh-CN" sz="2000" u="none" strike="noStrike" kern="1200" cap="none" normalizeH="0" baseline="0" dirty="0">
                          <a:ln>
                            <a:noFill/>
                          </a:ln>
                          <a:solidFill>
                            <a:schemeClr val="dk1"/>
                          </a:solidFill>
                          <a:effectLst/>
                          <a:latin typeface="+mn-lt"/>
                          <a:ea typeface="+mn-ea"/>
                          <a:cs typeface="+mn-cs"/>
                        </a:rPr>
                        <a:t>[^\t\n\r\f\v]</a:t>
                      </a:r>
                      <a:endParaRPr kumimoji="0" lang="zh-CN" altLang="en-US" sz="2000" u="none" strike="noStrike" kern="1200" cap="none" normalizeH="0" baseline="0" dirty="0">
                        <a:ln>
                          <a:noFill/>
                        </a:ln>
                        <a:solidFill>
                          <a:schemeClr val="dk1"/>
                        </a:solidFill>
                        <a:effectLst/>
                        <a:latin typeface="+mn-lt"/>
                        <a:ea typeface="+mn-ea"/>
                        <a:cs typeface="+mn-cs"/>
                      </a:endParaRPr>
                    </a:p>
                  </a:txBody>
                  <a:tcPr marL="121876" marR="121876" horzOverflow="overflow"/>
                </a:tc>
                <a:extLst>
                  <a:ext uri="{0D108BD9-81ED-4DB2-BD59-A6C34878D82A}">
                    <a16:rowId xmlns:a16="http://schemas.microsoft.com/office/drawing/2014/main" val="3495853207"/>
                  </a:ext>
                </a:extLst>
              </a:tr>
            </a:tbl>
          </a:graphicData>
        </a:graphic>
      </p:graphicFrame>
    </p:spTree>
    <p:extLst>
      <p:ext uri="{BB962C8B-B14F-4D97-AF65-F5344CB8AC3E}">
        <p14:creationId xmlns:p14="http://schemas.microsoft.com/office/powerpoint/2010/main" val="20893884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26481</TotalTime>
  <Words>7627</Words>
  <Application>Microsoft Macintosh PowerPoint</Application>
  <PresentationFormat>宽屏</PresentationFormat>
  <Paragraphs>761</Paragraphs>
  <Slides>27</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等线 Light</vt:lpstr>
      <vt:lpstr>宋体</vt:lpstr>
      <vt:lpstr>Arial Unicode MS</vt:lpstr>
      <vt:lpstr>Arial</vt:lpstr>
      <vt:lpstr>Calibri</vt:lpstr>
      <vt:lpstr>Courier New</vt:lpstr>
      <vt:lpstr>Office 主题​​</vt:lpstr>
      <vt:lpstr>正则表达式(Regular Expression)</vt:lpstr>
      <vt:lpstr>使用模式操作字符串</vt:lpstr>
      <vt:lpstr>re模块: search和match对象</vt:lpstr>
      <vt:lpstr>re模块: search和match对象</vt:lpstr>
      <vt:lpstr>re模块:: findall和finditer</vt:lpstr>
      <vt:lpstr>正则表达式组成</vt:lpstr>
      <vt:lpstr>4.2.1 正则表达式元字符</vt:lpstr>
      <vt:lpstr>4.2.1 正则表达式元字符-字符类</vt:lpstr>
      <vt:lpstr>4.2.1 正则表达式元字符-预定义字符类</vt:lpstr>
      <vt:lpstr>转义字符 \</vt:lpstr>
      <vt:lpstr>4.2.1 正则表达式元字符-边界匹配符</vt:lpstr>
      <vt:lpstr>4.2.1 正则表达式元字符-重复限定符</vt:lpstr>
      <vt:lpstr>匹配算法：贪婪性匹配算法</vt:lpstr>
      <vt:lpstr>匹配算法：懒惰性匹配算法</vt:lpstr>
      <vt:lpstr>4.2.1/4.2.5 正则表达式元字符-分组符</vt:lpstr>
      <vt:lpstr>4.2.1/4.2.5 正则表达式元字符-分组符</vt:lpstr>
      <vt:lpstr>4.2.1/4.2.5 正则表达式元字符-分组符(不作要求）</vt:lpstr>
      <vt:lpstr>4.2.1/4.2.5 正则表达式元字符-分组符(不作要求）</vt:lpstr>
      <vt:lpstr>4.2.1/4.2.5 正则表达式元字符-分组符(不作要求）</vt:lpstr>
      <vt:lpstr>4.2.5 子模式与match对象（不作要求）</vt:lpstr>
      <vt:lpstr>4.2.1/4.2.5 正则表达式元字符-选择符</vt:lpstr>
      <vt:lpstr>4.2.2 re模块主要方法</vt:lpstr>
      <vt:lpstr>4.2.2 re模块主要方法：替换sub</vt:lpstr>
      <vt:lpstr>4.2.2 re模块主要方法：分割split </vt:lpstr>
      <vt:lpstr>4.2.4 使用正则表达式对象</vt:lpstr>
      <vt:lpstr>4.2.5 子模式与match对象</vt:lpstr>
      <vt:lpstr>4.2.5 子模式与match对象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字符串与正则表达式</dc:title>
  <dc:creator>dlmao</dc:creator>
  <cp:lastModifiedBy>Microsoft Office User</cp:lastModifiedBy>
  <cp:revision>293</cp:revision>
  <dcterms:created xsi:type="dcterms:W3CDTF">2016-10-28T06:25:53Z</dcterms:created>
  <dcterms:modified xsi:type="dcterms:W3CDTF">2018-12-02T22:57:05Z</dcterms:modified>
</cp:coreProperties>
</file>