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0679385865_0_8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g10679385865_0_8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03d8970a4a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03d8970a4a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03d8970a4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03d8970a4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0556fbb46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0556fbb46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5275" lvl="0" marL="457200" rtl="0" algn="l">
              <a:lnSpc>
                <a:spcPct val="115000"/>
              </a:lnSpc>
              <a:spcBef>
                <a:spcPts val="1200"/>
              </a:spcBef>
              <a:spcAft>
                <a:spcPts val="0"/>
              </a:spcAft>
              <a:buClr>
                <a:schemeClr val="dk1"/>
              </a:buClr>
              <a:buSzPts val="1050"/>
              <a:buChar char="●"/>
            </a:pPr>
            <a:r>
              <a:rPr lang="en" sz="1050">
                <a:solidFill>
                  <a:schemeClr val="dk1"/>
                </a:solidFill>
              </a:rPr>
              <a:t>price_spread: the difference between ask price and bid price. Wide spread means low liquidity, leading to high volatility.</a:t>
            </a:r>
            <a:endParaRPr sz="1050">
              <a:solidFill>
                <a:schemeClr val="dk1"/>
              </a:solidFill>
            </a:endParaRPr>
          </a:p>
          <a:p>
            <a:pPr indent="-295275" lvl="0" marL="457200" rtl="0" algn="l">
              <a:lnSpc>
                <a:spcPct val="115000"/>
              </a:lnSpc>
              <a:spcBef>
                <a:spcPts val="0"/>
              </a:spcBef>
              <a:spcAft>
                <a:spcPts val="0"/>
              </a:spcAft>
              <a:buClr>
                <a:schemeClr val="dk1"/>
              </a:buClr>
              <a:buSzPts val="1050"/>
              <a:buChar char="●"/>
            </a:pPr>
            <a:r>
              <a:rPr lang="en" sz="1050">
                <a:solidFill>
                  <a:schemeClr val="dk1"/>
                </a:solidFill>
              </a:rPr>
              <a:t>volume: the sum of the ask/bid size. Low volume means low liquidity, leading to high volatility</a:t>
            </a:r>
            <a:endParaRPr sz="1050">
              <a:solidFill>
                <a:schemeClr val="dk1"/>
              </a:solidFill>
            </a:endParaRPr>
          </a:p>
          <a:p>
            <a:pPr indent="-295275" lvl="0" marL="457200" rtl="0" algn="l">
              <a:lnSpc>
                <a:spcPct val="115000"/>
              </a:lnSpc>
              <a:spcBef>
                <a:spcPts val="0"/>
              </a:spcBef>
              <a:spcAft>
                <a:spcPts val="0"/>
              </a:spcAft>
              <a:buClr>
                <a:schemeClr val="dk1"/>
              </a:buClr>
              <a:buSzPts val="1050"/>
              <a:buChar char="●"/>
            </a:pPr>
            <a:r>
              <a:rPr lang="en" sz="1050">
                <a:solidFill>
                  <a:schemeClr val="dk1"/>
                </a:solidFill>
              </a:rPr>
              <a:t>volume_imbalance: the difference between ask size and bid size. Large imbalance means low liquidity for one side, leading to high volatility</a:t>
            </a:r>
            <a:endParaRPr sz="1050">
              <a:solidFill>
                <a:schemeClr val="dk1"/>
              </a:solidFill>
            </a:endParaRPr>
          </a:p>
          <a:p>
            <a:pPr indent="0" lvl="0" marL="0" rtl="0" algn="l">
              <a:spcBef>
                <a:spcPts val="150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0672d90600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0672d9060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03d8970a4a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03d8970a4a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0556fbb464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0556fbb464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0556fbb464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0556fbb464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03d8970a4a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03d8970a4a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03d8970a4a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03d8970a4a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0556fbb68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0556fbb68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03d8970a4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03d8970a4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03d8970a4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03d8970a4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03d8970a4a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03d8970a4a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03d8970a4a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03d8970a4a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3d8970a4a_0_1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3d8970a4a_0_1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03d8970a4a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03d8970a4a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03d8970a4a_0_17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03d8970a4a_0_17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11.png"/><Relationship Id="rId5"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20.png"/><Relationship Id="rId5"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4.png"/><Relationship Id="rId4" Type="http://schemas.openxmlformats.org/officeDocument/2006/relationships/image" Target="../media/image32.png"/><Relationship Id="rId5" Type="http://schemas.openxmlformats.org/officeDocument/2006/relationships/image" Target="../media/image26.png"/><Relationship Id="rId6" Type="http://schemas.openxmlformats.org/officeDocument/2006/relationships/image" Target="../media/image27.png"/><Relationship Id="rId7" Type="http://schemas.openxmlformats.org/officeDocument/2006/relationships/image" Target="../media/image3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8.png"/><Relationship Id="rId4" Type="http://schemas.openxmlformats.org/officeDocument/2006/relationships/image" Target="../media/image31.png"/><Relationship Id="rId5"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1" Type="http://schemas.openxmlformats.org/officeDocument/2006/relationships/hyperlink" Target="https://kaggle.com/lucasmorin/realised-vol-weighted-regression-baseline" TargetMode="External"/><Relationship Id="rId10" Type="http://schemas.openxmlformats.org/officeDocument/2006/relationships/hyperlink" Target="https://kaggle.com/chumajin/optiver-realized-eda-for-starter-english-version" TargetMode="External"/><Relationship Id="rId13" Type="http://schemas.openxmlformats.org/officeDocument/2006/relationships/hyperlink" Target="https://medium.datadriveninvestor.com/random-forest-pros-and-cons-c1c42fb64f04" TargetMode="External"/><Relationship Id="rId12" Type="http://schemas.openxmlformats.org/officeDocument/2006/relationships/hyperlink" Target="https://kaggle.com/lucasmorin/realised-vol-weighted-regression-baseline" TargetMode="External"/><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kaggle.com/tommy1028/lightgbm-starter-with-feature-engineering-idea" TargetMode="External"/><Relationship Id="rId4" Type="http://schemas.openxmlformats.org/officeDocument/2006/relationships/hyperlink" Target="https://kaggle.com/tommy1028/lightgbm-starter-with-feature-engineering-idea" TargetMode="External"/><Relationship Id="rId9" Type="http://schemas.openxmlformats.org/officeDocument/2006/relationships/hyperlink" Target="https://kaggle.com/chumajin/optiver-realized-eda-for-starter-english-version" TargetMode="External"/><Relationship Id="rId14" Type="http://schemas.openxmlformats.org/officeDocument/2006/relationships/hyperlink" Target="https://medium.datadriveninvestor.com/random-forest-pros-and-cons-c1c42fb64f04" TargetMode="External"/><Relationship Id="rId5" Type="http://schemas.openxmlformats.org/officeDocument/2006/relationships/hyperlink" Target="https://kaggle.com/alexioslyon/lgbm-baseline" TargetMode="External"/><Relationship Id="rId6" Type="http://schemas.openxmlformats.org/officeDocument/2006/relationships/hyperlink" Target="https://kaggle.com/alexioslyon/lgbm-baseline" TargetMode="External"/><Relationship Id="rId7" Type="http://schemas.openxmlformats.org/officeDocument/2006/relationships/hyperlink" Target="https://kaggle.com/c/optiver-realized-volatility-prediction" TargetMode="External"/><Relationship Id="rId8" Type="http://schemas.openxmlformats.org/officeDocument/2006/relationships/hyperlink" Target="https://kaggle.com/c/optiver-realized-volatility-predict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7.png"/><Relationship Id="rId5"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18.png"/><Relationship Id="rId5"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6.png"/><Relationship Id="rId4" Type="http://schemas.openxmlformats.org/officeDocument/2006/relationships/image" Target="../media/image21.png"/><Relationship Id="rId5" Type="http://schemas.openxmlformats.org/officeDocument/2006/relationships/image" Target="../media/image3.png"/><Relationship Id="rId6"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4" name="Shape 84"/>
        <p:cNvGrpSpPr/>
        <p:nvPr/>
      </p:nvGrpSpPr>
      <p:grpSpPr>
        <a:xfrm>
          <a:off x="0" y="0"/>
          <a:ext cx="0" cy="0"/>
          <a:chOff x="0" y="0"/>
          <a:chExt cx="0" cy="0"/>
        </a:xfrm>
      </p:grpSpPr>
      <p:sp>
        <p:nvSpPr>
          <p:cNvPr id="85" name="Google Shape;85;p13"/>
          <p:cNvSpPr/>
          <p:nvPr/>
        </p:nvSpPr>
        <p:spPr>
          <a:xfrm>
            <a:off x="0" y="0"/>
            <a:ext cx="91416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6" name="Google Shape;86;p13"/>
          <p:cNvSpPr txBox="1"/>
          <p:nvPr>
            <p:ph type="ctrTitle"/>
          </p:nvPr>
        </p:nvSpPr>
        <p:spPr>
          <a:xfrm>
            <a:off x="628650" y="338535"/>
            <a:ext cx="7884300" cy="3049800"/>
          </a:xfrm>
          <a:prstGeom prst="rect">
            <a:avLst/>
          </a:prstGeom>
          <a:solidFill>
            <a:schemeClr val="dk1"/>
          </a:solidFill>
          <a:ln cap="flat" cmpd="sng" w="9525">
            <a:solidFill>
              <a:schemeClr val="dk1"/>
            </a:solidFill>
            <a:prstDash val="solid"/>
            <a:round/>
            <a:headEnd len="sm" w="sm" type="none"/>
            <a:tailEnd len="sm" w="sm" type="none"/>
          </a:ln>
        </p:spPr>
        <p:txBody>
          <a:bodyPr anchorCtr="0" anchor="b" bIns="91425" lIns="91425" spcFirstLastPara="1" rIns="91425" wrap="square" tIns="91425">
            <a:normAutofit/>
          </a:bodyPr>
          <a:lstStyle/>
          <a:p>
            <a:pPr indent="0" lvl="0" marL="0" rtl="0" algn="l">
              <a:lnSpc>
                <a:spcPct val="90000"/>
              </a:lnSpc>
              <a:spcBef>
                <a:spcPts val="0"/>
              </a:spcBef>
              <a:spcAft>
                <a:spcPts val="0"/>
              </a:spcAft>
              <a:buClr>
                <a:schemeClr val="dk1"/>
              </a:buClr>
              <a:buSzPts val="5000"/>
              <a:buFont typeface="Arial"/>
              <a:buNone/>
            </a:pPr>
            <a:r>
              <a:rPr lang="en" sz="5000"/>
              <a:t>Optiver Realized Volatility Prediction</a:t>
            </a:r>
            <a:endParaRPr/>
          </a:p>
        </p:txBody>
      </p:sp>
      <p:sp>
        <p:nvSpPr>
          <p:cNvPr id="87" name="Google Shape;87;p13"/>
          <p:cNvSpPr txBox="1"/>
          <p:nvPr>
            <p:ph idx="1" type="subTitle"/>
          </p:nvPr>
        </p:nvSpPr>
        <p:spPr>
          <a:xfrm>
            <a:off x="628649" y="3737457"/>
            <a:ext cx="7884300" cy="845100"/>
          </a:xfrm>
          <a:prstGeom prst="rect">
            <a:avLst/>
          </a:prstGeom>
          <a:solidFill>
            <a:schemeClr val="dk1"/>
          </a:solidFill>
          <a:ln>
            <a:noFill/>
          </a:ln>
        </p:spPr>
        <p:txBody>
          <a:bodyPr anchorCtr="0" anchor="t" bIns="91425" lIns="91425" spcFirstLastPara="1" rIns="91425" wrap="square" tIns="91425">
            <a:normAutofit/>
          </a:bodyPr>
          <a:lstStyle/>
          <a:p>
            <a:pPr indent="0" lvl="0" marL="0" rtl="0" algn="l">
              <a:lnSpc>
                <a:spcPct val="90000"/>
              </a:lnSpc>
              <a:spcBef>
                <a:spcPts val="0"/>
              </a:spcBef>
              <a:spcAft>
                <a:spcPts val="600"/>
              </a:spcAft>
              <a:buClr>
                <a:schemeClr val="dk1"/>
              </a:buClr>
              <a:buSzPts val="1800"/>
              <a:buNone/>
            </a:pPr>
            <a:r>
              <a:rPr lang="en"/>
              <a:t>Chensheng Ma, Deyu Li, Zeyang Zhou</a:t>
            </a:r>
            <a:endParaRPr/>
          </a:p>
        </p:txBody>
      </p:sp>
      <p:sp>
        <p:nvSpPr>
          <p:cNvPr id="88" name="Google Shape;88;p13"/>
          <p:cNvSpPr/>
          <p:nvPr/>
        </p:nvSpPr>
        <p:spPr>
          <a:xfrm>
            <a:off x="628650" y="3538946"/>
            <a:ext cx="4057650" cy="13716"/>
          </a:xfrm>
          <a:custGeom>
            <a:rect b="b" l="l" r="r" t="t"/>
            <a:pathLst>
              <a:path extrusionOk="0" fill="none" h="13716" w="4057650">
                <a:moveTo>
                  <a:pt x="0" y="0"/>
                </a:moveTo>
                <a:cubicBezTo>
                  <a:pt x="367148" y="-8908"/>
                  <a:pt x="517612" y="4501"/>
                  <a:pt x="757428" y="0"/>
                </a:cubicBezTo>
                <a:cubicBezTo>
                  <a:pt x="1032602" y="-7253"/>
                  <a:pt x="1110097" y="-4084"/>
                  <a:pt x="1474279" y="0"/>
                </a:cubicBezTo>
                <a:cubicBezTo>
                  <a:pt x="1838373" y="-7421"/>
                  <a:pt x="1905070" y="-3632"/>
                  <a:pt x="2191131" y="0"/>
                </a:cubicBezTo>
                <a:cubicBezTo>
                  <a:pt x="2479083" y="8044"/>
                  <a:pt x="2590278" y="-15025"/>
                  <a:pt x="2745676" y="0"/>
                </a:cubicBezTo>
                <a:cubicBezTo>
                  <a:pt x="2939709" y="9877"/>
                  <a:pt x="3136017" y="-24028"/>
                  <a:pt x="3340798" y="0"/>
                </a:cubicBezTo>
                <a:cubicBezTo>
                  <a:pt x="3577524" y="19058"/>
                  <a:pt x="3755433" y="-7221"/>
                  <a:pt x="4057650" y="0"/>
                </a:cubicBezTo>
                <a:cubicBezTo>
                  <a:pt x="4057445" y="4501"/>
                  <a:pt x="4058270" y="7438"/>
                  <a:pt x="4057650" y="13716"/>
                </a:cubicBezTo>
                <a:cubicBezTo>
                  <a:pt x="3746991" y="46900"/>
                  <a:pt x="3642040" y="-13712"/>
                  <a:pt x="3381375" y="13716"/>
                </a:cubicBezTo>
                <a:cubicBezTo>
                  <a:pt x="3142532" y="64771"/>
                  <a:pt x="2955382" y="-7162"/>
                  <a:pt x="2826830" y="13716"/>
                </a:cubicBezTo>
                <a:cubicBezTo>
                  <a:pt x="2734164" y="26064"/>
                  <a:pt x="2422331" y="12987"/>
                  <a:pt x="2272284" y="13716"/>
                </a:cubicBezTo>
                <a:cubicBezTo>
                  <a:pt x="2111408" y="20158"/>
                  <a:pt x="1888168" y="21489"/>
                  <a:pt x="1555432" y="13716"/>
                </a:cubicBezTo>
                <a:cubicBezTo>
                  <a:pt x="1389125" y="3117"/>
                  <a:pt x="1177551" y="39730"/>
                  <a:pt x="960310" y="13716"/>
                </a:cubicBezTo>
                <a:cubicBezTo>
                  <a:pt x="875922" y="-39900"/>
                  <a:pt x="323458" y="10262"/>
                  <a:pt x="0" y="13716"/>
                </a:cubicBezTo>
                <a:cubicBezTo>
                  <a:pt x="-331" y="11187"/>
                  <a:pt x="993" y="6491"/>
                  <a:pt x="0" y="0"/>
                </a:cubicBezTo>
                <a:close/>
              </a:path>
              <a:path extrusionOk="0" h="13716" w="4057650">
                <a:moveTo>
                  <a:pt x="0" y="0"/>
                </a:moveTo>
                <a:cubicBezTo>
                  <a:pt x="242151" y="36334"/>
                  <a:pt x="500401" y="29139"/>
                  <a:pt x="635698" y="0"/>
                </a:cubicBezTo>
                <a:cubicBezTo>
                  <a:pt x="783144" y="-32004"/>
                  <a:pt x="950843" y="-4485"/>
                  <a:pt x="1190244" y="0"/>
                </a:cubicBezTo>
                <a:cubicBezTo>
                  <a:pt x="1493739" y="37672"/>
                  <a:pt x="1683931" y="-5135"/>
                  <a:pt x="1947672" y="0"/>
                </a:cubicBezTo>
                <a:cubicBezTo>
                  <a:pt x="2231467" y="29157"/>
                  <a:pt x="2283780" y="-18583"/>
                  <a:pt x="2583370" y="0"/>
                </a:cubicBezTo>
                <a:cubicBezTo>
                  <a:pt x="2879743" y="13186"/>
                  <a:pt x="3001896" y="40538"/>
                  <a:pt x="3219069" y="0"/>
                </a:cubicBezTo>
                <a:cubicBezTo>
                  <a:pt x="3480307" y="-5034"/>
                  <a:pt x="3756341" y="17550"/>
                  <a:pt x="4057650" y="0"/>
                </a:cubicBezTo>
                <a:cubicBezTo>
                  <a:pt x="4056913" y="2900"/>
                  <a:pt x="4056504" y="10718"/>
                  <a:pt x="4057650" y="13716"/>
                </a:cubicBezTo>
                <a:cubicBezTo>
                  <a:pt x="3866391" y="10757"/>
                  <a:pt x="3683092" y="22641"/>
                  <a:pt x="3381375" y="13716"/>
                </a:cubicBezTo>
                <a:cubicBezTo>
                  <a:pt x="3077442" y="-36111"/>
                  <a:pt x="2959293" y="-9904"/>
                  <a:pt x="2826830" y="13716"/>
                </a:cubicBezTo>
                <a:cubicBezTo>
                  <a:pt x="2745586" y="48996"/>
                  <a:pt x="2366651" y="54820"/>
                  <a:pt x="2150555" y="13716"/>
                </a:cubicBezTo>
                <a:cubicBezTo>
                  <a:pt x="1889766" y="-21926"/>
                  <a:pt x="1744011" y="-27260"/>
                  <a:pt x="1474280" y="13716"/>
                </a:cubicBezTo>
                <a:cubicBezTo>
                  <a:pt x="1211536" y="18423"/>
                  <a:pt x="970196" y="30950"/>
                  <a:pt x="838581" y="13716"/>
                </a:cubicBezTo>
                <a:cubicBezTo>
                  <a:pt x="683899" y="-9022"/>
                  <a:pt x="224248" y="-47016"/>
                  <a:pt x="0" y="13716"/>
                </a:cubicBezTo>
                <a:cubicBezTo>
                  <a:pt x="324" y="6999"/>
                  <a:pt x="221" y="2972"/>
                  <a:pt x="0" y="0"/>
                </a:cubicBezTo>
                <a:close/>
              </a:path>
              <a:path extrusionOk="0" fill="none" h="13716" w="4057650">
                <a:moveTo>
                  <a:pt x="0" y="0"/>
                </a:moveTo>
                <a:cubicBezTo>
                  <a:pt x="358409" y="-4652"/>
                  <a:pt x="486702" y="12101"/>
                  <a:pt x="757428" y="0"/>
                </a:cubicBezTo>
                <a:cubicBezTo>
                  <a:pt x="1022678" y="-8760"/>
                  <a:pt x="1108573" y="-4098"/>
                  <a:pt x="1474279" y="0"/>
                </a:cubicBezTo>
                <a:cubicBezTo>
                  <a:pt x="1819257" y="16644"/>
                  <a:pt x="1919656" y="-4532"/>
                  <a:pt x="2191131" y="0"/>
                </a:cubicBezTo>
                <a:cubicBezTo>
                  <a:pt x="2458468" y="10266"/>
                  <a:pt x="2618941" y="-8527"/>
                  <a:pt x="2745676" y="0"/>
                </a:cubicBezTo>
                <a:cubicBezTo>
                  <a:pt x="2931643" y="26136"/>
                  <a:pt x="3158142" y="-56944"/>
                  <a:pt x="3340798" y="0"/>
                </a:cubicBezTo>
                <a:cubicBezTo>
                  <a:pt x="3532039" y="10299"/>
                  <a:pt x="3748090" y="-3814"/>
                  <a:pt x="4057650" y="0"/>
                </a:cubicBezTo>
                <a:cubicBezTo>
                  <a:pt x="4057333" y="4276"/>
                  <a:pt x="4057768" y="7437"/>
                  <a:pt x="4057650" y="13716"/>
                </a:cubicBezTo>
                <a:cubicBezTo>
                  <a:pt x="3759943" y="44812"/>
                  <a:pt x="3655385" y="-12313"/>
                  <a:pt x="3381375" y="13716"/>
                </a:cubicBezTo>
                <a:cubicBezTo>
                  <a:pt x="3117080" y="43667"/>
                  <a:pt x="2965830" y="11179"/>
                  <a:pt x="2826830" y="13716"/>
                </a:cubicBezTo>
                <a:cubicBezTo>
                  <a:pt x="2719180" y="50001"/>
                  <a:pt x="2405341" y="23637"/>
                  <a:pt x="2272284" y="13716"/>
                </a:cubicBezTo>
                <a:cubicBezTo>
                  <a:pt x="2146521" y="37825"/>
                  <a:pt x="1920511" y="43731"/>
                  <a:pt x="1555432" y="13716"/>
                </a:cubicBezTo>
                <a:cubicBezTo>
                  <a:pt x="1341297" y="-14932"/>
                  <a:pt x="1185337" y="6286"/>
                  <a:pt x="960310" y="13716"/>
                </a:cubicBezTo>
                <a:cubicBezTo>
                  <a:pt x="797841" y="-31644"/>
                  <a:pt x="348704" y="-84402"/>
                  <a:pt x="0" y="13716"/>
                </a:cubicBezTo>
                <a:cubicBezTo>
                  <a:pt x="-929" y="10136"/>
                  <a:pt x="7" y="6795"/>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2"/>
          <p:cNvSpPr txBox="1"/>
          <p:nvPr>
            <p:ph type="title"/>
          </p:nvPr>
        </p:nvSpPr>
        <p:spPr>
          <a:xfrm>
            <a:off x="83100" y="275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 - </a:t>
            </a:r>
            <a:r>
              <a:rPr lang="en" sz="1800"/>
              <a:t>evaluation metric</a:t>
            </a:r>
            <a:r>
              <a:rPr lang="en" sz="1800"/>
              <a:t> </a:t>
            </a:r>
            <a:endParaRPr/>
          </a:p>
        </p:txBody>
      </p:sp>
      <p:sp>
        <p:nvSpPr>
          <p:cNvPr id="177" name="Google Shape;177;p22"/>
          <p:cNvSpPr txBox="1"/>
          <p:nvPr/>
        </p:nvSpPr>
        <p:spPr>
          <a:xfrm>
            <a:off x="354875" y="940175"/>
            <a:ext cx="7186800" cy="475500"/>
          </a:xfrm>
          <a:prstGeom prst="rect">
            <a:avLst/>
          </a:prstGeom>
          <a:noFill/>
          <a:ln>
            <a:noFill/>
          </a:ln>
        </p:spPr>
        <p:txBody>
          <a:bodyPr anchorCtr="0" anchor="t" bIns="91425" lIns="91425" spcFirstLastPara="1" rIns="91425" wrap="square" tIns="91425">
            <a:spAutoFit/>
          </a:bodyPr>
          <a:lstStyle/>
          <a:p>
            <a:pPr indent="-295275" lvl="0" marL="457200" rtl="0" algn="l">
              <a:lnSpc>
                <a:spcPct val="90000"/>
              </a:lnSpc>
              <a:spcBef>
                <a:spcPts val="0"/>
              </a:spcBef>
              <a:spcAft>
                <a:spcPts val="0"/>
              </a:spcAft>
              <a:buClr>
                <a:schemeClr val="dk1"/>
              </a:buClr>
              <a:buSzPts val="1050"/>
              <a:buChar char="●"/>
            </a:pPr>
            <a:r>
              <a:rPr b="1" lang="en" sz="1050">
                <a:solidFill>
                  <a:schemeClr val="dk1"/>
                </a:solidFill>
                <a:highlight>
                  <a:srgbClr val="FFFFFF"/>
                </a:highlight>
              </a:rPr>
              <a:t>Submissions are evaluated using the root mean square percentage error, defined as:</a:t>
            </a:r>
            <a:r>
              <a:rPr lang="en" sz="2100">
                <a:solidFill>
                  <a:schemeClr val="dk1"/>
                </a:solidFill>
              </a:rPr>
              <a:t> </a:t>
            </a:r>
            <a:r>
              <a:rPr lang="en" sz="1500">
                <a:solidFill>
                  <a:schemeClr val="dk1"/>
                </a:solidFill>
                <a:highlight>
                  <a:schemeClr val="lt1"/>
                </a:highlight>
              </a:rPr>
              <a:t> </a:t>
            </a:r>
            <a:endParaRPr/>
          </a:p>
        </p:txBody>
      </p:sp>
      <p:pic>
        <p:nvPicPr>
          <p:cNvPr id="178" name="Google Shape;178;p22"/>
          <p:cNvPicPr preferRelativeResize="0"/>
          <p:nvPr/>
        </p:nvPicPr>
        <p:blipFill rotWithShape="1">
          <a:blip r:embed="rId3">
            <a:alphaModFix/>
          </a:blip>
          <a:srcRect b="0" l="0" r="0" t="0"/>
          <a:stretch/>
        </p:blipFill>
        <p:spPr>
          <a:xfrm>
            <a:off x="1083967" y="1507577"/>
            <a:ext cx="6233615" cy="1605155"/>
          </a:xfrm>
          <a:prstGeom prst="rect">
            <a:avLst/>
          </a:prstGeom>
          <a:noFill/>
          <a:ln>
            <a:noFill/>
          </a:ln>
        </p:spPr>
      </p:pic>
      <p:cxnSp>
        <p:nvCxnSpPr>
          <p:cNvPr id="179" name="Google Shape;179;p22"/>
          <p:cNvCxnSpPr>
            <a:endCxn id="180" idx="0"/>
          </p:cNvCxnSpPr>
          <p:nvPr/>
        </p:nvCxnSpPr>
        <p:spPr>
          <a:xfrm flipH="1">
            <a:off x="3647525" y="2599825"/>
            <a:ext cx="1002900" cy="862800"/>
          </a:xfrm>
          <a:prstGeom prst="straightConnector1">
            <a:avLst/>
          </a:prstGeom>
          <a:noFill/>
          <a:ln cap="flat" cmpd="sng" w="9525">
            <a:solidFill>
              <a:schemeClr val="dk2"/>
            </a:solidFill>
            <a:prstDash val="solid"/>
            <a:round/>
            <a:headEnd len="med" w="med" type="none"/>
            <a:tailEnd len="med" w="med" type="triangle"/>
          </a:ln>
        </p:spPr>
      </p:cxnSp>
      <p:cxnSp>
        <p:nvCxnSpPr>
          <p:cNvPr id="181" name="Google Shape;181;p22"/>
          <p:cNvCxnSpPr/>
          <p:nvPr/>
        </p:nvCxnSpPr>
        <p:spPr>
          <a:xfrm>
            <a:off x="5367525" y="2594125"/>
            <a:ext cx="771000" cy="874200"/>
          </a:xfrm>
          <a:prstGeom prst="straightConnector1">
            <a:avLst/>
          </a:prstGeom>
          <a:noFill/>
          <a:ln cap="flat" cmpd="sng" w="9525">
            <a:solidFill>
              <a:schemeClr val="dk2"/>
            </a:solidFill>
            <a:prstDash val="solid"/>
            <a:round/>
            <a:headEnd len="med" w="med" type="none"/>
            <a:tailEnd len="med" w="med" type="triangle"/>
          </a:ln>
        </p:spPr>
      </p:cxnSp>
      <p:sp>
        <p:nvSpPr>
          <p:cNvPr id="180" name="Google Shape;180;p22"/>
          <p:cNvSpPr txBox="1"/>
          <p:nvPr/>
        </p:nvSpPr>
        <p:spPr>
          <a:xfrm>
            <a:off x="2476475" y="3462625"/>
            <a:ext cx="2342100" cy="346200"/>
          </a:xfrm>
          <a:prstGeom prst="rect">
            <a:avLst/>
          </a:prstGeom>
          <a:noFill/>
          <a:ln>
            <a:noFill/>
          </a:ln>
        </p:spPr>
        <p:txBody>
          <a:bodyPr anchorCtr="0" anchor="t" bIns="91425" lIns="91425" spcFirstLastPara="1" rIns="91425" wrap="square" tIns="91425">
            <a:spAutoFit/>
          </a:bodyPr>
          <a:lstStyle/>
          <a:p>
            <a:pPr indent="0" lvl="0" marL="457200" rtl="0" algn="l">
              <a:lnSpc>
                <a:spcPct val="140000"/>
              </a:lnSpc>
              <a:spcBef>
                <a:spcPts val="0"/>
              </a:spcBef>
              <a:spcAft>
                <a:spcPts val="600"/>
              </a:spcAft>
              <a:buNone/>
            </a:pPr>
            <a:r>
              <a:rPr b="1" lang="en" sz="1050">
                <a:solidFill>
                  <a:schemeClr val="dk1"/>
                </a:solidFill>
                <a:highlight>
                  <a:srgbClr val="FFFFFF"/>
                </a:highlight>
              </a:rPr>
              <a:t>Realized volatility</a:t>
            </a:r>
            <a:endParaRPr/>
          </a:p>
        </p:txBody>
      </p:sp>
      <p:sp>
        <p:nvSpPr>
          <p:cNvPr id="182" name="Google Shape;182;p22"/>
          <p:cNvSpPr txBox="1"/>
          <p:nvPr/>
        </p:nvSpPr>
        <p:spPr>
          <a:xfrm>
            <a:off x="4818575" y="3462625"/>
            <a:ext cx="2738700" cy="346200"/>
          </a:xfrm>
          <a:prstGeom prst="rect">
            <a:avLst/>
          </a:prstGeom>
          <a:noFill/>
          <a:ln>
            <a:noFill/>
          </a:ln>
        </p:spPr>
        <p:txBody>
          <a:bodyPr anchorCtr="0" anchor="t" bIns="91425" lIns="91425" spcFirstLastPara="1" rIns="91425" wrap="square" tIns="91425">
            <a:spAutoFit/>
          </a:bodyPr>
          <a:lstStyle/>
          <a:p>
            <a:pPr indent="0" lvl="0" marL="457200" rtl="0" algn="l">
              <a:lnSpc>
                <a:spcPct val="140000"/>
              </a:lnSpc>
              <a:spcBef>
                <a:spcPts val="0"/>
              </a:spcBef>
              <a:spcAft>
                <a:spcPts val="600"/>
              </a:spcAft>
              <a:buNone/>
            </a:pPr>
            <a:r>
              <a:rPr b="1" lang="en" sz="1050">
                <a:solidFill>
                  <a:schemeClr val="dk1"/>
                </a:solidFill>
                <a:highlight>
                  <a:srgbClr val="FFFFFF"/>
                </a:highlight>
              </a:rPr>
              <a:t>Predicted </a:t>
            </a:r>
            <a:r>
              <a:rPr b="1" lang="en" sz="1050">
                <a:solidFill>
                  <a:schemeClr val="dk1"/>
                </a:solidFill>
                <a:highlight>
                  <a:srgbClr val="FFFFFF"/>
                </a:highlight>
              </a:rPr>
              <a:t>Realized volatility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a:t>
            </a:r>
            <a:r>
              <a:rPr lang="en"/>
              <a:t>engineering</a:t>
            </a:r>
            <a:r>
              <a:rPr lang="en"/>
              <a:t> </a:t>
            </a:r>
            <a:endParaRPr sz="1800"/>
          </a:p>
          <a:p>
            <a:pPr indent="0" lvl="0" marL="0" rtl="0" algn="l">
              <a:spcBef>
                <a:spcPts val="0"/>
              </a:spcBef>
              <a:spcAft>
                <a:spcPts val="0"/>
              </a:spcAft>
              <a:buNone/>
            </a:pPr>
            <a:r>
              <a:t/>
            </a:r>
            <a:endParaRPr/>
          </a:p>
        </p:txBody>
      </p:sp>
      <p:sp>
        <p:nvSpPr>
          <p:cNvPr id="188" name="Google Shape;188;p23"/>
          <p:cNvSpPr txBox="1"/>
          <p:nvPr>
            <p:ph idx="1" type="body"/>
          </p:nvPr>
        </p:nvSpPr>
        <p:spPr>
          <a:xfrm>
            <a:off x="310900" y="1152475"/>
            <a:ext cx="8520600" cy="377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Since the feature we have is limited, so </a:t>
            </a:r>
            <a:r>
              <a:rPr lang="en"/>
              <a:t>according</a:t>
            </a:r>
            <a:r>
              <a:rPr lang="en"/>
              <a:t> to some fundamental </a:t>
            </a:r>
            <a:r>
              <a:rPr lang="en"/>
              <a:t>mathematical functions</a:t>
            </a:r>
            <a:r>
              <a:rPr lang="en"/>
              <a:t> we create some new features:</a:t>
            </a:r>
            <a:endParaRPr/>
          </a:p>
          <a:p>
            <a:pPr indent="-342900" lvl="0" marL="457200" rtl="0" algn="l">
              <a:spcBef>
                <a:spcPts val="1200"/>
              </a:spcBef>
              <a:spcAft>
                <a:spcPts val="0"/>
              </a:spcAft>
              <a:buSzPts val="1800"/>
              <a:buAutoNum type="arabicPeriod"/>
            </a:pPr>
            <a:r>
              <a:rPr lang="en"/>
              <a:t>Multiple bid price 1/2  and ask price 1/2 </a:t>
            </a:r>
            <a:r>
              <a:rPr lang="en"/>
              <a:t>intersectly:</a:t>
            </a:r>
            <a:endParaRPr/>
          </a:p>
          <a:p>
            <a:pPr indent="0" lvl="0" marL="457200" marR="0" rtl="0" algn="l">
              <a:spcBef>
                <a:spcPts val="1200"/>
              </a:spcBef>
              <a:spcAft>
                <a:spcPts val="0"/>
              </a:spcAft>
              <a:buNone/>
            </a:pPr>
            <a:r>
              <a:rPr lang="en" sz="1100"/>
              <a:t>bid_price1 * ask_price1 ; </a:t>
            </a:r>
            <a:r>
              <a:rPr lang="en" sz="1100"/>
              <a:t>bid_price2 * ask_price2 ; bid_price1 * ask_price2 ; bid_price2 * ask_price1</a:t>
            </a:r>
            <a:endParaRPr sz="1100"/>
          </a:p>
          <a:p>
            <a:pPr indent="-342900" lvl="0" marL="457200" rtl="0" algn="l">
              <a:spcBef>
                <a:spcPts val="1200"/>
              </a:spcBef>
              <a:spcAft>
                <a:spcPts val="0"/>
              </a:spcAft>
              <a:buSzPts val="1800"/>
              <a:buAutoNum type="arabicPeriod"/>
            </a:pPr>
            <a:r>
              <a:rPr lang="en"/>
              <a:t>Adjust</a:t>
            </a:r>
            <a:r>
              <a:rPr lang="en"/>
              <a:t> given WAP formula:</a:t>
            </a:r>
            <a:endParaRPr/>
          </a:p>
          <a:p>
            <a:pPr indent="0" lvl="0" marL="457200" rtl="0" algn="l">
              <a:spcBef>
                <a:spcPts val="1200"/>
              </a:spcBef>
              <a:spcAft>
                <a:spcPts val="1200"/>
              </a:spcAft>
              <a:buNone/>
            </a:pPr>
            <a:r>
              <a:t/>
            </a:r>
            <a:endParaRPr/>
          </a:p>
        </p:txBody>
      </p:sp>
      <p:pic>
        <p:nvPicPr>
          <p:cNvPr id="189" name="Google Shape;189;p23"/>
          <p:cNvPicPr preferRelativeResize="0"/>
          <p:nvPr/>
        </p:nvPicPr>
        <p:blipFill>
          <a:blip r:embed="rId3">
            <a:alphaModFix/>
          </a:blip>
          <a:stretch>
            <a:fillRect/>
          </a:stretch>
        </p:blipFill>
        <p:spPr>
          <a:xfrm>
            <a:off x="952500" y="3190675"/>
            <a:ext cx="3301927" cy="423325"/>
          </a:xfrm>
          <a:prstGeom prst="rect">
            <a:avLst/>
          </a:prstGeom>
          <a:noFill/>
          <a:ln>
            <a:noFill/>
          </a:ln>
        </p:spPr>
      </p:pic>
      <p:pic>
        <p:nvPicPr>
          <p:cNvPr id="190" name="Google Shape;190;p23"/>
          <p:cNvPicPr preferRelativeResize="0"/>
          <p:nvPr/>
        </p:nvPicPr>
        <p:blipFill>
          <a:blip r:embed="rId4">
            <a:alphaModFix/>
          </a:blip>
          <a:stretch>
            <a:fillRect/>
          </a:stretch>
        </p:blipFill>
        <p:spPr>
          <a:xfrm>
            <a:off x="896475" y="3752426"/>
            <a:ext cx="3301927" cy="384042"/>
          </a:xfrm>
          <a:prstGeom prst="rect">
            <a:avLst/>
          </a:prstGeom>
          <a:noFill/>
          <a:ln>
            <a:noFill/>
          </a:ln>
        </p:spPr>
      </p:pic>
      <p:pic>
        <p:nvPicPr>
          <p:cNvPr id="191" name="Google Shape;191;p23"/>
          <p:cNvPicPr preferRelativeResize="0"/>
          <p:nvPr/>
        </p:nvPicPr>
        <p:blipFill>
          <a:blip r:embed="rId5">
            <a:alphaModFix/>
          </a:blip>
          <a:stretch>
            <a:fillRect/>
          </a:stretch>
        </p:blipFill>
        <p:spPr>
          <a:xfrm>
            <a:off x="947000" y="4321950"/>
            <a:ext cx="3312924" cy="384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More Features we added  </a:t>
            </a:r>
            <a:endParaRPr/>
          </a:p>
        </p:txBody>
      </p:sp>
      <p:sp>
        <p:nvSpPr>
          <p:cNvPr id="197" name="Google Shape;197;p2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a:t>More created features in our range: </a:t>
            </a:r>
            <a:endParaRPr/>
          </a:p>
          <a:p>
            <a:pPr indent="-300037" lvl="0" marL="457200" rtl="0" algn="l">
              <a:spcBef>
                <a:spcPts val="1200"/>
              </a:spcBef>
              <a:spcAft>
                <a:spcPts val="0"/>
              </a:spcAft>
              <a:buSzPct val="100000"/>
              <a:buChar char="●"/>
            </a:pPr>
            <a:r>
              <a:rPr b="1" lang="en"/>
              <a:t>Price Spread features</a:t>
            </a:r>
            <a:r>
              <a:rPr lang="en"/>
              <a:t>:</a:t>
            </a:r>
            <a:endParaRPr/>
          </a:p>
          <a:p>
            <a:pPr indent="0" lvl="0" marL="457200" rtl="0" algn="l">
              <a:spcBef>
                <a:spcPts val="1200"/>
              </a:spcBef>
              <a:spcAft>
                <a:spcPts val="0"/>
              </a:spcAft>
              <a:buNone/>
            </a:pPr>
            <a:r>
              <a:t/>
            </a:r>
            <a:endParaRPr/>
          </a:p>
          <a:p>
            <a:pPr indent="-300037" lvl="0" marL="457200" rtl="0" algn="l">
              <a:spcBef>
                <a:spcPts val="1200"/>
              </a:spcBef>
              <a:spcAft>
                <a:spcPts val="0"/>
              </a:spcAft>
              <a:buSzPct val="100000"/>
              <a:buChar char="●"/>
            </a:pPr>
            <a:r>
              <a:rPr b="1" lang="en"/>
              <a:t>Price Volume</a:t>
            </a:r>
            <a:r>
              <a:rPr lang="en"/>
              <a:t>:</a:t>
            </a:r>
            <a:endParaRPr/>
          </a:p>
          <a:p>
            <a:pPr indent="0" lvl="0" marL="457200" rtl="0" algn="l">
              <a:spcBef>
                <a:spcPts val="1200"/>
              </a:spcBef>
              <a:spcAft>
                <a:spcPts val="0"/>
              </a:spcAft>
              <a:buNone/>
            </a:pPr>
            <a:r>
              <a:t/>
            </a:r>
            <a:endParaRPr/>
          </a:p>
          <a:p>
            <a:pPr indent="-300037" lvl="0" marL="457200" rtl="0" algn="l">
              <a:spcBef>
                <a:spcPts val="1200"/>
              </a:spcBef>
              <a:spcAft>
                <a:spcPts val="0"/>
              </a:spcAft>
              <a:buSzPct val="100000"/>
              <a:buChar char="●"/>
            </a:pPr>
            <a:r>
              <a:rPr b="1" lang="en"/>
              <a:t>Volume Imbalance</a:t>
            </a:r>
            <a:r>
              <a:rPr lang="en"/>
              <a:t>:</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00037" lvl="0" marL="457200" rtl="0" algn="l">
              <a:spcBef>
                <a:spcPts val="1200"/>
              </a:spcBef>
              <a:spcAft>
                <a:spcPts val="0"/>
              </a:spcAft>
              <a:buSzPct val="100000"/>
              <a:buChar char="●"/>
            </a:pPr>
            <a:r>
              <a:rPr b="1" lang="en"/>
              <a:t>K-means</a:t>
            </a:r>
            <a:r>
              <a:rPr lang="en"/>
              <a:t> and different </a:t>
            </a:r>
            <a:r>
              <a:rPr b="1" lang="en"/>
              <a:t>scientific </a:t>
            </a:r>
            <a:r>
              <a:rPr b="1" lang="en"/>
              <a:t>mathematics features</a:t>
            </a:r>
            <a:r>
              <a:rPr lang="en"/>
              <a:t> based on financial and market background.</a:t>
            </a:r>
            <a:r>
              <a:rPr lang="en"/>
              <a:t> </a:t>
            </a:r>
            <a:endParaRPr/>
          </a:p>
          <a:p>
            <a:pPr indent="0" lvl="0" marL="0" rtl="0" algn="l">
              <a:spcBef>
                <a:spcPts val="1200"/>
              </a:spcBef>
              <a:spcAft>
                <a:spcPts val="1200"/>
              </a:spcAft>
              <a:buNone/>
            </a:pPr>
            <a:r>
              <a:t/>
            </a:r>
            <a:endParaRPr/>
          </a:p>
        </p:txBody>
      </p:sp>
      <p:pic>
        <p:nvPicPr>
          <p:cNvPr id="198" name="Google Shape;198;p24"/>
          <p:cNvPicPr preferRelativeResize="0"/>
          <p:nvPr/>
        </p:nvPicPr>
        <p:blipFill>
          <a:blip r:embed="rId3">
            <a:alphaModFix/>
          </a:blip>
          <a:stretch>
            <a:fillRect/>
          </a:stretch>
        </p:blipFill>
        <p:spPr>
          <a:xfrm>
            <a:off x="2860275" y="1501300"/>
            <a:ext cx="3988850" cy="675889"/>
          </a:xfrm>
          <a:prstGeom prst="rect">
            <a:avLst/>
          </a:prstGeom>
          <a:noFill/>
          <a:ln>
            <a:noFill/>
          </a:ln>
        </p:spPr>
      </p:pic>
      <p:pic>
        <p:nvPicPr>
          <p:cNvPr id="199" name="Google Shape;199;p24"/>
          <p:cNvPicPr preferRelativeResize="0"/>
          <p:nvPr/>
        </p:nvPicPr>
        <p:blipFill>
          <a:blip r:embed="rId4">
            <a:alphaModFix/>
          </a:blip>
          <a:stretch>
            <a:fillRect/>
          </a:stretch>
        </p:blipFill>
        <p:spPr>
          <a:xfrm>
            <a:off x="1954350" y="2285400"/>
            <a:ext cx="6309426" cy="572700"/>
          </a:xfrm>
          <a:prstGeom prst="rect">
            <a:avLst/>
          </a:prstGeom>
          <a:noFill/>
          <a:ln>
            <a:noFill/>
          </a:ln>
        </p:spPr>
      </p:pic>
      <p:pic>
        <p:nvPicPr>
          <p:cNvPr id="200" name="Google Shape;200;p24"/>
          <p:cNvPicPr preferRelativeResize="0"/>
          <p:nvPr/>
        </p:nvPicPr>
        <p:blipFill>
          <a:blip r:embed="rId5">
            <a:alphaModFix/>
          </a:blip>
          <a:stretch>
            <a:fillRect/>
          </a:stretch>
        </p:blipFill>
        <p:spPr>
          <a:xfrm>
            <a:off x="1572475" y="3147350"/>
            <a:ext cx="6564451" cy="654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engineering performance</a:t>
            </a:r>
            <a:endParaRPr/>
          </a:p>
        </p:txBody>
      </p:sp>
      <p:sp>
        <p:nvSpPr>
          <p:cNvPr id="206" name="Google Shape;206;p2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7" name="Google Shape;207;p25"/>
          <p:cNvPicPr preferRelativeResize="0"/>
          <p:nvPr/>
        </p:nvPicPr>
        <p:blipFill>
          <a:blip r:embed="rId3">
            <a:alphaModFix/>
          </a:blip>
          <a:stretch>
            <a:fillRect/>
          </a:stretch>
        </p:blipFill>
        <p:spPr>
          <a:xfrm>
            <a:off x="4250763" y="1543888"/>
            <a:ext cx="4581525" cy="2752725"/>
          </a:xfrm>
          <a:prstGeom prst="rect">
            <a:avLst/>
          </a:prstGeom>
          <a:noFill/>
          <a:ln>
            <a:noFill/>
          </a:ln>
        </p:spPr>
      </p:pic>
      <p:pic>
        <p:nvPicPr>
          <p:cNvPr id="208" name="Google Shape;208;p25"/>
          <p:cNvPicPr preferRelativeResize="0"/>
          <p:nvPr/>
        </p:nvPicPr>
        <p:blipFill>
          <a:blip r:embed="rId4">
            <a:alphaModFix/>
          </a:blip>
          <a:stretch>
            <a:fillRect/>
          </a:stretch>
        </p:blipFill>
        <p:spPr>
          <a:xfrm>
            <a:off x="422763" y="1903400"/>
            <a:ext cx="3514725" cy="1914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selection</a:t>
            </a:r>
            <a:endParaRPr/>
          </a:p>
        </p:txBody>
      </p:sp>
      <p:sp>
        <p:nvSpPr>
          <p:cNvPr id="214" name="Google Shape;214;p26"/>
          <p:cNvSpPr txBox="1"/>
          <p:nvPr>
            <p:ph idx="1" type="body"/>
          </p:nvPr>
        </p:nvSpPr>
        <p:spPr>
          <a:xfrm>
            <a:off x="311700" y="159000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Linear Regression (Stepwise)</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GBRT (Regression)</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Random Forest (</a:t>
            </a:r>
            <a:r>
              <a:rPr lang="en"/>
              <a:t>Regression</a:t>
            </a:r>
            <a:r>
              <a:rPr lang="en"/>
              <a:t>)</a:t>
            </a:r>
            <a:endParaRPr/>
          </a:p>
          <a:p>
            <a:pPr indent="0" lvl="0" marL="45720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Linear Model</a:t>
            </a:r>
            <a:endParaRPr/>
          </a:p>
        </p:txBody>
      </p:sp>
      <p:sp>
        <p:nvSpPr>
          <p:cNvPr id="220" name="Google Shape;220;p2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1" name="Google Shape;221;p27"/>
          <p:cNvPicPr preferRelativeResize="0"/>
          <p:nvPr/>
        </p:nvPicPr>
        <p:blipFill>
          <a:blip r:embed="rId3">
            <a:alphaModFix/>
          </a:blip>
          <a:stretch>
            <a:fillRect/>
          </a:stretch>
        </p:blipFill>
        <p:spPr>
          <a:xfrm>
            <a:off x="5220575" y="3450760"/>
            <a:ext cx="3869250" cy="1627925"/>
          </a:xfrm>
          <a:prstGeom prst="rect">
            <a:avLst/>
          </a:prstGeom>
          <a:noFill/>
          <a:ln>
            <a:noFill/>
          </a:ln>
        </p:spPr>
      </p:pic>
      <p:pic>
        <p:nvPicPr>
          <p:cNvPr id="222" name="Google Shape;222;p27"/>
          <p:cNvPicPr preferRelativeResize="0"/>
          <p:nvPr/>
        </p:nvPicPr>
        <p:blipFill>
          <a:blip r:embed="rId4">
            <a:alphaModFix/>
          </a:blip>
          <a:stretch>
            <a:fillRect/>
          </a:stretch>
        </p:blipFill>
        <p:spPr>
          <a:xfrm>
            <a:off x="311700" y="1216475"/>
            <a:ext cx="4595574" cy="3588048"/>
          </a:xfrm>
          <a:prstGeom prst="rect">
            <a:avLst/>
          </a:prstGeom>
          <a:noFill/>
          <a:ln>
            <a:noFill/>
          </a:ln>
        </p:spPr>
      </p:pic>
      <p:pic>
        <p:nvPicPr>
          <p:cNvPr id="223" name="Google Shape;223;p27"/>
          <p:cNvPicPr preferRelativeResize="0"/>
          <p:nvPr/>
        </p:nvPicPr>
        <p:blipFill>
          <a:blip r:embed="rId5">
            <a:alphaModFix/>
          </a:blip>
          <a:stretch>
            <a:fillRect/>
          </a:stretch>
        </p:blipFill>
        <p:spPr>
          <a:xfrm>
            <a:off x="7736024" y="1549331"/>
            <a:ext cx="1266300" cy="1813918"/>
          </a:xfrm>
          <a:prstGeom prst="rect">
            <a:avLst/>
          </a:prstGeom>
          <a:noFill/>
          <a:ln>
            <a:noFill/>
          </a:ln>
        </p:spPr>
      </p:pic>
      <p:pic>
        <p:nvPicPr>
          <p:cNvPr id="224" name="Google Shape;224;p27"/>
          <p:cNvPicPr preferRelativeResize="0"/>
          <p:nvPr/>
        </p:nvPicPr>
        <p:blipFill>
          <a:blip r:embed="rId6">
            <a:alphaModFix/>
          </a:blip>
          <a:stretch>
            <a:fillRect/>
          </a:stretch>
        </p:blipFill>
        <p:spPr>
          <a:xfrm>
            <a:off x="4994775" y="2271950"/>
            <a:ext cx="1500225" cy="1477100"/>
          </a:xfrm>
          <a:prstGeom prst="rect">
            <a:avLst/>
          </a:prstGeom>
          <a:noFill/>
          <a:ln>
            <a:noFill/>
          </a:ln>
        </p:spPr>
      </p:pic>
      <p:pic>
        <p:nvPicPr>
          <p:cNvPr id="225" name="Google Shape;225;p27"/>
          <p:cNvPicPr preferRelativeResize="0"/>
          <p:nvPr/>
        </p:nvPicPr>
        <p:blipFill>
          <a:blip r:embed="rId7">
            <a:alphaModFix/>
          </a:blip>
          <a:stretch>
            <a:fillRect/>
          </a:stretch>
        </p:blipFill>
        <p:spPr>
          <a:xfrm>
            <a:off x="6495000" y="2136548"/>
            <a:ext cx="1144450" cy="1314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Random Forest &amp; GBRT</a:t>
            </a:r>
            <a:endParaRPr/>
          </a:p>
        </p:txBody>
      </p:sp>
      <p:sp>
        <p:nvSpPr>
          <p:cNvPr id="231" name="Google Shape;231;p2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2" name="Google Shape;232;p28"/>
          <p:cNvPicPr preferRelativeResize="0"/>
          <p:nvPr/>
        </p:nvPicPr>
        <p:blipFill>
          <a:blip r:embed="rId3">
            <a:alphaModFix/>
          </a:blip>
          <a:stretch>
            <a:fillRect/>
          </a:stretch>
        </p:blipFill>
        <p:spPr>
          <a:xfrm>
            <a:off x="5017100" y="445025"/>
            <a:ext cx="3815201" cy="4013925"/>
          </a:xfrm>
          <a:prstGeom prst="rect">
            <a:avLst/>
          </a:prstGeom>
          <a:noFill/>
          <a:ln>
            <a:noFill/>
          </a:ln>
        </p:spPr>
      </p:pic>
      <p:sp>
        <p:nvSpPr>
          <p:cNvPr id="233" name="Google Shape;233;p28"/>
          <p:cNvSpPr txBox="1"/>
          <p:nvPr/>
        </p:nvSpPr>
        <p:spPr>
          <a:xfrm>
            <a:off x="6462850" y="4631550"/>
            <a:ext cx="9237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Example Tree</a:t>
            </a:r>
            <a:endParaRPr sz="900"/>
          </a:p>
        </p:txBody>
      </p:sp>
      <p:pic>
        <p:nvPicPr>
          <p:cNvPr id="234" name="Google Shape;234;p28"/>
          <p:cNvPicPr preferRelativeResize="0"/>
          <p:nvPr/>
        </p:nvPicPr>
        <p:blipFill>
          <a:blip r:embed="rId4">
            <a:alphaModFix/>
          </a:blip>
          <a:stretch>
            <a:fillRect/>
          </a:stretch>
        </p:blipFill>
        <p:spPr>
          <a:xfrm>
            <a:off x="587588" y="3597200"/>
            <a:ext cx="3694198" cy="1158049"/>
          </a:xfrm>
          <a:prstGeom prst="rect">
            <a:avLst/>
          </a:prstGeom>
          <a:noFill/>
          <a:ln>
            <a:noFill/>
          </a:ln>
        </p:spPr>
      </p:pic>
      <p:pic>
        <p:nvPicPr>
          <p:cNvPr id="235" name="Google Shape;235;p28"/>
          <p:cNvPicPr preferRelativeResize="0"/>
          <p:nvPr/>
        </p:nvPicPr>
        <p:blipFill>
          <a:blip r:embed="rId5">
            <a:alphaModFix/>
          </a:blip>
          <a:stretch>
            <a:fillRect/>
          </a:stretch>
        </p:blipFill>
        <p:spPr>
          <a:xfrm>
            <a:off x="311698" y="1249711"/>
            <a:ext cx="4245983" cy="205291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a:t>
            </a:r>
            <a:endParaRPr/>
          </a:p>
        </p:txBody>
      </p:sp>
      <p:sp>
        <p:nvSpPr>
          <p:cNvPr id="241" name="Google Shape;241;p2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a:t>
            </a:r>
            <a:r>
              <a:rPr lang="en"/>
              <a:t>smaller </a:t>
            </a:r>
            <a:r>
              <a:rPr lang="en"/>
              <a:t>RMSEP means closer the volatility to reality </a:t>
            </a:r>
            <a:r>
              <a:rPr lang="en"/>
              <a:t>and </a:t>
            </a:r>
            <a:r>
              <a:rPr lang="en"/>
              <a:t>better performance of the prediction. Based on the result, we could conclude that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Rank:</a:t>
            </a:r>
            <a:endParaRPr/>
          </a:p>
          <a:p>
            <a:pPr indent="0" lvl="0" marL="0" rtl="0" algn="l">
              <a:spcBef>
                <a:spcPts val="1200"/>
              </a:spcBef>
              <a:spcAft>
                <a:spcPts val="0"/>
              </a:spcAft>
              <a:buNone/>
            </a:pPr>
            <a:r>
              <a:rPr lang="en"/>
              <a:t>GBRT &gt; RF &gt; LR</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GBRT IS THE CHAMPION!!!</a:t>
            </a:r>
            <a:endParaRPr/>
          </a:p>
        </p:txBody>
      </p:sp>
      <p:pic>
        <p:nvPicPr>
          <p:cNvPr id="242" name="Google Shape;242;p29"/>
          <p:cNvPicPr preferRelativeResize="0"/>
          <p:nvPr/>
        </p:nvPicPr>
        <p:blipFill>
          <a:blip r:embed="rId3">
            <a:alphaModFix/>
          </a:blip>
          <a:stretch>
            <a:fillRect/>
          </a:stretch>
        </p:blipFill>
        <p:spPr>
          <a:xfrm>
            <a:off x="3765688" y="2106163"/>
            <a:ext cx="4581525" cy="27527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Thanks for watching</a:t>
            </a:r>
            <a:endParaRPr/>
          </a:p>
        </p:txBody>
      </p:sp>
      <p:sp>
        <p:nvSpPr>
          <p:cNvPr id="248" name="Google Shape;248;p3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254" name="Google Shape;254;p31"/>
          <p:cNvSpPr txBox="1"/>
          <p:nvPr>
            <p:ph idx="1" type="body"/>
          </p:nvPr>
        </p:nvSpPr>
        <p:spPr>
          <a:xfrm>
            <a:off x="311700" y="1152475"/>
            <a:ext cx="8520600" cy="4049400"/>
          </a:xfrm>
          <a:prstGeom prst="rect">
            <a:avLst/>
          </a:prstGeom>
        </p:spPr>
        <p:txBody>
          <a:bodyPr anchorCtr="0" anchor="t" bIns="91425" lIns="91425" spcFirstLastPara="1" rIns="91425" wrap="square" tIns="91425">
            <a:normAutofit/>
          </a:bodyPr>
          <a:lstStyle/>
          <a:p>
            <a:pPr indent="-279400" lvl="0" marL="279400" rtl="0" algn="l">
              <a:lnSpc>
                <a:spcPct val="200000"/>
              </a:lnSpc>
              <a:spcBef>
                <a:spcPts val="0"/>
              </a:spcBef>
              <a:spcAft>
                <a:spcPts val="0"/>
              </a:spcAft>
              <a:buClr>
                <a:schemeClr val="dk1"/>
              </a:buClr>
              <a:buSzPts val="1100"/>
              <a:buFont typeface="Arial"/>
              <a:buNone/>
            </a:pPr>
            <a:r>
              <a:rPr i="1" lang="en" sz="1100">
                <a:solidFill>
                  <a:schemeClr val="dk1"/>
                </a:solidFill>
              </a:rPr>
              <a:t>LightGBM starter with feature engineering idea</a:t>
            </a:r>
            <a:r>
              <a:rPr lang="en" sz="1100">
                <a:solidFill>
                  <a:schemeClr val="dk1"/>
                </a:solidFill>
              </a:rPr>
              <a:t>. (n.d.). Retrieved December 6, 2021, from</a:t>
            </a:r>
            <a:r>
              <a:rPr lang="en" sz="1100">
                <a:solidFill>
                  <a:schemeClr val="dk1"/>
                </a:solidFill>
                <a:uFill>
                  <a:noFill/>
                </a:uFill>
                <a:hlinkClick r:id="rId3">
                  <a:extLst>
                    <a:ext uri="{A12FA001-AC4F-418D-AE19-62706E023703}">
                      <ahyp:hlinkClr val="tx"/>
                    </a:ext>
                  </a:extLst>
                </a:hlinkClick>
              </a:rPr>
              <a:t> </a:t>
            </a:r>
            <a:r>
              <a:rPr lang="en" sz="1100" u="sng">
                <a:solidFill>
                  <a:schemeClr val="hlink"/>
                </a:solidFill>
                <a:hlinkClick r:id="rId4"/>
              </a:rPr>
              <a:t>https://kaggle.com/tommy1028/lightgbm-starter-with-feature-engineering-idea</a:t>
            </a:r>
            <a:endParaRPr sz="1100" u="sng">
              <a:solidFill>
                <a:schemeClr val="hlink"/>
              </a:solidFill>
            </a:endParaRPr>
          </a:p>
          <a:p>
            <a:pPr indent="-279400" lvl="0" marL="279400" rtl="0" algn="l">
              <a:lnSpc>
                <a:spcPct val="200000"/>
              </a:lnSpc>
              <a:spcBef>
                <a:spcPts val="0"/>
              </a:spcBef>
              <a:spcAft>
                <a:spcPts val="0"/>
              </a:spcAft>
              <a:buClr>
                <a:schemeClr val="dk1"/>
              </a:buClr>
              <a:buSzPts val="1100"/>
              <a:buFont typeface="Arial"/>
              <a:buNone/>
            </a:pPr>
            <a:r>
              <a:rPr i="1" lang="en" sz="1100">
                <a:solidFill>
                  <a:schemeClr val="dk1"/>
                </a:solidFill>
              </a:rPr>
              <a:t>Lgbm baseline</a:t>
            </a:r>
            <a:r>
              <a:rPr lang="en" sz="1100">
                <a:solidFill>
                  <a:schemeClr val="dk1"/>
                </a:solidFill>
              </a:rPr>
              <a:t>. (n.d.). Retrieved December 6, 2021, from</a:t>
            </a:r>
            <a:r>
              <a:rPr lang="en" sz="1100">
                <a:solidFill>
                  <a:schemeClr val="dk1"/>
                </a:solidFill>
                <a:uFill>
                  <a:noFill/>
                </a:uFill>
                <a:hlinkClick r:id="rId5">
                  <a:extLst>
                    <a:ext uri="{A12FA001-AC4F-418D-AE19-62706E023703}">
                      <ahyp:hlinkClr val="tx"/>
                    </a:ext>
                  </a:extLst>
                </a:hlinkClick>
              </a:rPr>
              <a:t> </a:t>
            </a:r>
            <a:r>
              <a:rPr lang="en" sz="1100" u="sng">
                <a:solidFill>
                  <a:schemeClr val="hlink"/>
                </a:solidFill>
                <a:hlinkClick r:id="rId6"/>
              </a:rPr>
              <a:t>https://kaggle.com/alexioslyon/lgbm-baseline</a:t>
            </a:r>
            <a:endParaRPr sz="1100" u="sng">
              <a:solidFill>
                <a:schemeClr val="hlink"/>
              </a:solidFill>
            </a:endParaRPr>
          </a:p>
          <a:p>
            <a:pPr indent="-279400" lvl="0" marL="279400" rtl="0" algn="l">
              <a:lnSpc>
                <a:spcPct val="200000"/>
              </a:lnSpc>
              <a:spcBef>
                <a:spcPts val="0"/>
              </a:spcBef>
              <a:spcAft>
                <a:spcPts val="0"/>
              </a:spcAft>
              <a:buClr>
                <a:schemeClr val="dk1"/>
              </a:buClr>
              <a:buSzPts val="1100"/>
              <a:buFont typeface="Arial"/>
              <a:buNone/>
            </a:pPr>
            <a:r>
              <a:rPr i="1" lang="en" sz="1100">
                <a:solidFill>
                  <a:schemeClr val="dk1"/>
                </a:solidFill>
              </a:rPr>
              <a:t>Optiver Realized Volatility Prediction</a:t>
            </a:r>
            <a:r>
              <a:rPr lang="en" sz="1100">
                <a:solidFill>
                  <a:schemeClr val="dk1"/>
                </a:solidFill>
              </a:rPr>
              <a:t>. (n.d.). Retrieved December 6, 2021, from</a:t>
            </a:r>
            <a:r>
              <a:rPr lang="en" sz="1100">
                <a:solidFill>
                  <a:schemeClr val="dk1"/>
                </a:solidFill>
                <a:uFill>
                  <a:noFill/>
                </a:uFill>
                <a:hlinkClick r:id="rId7">
                  <a:extLst>
                    <a:ext uri="{A12FA001-AC4F-418D-AE19-62706E023703}">
                      <ahyp:hlinkClr val="tx"/>
                    </a:ext>
                  </a:extLst>
                </a:hlinkClick>
              </a:rPr>
              <a:t> </a:t>
            </a:r>
            <a:r>
              <a:rPr lang="en" sz="1100" u="sng">
                <a:solidFill>
                  <a:schemeClr val="hlink"/>
                </a:solidFill>
                <a:hlinkClick r:id="rId8"/>
              </a:rPr>
              <a:t>https://kaggle.com/c/optiver-realized-volatility-prediction</a:t>
            </a:r>
            <a:endParaRPr sz="1100" u="sng">
              <a:solidFill>
                <a:schemeClr val="hlink"/>
              </a:solidFill>
            </a:endParaRPr>
          </a:p>
          <a:p>
            <a:pPr indent="-279400" lvl="0" marL="279400" rtl="0" algn="l">
              <a:lnSpc>
                <a:spcPct val="200000"/>
              </a:lnSpc>
              <a:spcBef>
                <a:spcPts val="0"/>
              </a:spcBef>
              <a:spcAft>
                <a:spcPts val="0"/>
              </a:spcAft>
              <a:buClr>
                <a:schemeClr val="dk1"/>
              </a:buClr>
              <a:buSzPts val="1100"/>
              <a:buFont typeface="Arial"/>
              <a:buNone/>
            </a:pPr>
            <a:r>
              <a:rPr i="1" lang="en" sz="1100">
                <a:solidFill>
                  <a:schemeClr val="dk1"/>
                </a:solidFill>
              </a:rPr>
              <a:t>Optiver Realized: EDA for starter(English version)</a:t>
            </a:r>
            <a:r>
              <a:rPr lang="en" sz="1100">
                <a:solidFill>
                  <a:schemeClr val="dk1"/>
                </a:solidFill>
              </a:rPr>
              <a:t>. (n.d.). Retrieved December 6, 2021, from</a:t>
            </a:r>
            <a:r>
              <a:rPr lang="en" sz="1100">
                <a:solidFill>
                  <a:schemeClr val="dk1"/>
                </a:solidFill>
                <a:uFill>
                  <a:noFill/>
                </a:uFill>
                <a:hlinkClick r:id="rId9">
                  <a:extLst>
                    <a:ext uri="{A12FA001-AC4F-418D-AE19-62706E023703}">
                      <ahyp:hlinkClr val="tx"/>
                    </a:ext>
                  </a:extLst>
                </a:hlinkClick>
              </a:rPr>
              <a:t> </a:t>
            </a:r>
            <a:r>
              <a:rPr lang="en" sz="1100" u="sng">
                <a:solidFill>
                  <a:schemeClr val="hlink"/>
                </a:solidFill>
                <a:hlinkClick r:id="rId10"/>
              </a:rPr>
              <a:t>https://kaggle.com/chumajin/optiver-realized-eda-for-starter-english-version</a:t>
            </a:r>
            <a:endParaRPr sz="1100" u="sng">
              <a:solidFill>
                <a:schemeClr val="hlink"/>
              </a:solidFill>
            </a:endParaRPr>
          </a:p>
          <a:p>
            <a:pPr indent="-279400" lvl="0" marL="279400" rtl="0" algn="l">
              <a:lnSpc>
                <a:spcPct val="200000"/>
              </a:lnSpc>
              <a:spcBef>
                <a:spcPts val="0"/>
              </a:spcBef>
              <a:spcAft>
                <a:spcPts val="0"/>
              </a:spcAft>
              <a:buClr>
                <a:schemeClr val="dk1"/>
              </a:buClr>
              <a:buSzPts val="1100"/>
              <a:buFont typeface="Arial"/>
              <a:buNone/>
            </a:pPr>
            <a:r>
              <a:rPr i="1" lang="en" sz="1100">
                <a:solidFill>
                  <a:schemeClr val="dk1"/>
                </a:solidFill>
              </a:rPr>
              <a:t>Realised Vol—Weighted Regression Baseline</a:t>
            </a:r>
            <a:r>
              <a:rPr lang="en" sz="1100">
                <a:solidFill>
                  <a:schemeClr val="dk1"/>
                </a:solidFill>
              </a:rPr>
              <a:t>. (n.d.). Retrieved December 6, 2021, from</a:t>
            </a:r>
            <a:r>
              <a:rPr lang="en" sz="1100">
                <a:solidFill>
                  <a:schemeClr val="dk1"/>
                </a:solidFill>
                <a:uFill>
                  <a:noFill/>
                </a:uFill>
                <a:hlinkClick r:id="rId11">
                  <a:extLst>
                    <a:ext uri="{A12FA001-AC4F-418D-AE19-62706E023703}">
                      <ahyp:hlinkClr val="tx"/>
                    </a:ext>
                  </a:extLst>
                </a:hlinkClick>
              </a:rPr>
              <a:t> </a:t>
            </a:r>
            <a:r>
              <a:rPr lang="en" sz="1100" u="sng">
                <a:solidFill>
                  <a:schemeClr val="hlink"/>
                </a:solidFill>
                <a:hlinkClick r:id="rId12"/>
              </a:rPr>
              <a:t>https://kaggle.com/lucasmorin/realised-vol-weighted-regression-baseline</a:t>
            </a:r>
            <a:endParaRPr sz="1100" u="sng">
              <a:solidFill>
                <a:schemeClr val="hlink"/>
              </a:solidFill>
            </a:endParaRPr>
          </a:p>
          <a:p>
            <a:pPr indent="-279400" lvl="0" marL="279400" rtl="0" algn="l">
              <a:lnSpc>
                <a:spcPct val="200000"/>
              </a:lnSpc>
              <a:spcBef>
                <a:spcPts val="0"/>
              </a:spcBef>
              <a:spcAft>
                <a:spcPts val="0"/>
              </a:spcAft>
              <a:buClr>
                <a:schemeClr val="dk1"/>
              </a:buClr>
              <a:buSzPts val="1100"/>
              <a:buFont typeface="Arial"/>
              <a:buNone/>
            </a:pPr>
            <a:r>
              <a:rPr lang="en" sz="1100">
                <a:solidFill>
                  <a:schemeClr val="dk1"/>
                </a:solidFill>
              </a:rPr>
              <a:t>Singh, J. (2020, December 26). </a:t>
            </a:r>
            <a:r>
              <a:rPr i="1" lang="en" sz="1100">
                <a:solidFill>
                  <a:schemeClr val="dk1"/>
                </a:solidFill>
              </a:rPr>
              <a:t>Random Forest: Pros and Cons</a:t>
            </a:r>
            <a:r>
              <a:rPr lang="en" sz="1100">
                <a:solidFill>
                  <a:schemeClr val="dk1"/>
                </a:solidFill>
              </a:rPr>
              <a:t>. Medium.</a:t>
            </a:r>
            <a:r>
              <a:rPr lang="en" sz="1100">
                <a:solidFill>
                  <a:schemeClr val="dk1"/>
                </a:solidFill>
                <a:uFill>
                  <a:noFill/>
                </a:uFill>
                <a:hlinkClick r:id="rId13">
                  <a:extLst>
                    <a:ext uri="{A12FA001-AC4F-418D-AE19-62706E023703}">
                      <ahyp:hlinkClr val="tx"/>
                    </a:ext>
                  </a:extLst>
                </a:hlinkClick>
              </a:rPr>
              <a:t> </a:t>
            </a:r>
            <a:r>
              <a:rPr lang="en" sz="1100" u="sng">
                <a:solidFill>
                  <a:schemeClr val="hlink"/>
                </a:solidFill>
                <a:hlinkClick r:id="rId14"/>
              </a:rPr>
              <a:t>https://medium.datadriveninvestor.com/random-forest-pros-and-cons-c1c42fb64f04</a:t>
            </a:r>
            <a:endParaRPr sz="1100" u="sng">
              <a:solidFill>
                <a:schemeClr val="hlink"/>
              </a:solidFill>
            </a:endParaRPr>
          </a:p>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ctrTitle"/>
          </p:nvPr>
        </p:nvSpPr>
        <p:spPr>
          <a:xfrm>
            <a:off x="469975" y="496075"/>
            <a:ext cx="3890400" cy="1253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Agenda</a:t>
            </a:r>
            <a:endParaRPr/>
          </a:p>
        </p:txBody>
      </p:sp>
      <p:sp>
        <p:nvSpPr>
          <p:cNvPr id="94" name="Google Shape;94;p14"/>
          <p:cNvSpPr txBox="1"/>
          <p:nvPr>
            <p:ph idx="1" type="subTitle"/>
          </p:nvPr>
        </p:nvSpPr>
        <p:spPr>
          <a:xfrm>
            <a:off x="311700" y="2206225"/>
            <a:ext cx="6306900" cy="2310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1.Background and recap</a:t>
            </a:r>
            <a:endParaRPr/>
          </a:p>
          <a:p>
            <a:pPr indent="0" lvl="0" marL="0" rtl="0" algn="l">
              <a:spcBef>
                <a:spcPts val="0"/>
              </a:spcBef>
              <a:spcAft>
                <a:spcPts val="0"/>
              </a:spcAft>
              <a:buNone/>
            </a:pPr>
            <a:r>
              <a:rPr lang="en"/>
              <a:t>2.Intro</a:t>
            </a:r>
            <a:endParaRPr/>
          </a:p>
          <a:p>
            <a:pPr indent="0" lvl="0" marL="0" rtl="0" algn="l">
              <a:spcBef>
                <a:spcPts val="0"/>
              </a:spcBef>
              <a:spcAft>
                <a:spcPts val="0"/>
              </a:spcAft>
              <a:buNone/>
            </a:pPr>
            <a:r>
              <a:rPr lang="en"/>
              <a:t>3.feature engineering</a:t>
            </a:r>
            <a:endParaRPr/>
          </a:p>
          <a:p>
            <a:pPr indent="0" lvl="0" marL="0" rtl="0" algn="l">
              <a:spcBef>
                <a:spcPts val="0"/>
              </a:spcBef>
              <a:spcAft>
                <a:spcPts val="0"/>
              </a:spcAft>
              <a:buNone/>
            </a:pPr>
            <a:r>
              <a:rPr lang="en"/>
              <a:t>4.model selection and comparison</a:t>
            </a:r>
            <a:endParaRPr/>
          </a:p>
          <a:p>
            <a:pPr indent="0" lvl="0" marL="0" rtl="0" algn="l">
              <a:spcBef>
                <a:spcPts val="0"/>
              </a:spcBef>
              <a:spcAft>
                <a:spcPts val="0"/>
              </a:spcAft>
              <a:buNone/>
            </a:pPr>
            <a:r>
              <a:rPr lang="en"/>
              <a:t>5.evaluation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r>
              <a:rPr lang="en"/>
              <a:t> and Recap</a:t>
            </a:r>
            <a:endParaRPr/>
          </a:p>
        </p:txBody>
      </p:sp>
      <p:sp>
        <p:nvSpPr>
          <p:cNvPr id="100" name="Google Shape;100;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In financial markets, volatility captures the amount of fluctuation in prices. High volatility is associated to periods of market turbulence and to large price swings, while low volatility describes more calm and quiet markets. For trading firms like Optiver, accurately predicting volatility is essential for the trading of options, whose price is directly related to the volatility of the underlying product.</a:t>
            </a:r>
            <a:endParaRPr/>
          </a:p>
          <a:p>
            <a:pPr indent="-342900" lvl="0" marL="457200" rtl="0" algn="l">
              <a:spcBef>
                <a:spcPts val="0"/>
              </a:spcBef>
              <a:spcAft>
                <a:spcPts val="0"/>
              </a:spcAft>
              <a:buSzPts val="1800"/>
              <a:buAutoNum type="arabicPeriod"/>
            </a:pPr>
            <a:r>
              <a:rPr lang="en"/>
              <a:t>B</a:t>
            </a:r>
            <a:r>
              <a:rPr lang="en"/>
              <a:t>uilding models that predict volatility</a:t>
            </a:r>
            <a:r>
              <a:rPr lang="en"/>
              <a:t> and continuously generate fairer options prices for end investors.</a:t>
            </a:r>
            <a:endParaRPr/>
          </a:p>
          <a:p>
            <a:pPr indent="-342900" lvl="0" marL="457200" rtl="0" algn="l">
              <a:spcBef>
                <a:spcPts val="0"/>
              </a:spcBef>
              <a:spcAft>
                <a:spcPts val="0"/>
              </a:spcAft>
              <a:buSzPts val="1800"/>
              <a:buAutoNum type="arabicPeriod"/>
            </a:pPr>
            <a:r>
              <a:rPr lang="en"/>
              <a:t>We got data set contains order book snapshots and executed transactions for the first 10 </a:t>
            </a:r>
            <a:r>
              <a:rPr lang="en"/>
              <a:t>minutes</a:t>
            </a:r>
            <a:r>
              <a:rPr lang="en"/>
              <a:t> associated with more than 100 stocks.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 - </a:t>
            </a:r>
            <a:r>
              <a:rPr lang="en" sz="1800"/>
              <a:t>book and trade tabl</a:t>
            </a:r>
            <a:r>
              <a:rPr lang="en" sz="1800"/>
              <a:t>e</a:t>
            </a:r>
            <a:endParaRPr/>
          </a:p>
        </p:txBody>
      </p:sp>
      <p:pic>
        <p:nvPicPr>
          <p:cNvPr id="106" name="Google Shape;106;p16"/>
          <p:cNvPicPr preferRelativeResize="0"/>
          <p:nvPr/>
        </p:nvPicPr>
        <p:blipFill>
          <a:blip r:embed="rId3">
            <a:alphaModFix/>
          </a:blip>
          <a:stretch>
            <a:fillRect/>
          </a:stretch>
        </p:blipFill>
        <p:spPr>
          <a:xfrm>
            <a:off x="1134125" y="2214663"/>
            <a:ext cx="1885950" cy="1752600"/>
          </a:xfrm>
          <a:prstGeom prst="rect">
            <a:avLst/>
          </a:prstGeom>
          <a:noFill/>
          <a:ln>
            <a:noFill/>
          </a:ln>
        </p:spPr>
      </p:pic>
      <p:pic>
        <p:nvPicPr>
          <p:cNvPr id="107" name="Google Shape;107;p16"/>
          <p:cNvPicPr preferRelativeResize="0"/>
          <p:nvPr/>
        </p:nvPicPr>
        <p:blipFill>
          <a:blip r:embed="rId4">
            <a:alphaModFix/>
          </a:blip>
          <a:stretch>
            <a:fillRect/>
          </a:stretch>
        </p:blipFill>
        <p:spPr>
          <a:xfrm>
            <a:off x="5426300" y="2209913"/>
            <a:ext cx="1885950" cy="1762125"/>
          </a:xfrm>
          <a:prstGeom prst="rect">
            <a:avLst/>
          </a:prstGeom>
          <a:noFill/>
          <a:ln>
            <a:noFill/>
          </a:ln>
        </p:spPr>
      </p:pic>
      <p:cxnSp>
        <p:nvCxnSpPr>
          <p:cNvPr id="108" name="Google Shape;108;p16"/>
          <p:cNvCxnSpPr>
            <a:stCxn id="106" idx="3"/>
          </p:cNvCxnSpPr>
          <p:nvPr/>
        </p:nvCxnSpPr>
        <p:spPr>
          <a:xfrm flipH="1" rot="10800000">
            <a:off x="3020075" y="3080763"/>
            <a:ext cx="3924900" cy="10200"/>
          </a:xfrm>
          <a:prstGeom prst="straightConnector1">
            <a:avLst/>
          </a:prstGeom>
          <a:noFill/>
          <a:ln cap="flat" cmpd="sng" w="9525">
            <a:solidFill>
              <a:srgbClr val="FF0000"/>
            </a:solidFill>
            <a:prstDash val="solid"/>
            <a:round/>
            <a:headEnd len="med" w="med" type="none"/>
            <a:tailEnd len="med" w="med" type="triangle"/>
          </a:ln>
        </p:spPr>
      </p:cxnSp>
      <p:sp>
        <p:nvSpPr>
          <p:cNvPr id="109" name="Google Shape;109;p16"/>
          <p:cNvSpPr txBox="1"/>
          <p:nvPr/>
        </p:nvSpPr>
        <p:spPr>
          <a:xfrm>
            <a:off x="3381125" y="2545650"/>
            <a:ext cx="1827600" cy="5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50">
                <a:solidFill>
                  <a:schemeClr val="dk1"/>
                </a:solidFill>
                <a:highlight>
                  <a:srgbClr val="FFFFFF"/>
                </a:highlight>
              </a:rPr>
              <a:t>You want to</a:t>
            </a:r>
            <a:r>
              <a:rPr lang="en"/>
              <a:t> </a:t>
            </a:r>
            <a:r>
              <a:rPr lang="en" sz="1050">
                <a:solidFill>
                  <a:schemeClr val="dk1"/>
                </a:solidFill>
                <a:highlight>
                  <a:srgbClr val="FFFFFF"/>
                </a:highlight>
              </a:rPr>
              <a:t>buy 20 shares of a stock A </a:t>
            </a:r>
            <a:endParaRPr/>
          </a:p>
        </p:txBody>
      </p:sp>
      <p:sp>
        <p:nvSpPr>
          <p:cNvPr id="110" name="Google Shape;110;p16"/>
          <p:cNvSpPr txBox="1"/>
          <p:nvPr/>
        </p:nvSpPr>
        <p:spPr>
          <a:xfrm>
            <a:off x="1057425" y="1644875"/>
            <a:ext cx="2062500" cy="415500"/>
          </a:xfrm>
          <a:prstGeom prst="rect">
            <a:avLst/>
          </a:prstGeom>
          <a:noFill/>
          <a:ln>
            <a:noFill/>
          </a:ln>
        </p:spPr>
        <p:txBody>
          <a:bodyPr anchorCtr="0" anchor="t" bIns="91425" lIns="91425" spcFirstLastPara="1" rIns="91425" wrap="square" tIns="91425">
            <a:spAutoFit/>
          </a:bodyPr>
          <a:lstStyle/>
          <a:p>
            <a:pPr indent="0" lvl="0" marL="0" rtl="0" algn="l">
              <a:lnSpc>
                <a:spcPct val="140000"/>
              </a:lnSpc>
              <a:spcBef>
                <a:spcPts val="0"/>
              </a:spcBef>
              <a:spcAft>
                <a:spcPts val="600"/>
              </a:spcAft>
              <a:buNone/>
            </a:pPr>
            <a:r>
              <a:rPr lang="en" sz="1500">
                <a:solidFill>
                  <a:schemeClr val="dk1"/>
                </a:solidFill>
              </a:rPr>
              <a:t>Order book of stock A</a:t>
            </a:r>
            <a:endParaRPr sz="800"/>
          </a:p>
        </p:txBody>
      </p:sp>
      <p:sp>
        <p:nvSpPr>
          <p:cNvPr id="111" name="Google Shape;111;p16"/>
          <p:cNvSpPr txBox="1"/>
          <p:nvPr/>
        </p:nvSpPr>
        <p:spPr>
          <a:xfrm>
            <a:off x="5338025" y="1644875"/>
            <a:ext cx="2062500" cy="415500"/>
          </a:xfrm>
          <a:prstGeom prst="rect">
            <a:avLst/>
          </a:prstGeom>
          <a:noFill/>
          <a:ln>
            <a:noFill/>
          </a:ln>
        </p:spPr>
        <p:txBody>
          <a:bodyPr anchorCtr="0" anchor="t" bIns="91425" lIns="91425" spcFirstLastPara="1" rIns="91425" wrap="square" tIns="91425">
            <a:spAutoFit/>
          </a:bodyPr>
          <a:lstStyle/>
          <a:p>
            <a:pPr indent="0" lvl="0" marL="0" rtl="0" algn="l">
              <a:lnSpc>
                <a:spcPct val="140000"/>
              </a:lnSpc>
              <a:spcBef>
                <a:spcPts val="0"/>
              </a:spcBef>
              <a:spcAft>
                <a:spcPts val="600"/>
              </a:spcAft>
              <a:buNone/>
            </a:pPr>
            <a:r>
              <a:rPr lang="en" sz="1500">
                <a:solidFill>
                  <a:schemeClr val="dk1"/>
                </a:solidFill>
              </a:rPr>
              <a:t>Trade</a:t>
            </a:r>
            <a:r>
              <a:rPr lang="en" sz="1500">
                <a:solidFill>
                  <a:schemeClr val="dk1"/>
                </a:solidFill>
              </a:rPr>
              <a:t> book of stock A</a:t>
            </a:r>
            <a:endParaRPr sz="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 - </a:t>
            </a:r>
            <a:r>
              <a:rPr lang="en" sz="1800"/>
              <a:t>Dataset</a:t>
            </a:r>
            <a:endParaRPr/>
          </a:p>
        </p:txBody>
      </p:sp>
      <p:pic>
        <p:nvPicPr>
          <p:cNvPr id="117" name="Google Shape;117;p17"/>
          <p:cNvPicPr preferRelativeResize="0"/>
          <p:nvPr/>
        </p:nvPicPr>
        <p:blipFill>
          <a:blip r:embed="rId3">
            <a:alphaModFix/>
          </a:blip>
          <a:stretch>
            <a:fillRect/>
          </a:stretch>
        </p:blipFill>
        <p:spPr>
          <a:xfrm>
            <a:off x="1021975" y="1040125"/>
            <a:ext cx="3097300" cy="2910400"/>
          </a:xfrm>
          <a:prstGeom prst="rect">
            <a:avLst/>
          </a:prstGeom>
          <a:noFill/>
          <a:ln cap="flat" cmpd="sng" w="9525">
            <a:solidFill>
              <a:schemeClr val="dk1"/>
            </a:solidFill>
            <a:prstDash val="solid"/>
            <a:round/>
            <a:headEnd len="sm" w="sm" type="none"/>
            <a:tailEnd len="sm" w="sm" type="none"/>
          </a:ln>
        </p:spPr>
      </p:pic>
      <p:pic>
        <p:nvPicPr>
          <p:cNvPr id="118" name="Google Shape;118;p17"/>
          <p:cNvPicPr preferRelativeResize="0"/>
          <p:nvPr/>
        </p:nvPicPr>
        <p:blipFill>
          <a:blip r:embed="rId4">
            <a:alphaModFix/>
          </a:blip>
          <a:stretch>
            <a:fillRect/>
          </a:stretch>
        </p:blipFill>
        <p:spPr>
          <a:xfrm>
            <a:off x="4829171" y="1429625"/>
            <a:ext cx="1190325" cy="3052499"/>
          </a:xfrm>
          <a:prstGeom prst="rect">
            <a:avLst/>
          </a:prstGeom>
          <a:noFill/>
          <a:ln cap="flat" cmpd="sng" w="9525">
            <a:solidFill>
              <a:schemeClr val="dk1"/>
            </a:solidFill>
            <a:prstDash val="solid"/>
            <a:round/>
            <a:headEnd len="sm" w="sm" type="none"/>
            <a:tailEnd len="sm" w="sm" type="none"/>
          </a:ln>
        </p:spPr>
      </p:pic>
      <p:pic>
        <p:nvPicPr>
          <p:cNvPr id="119" name="Google Shape;119;p17"/>
          <p:cNvPicPr preferRelativeResize="0"/>
          <p:nvPr/>
        </p:nvPicPr>
        <p:blipFill>
          <a:blip r:embed="rId5">
            <a:alphaModFix/>
          </a:blip>
          <a:stretch>
            <a:fillRect/>
          </a:stretch>
        </p:blipFill>
        <p:spPr>
          <a:xfrm>
            <a:off x="4829174" y="1121313"/>
            <a:ext cx="1609075" cy="247550"/>
          </a:xfrm>
          <a:prstGeom prst="rect">
            <a:avLst/>
          </a:prstGeom>
          <a:noFill/>
          <a:ln cap="flat" cmpd="sng" w="9525">
            <a:solidFill>
              <a:schemeClr val="dk1"/>
            </a:solidFill>
            <a:prstDash val="solid"/>
            <a:round/>
            <a:headEnd len="sm" w="sm" type="none"/>
            <a:tailEnd len="sm" w="sm" type="none"/>
          </a:ln>
        </p:spPr>
      </p:pic>
      <p:cxnSp>
        <p:nvCxnSpPr>
          <p:cNvPr id="120" name="Google Shape;120;p17"/>
          <p:cNvCxnSpPr>
            <a:endCxn id="119" idx="1"/>
          </p:cNvCxnSpPr>
          <p:nvPr/>
        </p:nvCxnSpPr>
        <p:spPr>
          <a:xfrm>
            <a:off x="3996074" y="1241188"/>
            <a:ext cx="833100" cy="3900"/>
          </a:xfrm>
          <a:prstGeom prst="straightConnector1">
            <a:avLst/>
          </a:prstGeom>
          <a:noFill/>
          <a:ln cap="flat" cmpd="sng" w="9525">
            <a:solidFill>
              <a:schemeClr val="dk2"/>
            </a:solidFill>
            <a:prstDash val="solid"/>
            <a:round/>
            <a:headEnd len="med" w="med" type="none"/>
            <a:tailEnd len="med" w="med" type="triangle"/>
          </a:ln>
        </p:spPr>
      </p:cxnSp>
      <p:cxnSp>
        <p:nvCxnSpPr>
          <p:cNvPr id="121" name="Google Shape;121;p17"/>
          <p:cNvCxnSpPr/>
          <p:nvPr/>
        </p:nvCxnSpPr>
        <p:spPr>
          <a:xfrm flipH="1" rot="10800000">
            <a:off x="4001625" y="1696475"/>
            <a:ext cx="801300" cy="22500"/>
          </a:xfrm>
          <a:prstGeom prst="straightConnector1">
            <a:avLst/>
          </a:prstGeom>
          <a:noFill/>
          <a:ln cap="flat" cmpd="sng" w="9525">
            <a:solidFill>
              <a:schemeClr val="dk2"/>
            </a:solidFill>
            <a:prstDash val="solid"/>
            <a:round/>
            <a:headEnd len="med" w="med" type="none"/>
            <a:tailEnd len="med" w="med" type="triangle"/>
          </a:ln>
        </p:spPr>
      </p:cxnSp>
      <p:sp>
        <p:nvSpPr>
          <p:cNvPr id="122" name="Google Shape;122;p17"/>
          <p:cNvSpPr txBox="1"/>
          <p:nvPr/>
        </p:nvSpPr>
        <p:spPr>
          <a:xfrm>
            <a:off x="4829175" y="4471750"/>
            <a:ext cx="1905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666666"/>
                </a:solidFill>
              </a:rPr>
              <a:t>… total 112 stocks within train datasets</a:t>
            </a:r>
            <a:endParaRPr sz="1100">
              <a:solidFill>
                <a:srgbClr val="666666"/>
              </a:solidFill>
            </a:endParaRPr>
          </a:p>
        </p:txBody>
      </p:sp>
      <p:cxnSp>
        <p:nvCxnSpPr>
          <p:cNvPr id="123" name="Google Shape;123;p17"/>
          <p:cNvCxnSpPr/>
          <p:nvPr/>
        </p:nvCxnSpPr>
        <p:spPr>
          <a:xfrm flipH="1" rot="10800000">
            <a:off x="3985724" y="1368863"/>
            <a:ext cx="833100" cy="855000"/>
          </a:xfrm>
          <a:prstGeom prst="straightConnector1">
            <a:avLst/>
          </a:prstGeom>
          <a:noFill/>
          <a:ln cap="flat" cmpd="sng" w="9525">
            <a:solidFill>
              <a:schemeClr val="dk2"/>
            </a:solidFill>
            <a:prstDash val="solid"/>
            <a:round/>
            <a:headEnd len="med" w="med" type="none"/>
            <a:tailEnd len="med" w="med" type="triangle"/>
          </a:ln>
        </p:spPr>
      </p:cxnSp>
      <p:cxnSp>
        <p:nvCxnSpPr>
          <p:cNvPr id="124" name="Google Shape;124;p17"/>
          <p:cNvCxnSpPr/>
          <p:nvPr/>
        </p:nvCxnSpPr>
        <p:spPr>
          <a:xfrm flipH="1" rot="10800000">
            <a:off x="3929900" y="2469675"/>
            <a:ext cx="873000" cy="102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8"/>
          <p:cNvSpPr txBox="1"/>
          <p:nvPr>
            <p:ph type="title"/>
          </p:nvPr>
        </p:nvSpPr>
        <p:spPr>
          <a:xfrm>
            <a:off x="179475"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 - </a:t>
            </a:r>
            <a:r>
              <a:rPr lang="en" sz="1800"/>
              <a:t>Dataset</a:t>
            </a:r>
            <a:endParaRPr/>
          </a:p>
        </p:txBody>
      </p:sp>
      <p:pic>
        <p:nvPicPr>
          <p:cNvPr id="130" name="Google Shape;130;p18"/>
          <p:cNvPicPr preferRelativeResize="0"/>
          <p:nvPr/>
        </p:nvPicPr>
        <p:blipFill rotWithShape="1">
          <a:blip r:embed="rId3">
            <a:alphaModFix/>
          </a:blip>
          <a:srcRect b="69902" l="0" r="0" t="0"/>
          <a:stretch/>
        </p:blipFill>
        <p:spPr>
          <a:xfrm>
            <a:off x="526975" y="883150"/>
            <a:ext cx="7367252" cy="1048750"/>
          </a:xfrm>
          <a:prstGeom prst="rect">
            <a:avLst/>
          </a:prstGeom>
          <a:noFill/>
          <a:ln cap="flat" cmpd="sng" w="9525">
            <a:solidFill>
              <a:schemeClr val="dk1"/>
            </a:solidFill>
            <a:prstDash val="solid"/>
            <a:round/>
            <a:headEnd len="sm" w="sm" type="none"/>
            <a:tailEnd len="sm" w="sm" type="none"/>
          </a:ln>
        </p:spPr>
      </p:pic>
      <p:sp>
        <p:nvSpPr>
          <p:cNvPr id="131" name="Google Shape;131;p18"/>
          <p:cNvSpPr txBox="1"/>
          <p:nvPr/>
        </p:nvSpPr>
        <p:spPr>
          <a:xfrm>
            <a:off x="450775" y="562775"/>
            <a:ext cx="233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Order book</a:t>
            </a:r>
            <a:endParaRPr/>
          </a:p>
        </p:txBody>
      </p:sp>
      <p:pic>
        <p:nvPicPr>
          <p:cNvPr id="132" name="Google Shape;132;p18"/>
          <p:cNvPicPr preferRelativeResize="0"/>
          <p:nvPr/>
        </p:nvPicPr>
        <p:blipFill>
          <a:blip r:embed="rId4">
            <a:alphaModFix/>
          </a:blip>
          <a:stretch>
            <a:fillRect/>
          </a:stretch>
        </p:blipFill>
        <p:spPr>
          <a:xfrm>
            <a:off x="526975" y="2420450"/>
            <a:ext cx="3848124" cy="1001925"/>
          </a:xfrm>
          <a:prstGeom prst="rect">
            <a:avLst/>
          </a:prstGeom>
          <a:noFill/>
          <a:ln cap="flat" cmpd="sng" w="9525">
            <a:solidFill>
              <a:schemeClr val="dk1"/>
            </a:solidFill>
            <a:prstDash val="solid"/>
            <a:round/>
            <a:headEnd len="sm" w="sm" type="none"/>
            <a:tailEnd len="sm" w="sm" type="none"/>
          </a:ln>
        </p:spPr>
      </p:pic>
      <p:sp>
        <p:nvSpPr>
          <p:cNvPr id="133" name="Google Shape;133;p18"/>
          <p:cNvSpPr txBox="1"/>
          <p:nvPr/>
        </p:nvSpPr>
        <p:spPr>
          <a:xfrm>
            <a:off x="450775" y="2036738"/>
            <a:ext cx="215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Trade book</a:t>
            </a:r>
            <a:endParaRPr/>
          </a:p>
        </p:txBody>
      </p:sp>
      <p:pic>
        <p:nvPicPr>
          <p:cNvPr id="134" name="Google Shape;134;p18"/>
          <p:cNvPicPr preferRelativeResize="0"/>
          <p:nvPr/>
        </p:nvPicPr>
        <p:blipFill>
          <a:blip r:embed="rId5">
            <a:alphaModFix/>
          </a:blip>
          <a:stretch>
            <a:fillRect/>
          </a:stretch>
        </p:blipFill>
        <p:spPr>
          <a:xfrm>
            <a:off x="526975" y="3910925"/>
            <a:ext cx="2075400" cy="1001925"/>
          </a:xfrm>
          <a:prstGeom prst="rect">
            <a:avLst/>
          </a:prstGeom>
          <a:noFill/>
          <a:ln cap="flat" cmpd="sng" w="9525">
            <a:solidFill>
              <a:schemeClr val="dk1"/>
            </a:solidFill>
            <a:prstDash val="solid"/>
            <a:round/>
            <a:headEnd len="sm" w="sm" type="none"/>
            <a:tailEnd len="sm" w="sm" type="none"/>
          </a:ln>
        </p:spPr>
      </p:pic>
      <p:sp>
        <p:nvSpPr>
          <p:cNvPr id="135" name="Google Shape;135;p18"/>
          <p:cNvSpPr txBox="1"/>
          <p:nvPr/>
        </p:nvSpPr>
        <p:spPr>
          <a:xfrm>
            <a:off x="450775" y="3510725"/>
            <a:ext cx="215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Train.csv - ground truth</a:t>
            </a:r>
            <a:r>
              <a:rPr lang="en"/>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9"/>
          <p:cNvSpPr txBox="1"/>
          <p:nvPr>
            <p:ph type="title"/>
          </p:nvPr>
        </p:nvSpPr>
        <p:spPr>
          <a:xfrm>
            <a:off x="83100" y="-4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 - </a:t>
            </a:r>
            <a:r>
              <a:rPr lang="en" sz="1800"/>
              <a:t>visualization</a:t>
            </a:r>
            <a:endParaRPr/>
          </a:p>
        </p:txBody>
      </p:sp>
      <p:pic>
        <p:nvPicPr>
          <p:cNvPr id="141" name="Google Shape;141;p19"/>
          <p:cNvPicPr preferRelativeResize="0"/>
          <p:nvPr/>
        </p:nvPicPr>
        <p:blipFill>
          <a:blip r:embed="rId3">
            <a:alphaModFix/>
          </a:blip>
          <a:stretch>
            <a:fillRect/>
          </a:stretch>
        </p:blipFill>
        <p:spPr>
          <a:xfrm>
            <a:off x="152400" y="1501525"/>
            <a:ext cx="8839202" cy="2380810"/>
          </a:xfrm>
          <a:prstGeom prst="rect">
            <a:avLst/>
          </a:prstGeom>
          <a:noFill/>
          <a:ln>
            <a:noFill/>
          </a:ln>
        </p:spPr>
      </p:pic>
      <p:sp>
        <p:nvSpPr>
          <p:cNvPr id="142" name="Google Shape;142;p19"/>
          <p:cNvSpPr txBox="1"/>
          <p:nvPr/>
        </p:nvSpPr>
        <p:spPr>
          <a:xfrm>
            <a:off x="480625" y="568125"/>
            <a:ext cx="84471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This chart only takes prices into account and regardless of the size(amount), we could see that ask prices is always higher than bid prices, and the </a:t>
            </a:r>
            <a:r>
              <a:rPr lang="en">
                <a:latin typeface="Roboto"/>
                <a:ea typeface="Roboto"/>
                <a:cs typeface="Roboto"/>
                <a:sym typeface="Roboto"/>
              </a:rPr>
              <a:t>actuarial</a:t>
            </a:r>
            <a:r>
              <a:rPr lang="en">
                <a:latin typeface="Roboto"/>
                <a:ea typeface="Roboto"/>
                <a:cs typeface="Roboto"/>
                <a:sym typeface="Roboto"/>
              </a:rPr>
              <a:t> transaction is always </a:t>
            </a:r>
            <a:r>
              <a:rPr lang="en">
                <a:latin typeface="Roboto"/>
                <a:ea typeface="Roboto"/>
                <a:cs typeface="Roboto"/>
                <a:sym typeface="Roboto"/>
              </a:rPr>
              <a:t>between</a:t>
            </a:r>
            <a:r>
              <a:rPr lang="en">
                <a:latin typeface="Roboto"/>
                <a:ea typeface="Roboto"/>
                <a:cs typeface="Roboto"/>
                <a:sym typeface="Roboto"/>
              </a:rPr>
              <a:t> them.</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There is defense and offense between sellers and buyers.</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143" name="Google Shape;143;p19"/>
          <p:cNvSpPr txBox="1"/>
          <p:nvPr/>
        </p:nvSpPr>
        <p:spPr>
          <a:xfrm>
            <a:off x="7942500" y="3206625"/>
            <a:ext cx="1201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Stockid = 0</a:t>
            </a:r>
            <a:endParaRPr sz="1000">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Timeid = 5</a:t>
            </a:r>
            <a:endParaRPr sz="10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0"/>
          <p:cNvSpPr txBox="1"/>
          <p:nvPr>
            <p:ph type="title"/>
          </p:nvPr>
        </p:nvSpPr>
        <p:spPr>
          <a:xfrm>
            <a:off x="83100" y="-4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 - </a:t>
            </a:r>
            <a:r>
              <a:rPr lang="en" sz="1800"/>
              <a:t>statistics </a:t>
            </a:r>
            <a:endParaRPr/>
          </a:p>
        </p:txBody>
      </p:sp>
      <p:sp>
        <p:nvSpPr>
          <p:cNvPr id="149" name="Google Shape;149;p20"/>
          <p:cNvSpPr txBox="1"/>
          <p:nvPr/>
        </p:nvSpPr>
        <p:spPr>
          <a:xfrm>
            <a:off x="343675" y="876500"/>
            <a:ext cx="400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50" name="Google Shape;150;p20"/>
          <p:cNvPicPr preferRelativeResize="0"/>
          <p:nvPr/>
        </p:nvPicPr>
        <p:blipFill rotWithShape="1">
          <a:blip r:embed="rId3">
            <a:alphaModFix/>
          </a:blip>
          <a:srcRect b="0" l="0" r="0" t="0"/>
          <a:stretch/>
        </p:blipFill>
        <p:spPr>
          <a:xfrm>
            <a:off x="955000" y="2071375"/>
            <a:ext cx="5431346" cy="642550"/>
          </a:xfrm>
          <a:prstGeom prst="rect">
            <a:avLst/>
          </a:prstGeom>
          <a:noFill/>
          <a:ln>
            <a:noFill/>
          </a:ln>
        </p:spPr>
      </p:pic>
      <p:sp>
        <p:nvSpPr>
          <p:cNvPr id="151" name="Google Shape;151;p20"/>
          <p:cNvSpPr txBox="1"/>
          <p:nvPr/>
        </p:nvSpPr>
        <p:spPr>
          <a:xfrm>
            <a:off x="845500" y="768788"/>
            <a:ext cx="83028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50">
                <a:solidFill>
                  <a:schemeClr val="dk1"/>
                </a:solidFill>
                <a:highlight>
                  <a:srgbClr val="FFFFFF"/>
                </a:highlight>
              </a:rPr>
              <a:t>A fair book-based valuation must take two factors into account: the level and the size of orders. In this competition we used weighted averaged price, or WAP, to calculate the instantaneous stock valuation and calculate realized volatility as our target.</a:t>
            </a:r>
            <a:endParaRPr/>
          </a:p>
        </p:txBody>
      </p:sp>
      <p:sp>
        <p:nvSpPr>
          <p:cNvPr id="152" name="Google Shape;152;p20"/>
          <p:cNvSpPr txBox="1"/>
          <p:nvPr/>
        </p:nvSpPr>
        <p:spPr>
          <a:xfrm>
            <a:off x="343675" y="491913"/>
            <a:ext cx="2519700" cy="346200"/>
          </a:xfrm>
          <a:prstGeom prst="rect">
            <a:avLst/>
          </a:prstGeom>
          <a:noFill/>
          <a:ln>
            <a:noFill/>
          </a:ln>
        </p:spPr>
        <p:txBody>
          <a:bodyPr anchorCtr="0" anchor="t" bIns="91425" lIns="91425" spcFirstLastPara="1" rIns="91425" wrap="square" tIns="91425">
            <a:spAutoFit/>
          </a:bodyPr>
          <a:lstStyle/>
          <a:p>
            <a:pPr indent="-295275" lvl="0" marL="457200" rtl="0" algn="l">
              <a:spcBef>
                <a:spcPts val="0"/>
              </a:spcBef>
              <a:spcAft>
                <a:spcPts val="0"/>
              </a:spcAft>
              <a:buClr>
                <a:schemeClr val="dk1"/>
              </a:buClr>
              <a:buSzPts val="1050"/>
              <a:buChar char="●"/>
            </a:pPr>
            <a:r>
              <a:rPr b="1" lang="en" sz="1050">
                <a:solidFill>
                  <a:schemeClr val="dk1"/>
                </a:solidFill>
                <a:highlight>
                  <a:srgbClr val="FFFFFF"/>
                </a:highlight>
              </a:rPr>
              <a:t>Weighted averaged price</a:t>
            </a:r>
            <a:endParaRPr/>
          </a:p>
        </p:txBody>
      </p:sp>
      <p:sp>
        <p:nvSpPr>
          <p:cNvPr id="153" name="Google Shape;153;p20"/>
          <p:cNvSpPr txBox="1"/>
          <p:nvPr>
            <p:ph idx="1" type="body"/>
          </p:nvPr>
        </p:nvSpPr>
        <p:spPr>
          <a:xfrm>
            <a:off x="878800" y="2989700"/>
            <a:ext cx="8236200" cy="748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050">
                <a:solidFill>
                  <a:schemeClr val="dk1"/>
                </a:solidFill>
                <a:highlight>
                  <a:srgbClr val="FFFFFF"/>
                </a:highlight>
              </a:rPr>
              <a:t>Returns are widely used in finance, however log returns are preferred whenever some mathematical modelling is required. Calling </a:t>
            </a:r>
            <a:endParaRPr sz="1050">
              <a:solidFill>
                <a:schemeClr val="dk1"/>
              </a:solidFill>
              <a:highlight>
                <a:srgbClr val="FFFFFF"/>
              </a:highlight>
            </a:endParaRPr>
          </a:p>
          <a:p>
            <a:pPr indent="0" lvl="0" marL="0" rtl="0" algn="l">
              <a:spcBef>
                <a:spcPts val="0"/>
              </a:spcBef>
              <a:spcAft>
                <a:spcPts val="0"/>
              </a:spcAft>
              <a:buNone/>
            </a:pPr>
            <a:r>
              <a:rPr lang="en" sz="1050">
                <a:solidFill>
                  <a:schemeClr val="dk1"/>
                </a:solidFill>
                <a:highlight>
                  <a:srgbClr val="FFFFFF"/>
                </a:highlight>
              </a:rPr>
              <a:t>𝑆𝑡,St is the price of the stock S at time 𝑡, we can define the log return between t1 and t2 as</a:t>
            </a:r>
            <a:endParaRPr>
              <a:solidFill>
                <a:schemeClr val="dk1"/>
              </a:solidFill>
            </a:endParaRPr>
          </a:p>
          <a:p>
            <a:pPr indent="0" lvl="0" marL="0" rtl="0" algn="l">
              <a:spcBef>
                <a:spcPts val="0"/>
              </a:spcBef>
              <a:spcAft>
                <a:spcPts val="1200"/>
              </a:spcAft>
              <a:buNone/>
            </a:pPr>
            <a:r>
              <a:t/>
            </a:r>
            <a:endParaRPr/>
          </a:p>
        </p:txBody>
      </p:sp>
      <p:sp>
        <p:nvSpPr>
          <p:cNvPr id="154" name="Google Shape;154;p20"/>
          <p:cNvSpPr txBox="1"/>
          <p:nvPr/>
        </p:nvSpPr>
        <p:spPr>
          <a:xfrm>
            <a:off x="410400" y="2643500"/>
            <a:ext cx="2519700" cy="346200"/>
          </a:xfrm>
          <a:prstGeom prst="rect">
            <a:avLst/>
          </a:prstGeom>
          <a:noFill/>
          <a:ln>
            <a:noFill/>
          </a:ln>
        </p:spPr>
        <p:txBody>
          <a:bodyPr anchorCtr="0" anchor="t" bIns="91425" lIns="91425" spcFirstLastPara="1" rIns="91425" wrap="square" tIns="91425">
            <a:spAutoFit/>
          </a:bodyPr>
          <a:lstStyle/>
          <a:p>
            <a:pPr indent="-295275" lvl="0" marL="457200" rtl="0" algn="l">
              <a:spcBef>
                <a:spcPts val="0"/>
              </a:spcBef>
              <a:spcAft>
                <a:spcPts val="0"/>
              </a:spcAft>
              <a:buClr>
                <a:schemeClr val="dk1"/>
              </a:buClr>
              <a:buSzPts val="1050"/>
              <a:buChar char="●"/>
            </a:pPr>
            <a:r>
              <a:rPr b="1" lang="en" sz="1050">
                <a:solidFill>
                  <a:schemeClr val="dk1"/>
                </a:solidFill>
                <a:highlight>
                  <a:srgbClr val="FFFFFF"/>
                </a:highlight>
              </a:rPr>
              <a:t>Log return</a:t>
            </a:r>
            <a:endParaRPr/>
          </a:p>
        </p:txBody>
      </p:sp>
      <p:pic>
        <p:nvPicPr>
          <p:cNvPr id="155" name="Google Shape;155;p20"/>
          <p:cNvPicPr preferRelativeResize="0"/>
          <p:nvPr/>
        </p:nvPicPr>
        <p:blipFill rotWithShape="1">
          <a:blip r:embed="rId4">
            <a:alphaModFix/>
          </a:blip>
          <a:srcRect b="0" l="0" r="0" t="0"/>
          <a:stretch/>
        </p:blipFill>
        <p:spPr>
          <a:xfrm>
            <a:off x="882785" y="3386299"/>
            <a:ext cx="1574916" cy="572700"/>
          </a:xfrm>
          <a:prstGeom prst="rect">
            <a:avLst/>
          </a:prstGeom>
          <a:noFill/>
          <a:ln>
            <a:noFill/>
          </a:ln>
        </p:spPr>
      </p:pic>
      <p:sp>
        <p:nvSpPr>
          <p:cNvPr id="156" name="Google Shape;156;p20"/>
          <p:cNvSpPr txBox="1"/>
          <p:nvPr/>
        </p:nvSpPr>
        <p:spPr>
          <a:xfrm>
            <a:off x="410400" y="4084400"/>
            <a:ext cx="2900700" cy="864900"/>
          </a:xfrm>
          <a:prstGeom prst="rect">
            <a:avLst/>
          </a:prstGeom>
          <a:noFill/>
          <a:ln>
            <a:noFill/>
          </a:ln>
        </p:spPr>
        <p:txBody>
          <a:bodyPr anchorCtr="0" anchor="t" bIns="91425" lIns="91425" spcFirstLastPara="1" rIns="91425" wrap="square" tIns="91425">
            <a:spAutoFit/>
          </a:bodyPr>
          <a:lstStyle/>
          <a:p>
            <a:pPr indent="0" lvl="0" marL="457200" rtl="0" algn="l">
              <a:lnSpc>
                <a:spcPct val="140000"/>
              </a:lnSpc>
              <a:spcBef>
                <a:spcPts val="0"/>
              </a:spcBef>
              <a:spcAft>
                <a:spcPts val="0"/>
              </a:spcAft>
              <a:buNone/>
            </a:pPr>
            <a:r>
              <a:t/>
            </a:r>
            <a:endParaRPr sz="1800">
              <a:solidFill>
                <a:schemeClr val="dk1"/>
              </a:solidFill>
            </a:endParaRPr>
          </a:p>
          <a:p>
            <a:pPr indent="0" lvl="0" marL="0" rtl="0" algn="l">
              <a:spcBef>
                <a:spcPts val="600"/>
              </a:spcBef>
              <a:spcAft>
                <a:spcPts val="0"/>
              </a:spcAft>
              <a:buNone/>
            </a:pPr>
            <a:r>
              <a:t/>
            </a:r>
            <a:endParaRPr/>
          </a:p>
        </p:txBody>
      </p:sp>
      <p:sp>
        <p:nvSpPr>
          <p:cNvPr id="157" name="Google Shape;157;p20"/>
          <p:cNvSpPr txBox="1"/>
          <p:nvPr/>
        </p:nvSpPr>
        <p:spPr>
          <a:xfrm>
            <a:off x="410400" y="3959000"/>
            <a:ext cx="2519700" cy="346200"/>
          </a:xfrm>
          <a:prstGeom prst="rect">
            <a:avLst/>
          </a:prstGeom>
          <a:noFill/>
          <a:ln>
            <a:noFill/>
          </a:ln>
        </p:spPr>
        <p:txBody>
          <a:bodyPr anchorCtr="0" anchor="t" bIns="91425" lIns="91425" spcFirstLastPara="1" rIns="91425" wrap="square" tIns="91425">
            <a:spAutoFit/>
          </a:bodyPr>
          <a:lstStyle/>
          <a:p>
            <a:pPr indent="-295275" lvl="0" marL="457200" rtl="0" algn="l">
              <a:lnSpc>
                <a:spcPct val="140000"/>
              </a:lnSpc>
              <a:spcBef>
                <a:spcPts val="0"/>
              </a:spcBef>
              <a:spcAft>
                <a:spcPts val="0"/>
              </a:spcAft>
              <a:buClr>
                <a:schemeClr val="dk1"/>
              </a:buClr>
              <a:buSzPts val="1050"/>
              <a:buChar char="●"/>
            </a:pPr>
            <a:r>
              <a:rPr b="1" lang="en" sz="1050">
                <a:solidFill>
                  <a:schemeClr val="dk1"/>
                </a:solidFill>
                <a:highlight>
                  <a:srgbClr val="FFFFFF"/>
                </a:highlight>
              </a:rPr>
              <a:t>Realized volatility</a:t>
            </a:r>
            <a:endParaRPr/>
          </a:p>
        </p:txBody>
      </p:sp>
      <p:sp>
        <p:nvSpPr>
          <p:cNvPr id="158" name="Google Shape;158;p20"/>
          <p:cNvSpPr txBox="1"/>
          <p:nvPr/>
        </p:nvSpPr>
        <p:spPr>
          <a:xfrm>
            <a:off x="875250" y="4229000"/>
            <a:ext cx="6936300" cy="1002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sz="1050">
                <a:solidFill>
                  <a:schemeClr val="dk1"/>
                </a:solidFill>
                <a:highlight>
                  <a:srgbClr val="FFFFFF"/>
                </a:highlight>
              </a:rPr>
              <a:t>We will compute the log returns over all consecutive book updates and we define the realized volatility</a:t>
            </a:r>
            <a:r>
              <a:rPr b="1" lang="en" sz="1050">
                <a:solidFill>
                  <a:schemeClr val="dk1"/>
                </a:solidFill>
                <a:highlight>
                  <a:srgbClr val="FFFFFF"/>
                </a:highlight>
              </a:rPr>
              <a:t> </a:t>
            </a:r>
            <a:r>
              <a:rPr lang="en" sz="1300">
                <a:solidFill>
                  <a:schemeClr val="dk1"/>
                </a:solidFill>
                <a:highlight>
                  <a:srgbClr val="FFFFFF"/>
                </a:highlight>
              </a:rPr>
              <a:t>𝜎</a:t>
            </a:r>
            <a:endParaRPr sz="13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105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1050">
              <a:solidFill>
                <a:schemeClr val="dk1"/>
              </a:solidFill>
              <a:highlight>
                <a:srgbClr val="FFFFFF"/>
              </a:highlight>
            </a:endParaRPr>
          </a:p>
          <a:p>
            <a:pPr indent="0" lvl="0" marL="0" rtl="0" algn="l">
              <a:spcBef>
                <a:spcPts val="0"/>
              </a:spcBef>
              <a:spcAft>
                <a:spcPts val="0"/>
              </a:spcAft>
              <a:buNone/>
            </a:pPr>
            <a:r>
              <a:t/>
            </a:r>
            <a:endParaRPr/>
          </a:p>
        </p:txBody>
      </p:sp>
      <p:pic>
        <p:nvPicPr>
          <p:cNvPr id="159" name="Google Shape;159;p20"/>
          <p:cNvPicPr preferRelativeResize="0"/>
          <p:nvPr/>
        </p:nvPicPr>
        <p:blipFill rotWithShape="1">
          <a:blip r:embed="rId5">
            <a:alphaModFix/>
          </a:blip>
          <a:srcRect b="0" l="0" r="0" t="0"/>
          <a:stretch/>
        </p:blipFill>
        <p:spPr>
          <a:xfrm>
            <a:off x="950297" y="4582094"/>
            <a:ext cx="1617038" cy="572700"/>
          </a:xfrm>
          <a:prstGeom prst="rect">
            <a:avLst/>
          </a:prstGeom>
          <a:noFill/>
          <a:ln>
            <a:noFill/>
          </a:ln>
        </p:spPr>
      </p:pic>
      <p:pic>
        <p:nvPicPr>
          <p:cNvPr id="160" name="Google Shape;160;p20"/>
          <p:cNvPicPr preferRelativeResize="0"/>
          <p:nvPr/>
        </p:nvPicPr>
        <p:blipFill>
          <a:blip r:embed="rId6">
            <a:alphaModFix/>
          </a:blip>
          <a:stretch>
            <a:fillRect/>
          </a:stretch>
        </p:blipFill>
        <p:spPr>
          <a:xfrm>
            <a:off x="950300" y="1271789"/>
            <a:ext cx="5707399" cy="797813"/>
          </a:xfrm>
          <a:prstGeom prst="rect">
            <a:avLst/>
          </a:prstGeom>
          <a:noFill/>
          <a:ln cap="flat" cmpd="sng" w="9525">
            <a:solidFill>
              <a:schemeClr val="dk1"/>
            </a:solidFill>
            <a:prstDash val="solid"/>
            <a:round/>
            <a:headEnd len="sm" w="sm" type="none"/>
            <a:tailEnd len="sm" w="sm" type="none"/>
          </a:ln>
        </p:spPr>
      </p:pic>
      <p:sp>
        <p:nvSpPr>
          <p:cNvPr id="161" name="Google Shape;161;p20"/>
          <p:cNvSpPr txBox="1"/>
          <p:nvPr/>
        </p:nvSpPr>
        <p:spPr>
          <a:xfrm>
            <a:off x="6657700" y="1727200"/>
            <a:ext cx="142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666666"/>
                </a:solidFill>
              </a:rPr>
              <a:t>(Book table)</a:t>
            </a:r>
            <a:endParaRPr>
              <a:solidFill>
                <a:srgbClr val="666666"/>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1"/>
          <p:cNvSpPr txBox="1"/>
          <p:nvPr>
            <p:ph type="title"/>
          </p:nvPr>
        </p:nvSpPr>
        <p:spPr>
          <a:xfrm>
            <a:off x="83100" y="-4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 - </a:t>
            </a:r>
            <a:r>
              <a:rPr lang="en" sz="1800"/>
              <a:t>visualization</a:t>
            </a:r>
            <a:endParaRPr/>
          </a:p>
        </p:txBody>
      </p:sp>
      <p:sp>
        <p:nvSpPr>
          <p:cNvPr id="167" name="Google Shape;167;p21"/>
          <p:cNvSpPr txBox="1"/>
          <p:nvPr/>
        </p:nvSpPr>
        <p:spPr>
          <a:xfrm>
            <a:off x="480625" y="491925"/>
            <a:ext cx="844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Compare weighted average price 1 and 2 with same stock_id and </a:t>
            </a:r>
            <a:r>
              <a:rPr lang="en">
                <a:latin typeface="Roboto"/>
                <a:ea typeface="Roboto"/>
                <a:cs typeface="Roboto"/>
                <a:sym typeface="Roboto"/>
              </a:rPr>
              <a:t>different time_id:</a:t>
            </a:r>
            <a:endParaRPr>
              <a:latin typeface="Roboto"/>
              <a:ea typeface="Roboto"/>
              <a:cs typeface="Roboto"/>
              <a:sym typeface="Roboto"/>
            </a:endParaRPr>
          </a:p>
        </p:txBody>
      </p:sp>
      <p:pic>
        <p:nvPicPr>
          <p:cNvPr id="168" name="Google Shape;168;p21"/>
          <p:cNvPicPr preferRelativeResize="0"/>
          <p:nvPr/>
        </p:nvPicPr>
        <p:blipFill>
          <a:blip r:embed="rId3">
            <a:alphaModFix/>
          </a:blip>
          <a:stretch>
            <a:fillRect/>
          </a:stretch>
        </p:blipFill>
        <p:spPr>
          <a:xfrm>
            <a:off x="612775" y="892125"/>
            <a:ext cx="6417806" cy="1878526"/>
          </a:xfrm>
          <a:prstGeom prst="rect">
            <a:avLst/>
          </a:prstGeom>
          <a:noFill/>
          <a:ln>
            <a:noFill/>
          </a:ln>
        </p:spPr>
      </p:pic>
      <p:sp>
        <p:nvSpPr>
          <p:cNvPr id="169" name="Google Shape;169;p21"/>
          <p:cNvSpPr txBox="1"/>
          <p:nvPr/>
        </p:nvSpPr>
        <p:spPr>
          <a:xfrm>
            <a:off x="7197900" y="1988325"/>
            <a:ext cx="14058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Roboto"/>
                <a:ea typeface="Roboto"/>
                <a:cs typeface="Roboto"/>
                <a:sym typeface="Roboto"/>
              </a:rPr>
              <a:t>stock_id=0</a:t>
            </a:r>
            <a:endParaRPr sz="1100">
              <a:latin typeface="Roboto"/>
              <a:ea typeface="Roboto"/>
              <a:cs typeface="Roboto"/>
              <a:sym typeface="Roboto"/>
            </a:endParaRPr>
          </a:p>
          <a:p>
            <a:pPr indent="0" lvl="0" marL="0" rtl="0" algn="l">
              <a:spcBef>
                <a:spcPts val="0"/>
              </a:spcBef>
              <a:spcAft>
                <a:spcPts val="0"/>
              </a:spcAft>
              <a:buNone/>
            </a:pPr>
            <a:r>
              <a:rPr lang="en" sz="1100">
                <a:latin typeface="Roboto"/>
                <a:ea typeface="Roboto"/>
                <a:cs typeface="Roboto"/>
                <a:sym typeface="Roboto"/>
              </a:rPr>
              <a:t>time_1 : timeid=5</a:t>
            </a:r>
            <a:endParaRPr sz="1100">
              <a:latin typeface="Roboto"/>
              <a:ea typeface="Roboto"/>
              <a:cs typeface="Roboto"/>
              <a:sym typeface="Roboto"/>
            </a:endParaRPr>
          </a:p>
          <a:p>
            <a:pPr indent="0" lvl="0" marL="0" rtl="0" algn="l">
              <a:spcBef>
                <a:spcPts val="0"/>
              </a:spcBef>
              <a:spcAft>
                <a:spcPts val="0"/>
              </a:spcAft>
              <a:buNone/>
            </a:pPr>
            <a:r>
              <a:rPr lang="en" sz="1100">
                <a:latin typeface="Roboto"/>
                <a:ea typeface="Roboto"/>
                <a:cs typeface="Roboto"/>
                <a:sym typeface="Roboto"/>
              </a:rPr>
              <a:t>t</a:t>
            </a:r>
            <a:r>
              <a:rPr lang="en" sz="1100">
                <a:latin typeface="Roboto"/>
                <a:ea typeface="Roboto"/>
                <a:cs typeface="Roboto"/>
                <a:sym typeface="Roboto"/>
              </a:rPr>
              <a:t>ime_2 : timeid=16</a:t>
            </a:r>
            <a:endParaRPr sz="1100">
              <a:latin typeface="Roboto"/>
              <a:ea typeface="Roboto"/>
              <a:cs typeface="Roboto"/>
              <a:sym typeface="Roboto"/>
            </a:endParaRPr>
          </a:p>
        </p:txBody>
      </p:sp>
      <p:sp>
        <p:nvSpPr>
          <p:cNvPr id="170" name="Google Shape;170;p21"/>
          <p:cNvSpPr txBox="1"/>
          <p:nvPr/>
        </p:nvSpPr>
        <p:spPr>
          <a:xfrm>
            <a:off x="408525" y="2681013"/>
            <a:ext cx="588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Correlation between </a:t>
            </a:r>
            <a:r>
              <a:rPr lang="en">
                <a:latin typeface="Roboto"/>
                <a:ea typeface="Roboto"/>
                <a:cs typeface="Roboto"/>
                <a:sym typeface="Roboto"/>
              </a:rPr>
              <a:t>weighted average price 1 and 2 </a:t>
            </a:r>
            <a:endParaRPr>
              <a:latin typeface="Roboto"/>
              <a:ea typeface="Roboto"/>
              <a:cs typeface="Roboto"/>
              <a:sym typeface="Roboto"/>
            </a:endParaRPr>
          </a:p>
        </p:txBody>
      </p:sp>
      <p:pic>
        <p:nvPicPr>
          <p:cNvPr id="171" name="Google Shape;171;p21"/>
          <p:cNvPicPr preferRelativeResize="0"/>
          <p:nvPr/>
        </p:nvPicPr>
        <p:blipFill rotWithShape="1">
          <a:blip r:embed="rId4">
            <a:alphaModFix/>
          </a:blip>
          <a:srcRect b="0" l="0" r="0" t="8105"/>
          <a:stretch/>
        </p:blipFill>
        <p:spPr>
          <a:xfrm>
            <a:off x="729250" y="3094650"/>
            <a:ext cx="1937074" cy="17261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