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2" r:id="rId8"/>
    <p:sldId id="263" r:id="rId9"/>
    <p:sldId id="271"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tl1HAPWz0F7yP736AQ8CtRYia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6A2A85-11C6-468E-96AD-7F952DE5D37D}">
  <a:tblStyle styleId="{4C6A2A85-11C6-468E-96AD-7F952DE5D37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88"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FDE632A-234F-4722-84F8-4B5919E7951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14EBB1A-2D3F-41E5-911C-1260369BB685}">
      <dgm:prSet/>
      <dgm:spPr/>
      <dgm:t>
        <a:bodyPr/>
        <a:lstStyle/>
        <a:p>
          <a:pPr>
            <a:defRPr cap="all"/>
          </a:pPr>
          <a:r>
            <a:rPr lang="en-US"/>
            <a:t>Simple linear model</a:t>
          </a:r>
        </a:p>
      </dgm:t>
    </dgm:pt>
    <dgm:pt modelId="{0E54A29D-8F7F-4D9F-A168-403773F3D599}" type="parTrans" cxnId="{CA40D85C-01B4-4C4A-B873-DA8F2D3DAF8F}">
      <dgm:prSet/>
      <dgm:spPr/>
      <dgm:t>
        <a:bodyPr/>
        <a:lstStyle/>
        <a:p>
          <a:endParaRPr lang="en-US"/>
        </a:p>
      </dgm:t>
    </dgm:pt>
    <dgm:pt modelId="{1FA562ED-A95A-4989-8FF9-A7D0CC9886F6}" type="sibTrans" cxnId="{CA40D85C-01B4-4C4A-B873-DA8F2D3DAF8F}">
      <dgm:prSet/>
      <dgm:spPr/>
      <dgm:t>
        <a:bodyPr/>
        <a:lstStyle/>
        <a:p>
          <a:endParaRPr lang="en-US"/>
        </a:p>
      </dgm:t>
    </dgm:pt>
    <dgm:pt modelId="{9E5A4E97-FAD1-4A39-9D15-612E2AAF4C4B}">
      <dgm:prSet/>
      <dgm:spPr/>
      <dgm:t>
        <a:bodyPr/>
        <a:lstStyle/>
        <a:p>
          <a:pPr>
            <a:defRPr cap="all"/>
          </a:pPr>
          <a:r>
            <a:rPr lang="en-US"/>
            <a:t>Gradient-boosted trees (GBTs)</a:t>
          </a:r>
        </a:p>
      </dgm:t>
    </dgm:pt>
    <dgm:pt modelId="{4BAF586F-DDB4-4688-B572-9D80C20DDA50}" type="parTrans" cxnId="{33E74851-DA03-4733-AE47-04636A8E027B}">
      <dgm:prSet/>
      <dgm:spPr/>
      <dgm:t>
        <a:bodyPr/>
        <a:lstStyle/>
        <a:p>
          <a:endParaRPr lang="en-US"/>
        </a:p>
      </dgm:t>
    </dgm:pt>
    <dgm:pt modelId="{1F2164EE-D31B-4D8D-872F-4B28151F46AD}" type="sibTrans" cxnId="{33E74851-DA03-4733-AE47-04636A8E027B}">
      <dgm:prSet/>
      <dgm:spPr/>
      <dgm:t>
        <a:bodyPr/>
        <a:lstStyle/>
        <a:p>
          <a:endParaRPr lang="en-US"/>
        </a:p>
      </dgm:t>
    </dgm:pt>
    <dgm:pt modelId="{7335D367-D646-4203-8F2E-A077828346EE}" type="pres">
      <dgm:prSet presAssocID="{3FDE632A-234F-4722-84F8-4B5919E79514}" presName="root" presStyleCnt="0">
        <dgm:presLayoutVars>
          <dgm:dir/>
          <dgm:resizeHandles val="exact"/>
        </dgm:presLayoutVars>
      </dgm:prSet>
      <dgm:spPr/>
    </dgm:pt>
    <dgm:pt modelId="{7A349B94-F925-49CB-A35A-80087EC24464}" type="pres">
      <dgm:prSet presAssocID="{B14EBB1A-2D3F-41E5-911C-1260369BB685}" presName="compNode" presStyleCnt="0"/>
      <dgm:spPr/>
    </dgm:pt>
    <dgm:pt modelId="{B13DB603-1BA0-4DC6-86A5-CCF123CD307A}" type="pres">
      <dgm:prSet presAssocID="{B14EBB1A-2D3F-41E5-911C-1260369BB685}" presName="iconBgRect" presStyleLbl="bgShp" presStyleIdx="0" presStyleCnt="2"/>
      <dgm:spPr/>
    </dgm:pt>
    <dgm:pt modelId="{0AC42F13-E4C8-4702-9598-FF93304D284F}" type="pres">
      <dgm:prSet presAssocID="{B14EBB1A-2D3F-41E5-911C-1260369BB6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1DF25C0-0C32-48A6-BA68-99DD3D0744B4}" type="pres">
      <dgm:prSet presAssocID="{B14EBB1A-2D3F-41E5-911C-1260369BB685}" presName="spaceRect" presStyleCnt="0"/>
      <dgm:spPr/>
    </dgm:pt>
    <dgm:pt modelId="{ABE57BFC-893F-4131-88F4-3186E1B38263}" type="pres">
      <dgm:prSet presAssocID="{B14EBB1A-2D3F-41E5-911C-1260369BB685}" presName="textRect" presStyleLbl="revTx" presStyleIdx="0" presStyleCnt="2">
        <dgm:presLayoutVars>
          <dgm:chMax val="1"/>
          <dgm:chPref val="1"/>
        </dgm:presLayoutVars>
      </dgm:prSet>
      <dgm:spPr/>
    </dgm:pt>
    <dgm:pt modelId="{93379E08-8C75-48F7-9651-7874F6DB2134}" type="pres">
      <dgm:prSet presAssocID="{1FA562ED-A95A-4989-8FF9-A7D0CC9886F6}" presName="sibTrans" presStyleCnt="0"/>
      <dgm:spPr/>
    </dgm:pt>
    <dgm:pt modelId="{522EFCE7-8456-4D8F-A076-221175A057FC}" type="pres">
      <dgm:prSet presAssocID="{9E5A4E97-FAD1-4A39-9D15-612E2AAF4C4B}" presName="compNode" presStyleCnt="0"/>
      <dgm:spPr/>
    </dgm:pt>
    <dgm:pt modelId="{EB3B26AE-6A5A-4B47-9E10-1DF6A1F956F2}" type="pres">
      <dgm:prSet presAssocID="{9E5A4E97-FAD1-4A39-9D15-612E2AAF4C4B}" presName="iconBgRect" presStyleLbl="bgShp" presStyleIdx="1" presStyleCnt="2"/>
      <dgm:spPr/>
    </dgm:pt>
    <dgm:pt modelId="{15F5B5D2-3A1B-48FC-A021-A57490D6B5F6}" type="pres">
      <dgm:prSet presAssocID="{9E5A4E97-FAD1-4A39-9D15-612E2AAF4C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2F3F27AF-8714-4641-B68E-F5F08B24AA13}" type="pres">
      <dgm:prSet presAssocID="{9E5A4E97-FAD1-4A39-9D15-612E2AAF4C4B}" presName="spaceRect" presStyleCnt="0"/>
      <dgm:spPr/>
    </dgm:pt>
    <dgm:pt modelId="{5DDDD5B6-205D-4814-A254-9FE11D4082F7}" type="pres">
      <dgm:prSet presAssocID="{9E5A4E97-FAD1-4A39-9D15-612E2AAF4C4B}" presName="textRect" presStyleLbl="revTx" presStyleIdx="1" presStyleCnt="2">
        <dgm:presLayoutVars>
          <dgm:chMax val="1"/>
          <dgm:chPref val="1"/>
        </dgm:presLayoutVars>
      </dgm:prSet>
      <dgm:spPr/>
    </dgm:pt>
  </dgm:ptLst>
  <dgm:cxnLst>
    <dgm:cxn modelId="{CA40D85C-01B4-4C4A-B873-DA8F2D3DAF8F}" srcId="{3FDE632A-234F-4722-84F8-4B5919E79514}" destId="{B14EBB1A-2D3F-41E5-911C-1260369BB685}" srcOrd="0" destOrd="0" parTransId="{0E54A29D-8F7F-4D9F-A168-403773F3D599}" sibTransId="{1FA562ED-A95A-4989-8FF9-A7D0CC9886F6}"/>
    <dgm:cxn modelId="{33E74851-DA03-4733-AE47-04636A8E027B}" srcId="{3FDE632A-234F-4722-84F8-4B5919E79514}" destId="{9E5A4E97-FAD1-4A39-9D15-612E2AAF4C4B}" srcOrd="1" destOrd="0" parTransId="{4BAF586F-DDB4-4688-B572-9D80C20DDA50}" sibTransId="{1F2164EE-D31B-4D8D-872F-4B28151F46AD}"/>
    <dgm:cxn modelId="{AC676D73-E38C-44E7-8641-D41DDBD994D0}" type="presOf" srcId="{9E5A4E97-FAD1-4A39-9D15-612E2AAF4C4B}" destId="{5DDDD5B6-205D-4814-A254-9FE11D4082F7}" srcOrd="0" destOrd="0" presId="urn:microsoft.com/office/officeart/2018/5/layout/IconCircleLabelList"/>
    <dgm:cxn modelId="{39BDF557-6C64-4CA1-A9C1-C0C73FF49A40}" type="presOf" srcId="{B14EBB1A-2D3F-41E5-911C-1260369BB685}" destId="{ABE57BFC-893F-4131-88F4-3186E1B38263}" srcOrd="0" destOrd="0" presId="urn:microsoft.com/office/officeart/2018/5/layout/IconCircleLabelList"/>
    <dgm:cxn modelId="{224FF5AE-1CC2-4CE3-9B09-69BC7FEDEC04}" type="presOf" srcId="{3FDE632A-234F-4722-84F8-4B5919E79514}" destId="{7335D367-D646-4203-8F2E-A077828346EE}" srcOrd="0" destOrd="0" presId="urn:microsoft.com/office/officeart/2018/5/layout/IconCircleLabelList"/>
    <dgm:cxn modelId="{6D45A8BC-47ED-4862-96DA-EBC935A1AD13}" type="presParOf" srcId="{7335D367-D646-4203-8F2E-A077828346EE}" destId="{7A349B94-F925-49CB-A35A-80087EC24464}" srcOrd="0" destOrd="0" presId="urn:microsoft.com/office/officeart/2018/5/layout/IconCircleLabelList"/>
    <dgm:cxn modelId="{D8A78415-DE04-4BC8-A2C4-F8A89DF3EA27}" type="presParOf" srcId="{7A349B94-F925-49CB-A35A-80087EC24464}" destId="{B13DB603-1BA0-4DC6-86A5-CCF123CD307A}" srcOrd="0" destOrd="0" presId="urn:microsoft.com/office/officeart/2018/5/layout/IconCircleLabelList"/>
    <dgm:cxn modelId="{836115BC-5104-4D3B-BB9B-3CEB73301F01}" type="presParOf" srcId="{7A349B94-F925-49CB-A35A-80087EC24464}" destId="{0AC42F13-E4C8-4702-9598-FF93304D284F}" srcOrd="1" destOrd="0" presId="urn:microsoft.com/office/officeart/2018/5/layout/IconCircleLabelList"/>
    <dgm:cxn modelId="{8E1E1EED-1D22-4C12-A82C-C7277B8B04B7}" type="presParOf" srcId="{7A349B94-F925-49CB-A35A-80087EC24464}" destId="{41DF25C0-0C32-48A6-BA68-99DD3D0744B4}" srcOrd="2" destOrd="0" presId="urn:microsoft.com/office/officeart/2018/5/layout/IconCircleLabelList"/>
    <dgm:cxn modelId="{020FDA9E-0638-42EB-8B77-9825F791FB9C}" type="presParOf" srcId="{7A349B94-F925-49CB-A35A-80087EC24464}" destId="{ABE57BFC-893F-4131-88F4-3186E1B38263}" srcOrd="3" destOrd="0" presId="urn:microsoft.com/office/officeart/2018/5/layout/IconCircleLabelList"/>
    <dgm:cxn modelId="{05A5C353-B41F-4682-AD49-C9EC3E077AA8}" type="presParOf" srcId="{7335D367-D646-4203-8F2E-A077828346EE}" destId="{93379E08-8C75-48F7-9651-7874F6DB2134}" srcOrd="1" destOrd="0" presId="urn:microsoft.com/office/officeart/2018/5/layout/IconCircleLabelList"/>
    <dgm:cxn modelId="{E1D93E75-016F-4FEE-B932-448FA23A0BEC}" type="presParOf" srcId="{7335D367-D646-4203-8F2E-A077828346EE}" destId="{522EFCE7-8456-4D8F-A076-221175A057FC}" srcOrd="2" destOrd="0" presId="urn:microsoft.com/office/officeart/2018/5/layout/IconCircleLabelList"/>
    <dgm:cxn modelId="{F9CE3AC6-A40C-43E2-AED8-9BEEBD10BADE}" type="presParOf" srcId="{522EFCE7-8456-4D8F-A076-221175A057FC}" destId="{EB3B26AE-6A5A-4B47-9E10-1DF6A1F956F2}" srcOrd="0" destOrd="0" presId="urn:microsoft.com/office/officeart/2018/5/layout/IconCircleLabelList"/>
    <dgm:cxn modelId="{03542BFA-AE25-42C3-A4D8-8777C09B97E6}" type="presParOf" srcId="{522EFCE7-8456-4D8F-A076-221175A057FC}" destId="{15F5B5D2-3A1B-48FC-A021-A57490D6B5F6}" srcOrd="1" destOrd="0" presId="urn:microsoft.com/office/officeart/2018/5/layout/IconCircleLabelList"/>
    <dgm:cxn modelId="{BC7BBF6A-7414-4018-81BF-6D2DFDDFB05B}" type="presParOf" srcId="{522EFCE7-8456-4D8F-A076-221175A057FC}" destId="{2F3F27AF-8714-4641-B68E-F5F08B24AA13}" srcOrd="2" destOrd="0" presId="urn:microsoft.com/office/officeart/2018/5/layout/IconCircleLabelList"/>
    <dgm:cxn modelId="{66D83B6B-A9C9-40E2-BB7C-47A98E715D72}" type="presParOf" srcId="{522EFCE7-8456-4D8F-A076-221175A057FC}" destId="{5DDDD5B6-205D-4814-A254-9FE11D4082F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B603-1BA0-4DC6-86A5-CCF123CD307A}">
      <dsp:nvSpPr>
        <dsp:cNvPr id="0" name=""/>
        <dsp:cNvSpPr/>
      </dsp:nvSpPr>
      <dsp:spPr>
        <a:xfrm>
          <a:off x="1437169" y="1980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42F13-E4C8-4702-9598-FF93304D284F}">
      <dsp:nvSpPr>
        <dsp:cNvPr id="0" name=""/>
        <dsp:cNvSpPr/>
      </dsp:nvSpPr>
      <dsp:spPr>
        <a:xfrm>
          <a:off x="1824732" y="40736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E57BFC-893F-4131-88F4-3186E1B38263}">
      <dsp:nvSpPr>
        <dsp:cNvPr id="0" name=""/>
        <dsp:cNvSpPr/>
      </dsp:nvSpPr>
      <dsp:spPr>
        <a:xfrm>
          <a:off x="855826" y="24048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Simple linear model</a:t>
          </a:r>
        </a:p>
      </dsp:txBody>
      <dsp:txXfrm>
        <a:off x="855826" y="2404802"/>
        <a:ext cx="2981250" cy="720000"/>
      </dsp:txXfrm>
    </dsp:sp>
    <dsp:sp modelId="{EB3B26AE-6A5A-4B47-9E10-1DF6A1F956F2}">
      <dsp:nvSpPr>
        <dsp:cNvPr id="0" name=""/>
        <dsp:cNvSpPr/>
      </dsp:nvSpPr>
      <dsp:spPr>
        <a:xfrm>
          <a:off x="4940138" y="1980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5B5D2-3A1B-48FC-A021-A57490D6B5F6}">
      <dsp:nvSpPr>
        <dsp:cNvPr id="0" name=""/>
        <dsp:cNvSpPr/>
      </dsp:nvSpPr>
      <dsp:spPr>
        <a:xfrm>
          <a:off x="5327701" y="40736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DDD5B6-205D-4814-A254-9FE11D4082F7}">
      <dsp:nvSpPr>
        <dsp:cNvPr id="0" name=""/>
        <dsp:cNvSpPr/>
      </dsp:nvSpPr>
      <dsp:spPr>
        <a:xfrm>
          <a:off x="4358794" y="24048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Gradient-boosted trees (GBTs)</a:t>
          </a:r>
        </a:p>
      </dsp:txBody>
      <dsp:txXfrm>
        <a:off x="4358794" y="240480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112 stock 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c283d6f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c283d6f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cd83271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cd83271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chemeClr val="dk1"/>
                </a:solidFill>
                <a:highlight>
                  <a:srgbClr val="FFFFFF"/>
                </a:highlight>
              </a:rPr>
              <a:t>In this competition we used weighted averaged price, or WAP, to calculate the instantaneous stock valuation and calculate realized volatility as our target.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d8327155_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d8327155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3887391" y="740569"/>
            <a:ext cx="4629150" cy="3655219"/>
          </a:xfrm>
          <a:prstGeom prst="rect">
            <a:avLst/>
          </a:prstGeom>
          <a:noFill/>
          <a:ln>
            <a:noFill/>
          </a:ln>
        </p:spPr>
      </p:sp>
      <p:sp>
        <p:nvSpPr>
          <p:cNvPr id="68" name="Google Shape;68;p25"/>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20" name="Google Shape;2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21"/>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21"/>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24"/>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Arial"/>
              <a:buNone/>
              <a:defRPr/>
            </a:lvl1pPr>
            <a:lvl2pPr marL="0" lvl="1" indent="0" algn="r">
              <a:spcBef>
                <a:spcPts val="0"/>
              </a:spcBef>
              <a:spcAft>
                <a:spcPts val="0"/>
              </a:spcAft>
              <a:buClr>
                <a:srgbClr val="888888"/>
              </a:buClr>
              <a:buSzPts val="900"/>
              <a:buFont typeface="Arial"/>
              <a:buNone/>
              <a:defRPr/>
            </a:lvl2pPr>
            <a:lvl3pPr marL="0" lvl="2" indent="0" algn="r">
              <a:spcBef>
                <a:spcPts val="0"/>
              </a:spcBef>
              <a:spcAft>
                <a:spcPts val="0"/>
              </a:spcAft>
              <a:buClr>
                <a:srgbClr val="888888"/>
              </a:buClr>
              <a:buSzPts val="900"/>
              <a:buFont typeface="Arial"/>
              <a:buNone/>
              <a:defRPr/>
            </a:lvl3pPr>
            <a:lvl4pPr marL="0" lvl="3" indent="0" algn="r">
              <a:spcBef>
                <a:spcPts val="0"/>
              </a:spcBef>
              <a:spcAft>
                <a:spcPts val="0"/>
              </a:spcAft>
              <a:buClr>
                <a:srgbClr val="888888"/>
              </a:buClr>
              <a:buSzPts val="900"/>
              <a:buFont typeface="Arial"/>
              <a:buNone/>
              <a:defRPr/>
            </a:lvl4pPr>
            <a:lvl5pPr marL="0" lvl="4" indent="0" algn="r">
              <a:spcBef>
                <a:spcPts val="0"/>
              </a:spcBef>
              <a:spcAft>
                <a:spcPts val="0"/>
              </a:spcAft>
              <a:buClr>
                <a:srgbClr val="888888"/>
              </a:buClr>
              <a:buSzPts val="900"/>
              <a:buFont typeface="Arial"/>
              <a:buNone/>
              <a:defRPr/>
            </a:lvl5pPr>
            <a:lvl6pPr marL="0" lvl="5" indent="0" algn="r">
              <a:spcBef>
                <a:spcPts val="0"/>
              </a:spcBef>
              <a:spcAft>
                <a:spcPts val="0"/>
              </a:spcAft>
              <a:buClr>
                <a:srgbClr val="888888"/>
              </a:buClr>
              <a:buSzPts val="900"/>
              <a:buFont typeface="Arial"/>
              <a:buNone/>
              <a:defRPr/>
            </a:lvl6pPr>
            <a:lvl7pPr marL="0" lvl="6" indent="0" algn="r">
              <a:spcBef>
                <a:spcPts val="0"/>
              </a:spcBef>
              <a:spcAft>
                <a:spcPts val="0"/>
              </a:spcAft>
              <a:buClr>
                <a:srgbClr val="888888"/>
              </a:buClr>
              <a:buSzPts val="900"/>
              <a:buFont typeface="Arial"/>
              <a:buNone/>
              <a:defRPr/>
            </a:lvl7pPr>
            <a:lvl8pPr marL="0" lvl="7" indent="0" algn="r">
              <a:spcBef>
                <a:spcPts val="0"/>
              </a:spcBef>
              <a:spcAft>
                <a:spcPts val="0"/>
              </a:spcAft>
              <a:buClr>
                <a:srgbClr val="888888"/>
              </a:buClr>
              <a:buSzPts val="900"/>
              <a:buFont typeface="Arial"/>
              <a:buNone/>
              <a:defRPr/>
            </a:lvl8pPr>
            <a:lvl9pPr marL="0" lvl="8" indent="0" algn="r">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aggle.com/jiashenliu/introduction-to-financial-concepts-and-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kaggle.com/dnging/linear-regression-3" TargetMode="External"/><Relationship Id="rId5" Type="http://schemas.openxmlformats.org/officeDocument/2006/relationships/hyperlink" Target="https://machinelearningmastery.com/backtest-machine-learning-models-time-series-forecasting/" TargetMode="External"/><Relationship Id="rId4" Type="http://schemas.openxmlformats.org/officeDocument/2006/relationships/hyperlink" Target="https://kaggle.com/c/optiver-realized-volatility-predi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kaggle.com/jiashenliu/introduction-to-financial-concepts-and-data?scriptVersionId=67183666#Competition-data"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628650" y="338535"/>
            <a:ext cx="7884414" cy="3049905"/>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5000"/>
              <a:buFont typeface="Arial"/>
              <a:buNone/>
            </a:pPr>
            <a:r>
              <a:rPr lang="en-US" sz="5000"/>
              <a:t>Optiver Realized Volatility Prediction</a:t>
            </a:r>
            <a:endParaRPr/>
          </a:p>
        </p:txBody>
      </p:sp>
      <p:sp>
        <p:nvSpPr>
          <p:cNvPr id="90" name="Google Shape;90;p1"/>
          <p:cNvSpPr txBox="1">
            <a:spLocks noGrp="1"/>
          </p:cNvSpPr>
          <p:nvPr>
            <p:ph type="subTitle" idx="1"/>
          </p:nvPr>
        </p:nvSpPr>
        <p:spPr>
          <a:xfrm>
            <a:off x="628649" y="3737457"/>
            <a:ext cx="7884414" cy="84501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600"/>
              </a:spcAft>
              <a:buClr>
                <a:schemeClr val="dk1"/>
              </a:buClr>
              <a:buSzPts val="1800"/>
              <a:buNone/>
            </a:pPr>
            <a:r>
              <a:rPr lang="en-US"/>
              <a:t>Chensheng Ma, Deyu Li, Zeyang Zhou</a:t>
            </a:r>
            <a:endParaRPr/>
          </a:p>
        </p:txBody>
      </p:sp>
      <p:sp>
        <p:nvSpPr>
          <p:cNvPr id="91" name="Google Shape;91;p1"/>
          <p:cNvSpPr/>
          <p:nvPr/>
        </p:nvSpPr>
        <p:spPr>
          <a:xfrm>
            <a:off x="628650" y="3538946"/>
            <a:ext cx="4057650" cy="13716"/>
          </a:xfrm>
          <a:custGeom>
            <a:avLst/>
            <a:gdLst/>
            <a:ahLst/>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9"/>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4" name="Google Shape;214;p9"/>
          <p:cNvSpPr/>
          <p:nvPr/>
        </p:nvSpPr>
        <p:spPr>
          <a:xfrm flipH="1">
            <a:off x="0" y="3949801"/>
            <a:ext cx="9143997" cy="1193057"/>
          </a:xfrm>
          <a:prstGeom prst="rect">
            <a:avLst/>
          </a:prstGeom>
          <a:gradFill>
            <a:gsLst>
              <a:gs pos="0">
                <a:srgbClr val="000000"/>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5" name="Google Shape;215;p9"/>
          <p:cNvSpPr/>
          <p:nvPr/>
        </p:nvSpPr>
        <p:spPr>
          <a:xfrm flipH="1">
            <a:off x="0" y="3952631"/>
            <a:ext cx="9138997" cy="1193056"/>
          </a:xfrm>
          <a:prstGeom prst="rect">
            <a:avLst/>
          </a:prstGeom>
          <a:gradFill>
            <a:gsLst>
              <a:gs pos="0">
                <a:srgbClr val="4472C4">
                  <a:alpha val="0"/>
                </a:srgbClr>
              </a:gs>
              <a:gs pos="100000">
                <a:srgbClr val="1F3864"/>
              </a:gs>
            </a:gsLst>
            <a:lin ang="10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6" name="Google Shape;216;p9"/>
          <p:cNvSpPr/>
          <p:nvPr/>
        </p:nvSpPr>
        <p:spPr>
          <a:xfrm flipH="1">
            <a:off x="6086474" y="3949159"/>
            <a:ext cx="3057523" cy="1193057"/>
          </a:xfrm>
          <a:prstGeom prst="rect">
            <a:avLst/>
          </a:prstGeom>
          <a:gradFill>
            <a:gsLst>
              <a:gs pos="0">
                <a:srgbClr val="1F3864"/>
              </a:gs>
              <a:gs pos="100000">
                <a:srgbClr val="4472C4">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7" name="Google Shape;217;p9"/>
          <p:cNvSpPr/>
          <p:nvPr/>
        </p:nvSpPr>
        <p:spPr>
          <a:xfrm rot="10800000">
            <a:off x="-10001" y="3947612"/>
            <a:ext cx="9143999" cy="1198075"/>
          </a:xfrm>
          <a:prstGeom prst="rect">
            <a:avLst/>
          </a:prstGeom>
          <a:gradFill>
            <a:gsLst>
              <a:gs pos="0">
                <a:srgbClr val="000000">
                  <a:alpha val="0"/>
                </a:srgbClr>
              </a:gs>
              <a:gs pos="99000">
                <a:srgbClr val="1F3864">
                  <a:alpha val="54901"/>
                </a:srgbClr>
              </a:gs>
              <a:gs pos="100000">
                <a:srgbClr val="1F3864">
                  <a:alpha val="54901"/>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8" name="Google Shape;218;p9"/>
          <p:cNvSpPr txBox="1">
            <a:spLocks noGrp="1"/>
          </p:cNvSpPr>
          <p:nvPr>
            <p:ph type="title"/>
          </p:nvPr>
        </p:nvSpPr>
        <p:spPr>
          <a:xfrm>
            <a:off x="1028699" y="4132689"/>
            <a:ext cx="7421963" cy="7752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200"/>
              </a:spcAft>
              <a:buClr>
                <a:schemeClr val="dk1"/>
              </a:buClr>
              <a:buSzPts val="1179"/>
              <a:buFont typeface="Arial"/>
              <a:buNone/>
            </a:pPr>
            <a:r>
              <a:rPr lang="en-US" sz="3000">
                <a:solidFill>
                  <a:srgbClr val="FFFFFF"/>
                </a:solidFill>
                <a:latin typeface="Arial"/>
                <a:ea typeface="Arial"/>
                <a:cs typeface="Arial"/>
                <a:sym typeface="Arial"/>
              </a:rPr>
              <a:t>4. Evaluation metric</a:t>
            </a:r>
            <a:endParaRPr/>
          </a:p>
        </p:txBody>
      </p:sp>
      <p:pic>
        <p:nvPicPr>
          <p:cNvPr id="219" name="Google Shape;219;p9"/>
          <p:cNvPicPr preferRelativeResize="0"/>
          <p:nvPr/>
        </p:nvPicPr>
        <p:blipFill rotWithShape="1">
          <a:blip r:embed="rId3">
            <a:alphaModFix/>
          </a:blip>
          <a:srcRect/>
          <a:stretch/>
        </p:blipFill>
        <p:spPr>
          <a:xfrm>
            <a:off x="1455192" y="705077"/>
            <a:ext cx="6233615" cy="1605155"/>
          </a:xfrm>
          <a:prstGeom prst="rect">
            <a:avLst/>
          </a:prstGeom>
          <a:noFill/>
          <a:ln>
            <a:noFill/>
          </a:ln>
        </p:spPr>
      </p:pic>
      <p:sp>
        <p:nvSpPr>
          <p:cNvPr id="220" name="Google Shape;220;p9"/>
          <p:cNvSpPr txBox="1">
            <a:spLocks noGrp="1"/>
          </p:cNvSpPr>
          <p:nvPr>
            <p:ph type="body" idx="1"/>
          </p:nvPr>
        </p:nvSpPr>
        <p:spPr>
          <a:xfrm>
            <a:off x="1455192" y="2874899"/>
            <a:ext cx="6249619" cy="8399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Char char="•"/>
            </a:pPr>
            <a:r>
              <a:rPr lang="en-US" sz="1500">
                <a:highlight>
                  <a:srgbClr val="FFFFFF"/>
                </a:highlight>
              </a:rPr>
              <a:t>Submissions are evaluated using the root mean square percentage error, defined as:</a:t>
            </a:r>
            <a:endParaRPr/>
          </a:p>
          <a:p>
            <a:pPr marL="0" lvl="0" indent="114300" algn="l" rtl="0">
              <a:lnSpc>
                <a:spcPct val="90000"/>
              </a:lnSpc>
              <a:spcBef>
                <a:spcPts val="1200"/>
              </a:spcBef>
              <a:spcAft>
                <a:spcPts val="0"/>
              </a:spcAft>
              <a:buClr>
                <a:schemeClr val="dk1"/>
              </a:buClr>
              <a:buSzPts val="1800"/>
              <a:buFont typeface="Arial"/>
              <a:buNone/>
            </a:pPr>
            <a:endParaRPr sz="1500">
              <a:highlight>
                <a:srgbClr val="FFFFFF"/>
              </a:highlight>
            </a:endParaRPr>
          </a:p>
          <a:p>
            <a:pPr marL="0" lvl="0" indent="114300" algn="l" rtl="0">
              <a:lnSpc>
                <a:spcPct val="90000"/>
              </a:lnSpc>
              <a:spcBef>
                <a:spcPts val="1200"/>
              </a:spcBef>
              <a:spcAft>
                <a:spcPts val="0"/>
              </a:spcAft>
              <a:buClr>
                <a:schemeClr val="dk1"/>
              </a:buClr>
              <a:buSzPts val="1800"/>
              <a:buFont typeface="Arial"/>
              <a:buNone/>
            </a:pPr>
            <a:endParaRPr sz="1500">
              <a:highlight>
                <a:srgbClr val="FFFFFF"/>
              </a:highlight>
            </a:endParaRPr>
          </a:p>
          <a:p>
            <a:pPr marL="0" lvl="0" indent="114300" algn="l" rtl="0">
              <a:lnSpc>
                <a:spcPct val="90000"/>
              </a:lnSpc>
              <a:spcBef>
                <a:spcPts val="1200"/>
              </a:spcBef>
              <a:spcAft>
                <a:spcPts val="1200"/>
              </a:spcAft>
              <a:buClr>
                <a:schemeClr val="dk1"/>
              </a:buClr>
              <a:buSzPts val="1800"/>
              <a:buFont typeface="Arial"/>
              <a:buNone/>
            </a:pPr>
            <a:endParaRPr sz="15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10"/>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6" name="Google Shape;226;p10"/>
          <p:cNvGrpSpPr/>
          <p:nvPr/>
        </p:nvGrpSpPr>
        <p:grpSpPr>
          <a:xfrm>
            <a:off x="307282" y="476786"/>
            <a:ext cx="8356656" cy="1861602"/>
            <a:chOff x="409710" y="635715"/>
            <a:chExt cx="11142208" cy="2482136"/>
          </a:xfrm>
        </p:grpSpPr>
        <p:sp>
          <p:nvSpPr>
            <p:cNvPr id="227" name="Google Shape;227;p1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10"/>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1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10"/>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Google Shape;231;p10"/>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32" name="Google Shape;232;p10"/>
          <p:cNvSpPr txBox="1">
            <a:spLocks noGrp="1"/>
          </p:cNvSpPr>
          <p:nvPr>
            <p:ph type="title"/>
          </p:nvPr>
        </p:nvSpPr>
        <p:spPr>
          <a:xfrm>
            <a:off x="785460" y="569853"/>
            <a:ext cx="7729890" cy="9941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800"/>
              <a:buFont typeface="Arial"/>
              <a:buNone/>
            </a:pPr>
            <a:r>
              <a:rPr lang="en-US" sz="3000">
                <a:solidFill>
                  <a:srgbClr val="FFFFFF"/>
                </a:solidFill>
                <a:latin typeface="Arial"/>
                <a:ea typeface="Arial"/>
                <a:cs typeface="Arial"/>
                <a:sym typeface="Arial"/>
              </a:rPr>
              <a:t>Example</a:t>
            </a:r>
            <a:endParaRPr/>
          </a:p>
        </p:txBody>
      </p:sp>
      <p:sp>
        <p:nvSpPr>
          <p:cNvPr id="233" name="Google Shape;233;p10"/>
          <p:cNvSpPr txBox="1">
            <a:spLocks noGrp="1"/>
          </p:cNvSpPr>
          <p:nvPr>
            <p:ph type="body" idx="1"/>
          </p:nvPr>
        </p:nvSpPr>
        <p:spPr>
          <a:xfrm>
            <a:off x="1068678" y="1870837"/>
            <a:ext cx="3040158" cy="267236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1800"/>
              <a:buFont typeface="Arial"/>
              <a:buChar char="•"/>
            </a:pPr>
            <a:r>
              <a:rPr lang="en-US" sz="1700">
                <a:highlight>
                  <a:srgbClr val="FFFFFF"/>
                </a:highlight>
              </a:rPr>
              <a:t>Performance of the simple linear model prediction: </a:t>
            </a:r>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0" algn="l" rtl="0">
              <a:lnSpc>
                <a:spcPct val="90000"/>
              </a:lnSpc>
              <a:spcBef>
                <a:spcPts val="0"/>
              </a:spcBef>
              <a:spcAft>
                <a:spcPts val="0"/>
              </a:spcAft>
              <a:buClr>
                <a:schemeClr val="dk1"/>
              </a:buClr>
              <a:buSzPts val="1800"/>
              <a:buFont typeface="Arial"/>
              <a:buChar char="•"/>
            </a:pPr>
            <a:r>
              <a:rPr lang="en-US" sz="1700">
                <a:highlight>
                  <a:srgbClr val="FFFFFF"/>
                </a:highlight>
              </a:rPr>
              <a:t>R2 score: 0.612, </a:t>
            </a:r>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0" algn="l" rtl="0">
              <a:lnSpc>
                <a:spcPct val="90000"/>
              </a:lnSpc>
              <a:spcBef>
                <a:spcPts val="0"/>
              </a:spcBef>
              <a:spcAft>
                <a:spcPts val="0"/>
              </a:spcAft>
              <a:buClr>
                <a:schemeClr val="dk1"/>
              </a:buClr>
              <a:buSzPts val="1800"/>
              <a:buFont typeface="Arial"/>
              <a:buChar char="•"/>
            </a:pPr>
            <a:r>
              <a:rPr lang="en-US" sz="1700">
                <a:highlight>
                  <a:srgbClr val="FFFFFF"/>
                </a:highlight>
              </a:rPr>
              <a:t>R2adj: 0.6104051746861203</a:t>
            </a:r>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114300" algn="l" rtl="0">
              <a:lnSpc>
                <a:spcPct val="90000"/>
              </a:lnSpc>
              <a:spcBef>
                <a:spcPts val="0"/>
              </a:spcBef>
              <a:spcAft>
                <a:spcPts val="0"/>
              </a:spcAft>
              <a:buClr>
                <a:schemeClr val="dk1"/>
              </a:buClr>
              <a:buSzPts val="1800"/>
              <a:buFont typeface="Arial"/>
              <a:buNone/>
            </a:pPr>
            <a:endParaRPr sz="1700">
              <a:highlight>
                <a:srgbClr val="FFFFFF"/>
              </a:highlight>
            </a:endParaRPr>
          </a:p>
          <a:p>
            <a:pPr marL="0" lvl="0" indent="0" algn="l" rtl="0">
              <a:lnSpc>
                <a:spcPct val="90000"/>
              </a:lnSpc>
              <a:spcBef>
                <a:spcPts val="0"/>
              </a:spcBef>
              <a:spcAft>
                <a:spcPts val="0"/>
              </a:spcAft>
              <a:buClr>
                <a:schemeClr val="dk1"/>
              </a:buClr>
              <a:buSzPts val="1100"/>
              <a:buFont typeface="Arial"/>
              <a:buChar char="•"/>
            </a:pPr>
            <a:r>
              <a:rPr lang="en-US" sz="1700">
                <a:highlight>
                  <a:srgbClr val="FFFFFF"/>
                </a:highlight>
              </a:rPr>
              <a:t>RMSPE: 0.454</a:t>
            </a:r>
            <a:endParaRPr/>
          </a:p>
          <a:p>
            <a:pPr marL="0" lvl="0" indent="114300" algn="l" rtl="0">
              <a:lnSpc>
                <a:spcPct val="90000"/>
              </a:lnSpc>
              <a:spcBef>
                <a:spcPts val="0"/>
              </a:spcBef>
              <a:spcAft>
                <a:spcPts val="1200"/>
              </a:spcAft>
              <a:buClr>
                <a:schemeClr val="dk1"/>
              </a:buClr>
              <a:buSzPts val="1800"/>
              <a:buFont typeface="Arial"/>
              <a:buNone/>
            </a:pPr>
            <a:endParaRPr sz="1700"/>
          </a:p>
        </p:txBody>
      </p:sp>
      <p:graphicFrame>
        <p:nvGraphicFramePr>
          <p:cNvPr id="234" name="Google Shape;234;p10"/>
          <p:cNvGraphicFramePr/>
          <p:nvPr/>
        </p:nvGraphicFramePr>
        <p:xfrm>
          <a:off x="4781431" y="1869282"/>
          <a:ext cx="3000000" cy="3000000"/>
        </p:xfrm>
        <a:graphic>
          <a:graphicData uri="http://schemas.openxmlformats.org/drawingml/2006/table">
            <a:tbl>
              <a:tblPr>
                <a:solidFill>
                  <a:srgbClr val="FFFFFF"/>
                </a:solidFill>
                <a:tableStyleId>{4C6A2A85-11C6-468E-96AD-7F952DE5D37D}</a:tableStyleId>
              </a:tblPr>
              <a:tblGrid>
                <a:gridCol w="2151275">
                  <a:extLst>
                    <a:ext uri="{9D8B030D-6E8A-4147-A177-3AD203B41FA5}">
                      <a16:colId xmlns:a16="http://schemas.microsoft.com/office/drawing/2014/main" val="20000"/>
                    </a:ext>
                  </a:extLst>
                </a:gridCol>
                <a:gridCol w="1036000">
                  <a:extLst>
                    <a:ext uri="{9D8B030D-6E8A-4147-A177-3AD203B41FA5}">
                      <a16:colId xmlns:a16="http://schemas.microsoft.com/office/drawing/2014/main" val="20001"/>
                    </a:ext>
                  </a:extLst>
                </a:gridCol>
              </a:tblGrid>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coefficient</a:t>
                      </a:r>
                      <a:endParaRPr sz="700" b="1" u="none" strike="noStrike" cap="none">
                        <a:highlight>
                          <a:srgbClr val="FFFFFF"/>
                        </a:highlight>
                      </a:endParaRPr>
                    </a:p>
                  </a:txBody>
                  <a:tcPr marL="37750" marR="37750" marT="37750" marB="37750" anchor="ctr"/>
                </a:tc>
                <a:tc>
                  <a:txBody>
                    <a:bodyPr/>
                    <a:lstStyle/>
                    <a:p>
                      <a:pPr marL="0" marR="0" lvl="0" indent="0" algn="l" rtl="0">
                        <a:spcBef>
                          <a:spcPts val="0"/>
                        </a:spcBef>
                        <a:spcAft>
                          <a:spcPts val="0"/>
                        </a:spcAft>
                        <a:buClr>
                          <a:schemeClr val="dk1"/>
                        </a:buClr>
                        <a:buSzPts val="1000"/>
                        <a:buFont typeface="Arial"/>
                        <a:buNone/>
                      </a:pPr>
                      <a:endParaRPr sz="1000" u="none" strike="noStrike" cap="none"/>
                    </a:p>
                  </a:txBody>
                  <a:tcPr marL="60400" marR="60400" marT="60400" marB="60400"/>
                </a:tc>
                <a:extLst>
                  <a:ext uri="{0D108BD9-81ED-4DB2-BD59-A6C34878D82A}">
                    <a16:rowId xmlns:a16="http://schemas.microsoft.com/office/drawing/2014/main" val="10000"/>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ask_price1</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1.6909</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1"/>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wap</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1.3052</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2"/>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bid_price2</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0.5775</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3"/>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ask_price2</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0.0980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4"/>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log_return</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0.0286</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5"/>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time_id</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6"/>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seconds_in_bucket</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7"/>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bid_size1</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8"/>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bid_size2</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09"/>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ask_size2</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10"/>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stock_id</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0.0000</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11"/>
                  </a:ext>
                </a:extLst>
              </a:tr>
              <a:tr h="205575">
                <a:tc>
                  <a:txBody>
                    <a:bodyPr/>
                    <a:lstStyle/>
                    <a:p>
                      <a:pPr marL="0" marR="0" lvl="0" indent="0" algn="r" rtl="0">
                        <a:lnSpc>
                          <a:spcPct val="115000"/>
                        </a:lnSpc>
                        <a:spcBef>
                          <a:spcPts val="0"/>
                        </a:spcBef>
                        <a:spcAft>
                          <a:spcPts val="0"/>
                        </a:spcAft>
                        <a:buClr>
                          <a:schemeClr val="dk1"/>
                        </a:buClr>
                        <a:buSzPts val="700"/>
                        <a:buFont typeface="Arial"/>
                        <a:buNone/>
                      </a:pPr>
                      <a:r>
                        <a:rPr lang="en-US" sz="700" b="1" u="none" strike="noStrike" cap="none">
                          <a:highlight>
                            <a:srgbClr val="FFFFFF"/>
                          </a:highlight>
                        </a:rPr>
                        <a:t>bid_price1</a:t>
                      </a:r>
                      <a:endParaRPr sz="700" b="1" u="none" strike="noStrike" cap="none">
                        <a:highlight>
                          <a:srgbClr val="FFFFFF"/>
                        </a:highlight>
                      </a:endParaRPr>
                    </a:p>
                  </a:txBody>
                  <a:tcPr marL="37750" marR="37750" marT="37750" marB="37750" anchor="ctr"/>
                </a:tc>
                <a:tc>
                  <a:txBody>
                    <a:bodyPr/>
                    <a:lstStyle/>
                    <a:p>
                      <a:pPr marL="0" marR="0" lvl="0" indent="0" algn="l" rtl="0">
                        <a:lnSpc>
                          <a:spcPct val="115000"/>
                        </a:lnSpc>
                        <a:spcBef>
                          <a:spcPts val="0"/>
                        </a:spcBef>
                        <a:spcAft>
                          <a:spcPts val="0"/>
                        </a:spcAft>
                        <a:buClr>
                          <a:schemeClr val="dk1"/>
                        </a:buClr>
                        <a:buSzPts val="700"/>
                        <a:buFont typeface="Arial"/>
                        <a:buNone/>
                      </a:pPr>
                      <a:r>
                        <a:rPr lang="en-US" sz="700" u="none" strike="noStrike" cap="none">
                          <a:highlight>
                            <a:srgbClr val="FFFFFF"/>
                          </a:highlight>
                        </a:rPr>
                        <a:t>-3.7194</a:t>
                      </a:r>
                      <a:endParaRPr sz="700" u="none" strike="noStrike" cap="none">
                        <a:highlight>
                          <a:srgbClr val="FFFFFF"/>
                        </a:highlight>
                      </a:endParaRPr>
                    </a:p>
                  </a:txBody>
                  <a:tcPr marL="37750" marR="37750" marT="37750" marB="3775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Clr>
                <a:schemeClr val="dk1"/>
              </a:buClr>
              <a:buSzPct val="94276"/>
              <a:buFont typeface="Arial"/>
              <a:buNone/>
            </a:pPr>
            <a:r>
              <a:rPr lang="en-US"/>
              <a:t>Top 10</a:t>
            </a:r>
            <a:endParaRPr/>
          </a:p>
        </p:txBody>
      </p:sp>
      <p:sp>
        <p:nvSpPr>
          <p:cNvPr id="240" name="Google Shape;240;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1200"/>
              </a:spcAft>
              <a:buClr>
                <a:schemeClr val="dk1"/>
              </a:buClr>
              <a:buSzPts val="1800"/>
              <a:buNone/>
            </a:pPr>
            <a:endParaRPr/>
          </a:p>
        </p:txBody>
      </p:sp>
      <p:pic>
        <p:nvPicPr>
          <p:cNvPr id="241" name="Google Shape;241;p11"/>
          <p:cNvPicPr preferRelativeResize="0"/>
          <p:nvPr/>
        </p:nvPicPr>
        <p:blipFill rotWithShape="1">
          <a:blip r:embed="rId3">
            <a:alphaModFix/>
          </a:blip>
          <a:srcRect/>
          <a:stretch/>
        </p:blipFill>
        <p:spPr>
          <a:xfrm>
            <a:off x="438399" y="1017725"/>
            <a:ext cx="8267200" cy="3785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12"/>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12"/>
          <p:cNvSpPr/>
          <p:nvPr/>
        </p:nvSpPr>
        <p:spPr>
          <a:xfrm>
            <a:off x="3106623" y="675610"/>
            <a:ext cx="569713" cy="4283224"/>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12"/>
          <p:cNvSpPr/>
          <p:nvPr/>
        </p:nvSpPr>
        <p:spPr>
          <a:xfrm>
            <a:off x="3108327" y="474873"/>
            <a:ext cx="361991" cy="4141061"/>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12"/>
          <p:cNvSpPr/>
          <p:nvPr/>
        </p:nvSpPr>
        <p:spPr>
          <a:xfrm>
            <a:off x="475965" y="477542"/>
            <a:ext cx="3000047" cy="3943349"/>
          </a:xfrm>
          <a:custGeom>
            <a:avLst/>
            <a:gdLst/>
            <a:ahLst/>
            <a:cxnLst/>
            <a:rect l="l" t="t" r="r" b="b"/>
            <a:pathLst>
              <a:path w="4634682" h="5257799" extrusionOk="0">
                <a:moveTo>
                  <a:pt x="0" y="0"/>
                </a:moveTo>
                <a:lnTo>
                  <a:pt x="4634682" y="0"/>
                </a:lnTo>
                <a:lnTo>
                  <a:pt x="4634682" y="5257799"/>
                </a:lnTo>
                <a:lnTo>
                  <a:pt x="0" y="5257799"/>
                </a:lnTo>
                <a:close/>
              </a:path>
            </a:pathLst>
          </a:cu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12"/>
          <p:cNvSpPr txBox="1">
            <a:spLocks noGrp="1"/>
          </p:cNvSpPr>
          <p:nvPr>
            <p:ph type="title"/>
          </p:nvPr>
        </p:nvSpPr>
        <p:spPr>
          <a:xfrm>
            <a:off x="701154" y="736704"/>
            <a:ext cx="2541314" cy="34207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200"/>
              </a:spcAft>
              <a:buClr>
                <a:schemeClr val="dk1"/>
              </a:buClr>
              <a:buSzPts val="1179"/>
              <a:buFont typeface="Arial"/>
              <a:buNone/>
            </a:pPr>
            <a:r>
              <a:rPr lang="en-US" sz="3000">
                <a:solidFill>
                  <a:srgbClr val="FFFFFF"/>
                </a:solidFill>
                <a:latin typeface="Arial"/>
                <a:ea typeface="Arial"/>
                <a:cs typeface="Arial"/>
                <a:sym typeface="Arial"/>
              </a:rPr>
              <a:t>5. Problems encountered</a:t>
            </a:r>
            <a:endParaRPr/>
          </a:p>
        </p:txBody>
      </p:sp>
      <p:sp>
        <p:nvSpPr>
          <p:cNvPr id="251" name="Google Shape;251;p12"/>
          <p:cNvSpPr/>
          <p:nvPr/>
        </p:nvSpPr>
        <p:spPr>
          <a:xfrm>
            <a:off x="3676336" y="1014226"/>
            <a:ext cx="4991698" cy="393873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12"/>
          <p:cNvSpPr txBox="1">
            <a:spLocks noGrp="1"/>
          </p:cNvSpPr>
          <p:nvPr>
            <p:ph type="body" idx="1"/>
          </p:nvPr>
        </p:nvSpPr>
        <p:spPr>
          <a:xfrm>
            <a:off x="3475992" y="1169791"/>
            <a:ext cx="5519400" cy="325110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FEFFFF"/>
              </a:buClr>
              <a:buSzPts val="1800"/>
              <a:buFont typeface="Arial"/>
              <a:buChar char="•"/>
            </a:pPr>
            <a:r>
              <a:rPr lang="en-US" sz="1500" dirty="0">
                <a:solidFill>
                  <a:srgbClr val="FEFFFF"/>
                </a:solidFill>
              </a:rPr>
              <a:t> </a:t>
            </a:r>
            <a:r>
              <a:rPr lang="en-US" sz="1400" dirty="0">
                <a:solidFill>
                  <a:srgbClr val="FEFFFF"/>
                </a:solidFill>
              </a:rPr>
              <a:t>How to split time series data into three dataset?</a:t>
            </a:r>
            <a:endParaRPr sz="2000" dirty="0"/>
          </a:p>
          <a:p>
            <a:pPr marL="0" lvl="0" indent="114300" algn="l" rtl="0">
              <a:lnSpc>
                <a:spcPct val="90000"/>
              </a:lnSpc>
              <a:spcBef>
                <a:spcPts val="1200"/>
              </a:spcBef>
              <a:spcAft>
                <a:spcPts val="0"/>
              </a:spcAft>
              <a:buClr>
                <a:schemeClr val="dk1"/>
              </a:buClr>
              <a:buSzPts val="1800"/>
              <a:buFont typeface="Arial"/>
              <a:buNone/>
            </a:pPr>
            <a:endParaRPr sz="1400" dirty="0">
              <a:solidFill>
                <a:srgbClr val="FEFFFF"/>
              </a:solidFill>
            </a:endParaRPr>
          </a:p>
          <a:p>
            <a:pPr marL="0" lvl="0" indent="6350" algn="l" rtl="0">
              <a:lnSpc>
                <a:spcPct val="90000"/>
              </a:lnSpc>
              <a:spcBef>
                <a:spcPts val="1200"/>
              </a:spcBef>
              <a:spcAft>
                <a:spcPts val="0"/>
              </a:spcAft>
              <a:buClr>
                <a:srgbClr val="FEFFFF"/>
              </a:buClr>
              <a:buSzPts val="1700"/>
              <a:buFont typeface="Arial"/>
              <a:buChar char="•"/>
            </a:pPr>
            <a:r>
              <a:rPr lang="en-US" sz="1400" dirty="0">
                <a:solidFill>
                  <a:srgbClr val="FEFFFF"/>
                </a:solidFill>
              </a:rPr>
              <a:t>    How to derive more features based on original dataset?</a:t>
            </a:r>
            <a:endParaRPr sz="2000" dirty="0"/>
          </a:p>
          <a:p>
            <a:pPr marL="114300" lvl="0" indent="0" algn="l" rtl="0">
              <a:lnSpc>
                <a:spcPct val="90000"/>
              </a:lnSpc>
              <a:spcBef>
                <a:spcPts val="1200"/>
              </a:spcBef>
              <a:spcAft>
                <a:spcPts val="0"/>
              </a:spcAft>
              <a:buClr>
                <a:schemeClr val="dk1"/>
              </a:buClr>
              <a:buSzPts val="1800"/>
              <a:buFont typeface="Arial"/>
              <a:buNone/>
            </a:pPr>
            <a:endParaRPr sz="1400" dirty="0">
              <a:solidFill>
                <a:srgbClr val="FEFFFF"/>
              </a:solidFill>
            </a:endParaRPr>
          </a:p>
          <a:p>
            <a:pPr marL="0" lvl="0" indent="6350" algn="l" rtl="0">
              <a:lnSpc>
                <a:spcPct val="90000"/>
              </a:lnSpc>
              <a:spcBef>
                <a:spcPts val="1200"/>
              </a:spcBef>
              <a:spcAft>
                <a:spcPts val="0"/>
              </a:spcAft>
              <a:buClr>
                <a:srgbClr val="FEFFFF"/>
              </a:buClr>
              <a:buSzPts val="1700"/>
              <a:buFont typeface="Arial"/>
              <a:buChar char="•"/>
            </a:pPr>
            <a:r>
              <a:rPr lang="en-US" sz="1400" dirty="0">
                <a:solidFill>
                  <a:srgbClr val="FEFFFF"/>
                </a:solidFill>
              </a:rPr>
              <a:t>    How to manage our memory under limited local RAM?</a:t>
            </a:r>
            <a:endParaRPr sz="2000" dirty="0"/>
          </a:p>
          <a:p>
            <a:pPr marL="114300" lvl="0" indent="0" algn="l" rtl="0">
              <a:lnSpc>
                <a:spcPct val="90000"/>
              </a:lnSpc>
              <a:spcBef>
                <a:spcPts val="1200"/>
              </a:spcBef>
              <a:spcAft>
                <a:spcPts val="0"/>
              </a:spcAft>
              <a:buClr>
                <a:schemeClr val="dk1"/>
              </a:buClr>
              <a:buSzPts val="1800"/>
              <a:buFont typeface="Arial"/>
              <a:buNone/>
            </a:pPr>
            <a:endParaRPr sz="1400" dirty="0">
              <a:solidFill>
                <a:srgbClr val="FEFFFF"/>
              </a:solidFill>
            </a:endParaRPr>
          </a:p>
          <a:p>
            <a:pPr marL="0" lvl="0" indent="6350" algn="l" rtl="0">
              <a:lnSpc>
                <a:spcPct val="90000"/>
              </a:lnSpc>
              <a:spcBef>
                <a:spcPts val="1200"/>
              </a:spcBef>
              <a:spcAft>
                <a:spcPts val="0"/>
              </a:spcAft>
              <a:buClr>
                <a:srgbClr val="FEFFFF"/>
              </a:buClr>
              <a:buSzPts val="1700"/>
              <a:buFont typeface="Arial"/>
              <a:buChar char="•"/>
            </a:pPr>
            <a:r>
              <a:rPr lang="en-US" sz="1400" dirty="0">
                <a:solidFill>
                  <a:srgbClr val="FEFFFF"/>
                </a:solidFill>
              </a:rPr>
              <a:t>    How to do advanced feature engineering? </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13"/>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13"/>
          <p:cNvSpPr/>
          <p:nvPr/>
        </p:nvSpPr>
        <p:spPr>
          <a:xfrm>
            <a:off x="983088" y="0"/>
            <a:ext cx="7177823" cy="5143500"/>
          </a:xfrm>
          <a:custGeom>
            <a:avLst/>
            <a:gdLst/>
            <a:ahLst/>
            <a:cxnLst/>
            <a:rect l="l" t="t" r="r" b="b"/>
            <a:pathLst>
              <a:path w="7187261" h="5150263" extrusionOk="0">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13"/>
          <p:cNvSpPr txBox="1">
            <a:spLocks noGrp="1"/>
          </p:cNvSpPr>
          <p:nvPr>
            <p:ph type="title"/>
          </p:nvPr>
        </p:nvSpPr>
        <p:spPr>
          <a:xfrm>
            <a:off x="1919037" y="716481"/>
            <a:ext cx="5305926" cy="217423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2800"/>
              <a:buFont typeface="Arial"/>
              <a:buNone/>
            </a:pPr>
            <a:r>
              <a:rPr lang="en-US" sz="5000">
                <a:solidFill>
                  <a:srgbClr val="FFFFFF"/>
                </a:solidFill>
                <a:latin typeface="Arial"/>
                <a:ea typeface="Arial"/>
                <a:cs typeface="Arial"/>
                <a:sym typeface="Arial"/>
              </a:rPr>
              <a:t>6. Conclusion</a:t>
            </a:r>
            <a:endParaRPr/>
          </a:p>
        </p:txBody>
      </p:sp>
      <p:sp>
        <p:nvSpPr>
          <p:cNvPr id="260" name="Google Shape;260;p13"/>
          <p:cNvSpPr txBox="1">
            <a:spLocks noGrp="1"/>
          </p:cNvSpPr>
          <p:nvPr>
            <p:ph type="body" idx="1"/>
          </p:nvPr>
        </p:nvSpPr>
        <p:spPr>
          <a:xfrm>
            <a:off x="1976187" y="3400359"/>
            <a:ext cx="5197641" cy="703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1200"/>
              </a:spcAft>
              <a:buClr>
                <a:srgbClr val="FFFFFF"/>
              </a:buClr>
              <a:buSzPts val="1800"/>
              <a:buNone/>
            </a:pPr>
            <a:r>
              <a:rPr lang="en-US" sz="2400">
                <a:solidFill>
                  <a:srgbClr val="FFFFFF"/>
                </a:solidFill>
                <a:latin typeface="Arial"/>
                <a:ea typeface="Arial"/>
                <a:cs typeface="Arial"/>
                <a:sym typeface="Arial"/>
              </a:rPr>
              <a:t>Thanks for listening!</a:t>
            </a:r>
            <a:endParaRPr/>
          </a:p>
        </p:txBody>
      </p:sp>
      <p:sp>
        <p:nvSpPr>
          <p:cNvPr id="261" name="Google Shape;261;p13"/>
          <p:cNvSpPr/>
          <p:nvPr/>
        </p:nvSpPr>
        <p:spPr>
          <a:xfrm>
            <a:off x="2980654" y="3130123"/>
            <a:ext cx="3182692" cy="13716"/>
          </a:xfrm>
          <a:custGeom>
            <a:avLst/>
            <a:gdLst/>
            <a:ahLst/>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Clr>
                <a:schemeClr val="dk1"/>
              </a:buClr>
              <a:buSzPct val="94276"/>
              <a:buFont typeface="Arial"/>
              <a:buNone/>
            </a:pPr>
            <a:r>
              <a:rPr lang="en-US"/>
              <a:t>References</a:t>
            </a:r>
            <a:endParaRPr/>
          </a:p>
        </p:txBody>
      </p:sp>
      <p:sp>
        <p:nvSpPr>
          <p:cNvPr id="267" name="Google Shape;267;p14"/>
          <p:cNvSpPr txBox="1">
            <a:spLocks noGrp="1"/>
          </p:cNvSpPr>
          <p:nvPr>
            <p:ph type="body" idx="1"/>
          </p:nvPr>
        </p:nvSpPr>
        <p:spPr>
          <a:xfrm>
            <a:off x="311700" y="1152475"/>
            <a:ext cx="8520600" cy="4110900"/>
          </a:xfrm>
          <a:prstGeom prst="rect">
            <a:avLst/>
          </a:prstGeom>
          <a:noFill/>
          <a:ln>
            <a:noFill/>
          </a:ln>
        </p:spPr>
        <p:txBody>
          <a:bodyPr spcFirstLastPara="1" wrap="square" lIns="91425" tIns="91425" rIns="91425" bIns="91425" anchor="t" anchorCtr="0">
            <a:normAutofit/>
          </a:bodyPr>
          <a:lstStyle/>
          <a:p>
            <a:pPr marL="279400" lvl="0" indent="-279400" algn="l" rtl="0">
              <a:lnSpc>
                <a:spcPct val="200000"/>
              </a:lnSpc>
              <a:spcBef>
                <a:spcPts val="0"/>
              </a:spcBef>
              <a:spcAft>
                <a:spcPts val="0"/>
              </a:spcAft>
              <a:buClr>
                <a:schemeClr val="dk1"/>
              </a:buClr>
              <a:buSzPts val="1100"/>
              <a:buFont typeface="Arial"/>
              <a:buNone/>
            </a:pPr>
            <a:r>
              <a:rPr lang="en-US" sz="1100" i="1">
                <a:solidFill>
                  <a:schemeClr val="dk1"/>
                </a:solidFill>
              </a:rPr>
              <a:t>Introduction to financial concepts and data</a:t>
            </a:r>
            <a:r>
              <a:rPr lang="en-US" sz="1100">
                <a:solidFill>
                  <a:schemeClr val="dk1"/>
                </a:solidFill>
              </a:rPr>
              <a:t>. (n.d.). Retrieved November 1, 2021, from</a:t>
            </a:r>
            <a:r>
              <a:rPr lang="en-US" sz="1100">
                <a:solidFill>
                  <a:schemeClr val="dk1"/>
                </a:solidFill>
                <a:uFill>
                  <a:noFill/>
                </a:uFill>
                <a:hlinkClick r:id="rId3">
                  <a:extLst>
                    <a:ext uri="{A12FA001-AC4F-418D-AE19-62706E023703}">
                      <ahyp:hlinkClr xmlns:ahyp="http://schemas.microsoft.com/office/drawing/2018/hyperlinkcolor" val="tx"/>
                    </a:ext>
                  </a:extLst>
                </a:hlinkClick>
              </a:rPr>
              <a:t> </a:t>
            </a:r>
            <a:endParaRPr sz="1100">
              <a:solidFill>
                <a:schemeClr val="dk1"/>
              </a:solidFill>
            </a:endParaRPr>
          </a:p>
          <a:p>
            <a:pPr marL="279400" lvl="0" indent="-279400" algn="l" rtl="0">
              <a:lnSpc>
                <a:spcPct val="200000"/>
              </a:lnSpc>
              <a:spcBef>
                <a:spcPts val="0"/>
              </a:spcBef>
              <a:spcAft>
                <a:spcPts val="0"/>
              </a:spcAft>
              <a:buClr>
                <a:schemeClr val="dk1"/>
              </a:buClr>
              <a:buSzPts val="1100"/>
              <a:buFont typeface="Arial"/>
              <a:buNone/>
            </a:pPr>
            <a:r>
              <a:rPr lang="en-US" sz="1100" u="sng">
                <a:solidFill>
                  <a:schemeClr val="dk1"/>
                </a:solidFill>
                <a:hlinkClick r:id="rId3">
                  <a:extLst>
                    <a:ext uri="{A12FA001-AC4F-418D-AE19-62706E023703}">
                      <ahyp:hlinkClr xmlns:ahyp="http://schemas.microsoft.com/office/drawing/2018/hyperlinkcolor" val="tx"/>
                    </a:ext>
                  </a:extLst>
                </a:hlinkClick>
              </a:rPr>
              <a:t>	</a:t>
            </a:r>
            <a:r>
              <a:rPr lang="en-US" sz="1100" u="sng">
                <a:solidFill>
                  <a:schemeClr val="hlink"/>
                </a:solidFill>
                <a:hlinkClick r:id="rId3"/>
              </a:rPr>
              <a:t>https://kaggle.com/jiashenliu/introduction-to-financial-concepts-and-data</a:t>
            </a:r>
            <a:endParaRPr sz="1100" u="sng">
              <a:solidFill>
                <a:schemeClr val="hlink"/>
              </a:solidFill>
            </a:endParaRPr>
          </a:p>
          <a:p>
            <a:pPr marL="279400" lvl="0" indent="-279400" algn="l" rtl="0">
              <a:lnSpc>
                <a:spcPct val="200000"/>
              </a:lnSpc>
              <a:spcBef>
                <a:spcPts val="0"/>
              </a:spcBef>
              <a:spcAft>
                <a:spcPts val="0"/>
              </a:spcAft>
              <a:buClr>
                <a:schemeClr val="dk1"/>
              </a:buClr>
              <a:buSzPts val="1800"/>
              <a:buNone/>
            </a:pPr>
            <a:r>
              <a:rPr lang="en-US" sz="1100" i="1">
                <a:solidFill>
                  <a:schemeClr val="dk1"/>
                </a:solidFill>
              </a:rPr>
              <a:t>Optiver Realized Volatility Prediction</a:t>
            </a:r>
            <a:r>
              <a:rPr lang="en-US" sz="1100">
                <a:solidFill>
                  <a:schemeClr val="dk1"/>
                </a:solidFill>
              </a:rPr>
              <a:t>. (n.d.). Retrieved November 1, 2021, from</a:t>
            </a:r>
            <a:r>
              <a:rPr lang="en-US" sz="1100">
                <a:solidFill>
                  <a:schemeClr val="dk1"/>
                </a:solidFill>
                <a:uFill>
                  <a:noFill/>
                </a:uFill>
                <a:hlinkClick r:id="rId4">
                  <a:extLst>
                    <a:ext uri="{A12FA001-AC4F-418D-AE19-62706E023703}">
                      <ahyp:hlinkClr xmlns:ahyp="http://schemas.microsoft.com/office/drawing/2018/hyperlinkcolor" val="tx"/>
                    </a:ext>
                  </a:extLst>
                </a:hlinkClick>
              </a:rPr>
              <a:t> </a:t>
            </a:r>
            <a:endParaRPr/>
          </a:p>
          <a:p>
            <a:pPr marL="279400" lvl="0" indent="-279400" algn="l" rtl="0">
              <a:lnSpc>
                <a:spcPct val="200000"/>
              </a:lnSpc>
              <a:spcBef>
                <a:spcPts val="0"/>
              </a:spcBef>
              <a:spcAft>
                <a:spcPts val="0"/>
              </a:spcAft>
              <a:buClr>
                <a:schemeClr val="hlink"/>
              </a:buClr>
              <a:buSzPts val="1800"/>
              <a:buNone/>
            </a:pPr>
            <a:r>
              <a:rPr lang="en-US" sz="1100" u="sng">
                <a:solidFill>
                  <a:schemeClr val="hlink"/>
                </a:solidFill>
                <a:hlinkClick r:id="rId4"/>
              </a:rPr>
              <a:t>	https://kaggle.com/c/optiver-realized-volatility-prediction</a:t>
            </a:r>
            <a:endParaRPr sz="1100" u="sng">
              <a:solidFill>
                <a:schemeClr val="hlink"/>
              </a:solidFill>
            </a:endParaRPr>
          </a:p>
          <a:p>
            <a:pPr marL="279400" lvl="0" indent="-279400" algn="l" rtl="0">
              <a:lnSpc>
                <a:spcPct val="200000"/>
              </a:lnSpc>
              <a:spcBef>
                <a:spcPts val="0"/>
              </a:spcBef>
              <a:spcAft>
                <a:spcPts val="0"/>
              </a:spcAft>
              <a:buClr>
                <a:schemeClr val="dk1"/>
              </a:buClr>
              <a:buSzPts val="1100"/>
              <a:buFont typeface="Arial"/>
              <a:buNone/>
            </a:pPr>
            <a:r>
              <a:rPr lang="en-US" sz="1100">
                <a:solidFill>
                  <a:schemeClr val="dk1"/>
                </a:solidFill>
              </a:rPr>
              <a:t>Brownlee, J. (2016, December 18). How To Backtest Machine Learning Models for Time Series Forecasting. </a:t>
            </a:r>
            <a:r>
              <a:rPr lang="en-US" sz="1100" i="1">
                <a:solidFill>
                  <a:schemeClr val="dk1"/>
                </a:solidFill>
              </a:rPr>
              <a:t>Machine Learning Mastery</a:t>
            </a:r>
            <a:r>
              <a:rPr lang="en-US" sz="1100">
                <a:solidFill>
                  <a:schemeClr val="dk1"/>
                </a:solidFill>
              </a:rPr>
              <a:t>.</a:t>
            </a:r>
            <a:r>
              <a:rPr lang="en-US" sz="1100">
                <a:solidFill>
                  <a:schemeClr val="dk1"/>
                </a:solidFill>
                <a:uFill>
                  <a:noFill/>
                </a:uFill>
                <a:hlinkClick r:id="rId5">
                  <a:extLst>
                    <a:ext uri="{A12FA001-AC4F-418D-AE19-62706E023703}">
                      <ahyp:hlinkClr xmlns:ahyp="http://schemas.microsoft.com/office/drawing/2018/hyperlinkcolor" val="tx"/>
                    </a:ext>
                  </a:extLst>
                </a:hlinkClick>
              </a:rPr>
              <a:t> </a:t>
            </a:r>
            <a:r>
              <a:rPr lang="en-US" sz="1100" u="sng">
                <a:solidFill>
                  <a:schemeClr val="hlink"/>
                </a:solidFill>
                <a:hlinkClick r:id="rId5"/>
              </a:rPr>
              <a:t>https://machinelearningmastery.com/backtest-machine-learning-models-time-series-forecasting/</a:t>
            </a:r>
            <a:endParaRPr sz="1100" u="sng">
              <a:solidFill>
                <a:schemeClr val="hlink"/>
              </a:solidFill>
            </a:endParaRPr>
          </a:p>
          <a:p>
            <a:pPr marL="279400" lvl="0" indent="-279400" algn="l" rtl="0">
              <a:lnSpc>
                <a:spcPct val="200000"/>
              </a:lnSpc>
              <a:spcBef>
                <a:spcPts val="0"/>
              </a:spcBef>
              <a:spcAft>
                <a:spcPts val="0"/>
              </a:spcAft>
              <a:buClr>
                <a:schemeClr val="dk1"/>
              </a:buClr>
              <a:buSzPts val="1800"/>
              <a:buNone/>
            </a:pPr>
            <a:r>
              <a:rPr lang="en-US" sz="1100" i="1">
                <a:solidFill>
                  <a:schemeClr val="dk1"/>
                </a:solidFill>
              </a:rPr>
              <a:t>Linear Regression #3</a:t>
            </a:r>
            <a:r>
              <a:rPr lang="en-US" sz="1100">
                <a:solidFill>
                  <a:schemeClr val="dk1"/>
                </a:solidFill>
              </a:rPr>
              <a:t>. (n.d.). Retrieved November 1, 2021, from</a:t>
            </a:r>
            <a:r>
              <a:rPr lang="en-US" sz="1100">
                <a:solidFill>
                  <a:schemeClr val="dk1"/>
                </a:solidFill>
                <a:uFill>
                  <a:noFill/>
                </a:uFill>
                <a:hlinkClick r:id="rId6">
                  <a:extLst>
                    <a:ext uri="{A12FA001-AC4F-418D-AE19-62706E023703}">
                      <ahyp:hlinkClr xmlns:ahyp="http://schemas.microsoft.com/office/drawing/2018/hyperlinkcolor" val="tx"/>
                    </a:ext>
                  </a:extLst>
                </a:hlinkClick>
              </a:rPr>
              <a:t> </a:t>
            </a:r>
            <a:endParaRPr/>
          </a:p>
          <a:p>
            <a:pPr marL="279400" lvl="0" indent="-279400" algn="l" rtl="0">
              <a:lnSpc>
                <a:spcPct val="200000"/>
              </a:lnSpc>
              <a:spcBef>
                <a:spcPts val="0"/>
              </a:spcBef>
              <a:spcAft>
                <a:spcPts val="0"/>
              </a:spcAft>
              <a:buClr>
                <a:schemeClr val="dk1"/>
              </a:buClr>
              <a:buSzPts val="1100"/>
              <a:buFont typeface="Arial"/>
              <a:buNone/>
            </a:pPr>
            <a:r>
              <a:rPr lang="en-US" sz="1100">
                <a:solidFill>
                  <a:schemeClr val="hlink"/>
                </a:solidFill>
              </a:rPr>
              <a:t>	</a:t>
            </a:r>
            <a:r>
              <a:rPr lang="en-US" sz="1100" u="sng">
                <a:solidFill>
                  <a:schemeClr val="hlink"/>
                </a:solidFill>
                <a:hlinkClick r:id="rId6"/>
              </a:rPr>
              <a:t>https://kaggle.com/dnging/linear-regression-3</a:t>
            </a:r>
            <a:endParaRPr sz="1100" u="sng">
              <a:solidFill>
                <a:schemeClr val="hlink"/>
              </a:solidFill>
            </a:endParaRPr>
          </a:p>
          <a:p>
            <a:pPr marL="0" lvl="0" indent="0" algn="l" rtl="0">
              <a:lnSpc>
                <a:spcPct val="90000"/>
              </a:lnSpc>
              <a:spcBef>
                <a:spcPts val="0"/>
              </a:spcBef>
              <a:spcAft>
                <a:spcPts val="1200"/>
              </a:spcAft>
              <a:buClr>
                <a:schemeClr val="dk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2"/>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2"/>
          <p:cNvSpPr/>
          <p:nvPr/>
        </p:nvSpPr>
        <p:spPr>
          <a:xfrm rot="10800000" flipH="1">
            <a:off x="6096642" y="0"/>
            <a:ext cx="3047358"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2"/>
          <p:cNvSpPr/>
          <p:nvPr/>
        </p:nvSpPr>
        <p:spPr>
          <a:xfrm rot="5400000">
            <a:off x="3980833" y="-3980834"/>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txBox="1">
            <a:spLocks noGrp="1"/>
          </p:cNvSpPr>
          <p:nvPr>
            <p:ph type="title"/>
          </p:nvPr>
        </p:nvSpPr>
        <p:spPr>
          <a:xfrm>
            <a:off x="1028697" y="261648"/>
            <a:ext cx="7533018" cy="6582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800"/>
              <a:buFont typeface="Arial"/>
              <a:buNone/>
            </a:pPr>
            <a:r>
              <a:rPr lang="en-US" sz="3000">
                <a:solidFill>
                  <a:srgbClr val="FFFFFF"/>
                </a:solidFill>
                <a:latin typeface="Arial"/>
                <a:ea typeface="Arial"/>
                <a:cs typeface="Arial"/>
                <a:sym typeface="Arial"/>
              </a:rPr>
              <a:t>Agenda</a:t>
            </a:r>
            <a:endParaRPr/>
          </a:p>
        </p:txBody>
      </p:sp>
      <p:grpSp>
        <p:nvGrpSpPr>
          <p:cNvPr id="101" name="Google Shape;101;p2"/>
          <p:cNvGrpSpPr/>
          <p:nvPr/>
        </p:nvGrpSpPr>
        <p:grpSpPr>
          <a:xfrm>
            <a:off x="483042" y="1584434"/>
            <a:ext cx="8195870" cy="3144603"/>
            <a:chOff x="0" y="0"/>
            <a:chExt cx="8195870" cy="3144603"/>
          </a:xfrm>
        </p:grpSpPr>
        <p:sp>
          <p:nvSpPr>
            <p:cNvPr id="102" name="Google Shape;102;p2"/>
            <p:cNvSpPr/>
            <p:nvPr/>
          </p:nvSpPr>
          <p:spPr>
            <a:xfrm>
              <a:off x="0" y="0"/>
              <a:ext cx="6310820" cy="566028"/>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16578" y="16578"/>
              <a:ext cx="5633807" cy="53287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1.Background</a:t>
              </a:r>
              <a:endParaRPr/>
            </a:p>
          </p:txBody>
        </p:sp>
        <p:sp>
          <p:nvSpPr>
            <p:cNvPr id="104" name="Google Shape;104;p2"/>
            <p:cNvSpPr/>
            <p:nvPr/>
          </p:nvSpPr>
          <p:spPr>
            <a:xfrm>
              <a:off x="471262" y="644643"/>
              <a:ext cx="6310820" cy="566028"/>
            </a:xfrm>
            <a:prstGeom prst="roundRect">
              <a:avLst>
                <a:gd name="adj" fmla="val 10000"/>
              </a:avLst>
            </a:prstGeom>
            <a:solidFill>
              <a:srgbClr val="D7785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487832" y="661216"/>
              <a:ext cx="6093900" cy="53280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Arial"/>
                <a:buNone/>
              </a:pPr>
              <a:endParaRPr sz="2000">
                <a:solidFill>
                  <a:schemeClr val="lt1"/>
                </a:solidFill>
              </a:endParaRPr>
            </a:p>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2.</a:t>
              </a:r>
              <a:r>
                <a:rPr lang="en-US" sz="2000">
                  <a:solidFill>
                    <a:schemeClr val="lt1"/>
                  </a:solidFill>
                </a:rPr>
                <a:t>Descriptions: Features, Visualization, Statistics</a:t>
              </a:r>
              <a:endParaRPr sz="1800">
                <a:solidFill>
                  <a:srgbClr val="595959"/>
                </a:solidFill>
              </a:endParaRPr>
            </a:p>
            <a:p>
              <a:pPr marL="0" marR="0" lvl="0" indent="0" algn="l" rtl="0">
                <a:lnSpc>
                  <a:spcPct val="90000"/>
                </a:lnSpc>
                <a:spcBef>
                  <a:spcPts val="0"/>
                </a:spcBef>
                <a:spcAft>
                  <a:spcPts val="0"/>
                </a:spcAft>
                <a:buClr>
                  <a:schemeClr val="lt1"/>
                </a:buClr>
                <a:buSzPts val="2000"/>
                <a:buFont typeface="Arial"/>
                <a:buNone/>
              </a:pPr>
              <a:endParaRPr sz="2000">
                <a:solidFill>
                  <a:schemeClr val="lt1"/>
                </a:solidFill>
              </a:endParaRPr>
            </a:p>
          </p:txBody>
        </p:sp>
        <p:sp>
          <p:nvSpPr>
            <p:cNvPr id="106" name="Google Shape;106;p2"/>
            <p:cNvSpPr/>
            <p:nvPr/>
          </p:nvSpPr>
          <p:spPr>
            <a:xfrm>
              <a:off x="942525" y="1289287"/>
              <a:ext cx="6310820" cy="566028"/>
            </a:xfrm>
            <a:prstGeom prst="roundRect">
              <a:avLst>
                <a:gd name="adj" fmla="val 10000"/>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959103" y="1305865"/>
              <a:ext cx="5438483" cy="53287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3.Model selection</a:t>
              </a:r>
              <a:endParaRPr/>
            </a:p>
          </p:txBody>
        </p:sp>
        <p:sp>
          <p:nvSpPr>
            <p:cNvPr id="108" name="Google Shape;108;p2"/>
            <p:cNvSpPr/>
            <p:nvPr/>
          </p:nvSpPr>
          <p:spPr>
            <a:xfrm>
              <a:off x="1413787" y="1933931"/>
              <a:ext cx="6310820" cy="566028"/>
            </a:xfrm>
            <a:prstGeom prst="roundRect">
              <a:avLst>
                <a:gd name="adj" fmla="val 10000"/>
              </a:avLst>
            </a:prstGeom>
            <a:solidFill>
              <a:srgbClr val="B38E8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1430365" y="1950509"/>
              <a:ext cx="5438483" cy="53287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4.Evaluation metric</a:t>
              </a:r>
              <a:endParaRPr/>
            </a:p>
          </p:txBody>
        </p:sp>
        <p:sp>
          <p:nvSpPr>
            <p:cNvPr id="110" name="Google Shape;110;p2"/>
            <p:cNvSpPr/>
            <p:nvPr/>
          </p:nvSpPr>
          <p:spPr>
            <a:xfrm>
              <a:off x="1885050" y="2578575"/>
              <a:ext cx="6310820" cy="566028"/>
            </a:xfrm>
            <a:prstGeom prst="roundRect">
              <a:avLst>
                <a:gd name="adj" fmla="val 10000"/>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1901628" y="2595153"/>
              <a:ext cx="5438483" cy="53287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5.Problems encountered</a:t>
              </a:r>
              <a:endParaRPr/>
            </a:p>
          </p:txBody>
        </p:sp>
        <p:sp>
          <p:nvSpPr>
            <p:cNvPr id="112" name="Google Shape;112;p2"/>
            <p:cNvSpPr/>
            <p:nvPr/>
          </p:nvSpPr>
          <p:spPr>
            <a:xfrm>
              <a:off x="5942902" y="413515"/>
              <a:ext cx="367918" cy="367918"/>
            </a:xfrm>
            <a:prstGeom prst="downArrow">
              <a:avLst>
                <a:gd name="adj1" fmla="val 55000"/>
                <a:gd name="adj2" fmla="val 45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6025684" y="413515"/>
              <a:ext cx="202354" cy="276858"/>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sp>
          <p:nvSpPr>
            <p:cNvPr id="114" name="Google Shape;114;p2"/>
            <p:cNvSpPr/>
            <p:nvPr/>
          </p:nvSpPr>
          <p:spPr>
            <a:xfrm>
              <a:off x="6414164" y="1058159"/>
              <a:ext cx="367918" cy="367918"/>
            </a:xfrm>
            <a:prstGeom prst="downArrow">
              <a:avLst>
                <a:gd name="adj1" fmla="val 55000"/>
                <a:gd name="adj2" fmla="val 45000"/>
              </a:avLst>
            </a:prstGeom>
            <a:solidFill>
              <a:srgbClr val="EFD6D1">
                <a:alpha val="89803"/>
              </a:srgbClr>
            </a:solidFill>
            <a:ln w="12700" cap="flat" cmpd="sng">
              <a:solidFill>
                <a:srgbClr val="EFD6D1">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6496946" y="1058159"/>
              <a:ext cx="202354" cy="276858"/>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sp>
          <p:nvSpPr>
            <p:cNvPr id="116" name="Google Shape;116;p2"/>
            <p:cNvSpPr/>
            <p:nvPr/>
          </p:nvSpPr>
          <p:spPr>
            <a:xfrm>
              <a:off x="6885427" y="1693369"/>
              <a:ext cx="367918" cy="367918"/>
            </a:xfrm>
            <a:prstGeom prst="downArrow">
              <a:avLst>
                <a:gd name="adj1" fmla="val 55000"/>
                <a:gd name="adj2" fmla="val 45000"/>
              </a:avLst>
            </a:prstGeom>
            <a:solidFill>
              <a:srgbClr val="E8D9D7">
                <a:alpha val="89803"/>
              </a:srgbClr>
            </a:solidFill>
            <a:ln w="12700" cap="flat" cmpd="sng">
              <a:solidFill>
                <a:srgbClr val="E8D9D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6968209" y="1693369"/>
              <a:ext cx="202354" cy="276858"/>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sp>
          <p:nvSpPr>
            <p:cNvPr id="118" name="Google Shape;118;p2"/>
            <p:cNvSpPr/>
            <p:nvPr/>
          </p:nvSpPr>
          <p:spPr>
            <a:xfrm>
              <a:off x="7356689" y="2344302"/>
              <a:ext cx="367918" cy="367918"/>
            </a:xfrm>
            <a:prstGeom prst="downArrow">
              <a:avLst>
                <a:gd name="adj1" fmla="val 55000"/>
                <a:gd name="adj2" fmla="val 45000"/>
              </a:avLst>
            </a:prstGeom>
            <a:solidFill>
              <a:srgbClr val="DFDFDF">
                <a:alpha val="89803"/>
              </a:srgbClr>
            </a:solidFill>
            <a:ln w="12700" cap="flat" cmpd="sng">
              <a:solidFill>
                <a:srgbClr val="DFDFD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7439471" y="2344302"/>
              <a:ext cx="202354" cy="276858"/>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3"/>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3"/>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3"/>
          <p:cNvSpPr/>
          <p:nvPr/>
        </p:nvSpPr>
        <p:spPr>
          <a:xfrm rot="10800000" flipH="1">
            <a:off x="6096642" y="0"/>
            <a:ext cx="3047358"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3"/>
          <p:cNvSpPr/>
          <p:nvPr/>
        </p:nvSpPr>
        <p:spPr>
          <a:xfrm rot="5400000">
            <a:off x="3980833" y="-3980834"/>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3"/>
          <p:cNvSpPr txBox="1">
            <a:spLocks noGrp="1"/>
          </p:cNvSpPr>
          <p:nvPr>
            <p:ph type="title"/>
          </p:nvPr>
        </p:nvSpPr>
        <p:spPr>
          <a:xfrm>
            <a:off x="1028697" y="261648"/>
            <a:ext cx="7533018" cy="658297"/>
          </a:xfrm>
          <a:prstGeom prst="rect">
            <a:avLst/>
          </a:prstGeom>
          <a:noFill/>
          <a:ln>
            <a:noFill/>
          </a:ln>
        </p:spPr>
        <p:txBody>
          <a:bodyPr spcFirstLastPara="1" wrap="square" lIns="91425" tIns="45700" rIns="91425" bIns="45700" anchor="ctr" anchorCtr="0">
            <a:normAutofit/>
          </a:bodyPr>
          <a:lstStyle/>
          <a:p>
            <a:pPr marL="457200" lvl="0" indent="-419100" algn="l" rtl="0">
              <a:lnSpc>
                <a:spcPct val="90000"/>
              </a:lnSpc>
              <a:spcBef>
                <a:spcPts val="0"/>
              </a:spcBef>
              <a:spcAft>
                <a:spcPts val="0"/>
              </a:spcAft>
              <a:buClr>
                <a:srgbClr val="FFFFFF"/>
              </a:buClr>
              <a:buSzPts val="3000"/>
              <a:buFont typeface="Arial"/>
              <a:buAutoNum type="arabicPeriod"/>
            </a:pPr>
            <a:r>
              <a:rPr lang="en-US" sz="3000">
                <a:solidFill>
                  <a:srgbClr val="FFFFFF"/>
                </a:solidFill>
                <a:latin typeface="Arial"/>
                <a:ea typeface="Arial"/>
                <a:cs typeface="Arial"/>
                <a:sym typeface="Arial"/>
              </a:rPr>
              <a:t>Background</a:t>
            </a:r>
            <a:endParaRPr/>
          </a:p>
        </p:txBody>
      </p:sp>
      <p:grpSp>
        <p:nvGrpSpPr>
          <p:cNvPr id="129" name="Google Shape;129;p3"/>
          <p:cNvGrpSpPr/>
          <p:nvPr/>
        </p:nvGrpSpPr>
        <p:grpSpPr>
          <a:xfrm>
            <a:off x="483042" y="1800582"/>
            <a:ext cx="8195871" cy="2712306"/>
            <a:chOff x="0" y="216148"/>
            <a:chExt cx="8195871" cy="2712306"/>
          </a:xfrm>
        </p:grpSpPr>
        <p:sp>
          <p:nvSpPr>
            <p:cNvPr id="130" name="Google Shape;130;p3"/>
            <p:cNvSpPr/>
            <p:nvPr/>
          </p:nvSpPr>
          <p:spPr>
            <a:xfrm>
              <a:off x="0" y="216148"/>
              <a:ext cx="8195871" cy="1335993"/>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txBox="1"/>
            <p:nvPr/>
          </p:nvSpPr>
          <p:spPr>
            <a:xfrm>
              <a:off x="65218" y="281366"/>
              <a:ext cx="8065435" cy="1205557"/>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It </a:t>
              </a:r>
              <a:r>
                <a:rPr lang="en-US">
                  <a:solidFill>
                    <a:schemeClr val="lt1"/>
                  </a:solidFill>
                </a:rPr>
                <a:t>is </a:t>
              </a:r>
              <a:r>
                <a:rPr lang="en-US" sz="1400" b="0" i="0" u="none" strike="noStrike" cap="none">
                  <a:solidFill>
                    <a:schemeClr val="lt1"/>
                  </a:solidFill>
                  <a:latin typeface="Arial"/>
                  <a:ea typeface="Arial"/>
                  <a:cs typeface="Arial"/>
                  <a:sym typeface="Arial"/>
                </a:rPr>
                <a:t>a brand new posted kaggle competition.</a:t>
              </a:r>
              <a:endParaRPr/>
            </a:p>
          </p:txBody>
        </p:sp>
        <p:sp>
          <p:nvSpPr>
            <p:cNvPr id="132" name="Google Shape;132;p3"/>
            <p:cNvSpPr/>
            <p:nvPr/>
          </p:nvSpPr>
          <p:spPr>
            <a:xfrm>
              <a:off x="0" y="1592461"/>
              <a:ext cx="8195871" cy="1335993"/>
            </a:xfrm>
            <a:prstGeom prst="roundRect">
              <a:avLst>
                <a:gd name="adj" fmla="val 16667"/>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p:nvPr/>
          </p:nvSpPr>
          <p:spPr>
            <a:xfrm>
              <a:off x="65218" y="1657679"/>
              <a:ext cx="8065435" cy="1205557"/>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Volatility is one of the most prominent terms you’ll hear on any trading floor – and for good reason. In financial markets, volatility captures the amount of fluctuation in prices. High volatility is associated to periods of market turbulence and to large price swings, while low volatility describes more calm and quiet markets. For trading firms like Optiver, accurately predicting volatility is essential for the trading of options, whose price is directly related to the volatility of the underlying product.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4"/>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9" name="Google Shape;139;p4"/>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0" name="Google Shape;140;p4"/>
          <p:cNvSpPr/>
          <p:nvPr/>
        </p:nvSpPr>
        <p:spPr>
          <a:xfrm rot="10800000" flipH="1">
            <a:off x="6096642" y="0"/>
            <a:ext cx="3047358"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4"/>
          <p:cNvSpPr/>
          <p:nvPr/>
        </p:nvSpPr>
        <p:spPr>
          <a:xfrm rot="5400000">
            <a:off x="3980833" y="-3980834"/>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4"/>
          <p:cNvSpPr txBox="1">
            <a:spLocks noGrp="1"/>
          </p:cNvSpPr>
          <p:nvPr>
            <p:ph type="title"/>
          </p:nvPr>
        </p:nvSpPr>
        <p:spPr>
          <a:xfrm>
            <a:off x="1028697" y="261648"/>
            <a:ext cx="7533018" cy="6582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200"/>
              </a:spcAft>
              <a:buClr>
                <a:schemeClr val="dk1"/>
              </a:buClr>
              <a:buSzPts val="1179"/>
              <a:buFont typeface="Arial"/>
              <a:buNone/>
            </a:pPr>
            <a:r>
              <a:rPr lang="en-US" sz="3000">
                <a:solidFill>
                  <a:srgbClr val="FFFFFF"/>
                </a:solidFill>
                <a:latin typeface="Arial"/>
                <a:ea typeface="Arial"/>
                <a:cs typeface="Arial"/>
                <a:sym typeface="Arial"/>
              </a:rPr>
              <a:t>2. Description of Features</a:t>
            </a:r>
            <a:endParaRPr/>
          </a:p>
        </p:txBody>
      </p:sp>
      <p:grpSp>
        <p:nvGrpSpPr>
          <p:cNvPr id="143" name="Google Shape;143;p4"/>
          <p:cNvGrpSpPr/>
          <p:nvPr/>
        </p:nvGrpSpPr>
        <p:grpSpPr>
          <a:xfrm>
            <a:off x="485443" y="1918551"/>
            <a:ext cx="8191068" cy="2476368"/>
            <a:chOff x="2401" y="334117"/>
            <a:chExt cx="8191068" cy="2476368"/>
          </a:xfrm>
        </p:grpSpPr>
        <p:sp>
          <p:nvSpPr>
            <p:cNvPr id="144" name="Google Shape;144;p4"/>
            <p:cNvSpPr/>
            <p:nvPr/>
          </p:nvSpPr>
          <p:spPr>
            <a:xfrm>
              <a:off x="2401" y="334117"/>
              <a:ext cx="1904899" cy="1142939"/>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txBox="1"/>
            <p:nvPr/>
          </p:nvSpPr>
          <p:spPr>
            <a:xfrm>
              <a:off x="2401" y="334117"/>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stock_id - ID code for the stock. Not all stock IDs exist in every time bucket. Parquet coerces this column to the categorical data type when loaded.</a:t>
              </a:r>
              <a:endParaRPr/>
            </a:p>
          </p:txBody>
        </p:sp>
        <p:sp>
          <p:nvSpPr>
            <p:cNvPr id="146" name="Google Shape;146;p4"/>
            <p:cNvSpPr/>
            <p:nvPr/>
          </p:nvSpPr>
          <p:spPr>
            <a:xfrm>
              <a:off x="2097790" y="334117"/>
              <a:ext cx="1904899" cy="1142939"/>
            </a:xfrm>
            <a:prstGeom prst="rect">
              <a:avLst/>
            </a:prstGeom>
            <a:solidFill>
              <a:srgbClr val="DE79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txBox="1"/>
            <p:nvPr/>
          </p:nvSpPr>
          <p:spPr>
            <a:xfrm>
              <a:off x="2097790" y="334117"/>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time_id - ID code for the time bucket. Time IDs are not necessarily sequential but are consistent across all stocks.</a:t>
              </a:r>
              <a:endParaRPr/>
            </a:p>
          </p:txBody>
        </p:sp>
        <p:sp>
          <p:nvSpPr>
            <p:cNvPr id="148" name="Google Shape;148;p4"/>
            <p:cNvSpPr/>
            <p:nvPr/>
          </p:nvSpPr>
          <p:spPr>
            <a:xfrm>
              <a:off x="4193180" y="334117"/>
              <a:ext cx="1904899" cy="1142939"/>
            </a:xfrm>
            <a:prstGeom prst="rect">
              <a:avLst/>
            </a:prstGeom>
            <a:solidFill>
              <a:srgbClr val="D07A5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txBox="1"/>
            <p:nvPr/>
          </p:nvSpPr>
          <p:spPr>
            <a:xfrm>
              <a:off x="4193180" y="334117"/>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seconds_in_bucket - Number of seconds from the start of the bucket, always starting from 0.</a:t>
              </a:r>
              <a:endParaRPr/>
            </a:p>
          </p:txBody>
        </p:sp>
        <p:sp>
          <p:nvSpPr>
            <p:cNvPr id="150" name="Google Shape;150;p4"/>
            <p:cNvSpPr/>
            <p:nvPr/>
          </p:nvSpPr>
          <p:spPr>
            <a:xfrm>
              <a:off x="6288570" y="334117"/>
              <a:ext cx="1904899" cy="1142939"/>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txBox="1"/>
            <p:nvPr/>
          </p:nvSpPr>
          <p:spPr>
            <a:xfrm>
              <a:off x="6288570" y="334117"/>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bid_price[1/2] - Normalized prices of the most/second most competitive buy level.</a:t>
              </a:r>
              <a:endParaRPr/>
            </a:p>
          </p:txBody>
        </p:sp>
        <p:sp>
          <p:nvSpPr>
            <p:cNvPr id="152" name="Google Shape;152;p4"/>
            <p:cNvSpPr/>
            <p:nvPr/>
          </p:nvSpPr>
          <p:spPr>
            <a:xfrm>
              <a:off x="1050095" y="1667546"/>
              <a:ext cx="1904899" cy="1142939"/>
            </a:xfrm>
            <a:prstGeom prst="rect">
              <a:avLst/>
            </a:prstGeom>
            <a:solidFill>
              <a:srgbClr val="B8888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p:nvPr/>
          </p:nvSpPr>
          <p:spPr>
            <a:xfrm>
              <a:off x="1050095" y="1667546"/>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ask_price[1/2] - Normalized prices of the most/second most competitive sell level.</a:t>
              </a:r>
              <a:endParaRPr/>
            </a:p>
          </p:txBody>
        </p:sp>
        <p:sp>
          <p:nvSpPr>
            <p:cNvPr id="154" name="Google Shape;154;p4"/>
            <p:cNvSpPr/>
            <p:nvPr/>
          </p:nvSpPr>
          <p:spPr>
            <a:xfrm>
              <a:off x="3145485" y="1667546"/>
              <a:ext cx="1904899" cy="1142939"/>
            </a:xfrm>
            <a:prstGeom prst="rect">
              <a:avLst/>
            </a:prstGeom>
            <a:solidFill>
              <a:srgbClr val="AD959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p:nvPr/>
          </p:nvSpPr>
          <p:spPr>
            <a:xfrm>
              <a:off x="3145485" y="1667546"/>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bid_size[1/2] - The number of shares on the most/second most competitive buy level.</a:t>
              </a:r>
              <a:endParaRPr/>
            </a:p>
          </p:txBody>
        </p:sp>
        <p:sp>
          <p:nvSpPr>
            <p:cNvPr id="156" name="Google Shape;156;p4"/>
            <p:cNvSpPr/>
            <p:nvPr/>
          </p:nvSpPr>
          <p:spPr>
            <a:xfrm>
              <a:off x="5240875" y="1667546"/>
              <a:ext cx="1904899" cy="1142939"/>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txBox="1"/>
            <p:nvPr/>
          </p:nvSpPr>
          <p:spPr>
            <a:xfrm>
              <a:off x="5240875" y="1667546"/>
              <a:ext cx="1904899" cy="114293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0" i="0" u="none" strike="noStrike" cap="none">
                  <a:solidFill>
                    <a:schemeClr val="lt1"/>
                  </a:solidFill>
                  <a:latin typeface="Arial"/>
                  <a:ea typeface="Arial"/>
                  <a:cs typeface="Arial"/>
                  <a:sym typeface="Arial"/>
                </a:rPr>
                <a:t>ask_size[1/2] - The number of shares on the most/second most competitive sell level.</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5"/>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5"/>
          <p:cNvSpPr/>
          <p:nvPr/>
        </p:nvSpPr>
        <p:spPr>
          <a:xfrm rot="5400000" flipH="1">
            <a:off x="-1063154" y="1063154"/>
            <a:ext cx="5156864" cy="3030558"/>
          </a:xfrm>
          <a:prstGeom prst="rect">
            <a:avLst/>
          </a:prstGeom>
          <a:gradFill>
            <a:gsLst>
              <a:gs pos="0">
                <a:srgbClr val="000000"/>
              </a:gs>
              <a:gs pos="100000">
                <a:srgbClr val="2F5496"/>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5"/>
          <p:cNvSpPr/>
          <p:nvPr/>
        </p:nvSpPr>
        <p:spPr>
          <a:xfrm rot="-5400000">
            <a:off x="-118871" y="1995355"/>
            <a:ext cx="3266696" cy="3028952"/>
          </a:xfrm>
          <a:prstGeom prst="rect">
            <a:avLst/>
          </a:prstGeom>
          <a:gradFill>
            <a:gsLst>
              <a:gs pos="0">
                <a:srgbClr val="4472C4">
                  <a:alpha val="49803"/>
                </a:srgbClr>
              </a:gs>
              <a:gs pos="100000">
                <a:srgbClr val="1F3864">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5" name="Google Shape;165;p5"/>
          <p:cNvSpPr/>
          <p:nvPr/>
        </p:nvSpPr>
        <p:spPr>
          <a:xfrm rot="-5400000" flipH="1">
            <a:off x="-885662" y="1228564"/>
            <a:ext cx="5143179" cy="268605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6" name="Google Shape;166;p5"/>
          <p:cNvSpPr/>
          <p:nvPr/>
        </p:nvSpPr>
        <p:spPr>
          <a:xfrm rot="6097846">
            <a:off x="-560516" y="900984"/>
            <a:ext cx="3606227"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5"/>
          <p:cNvSpPr txBox="1">
            <a:spLocks noGrp="1"/>
          </p:cNvSpPr>
          <p:nvPr>
            <p:ph type="title"/>
          </p:nvPr>
        </p:nvSpPr>
        <p:spPr>
          <a:xfrm>
            <a:off x="495030" y="2075329"/>
            <a:ext cx="2160621" cy="23039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2800"/>
              <a:buFont typeface="Arial"/>
              <a:buNone/>
            </a:pPr>
            <a:r>
              <a:rPr lang="en-US" sz="3000">
                <a:solidFill>
                  <a:srgbClr val="FFFFFF"/>
                </a:solidFill>
                <a:latin typeface="Arial"/>
                <a:ea typeface="Arial"/>
                <a:cs typeface="Arial"/>
                <a:sym typeface="Arial"/>
              </a:rPr>
              <a:t>Time window</a:t>
            </a:r>
            <a:endParaRPr/>
          </a:p>
        </p:txBody>
      </p:sp>
      <p:pic>
        <p:nvPicPr>
          <p:cNvPr id="168" name="Google Shape;168;p5"/>
          <p:cNvPicPr preferRelativeResize="0"/>
          <p:nvPr/>
        </p:nvPicPr>
        <p:blipFill rotWithShape="1">
          <a:blip r:embed="rId3">
            <a:alphaModFix/>
          </a:blip>
          <a:srcRect/>
          <a:stretch/>
        </p:blipFill>
        <p:spPr>
          <a:xfrm>
            <a:off x="3376821" y="647894"/>
            <a:ext cx="5419311" cy="38477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fc283d6f7d_0_0"/>
          <p:cNvSpPr txBox="1">
            <a:spLocks noGrp="1"/>
          </p:cNvSpPr>
          <p:nvPr>
            <p:ph type="title"/>
          </p:nvPr>
        </p:nvSpPr>
        <p:spPr>
          <a:xfrm>
            <a:off x="311700" y="808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US"/>
              <a:t>2. Visualization</a:t>
            </a:r>
            <a:endParaRPr/>
          </a:p>
        </p:txBody>
      </p:sp>
      <p:pic>
        <p:nvPicPr>
          <p:cNvPr id="174" name="Google Shape;174;gfc283d6f7d_0_0"/>
          <p:cNvPicPr preferRelativeResize="0"/>
          <p:nvPr/>
        </p:nvPicPr>
        <p:blipFill>
          <a:blip r:embed="rId3">
            <a:alphaModFix/>
          </a:blip>
          <a:stretch>
            <a:fillRect/>
          </a:stretch>
        </p:blipFill>
        <p:spPr>
          <a:xfrm>
            <a:off x="791625" y="612250"/>
            <a:ext cx="3780373" cy="1522026"/>
          </a:xfrm>
          <a:prstGeom prst="rect">
            <a:avLst/>
          </a:prstGeom>
          <a:noFill/>
          <a:ln w="9525" cap="flat" cmpd="sng">
            <a:solidFill>
              <a:schemeClr val="dk1"/>
            </a:solidFill>
            <a:prstDash val="solid"/>
            <a:round/>
            <a:headEnd type="none" w="sm" len="sm"/>
            <a:tailEnd type="none" w="sm" len="sm"/>
          </a:ln>
        </p:spPr>
      </p:pic>
      <p:pic>
        <p:nvPicPr>
          <p:cNvPr id="175" name="Google Shape;175;gfc283d6f7d_0_0"/>
          <p:cNvPicPr preferRelativeResize="0"/>
          <p:nvPr/>
        </p:nvPicPr>
        <p:blipFill>
          <a:blip r:embed="rId4">
            <a:alphaModFix/>
          </a:blip>
          <a:stretch>
            <a:fillRect/>
          </a:stretch>
        </p:blipFill>
        <p:spPr>
          <a:xfrm>
            <a:off x="791625" y="2272350"/>
            <a:ext cx="4572174" cy="1231311"/>
          </a:xfrm>
          <a:prstGeom prst="rect">
            <a:avLst/>
          </a:prstGeom>
          <a:noFill/>
          <a:ln w="9525" cap="flat" cmpd="sng">
            <a:solidFill>
              <a:schemeClr val="dk1"/>
            </a:solidFill>
            <a:prstDash val="solid"/>
            <a:round/>
            <a:headEnd type="none" w="sm" len="sm"/>
            <a:tailEnd type="none" w="sm" len="sm"/>
          </a:ln>
        </p:spPr>
      </p:pic>
      <p:pic>
        <p:nvPicPr>
          <p:cNvPr id="176" name="Google Shape;176;gfc283d6f7d_0_0"/>
          <p:cNvPicPr preferRelativeResize="0"/>
          <p:nvPr/>
        </p:nvPicPr>
        <p:blipFill>
          <a:blip r:embed="rId5">
            <a:alphaModFix/>
          </a:blip>
          <a:stretch>
            <a:fillRect/>
          </a:stretch>
        </p:blipFill>
        <p:spPr>
          <a:xfrm>
            <a:off x="778250" y="3678100"/>
            <a:ext cx="4572176" cy="1224350"/>
          </a:xfrm>
          <a:prstGeom prst="rect">
            <a:avLst/>
          </a:prstGeom>
          <a:noFill/>
          <a:ln w="9525" cap="flat" cmpd="sng">
            <a:solidFill>
              <a:schemeClr val="dk1"/>
            </a:solidFill>
            <a:prstDash val="solid"/>
            <a:round/>
            <a:headEnd type="none" w="sm" len="sm"/>
            <a:tailEnd type="none" w="sm" len="sm"/>
          </a:ln>
        </p:spPr>
      </p:pic>
      <p:sp>
        <p:nvSpPr>
          <p:cNvPr id="177" name="Google Shape;177;gfc283d6f7d_0_0"/>
          <p:cNvSpPr txBox="1"/>
          <p:nvPr/>
        </p:nvSpPr>
        <p:spPr>
          <a:xfrm>
            <a:off x="5925225" y="1065463"/>
            <a:ext cx="270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Stock_id = 0</a:t>
            </a:r>
            <a:endParaRPr/>
          </a:p>
          <a:p>
            <a:pPr marL="0" lvl="0" indent="0" algn="l" rtl="0">
              <a:spcBef>
                <a:spcPts val="0"/>
              </a:spcBef>
              <a:spcAft>
                <a:spcPts val="0"/>
              </a:spcAft>
              <a:buNone/>
            </a:pPr>
            <a:r>
              <a:rPr lang="en-US"/>
              <a:t>Time_id = 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a:t>2. Descriptive Statistics</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050" b="1" dirty="0">
                <a:solidFill>
                  <a:schemeClr val="dk1"/>
                </a:solidFill>
                <a:highlight>
                  <a:srgbClr val="FFFFFF"/>
                </a:highlight>
              </a:rPr>
              <a:t>Weighted averaged price:</a:t>
            </a:r>
            <a:endParaRPr sz="1050" b="1" dirty="0">
              <a:solidFill>
                <a:schemeClr val="dk1"/>
              </a:solidFill>
              <a:highlight>
                <a:srgbClr val="FFFFFF"/>
              </a:highlight>
            </a:endParaRPr>
          </a:p>
          <a:p>
            <a:pPr marL="457200" lvl="0" indent="0" algn="l" rtl="0">
              <a:spcBef>
                <a:spcPts val="1200"/>
              </a:spcBef>
              <a:spcAft>
                <a:spcPts val="0"/>
              </a:spcAft>
              <a:buNone/>
            </a:pPr>
            <a:endParaRPr sz="1050" b="1" dirty="0">
              <a:solidFill>
                <a:schemeClr val="dk1"/>
              </a:solidFill>
              <a:highlight>
                <a:srgbClr val="FFFFFF"/>
              </a:highlight>
            </a:endParaRPr>
          </a:p>
          <a:p>
            <a:pPr marL="0" lvl="0" indent="0" algn="l" rtl="0">
              <a:spcBef>
                <a:spcPts val="1200"/>
              </a:spcBef>
              <a:spcAft>
                <a:spcPts val="0"/>
              </a:spcAft>
              <a:buNone/>
            </a:pPr>
            <a:endParaRPr sz="1050" b="1" dirty="0">
              <a:solidFill>
                <a:schemeClr val="dk1"/>
              </a:solidFill>
              <a:highlight>
                <a:srgbClr val="FFFFFF"/>
              </a:highlight>
            </a:endParaRPr>
          </a:p>
          <a:p>
            <a:pPr marL="457200" lvl="0" indent="-342900" algn="l" rtl="0">
              <a:spcBef>
                <a:spcPts val="1200"/>
              </a:spcBef>
              <a:spcAft>
                <a:spcPts val="0"/>
              </a:spcAft>
              <a:buSzPts val="1800"/>
              <a:buChar char="●"/>
            </a:pPr>
            <a:r>
              <a:rPr lang="en" sz="1050" b="1" dirty="0">
                <a:solidFill>
                  <a:schemeClr val="dk1"/>
                </a:solidFill>
                <a:highlight>
                  <a:srgbClr val="FFFFFF"/>
                </a:highlight>
              </a:rPr>
              <a:t>Log returns:</a:t>
            </a:r>
            <a:endParaRPr sz="1050" b="1" dirty="0">
              <a:solidFill>
                <a:schemeClr val="dk1"/>
              </a:solidFill>
              <a:highlight>
                <a:srgbClr val="FFFFFF"/>
              </a:highlight>
            </a:endParaRPr>
          </a:p>
          <a:p>
            <a:pPr marL="457200" lvl="0" indent="0" algn="l" rtl="0">
              <a:spcBef>
                <a:spcPts val="1200"/>
              </a:spcBef>
              <a:spcAft>
                <a:spcPts val="0"/>
              </a:spcAft>
              <a:buNone/>
            </a:pPr>
            <a:endParaRPr sz="1050" b="1" dirty="0">
              <a:solidFill>
                <a:schemeClr val="dk1"/>
              </a:solidFill>
              <a:highlight>
                <a:srgbClr val="FFFFFF"/>
              </a:highlight>
            </a:endParaRPr>
          </a:p>
          <a:p>
            <a:pPr marL="0" lvl="0" indent="0" algn="l" rtl="0">
              <a:spcBef>
                <a:spcPts val="1200"/>
              </a:spcBef>
              <a:spcAft>
                <a:spcPts val="0"/>
              </a:spcAft>
              <a:buNone/>
            </a:pPr>
            <a:endParaRPr sz="1050" b="1" dirty="0">
              <a:solidFill>
                <a:schemeClr val="dk1"/>
              </a:solidFill>
              <a:highlight>
                <a:srgbClr val="FFFFFF"/>
              </a:highlight>
            </a:endParaRPr>
          </a:p>
          <a:p>
            <a:pPr marL="457200" lvl="0" indent="-342900" algn="l" rtl="0">
              <a:spcBef>
                <a:spcPts val="1200"/>
              </a:spcBef>
              <a:spcAft>
                <a:spcPts val="0"/>
              </a:spcAft>
              <a:buSzPts val="1800"/>
              <a:buChar char="●"/>
            </a:pPr>
            <a:endParaRPr lang="en" sz="1050" b="1" dirty="0">
              <a:solidFill>
                <a:schemeClr val="dk1"/>
              </a:solidFill>
              <a:highlight>
                <a:srgbClr val="FFFFFF"/>
              </a:highlight>
            </a:endParaRPr>
          </a:p>
          <a:p>
            <a:pPr marL="457200" lvl="0" indent="-342900" algn="l" rtl="0">
              <a:spcBef>
                <a:spcPts val="1200"/>
              </a:spcBef>
              <a:spcAft>
                <a:spcPts val="0"/>
              </a:spcAft>
              <a:buSzPts val="1800"/>
              <a:buChar char="●"/>
            </a:pPr>
            <a:r>
              <a:rPr lang="en" sz="1050" b="1" dirty="0">
                <a:solidFill>
                  <a:schemeClr val="dk1"/>
                </a:solidFill>
                <a:highlight>
                  <a:srgbClr val="FFFFFF"/>
                </a:highlight>
              </a:rPr>
              <a:t>Realized volatility(Target):</a:t>
            </a:r>
            <a:endParaRPr sz="1050" b="1" dirty="0">
              <a:solidFill>
                <a:schemeClr val="dk1"/>
              </a:solidFill>
              <a:highlight>
                <a:srgbClr val="FFFFFF"/>
              </a:highlight>
            </a:endParaRPr>
          </a:p>
          <a:p>
            <a:pPr marL="457200" lvl="0" indent="0" algn="l" rtl="0">
              <a:spcBef>
                <a:spcPts val="1200"/>
              </a:spcBef>
              <a:spcAft>
                <a:spcPts val="1200"/>
              </a:spcAft>
              <a:buNone/>
            </a:pPr>
            <a:endParaRPr sz="1050" b="1" dirty="0">
              <a:solidFill>
                <a:schemeClr val="dk1"/>
              </a:solidFill>
              <a:highlight>
                <a:srgbClr val="FFFFFF"/>
              </a:highlight>
            </a:endParaRPr>
          </a:p>
        </p:txBody>
      </p:sp>
      <p:pic>
        <p:nvPicPr>
          <p:cNvPr id="96" name="Google Shape;96;p19"/>
          <p:cNvPicPr preferRelativeResize="0"/>
          <p:nvPr/>
        </p:nvPicPr>
        <p:blipFill>
          <a:blip r:embed="rId3">
            <a:alphaModFix/>
          </a:blip>
          <a:stretch>
            <a:fillRect/>
          </a:stretch>
        </p:blipFill>
        <p:spPr>
          <a:xfrm>
            <a:off x="743521" y="1396656"/>
            <a:ext cx="5531299" cy="654375"/>
          </a:xfrm>
          <a:prstGeom prst="rect">
            <a:avLst/>
          </a:prstGeom>
          <a:noFill/>
          <a:ln>
            <a:noFill/>
          </a:ln>
        </p:spPr>
      </p:pic>
      <p:pic>
        <p:nvPicPr>
          <p:cNvPr id="97" name="Google Shape;97;p19"/>
          <p:cNvPicPr preferRelativeResize="0"/>
          <p:nvPr/>
        </p:nvPicPr>
        <p:blipFill>
          <a:blip r:embed="rId4">
            <a:alphaModFix/>
          </a:blip>
          <a:stretch>
            <a:fillRect/>
          </a:stretch>
        </p:blipFill>
        <p:spPr>
          <a:xfrm>
            <a:off x="811347" y="2410862"/>
            <a:ext cx="1574916" cy="572700"/>
          </a:xfrm>
          <a:prstGeom prst="rect">
            <a:avLst/>
          </a:prstGeom>
          <a:noFill/>
          <a:ln>
            <a:noFill/>
          </a:ln>
        </p:spPr>
      </p:pic>
      <p:pic>
        <p:nvPicPr>
          <p:cNvPr id="98" name="Google Shape;98;p19"/>
          <p:cNvPicPr preferRelativeResize="0"/>
          <p:nvPr/>
        </p:nvPicPr>
        <p:blipFill>
          <a:blip r:embed="rId5">
            <a:alphaModFix/>
          </a:blip>
          <a:stretch>
            <a:fillRect/>
          </a:stretch>
        </p:blipFill>
        <p:spPr>
          <a:xfrm>
            <a:off x="811347" y="3916094"/>
            <a:ext cx="1617038" cy="572700"/>
          </a:xfrm>
          <a:prstGeom prst="rect">
            <a:avLst/>
          </a:prstGeom>
          <a:noFill/>
          <a:ln>
            <a:noFill/>
          </a:ln>
        </p:spPr>
      </p:pic>
      <p:sp>
        <p:nvSpPr>
          <p:cNvPr id="99" name="Google Shape;99;p19"/>
          <p:cNvSpPr txBox="1"/>
          <p:nvPr/>
        </p:nvSpPr>
        <p:spPr>
          <a:xfrm>
            <a:off x="276750" y="4747850"/>
            <a:ext cx="8590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u="sng"/>
              <a:t>Introduction of Financial Concept</a:t>
            </a:r>
            <a:r>
              <a:rPr lang="en" sz="900" u="sng"/>
              <a:t>:  </a:t>
            </a:r>
            <a:r>
              <a:rPr lang="en" sz="800" u="sng">
                <a:solidFill>
                  <a:schemeClr val="hlink"/>
                </a:solidFill>
                <a:hlinkClick r:id="rId6"/>
              </a:rPr>
              <a:t>https://www.kaggle.com/jiashenliu/introduction-to-financial-concepts-and-data?scriptVersionId=67183666#Competition-data</a:t>
            </a:r>
            <a:endParaRPr sz="800"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2800"/>
              <a:buFont typeface="Arial"/>
              <a:buNone/>
            </a:pPr>
            <a:r>
              <a:rPr lang="en-US" sz="2350" b="1">
                <a:highlight>
                  <a:srgbClr val="FFFFFF"/>
                </a:highlight>
              </a:rPr>
              <a:t>The WAP of the stock:</a:t>
            </a:r>
            <a:endParaRPr sz="4100"/>
          </a:p>
        </p:txBody>
      </p:sp>
      <p:pic>
        <p:nvPicPr>
          <p:cNvPr id="193" name="Google Shape;193;p7"/>
          <p:cNvPicPr preferRelativeResize="0"/>
          <p:nvPr/>
        </p:nvPicPr>
        <p:blipFill rotWithShape="1">
          <a:blip r:embed="rId3">
            <a:alphaModFix/>
          </a:blip>
          <a:srcRect/>
          <a:stretch/>
        </p:blipFill>
        <p:spPr>
          <a:xfrm>
            <a:off x="910226" y="1017725"/>
            <a:ext cx="6420749" cy="406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useBgFill="1">
        <p:nvSpPr>
          <p:cNvPr id="125" name="Rectangle 1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Google Shape;110;p21"/>
          <p:cNvSpPr txBox="1">
            <a:spLocks noGrp="1"/>
          </p:cNvSpPr>
          <p:nvPr>
            <p:ph type="title"/>
          </p:nvPr>
        </p:nvSpPr>
        <p:spPr>
          <a:xfrm>
            <a:off x="1028697" y="261648"/>
            <a:ext cx="7533018" cy="6582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000" kern="1200">
                <a:solidFill>
                  <a:srgbClr val="FFFFFF"/>
                </a:solidFill>
                <a:latin typeface="+mj-lt"/>
                <a:ea typeface="+mj-ea"/>
                <a:cs typeface="+mj-cs"/>
              </a:rPr>
              <a:t>3. Model Selection</a:t>
            </a:r>
          </a:p>
        </p:txBody>
      </p:sp>
      <p:graphicFrame>
        <p:nvGraphicFramePr>
          <p:cNvPr id="129" name="Google Shape;111;p21">
            <a:extLst>
              <a:ext uri="{FF2B5EF4-FFF2-40B4-BE49-F238E27FC236}">
                <a16:creationId xmlns:a16="http://schemas.microsoft.com/office/drawing/2014/main" id="{9F6237B0-B820-4B47-86B3-3AAB9A5193FD}"/>
              </a:ext>
            </a:extLst>
          </p:cNvPr>
          <p:cNvGraphicFramePr/>
          <p:nvPr>
            <p:extLst>
              <p:ext uri="{D42A27DB-BD31-4B8C-83A1-F6EECF244321}">
                <p14:modId xmlns:p14="http://schemas.microsoft.com/office/powerpoint/2010/main" val="179248978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659</Words>
  <Application>Microsoft Office PowerPoint</Application>
  <PresentationFormat>On-screen Show (16:9)</PresentationFormat>
  <Paragraphs>98</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Office Theme</vt:lpstr>
      <vt:lpstr>Optiver Realized Volatility Prediction</vt:lpstr>
      <vt:lpstr>Agenda</vt:lpstr>
      <vt:lpstr>Background</vt:lpstr>
      <vt:lpstr>2. Description of Features</vt:lpstr>
      <vt:lpstr>Time window</vt:lpstr>
      <vt:lpstr>2. Visualization</vt:lpstr>
      <vt:lpstr>2. Descriptive Statistics</vt:lpstr>
      <vt:lpstr>The WAP of the stock:</vt:lpstr>
      <vt:lpstr>3. Model Selection</vt:lpstr>
      <vt:lpstr>4. Evaluation metric</vt:lpstr>
      <vt:lpstr>Example</vt:lpstr>
      <vt:lpstr>Top 10</vt:lpstr>
      <vt:lpstr>5. Problems encountered</vt:lpstr>
      <vt:lpstr>6.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Optiver Realized Volatility Prediction</dc:title>
  <cp:lastModifiedBy>Zeyang Zhou</cp:lastModifiedBy>
  <cp:revision>4</cp:revision>
  <dcterms:modified xsi:type="dcterms:W3CDTF">2021-11-09T01:57:39Z</dcterms:modified>
</cp:coreProperties>
</file>