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92" r:id="rId3"/>
    <p:sldId id="293" r:id="rId4"/>
    <p:sldId id="297" r:id="rId5"/>
    <p:sldId id="294" r:id="rId6"/>
    <p:sldId id="299" r:id="rId7"/>
    <p:sldId id="306" r:id="rId8"/>
    <p:sldId id="307" r:id="rId9"/>
    <p:sldId id="300" r:id="rId10"/>
    <p:sldId id="301" r:id="rId11"/>
    <p:sldId id="305" r:id="rId12"/>
    <p:sldId id="258" r:id="rId13"/>
    <p:sldId id="298" r:id="rId14"/>
    <p:sldId id="302" r:id="rId15"/>
    <p:sldId id="303" r:id="rId16"/>
    <p:sldId id="304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546E3-6AC2-41A4-A9BA-1758C753999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F3F9E-DCCB-4425-A261-0D040E91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final project topic is about video games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8B51-6CFD-47C3-95FB-4D3A73145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Frist it will be about the overview of whole project; what I have done in data preprocessing; visualizations which will be included in my final report;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8B51-6CFD-47C3-95FB-4D3A73145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Kaagle</a:t>
            </a:r>
            <a:r>
              <a:rPr lang="en-US" dirty="0"/>
              <a:t>, small size; not cost too much time on running. High sales games or high sales 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8B51-6CFD-47C3-95FB-4D3A73145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1.   Global sales         2. year </a:t>
            </a: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character</a:t>
            </a:r>
            <a:r>
              <a:rPr lang="en-US" dirty="0"/>
              <a:t>   3. Boxplot used to find outlier; like 2020 2017 in year;  This dataset is about sales from 1980 to 2016. Rank: </a:t>
            </a:r>
            <a:r>
              <a:rPr lang="en-US" dirty="0" err="1"/>
              <a:t>rerank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8B51-6CFD-47C3-95FB-4D3A731458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5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7431-84AB-4A67-908F-BBC06EA2A12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4755-19E5-4155-9E16-DED3686193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7431-84AB-4A67-908F-BBC06EA2A12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4755-19E5-4155-9E16-DED36861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7431-84AB-4A67-908F-BBC06EA2A12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4755-19E5-4155-9E16-DED36861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7431-84AB-4A67-908F-BBC06EA2A12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4755-19E5-4155-9E16-DED36861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7431-84AB-4A67-908F-BBC06EA2A12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4755-19E5-4155-9E16-DED3686193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7431-84AB-4A67-908F-BBC06EA2A12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4755-19E5-4155-9E16-DED36861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7431-84AB-4A67-908F-BBC06EA2A12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4755-19E5-4155-9E16-DED36861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7431-84AB-4A67-908F-BBC06EA2A12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4755-19E5-4155-9E16-DED36861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7431-84AB-4A67-908F-BBC06EA2A12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4755-19E5-4155-9E16-DED36861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0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407431-84AB-4A67-908F-BBC06EA2A12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74755-19E5-4155-9E16-DED36861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7431-84AB-4A67-908F-BBC06EA2A12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4755-19E5-4155-9E16-DED36861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407431-84AB-4A67-908F-BBC06EA2A12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F74755-19E5-4155-9E16-DED3686193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6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f35d7d1057e465eea5cf70226e08d6d"/>
          <p:cNvPicPr>
            <a:picLocks noChangeAspect="1"/>
          </p:cNvPicPr>
          <p:nvPr/>
        </p:nvPicPr>
        <p:blipFill>
          <a:blip r:embed="rId3">
            <a:lum bright="-6000"/>
          </a:blip>
          <a:srcRect b="17246"/>
          <a:stretch>
            <a:fillRect/>
          </a:stretch>
        </p:blipFill>
        <p:spPr>
          <a:xfrm>
            <a:off x="6398895" y="894080"/>
            <a:ext cx="5405755" cy="59569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2180" y="1522829"/>
            <a:ext cx="7077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334D3C"/>
                </a:solidFill>
                <a:latin typeface="Calibri" panose="020F0502020204030204" charset="0"/>
                <a:ea typeface="Calibri" panose="020F0502020204030204" charset="0"/>
              </a:rPr>
              <a:t>Final Project</a:t>
            </a:r>
          </a:p>
        </p:txBody>
      </p:sp>
      <p:sp>
        <p:nvSpPr>
          <p:cNvPr id="10" name="矩形 9"/>
          <p:cNvSpPr/>
          <p:nvPr/>
        </p:nvSpPr>
        <p:spPr>
          <a:xfrm>
            <a:off x="1092835" y="5509260"/>
            <a:ext cx="1078230" cy="311150"/>
          </a:xfrm>
          <a:prstGeom prst="rect">
            <a:avLst/>
          </a:prstGeom>
          <a:solidFill>
            <a:srgbClr val="4A2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DCD9C6"/>
                </a:solidFill>
                <a:latin typeface="Calibri" panose="020F0502020204030204" charset="0"/>
                <a:ea typeface="Calibri" panose="020F0502020204030204" charset="0"/>
              </a:rPr>
              <a:t>Reporter: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72895" y="546608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A2319"/>
                </a:solidFill>
                <a:latin typeface="Calibri" panose="020F0502020204030204" charset="0"/>
                <a:ea typeface="Calibri" panose="020F0502020204030204" charset="0"/>
              </a:rPr>
              <a:t>    Zeyang Zhou</a:t>
            </a:r>
          </a:p>
        </p:txBody>
      </p:sp>
      <p:sp>
        <p:nvSpPr>
          <p:cNvPr id="2" name="文本框 10"/>
          <p:cNvSpPr txBox="1"/>
          <p:nvPr/>
        </p:nvSpPr>
        <p:spPr>
          <a:xfrm>
            <a:off x="1207770" y="4391660"/>
            <a:ext cx="33204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A2319"/>
                </a:solidFill>
                <a:latin typeface="Calibri" panose="020F0502020204030204" charset="0"/>
                <a:ea typeface="Calibri" panose="020F0502020204030204" charset="0"/>
              </a:rPr>
              <a:t>May 12, 2021</a:t>
            </a:r>
          </a:p>
          <a:p>
            <a:pPr algn="ctr"/>
            <a:r>
              <a:rPr lang="en-US" altLang="zh-CN" sz="2000" dirty="0">
                <a:solidFill>
                  <a:srgbClr val="4A2319"/>
                </a:solidFill>
                <a:latin typeface="Calibri" panose="020F0502020204030204" charset="0"/>
                <a:ea typeface="Calibri" panose="020F0502020204030204" charset="0"/>
              </a:rPr>
              <a:t>Syracuse University</a:t>
            </a:r>
          </a:p>
          <a:p>
            <a:pPr algn="ctr"/>
            <a:r>
              <a:rPr lang="en-US" altLang="zh-CN" sz="2000" dirty="0" err="1">
                <a:solidFill>
                  <a:srgbClr val="4A2319"/>
                </a:solidFill>
                <a:latin typeface="Calibri" panose="020F0502020204030204" charset="0"/>
                <a:ea typeface="Calibri" panose="020F0502020204030204" charset="0"/>
              </a:rPr>
              <a:t>iSchool</a:t>
            </a:r>
            <a:r>
              <a:rPr lang="en-US" altLang="zh-CN" sz="2000" dirty="0">
                <a:solidFill>
                  <a:srgbClr val="4A2319"/>
                </a:solidFill>
                <a:latin typeface="Calibri" panose="020F0502020204030204" charset="0"/>
                <a:ea typeface="Calibri" panose="020F0502020204030204" charset="0"/>
              </a:rPr>
              <a:t> - IST 707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416401-C20F-4D74-97D9-5581DD588D9C}"/>
              </a:ext>
            </a:extLst>
          </p:cNvPr>
          <p:cNvSpPr txBox="1"/>
          <p:nvPr/>
        </p:nvSpPr>
        <p:spPr>
          <a:xfrm>
            <a:off x="218494" y="341364"/>
            <a:ext cx="609452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A232E-7679-4C26-826A-4CF80A4169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494" y="870465"/>
            <a:ext cx="6759353" cy="2218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4D63-00C6-46F6-AA63-0E2551DBAE31}"/>
              </a:ext>
            </a:extLst>
          </p:cNvPr>
          <p:cNvSpPr txBox="1"/>
          <p:nvPr/>
        </p:nvSpPr>
        <p:spPr>
          <a:xfrm>
            <a:off x="218494" y="3241328"/>
            <a:ext cx="6097656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JP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E5289-1774-4294-86A8-D2770B332F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8494" y="3742620"/>
            <a:ext cx="6759353" cy="2502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058F08-C0D5-41A7-8041-146E5CDAA4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87971" y="529524"/>
            <a:ext cx="5274310" cy="266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A424C0-06DE-4C95-95F6-5F89E5B9F07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87971" y="3501634"/>
            <a:ext cx="5274310" cy="26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3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341F8-ECCD-47CB-B4F9-79D3AD883DB1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6000" spc="-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Other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3178F-9C75-4356-A01B-8239FD98EF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199" y="1499235"/>
            <a:ext cx="5521599" cy="1589588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AD340-DBB4-4D2B-99F0-4A182BC6E1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24891" y="1149107"/>
            <a:ext cx="5118182" cy="2584682"/>
          </a:xfrm>
          <a:prstGeom prst="rect">
            <a:avLst/>
          </a:prstGeom>
        </p:spPr>
      </p:pic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CF0BB-2EB4-4112-A42C-A109A1985FB5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C09C2-71E2-45C6-80A3-E691B31F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47" y="640080"/>
            <a:ext cx="3214205" cy="360273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A7EFA-FABF-4CC3-BF07-37F3D96A3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72" y="1509727"/>
            <a:ext cx="3312785" cy="186344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CF2F2-216A-4D71-A397-47ACBB010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999360"/>
            <a:ext cx="3312784" cy="288417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2A9B562-465F-4907-ACEC-C581420075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5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25254-C839-4A23-8F20-06AEDA278590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SVM with Linear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A5647-E2E5-4B1C-984E-BEF63525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665156"/>
            <a:ext cx="3312784" cy="355258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8491C-B9DB-41AC-88D5-00EE31DD8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72" y="1493164"/>
            <a:ext cx="3312785" cy="18965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88594-27CD-4CA2-8DA8-9D188F5B4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999360"/>
            <a:ext cx="3312784" cy="28841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45E0C-070C-4191-A224-54EE0C245865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SVM with RBF kernel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03020-74A4-4DD5-9D96-3CBB9093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85" y="640080"/>
            <a:ext cx="2278730" cy="360273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358A52-95D6-4BC4-9AD2-C9E0DD61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72" y="1356511"/>
            <a:ext cx="3312785" cy="216987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31BC2C-2AFB-4C50-8584-4AC595B99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1339947"/>
            <a:ext cx="3312784" cy="2203001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5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C61EF-2E10-44E2-96FF-0519B117D0EC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SVM with Polynomial kernel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911BC-E903-4871-896A-7F3D3948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46" y="640080"/>
            <a:ext cx="3170407" cy="360273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5F28D87E-A5D0-440E-B607-C7E97E3E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72" y="1431049"/>
            <a:ext cx="3312785" cy="202079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4FC96-FE07-475D-90A8-339F84C98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1356710"/>
            <a:ext cx="3312784" cy="2169475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2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5FFA3C-EA8E-45FC-83A3-EF197B2185B0}"/>
              </a:ext>
            </a:extLst>
          </p:cNvPr>
          <p:cNvSpPr txBox="1"/>
          <p:nvPr/>
        </p:nvSpPr>
        <p:spPr>
          <a:xfrm>
            <a:off x="8316488" y="79411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2630A-2EEF-4E2D-B141-385EFF56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8" y="1120395"/>
            <a:ext cx="7875502" cy="4209319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f35d7d1057e465eea5cf70226e08d6d"/>
          <p:cNvPicPr>
            <a:picLocks noChangeAspect="1"/>
          </p:cNvPicPr>
          <p:nvPr/>
        </p:nvPicPr>
        <p:blipFill>
          <a:blip r:embed="rId2">
            <a:lum bright="-6000"/>
          </a:blip>
          <a:srcRect b="17246"/>
          <a:stretch>
            <a:fillRect/>
          </a:stretch>
        </p:blipFill>
        <p:spPr>
          <a:xfrm flipH="1">
            <a:off x="-150495" y="894080"/>
            <a:ext cx="5405755" cy="5956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1620" y="2343150"/>
            <a:ext cx="29565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>
                <a:solidFill>
                  <a:srgbClr val="334D3C"/>
                </a:solidFill>
                <a:latin typeface="Calibri" panose="020F0502020204030204" charset="0"/>
                <a:ea typeface="Calibri" panose="020F0502020204030204" charset="0"/>
              </a:rPr>
              <a:t>Thanks</a:t>
            </a:r>
          </a:p>
        </p:txBody>
      </p:sp>
      <p:sp>
        <p:nvSpPr>
          <p:cNvPr id="10" name="矩形 9"/>
          <p:cNvSpPr/>
          <p:nvPr/>
        </p:nvSpPr>
        <p:spPr>
          <a:xfrm>
            <a:off x="6315075" y="5121275"/>
            <a:ext cx="1078230" cy="311150"/>
          </a:xfrm>
          <a:prstGeom prst="rect">
            <a:avLst/>
          </a:prstGeom>
          <a:solidFill>
            <a:srgbClr val="4A2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DCD9C6"/>
                </a:solidFill>
                <a:latin typeface="Calibri" panose="020F0502020204030204" charset="0"/>
                <a:ea typeface="Calibri" panose="020F0502020204030204" charset="0"/>
              </a:rPr>
              <a:t>Reporter: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95135" y="507809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A2319"/>
                </a:solidFill>
                <a:latin typeface="Calibri" panose="020F0502020204030204" charset="0"/>
                <a:ea typeface="Calibri" panose="020F0502020204030204" charset="0"/>
              </a:rPr>
              <a:t>      Zeyang Zhou</a:t>
            </a:r>
          </a:p>
        </p:txBody>
      </p:sp>
      <p:sp>
        <p:nvSpPr>
          <p:cNvPr id="2" name="文本框 10"/>
          <p:cNvSpPr txBox="1"/>
          <p:nvPr/>
        </p:nvSpPr>
        <p:spPr>
          <a:xfrm>
            <a:off x="6430010" y="4003675"/>
            <a:ext cx="33204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A2319"/>
                </a:solidFill>
                <a:latin typeface="Calibri" panose="020F0502020204030204" charset="0"/>
                <a:ea typeface="Calibri" panose="020F0502020204030204" charset="0"/>
              </a:rPr>
              <a:t>May 12, 2021</a:t>
            </a:r>
          </a:p>
          <a:p>
            <a:pPr algn="ctr"/>
            <a:r>
              <a:rPr lang="en-US" altLang="zh-CN" sz="2000" dirty="0">
                <a:solidFill>
                  <a:srgbClr val="4A2319"/>
                </a:solidFill>
                <a:latin typeface="Calibri" panose="020F0502020204030204" charset="0"/>
                <a:ea typeface="Calibri" panose="020F0502020204030204" charset="0"/>
              </a:rPr>
              <a:t>Syracuse University</a:t>
            </a:r>
          </a:p>
          <a:p>
            <a:pPr algn="ctr"/>
            <a:r>
              <a:rPr lang="en-US" altLang="zh-CN" sz="2000" dirty="0" err="1">
                <a:solidFill>
                  <a:srgbClr val="4A2319"/>
                </a:solidFill>
                <a:latin typeface="Calibri" panose="020F0502020204030204" charset="0"/>
                <a:ea typeface="Calibri" panose="020F0502020204030204" charset="0"/>
              </a:rPr>
              <a:t>iSchool</a:t>
            </a:r>
            <a:r>
              <a:rPr lang="en-US" altLang="zh-CN" sz="2000" dirty="0">
                <a:solidFill>
                  <a:srgbClr val="4A2319"/>
                </a:solidFill>
                <a:latin typeface="Calibri" panose="020F0502020204030204" charset="0"/>
                <a:ea typeface="Calibri" panose="020F0502020204030204" charset="0"/>
              </a:rPr>
              <a:t> - IST 707</a:t>
            </a:r>
          </a:p>
        </p:txBody>
      </p:sp>
      <p:sp>
        <p:nvSpPr>
          <p:cNvPr id="16" name="矩形 15"/>
          <p:cNvSpPr/>
          <p:nvPr/>
        </p:nvSpPr>
        <p:spPr>
          <a:xfrm>
            <a:off x="-12700" y="1360170"/>
            <a:ext cx="12217400" cy="81280"/>
          </a:xfrm>
          <a:prstGeom prst="rect">
            <a:avLst/>
          </a:prstGeom>
          <a:solidFill>
            <a:srgbClr val="33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98384" y="1031478"/>
            <a:ext cx="134344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solidFill>
                  <a:srgbClr val="334D3C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Final Report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323215" y="1046480"/>
            <a:ext cx="6974840" cy="5803900"/>
            <a:chOff x="7611" y="1648"/>
            <a:chExt cx="10984" cy="9140"/>
          </a:xfrm>
        </p:grpSpPr>
        <p:pic>
          <p:nvPicPr>
            <p:cNvPr id="7" name="图片 6" descr="5f35d7d1057e465eea5cf70226e08d6d"/>
            <p:cNvPicPr>
              <a:picLocks noChangeAspect="1"/>
            </p:cNvPicPr>
            <p:nvPr/>
          </p:nvPicPr>
          <p:blipFill>
            <a:blip r:embed="rId3">
              <a:lum bright="-6000"/>
            </a:blip>
            <a:srcRect b="19363"/>
            <a:stretch>
              <a:fillRect/>
            </a:stretch>
          </p:blipFill>
          <p:spPr>
            <a:xfrm>
              <a:off x="10083" y="1648"/>
              <a:ext cx="8513" cy="9141"/>
            </a:xfrm>
            <a:prstGeom prst="rect">
              <a:avLst/>
            </a:prstGeom>
          </p:spPr>
        </p:pic>
        <p:pic>
          <p:nvPicPr>
            <p:cNvPr id="3" name="图片 2" descr="5f35d7d1057e465eea5cf70226e08d6d"/>
            <p:cNvPicPr>
              <a:picLocks noChangeAspect="1"/>
            </p:cNvPicPr>
            <p:nvPr/>
          </p:nvPicPr>
          <p:blipFill>
            <a:blip r:embed="rId3">
              <a:lum bright="-6000"/>
            </a:blip>
            <a:srcRect b="29934"/>
            <a:stretch>
              <a:fillRect/>
            </a:stretch>
          </p:blipFill>
          <p:spPr>
            <a:xfrm>
              <a:off x="7611" y="7078"/>
              <a:ext cx="3977" cy="3711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5485765" y="803910"/>
            <a:ext cx="5817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334D3C"/>
                </a:solidFill>
                <a:latin typeface="Calibri" panose="020F0502020204030204" charset="0"/>
                <a:ea typeface="Calibri" panose="020F0502020204030204" charset="0"/>
              </a:rPr>
              <a:t>C</a:t>
            </a:r>
            <a:r>
              <a:rPr lang="zh-CN" altLang="en-US" sz="5400" dirty="0">
                <a:solidFill>
                  <a:srgbClr val="334D3C"/>
                </a:solidFill>
                <a:latin typeface="Calibri" panose="020F0502020204030204" charset="0"/>
                <a:ea typeface="Calibri" panose="020F0502020204030204" charset="0"/>
              </a:rPr>
              <a:t>O</a:t>
            </a:r>
            <a:r>
              <a:rPr lang="en-US" altLang="zh-CN" sz="5400" dirty="0">
                <a:solidFill>
                  <a:srgbClr val="334D3C"/>
                </a:solidFill>
                <a:latin typeface="Calibri" panose="020F0502020204030204" charset="0"/>
                <a:ea typeface="Calibri" panose="020F0502020204030204" charset="0"/>
              </a:rPr>
              <a:t>N</a:t>
            </a:r>
            <a:r>
              <a:rPr lang="zh-CN" altLang="en-US" sz="5400" dirty="0">
                <a:solidFill>
                  <a:srgbClr val="334D3C"/>
                </a:solidFill>
                <a:latin typeface="Calibri" panose="020F0502020204030204" charset="0"/>
                <a:ea typeface="Calibri" panose="020F0502020204030204" charset="0"/>
              </a:rPr>
              <a:t>TENT</a:t>
            </a:r>
            <a:endParaRPr lang="en-US" altLang="zh-CN" sz="5400" dirty="0">
              <a:solidFill>
                <a:srgbClr val="334D3C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55455" y="168910"/>
            <a:ext cx="1044575" cy="224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altLang="zh-CN" sz="2800" dirty="0">
              <a:solidFill>
                <a:srgbClr val="334D3C"/>
              </a:solidFill>
              <a:latin typeface="Calibri" panose="020F0502020204030204" charset="0"/>
              <a:ea typeface="Calibri" panose="020F0502020204030204" charset="0"/>
              <a:sym typeface="+mn-ea"/>
            </a:endParaRPr>
          </a:p>
          <a:p>
            <a:endParaRPr lang="en-US" altLang="zh-CN" sz="2800" dirty="0">
              <a:solidFill>
                <a:srgbClr val="334D3C"/>
              </a:solidFill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9280" y="2454910"/>
            <a:ext cx="338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rgbClr val="334D3C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Overview</a:t>
            </a:r>
            <a:endParaRPr lang="en-US" altLang="zh-CN" sz="2000" spc="300" dirty="0">
              <a:solidFill>
                <a:srgbClr val="4A2319"/>
              </a:solidFill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18275" y="2563495"/>
            <a:ext cx="304800" cy="304800"/>
          </a:xfrm>
          <a:prstGeom prst="ellipse">
            <a:avLst/>
          </a:prstGeom>
          <a:solidFill>
            <a:srgbClr val="334D3C"/>
          </a:solidFill>
          <a:ln w="38100">
            <a:solidFill>
              <a:srgbClr val="4A2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08190" y="3618865"/>
            <a:ext cx="304800" cy="304800"/>
          </a:xfrm>
          <a:prstGeom prst="ellipse">
            <a:avLst/>
          </a:prstGeom>
          <a:solidFill>
            <a:srgbClr val="334D3C"/>
          </a:solidFill>
          <a:ln w="38100">
            <a:solidFill>
              <a:srgbClr val="4A2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86040" y="4672330"/>
            <a:ext cx="304800" cy="304800"/>
          </a:xfrm>
          <a:prstGeom prst="ellipse">
            <a:avLst/>
          </a:prstGeom>
          <a:solidFill>
            <a:srgbClr val="334D3C"/>
          </a:solidFill>
          <a:ln w="38100">
            <a:solidFill>
              <a:srgbClr val="4A2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402320" y="5691505"/>
            <a:ext cx="304800" cy="304800"/>
          </a:xfrm>
          <a:prstGeom prst="ellipse">
            <a:avLst/>
          </a:prstGeom>
          <a:solidFill>
            <a:srgbClr val="334D3C"/>
          </a:solidFill>
          <a:ln w="38100">
            <a:solidFill>
              <a:srgbClr val="4A2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20955" y="1690370"/>
            <a:ext cx="12217400" cy="247650"/>
          </a:xfrm>
          <a:prstGeom prst="rect">
            <a:avLst/>
          </a:prstGeom>
          <a:solidFill>
            <a:srgbClr val="33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7"/>
          <p:cNvSpPr txBox="1"/>
          <p:nvPr/>
        </p:nvSpPr>
        <p:spPr>
          <a:xfrm>
            <a:off x="7593965" y="3510280"/>
            <a:ext cx="3380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34D3C"/>
                </a:solidFill>
                <a:latin typeface="Calibri" panose="020F0502020204030204" charset="0"/>
                <a:ea typeface="Calibri" panose="020F0502020204030204" charset="0"/>
              </a:rPr>
              <a:t>Data Preparation</a:t>
            </a:r>
            <a:endParaRPr lang="en-US" altLang="zh-CN" sz="2000" spc="300" dirty="0">
              <a:solidFill>
                <a:srgbClr val="4A2319"/>
              </a:solidFill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7" name="文本框 7"/>
          <p:cNvSpPr txBox="1"/>
          <p:nvPr/>
        </p:nvSpPr>
        <p:spPr>
          <a:xfrm>
            <a:off x="8187055" y="4563745"/>
            <a:ext cx="338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rgbClr val="334D3C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Model</a:t>
            </a:r>
            <a:endParaRPr lang="en-US" altLang="zh-CN" sz="2000" spc="300" dirty="0">
              <a:solidFill>
                <a:srgbClr val="4A2319"/>
              </a:solidFill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8815705" y="5582920"/>
            <a:ext cx="3380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</a:t>
            </a:r>
            <a:endParaRPr lang="en-US" altLang="zh-CN" sz="2000" spc="300" dirty="0">
              <a:solidFill>
                <a:srgbClr val="4A2319"/>
              </a:solidFill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-28575" y="1337945"/>
            <a:ext cx="134344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solidFill>
                  <a:srgbClr val="334D3C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Final Report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70934-632B-4DB1-A8E6-5AF35DC27F1C}"/>
              </a:ext>
            </a:extLst>
          </p:cNvPr>
          <p:cNvSpPr txBox="1"/>
          <p:nvPr/>
        </p:nvSpPr>
        <p:spPr>
          <a:xfrm>
            <a:off x="4545291" y="273377"/>
            <a:ext cx="3101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334D3C"/>
                </a:solidFill>
                <a:latin typeface="Calibri" panose="020F0502020204030204" charset="0"/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80205-AF72-4F9F-BB8F-311BF9CAEC01}"/>
              </a:ext>
            </a:extLst>
          </p:cNvPr>
          <p:cNvSpPr txBox="1"/>
          <p:nvPr/>
        </p:nvSpPr>
        <p:spPr>
          <a:xfrm>
            <a:off x="586819" y="1526645"/>
            <a:ext cx="4599494" cy="4908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400" b="1" dirty="0">
                <a:solidFill>
                  <a:srgbClr val="2F5496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Goal: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Three different machine learning algorithms KNN, SVM and </a:t>
            </a:r>
            <a:r>
              <a:rPr lang="en-US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Apriori</a:t>
            </a:r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will be used in this data mining project. 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endParaRPr lang="en-US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PREDICTION 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ASSOCIATION RULES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2400" b="1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2400" b="1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2400" b="1" dirty="0">
              <a:solidFill>
                <a:srgbClr val="2F5496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2400" b="1" dirty="0">
              <a:solidFill>
                <a:srgbClr val="2F5496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8E52F-3922-40AC-A5F7-B52B5457C40F}"/>
              </a:ext>
            </a:extLst>
          </p:cNvPr>
          <p:cNvSpPr txBox="1"/>
          <p:nvPr/>
        </p:nvSpPr>
        <p:spPr>
          <a:xfrm>
            <a:off x="6268825" y="1526645"/>
            <a:ext cx="5269583" cy="403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4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Dataset: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This dataset contains a list of video games with sales greater than 100,000 copies.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Size: 2 MB</a:t>
            </a:r>
          </a:p>
          <a:p>
            <a:endParaRPr lang="en-US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Fields: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Rank, Name , Platform , Year , Genre , Publisher , </a:t>
            </a:r>
            <a:r>
              <a:rPr lang="en-US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NA_Sales</a:t>
            </a:r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 , </a:t>
            </a:r>
            <a:r>
              <a:rPr lang="en-US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EU_Sales</a:t>
            </a:r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 , </a:t>
            </a:r>
            <a:r>
              <a:rPr lang="en-US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JP_Sales</a:t>
            </a:r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 , </a:t>
            </a:r>
            <a:r>
              <a:rPr lang="en-US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Other_Sales</a:t>
            </a:r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 , </a:t>
            </a:r>
            <a:r>
              <a:rPr lang="en-US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Global_Sales</a:t>
            </a:r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A82BB-96B1-4072-9CAD-4884476136E8}"/>
              </a:ext>
            </a:extLst>
          </p:cNvPr>
          <p:cNvSpPr txBox="1"/>
          <p:nvPr/>
        </p:nvSpPr>
        <p:spPr>
          <a:xfrm>
            <a:off x="586819" y="5210386"/>
            <a:ext cx="327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Tool: R Studio, Weka</a:t>
            </a:r>
          </a:p>
        </p:txBody>
      </p:sp>
    </p:spTree>
    <p:extLst>
      <p:ext uri="{BB962C8B-B14F-4D97-AF65-F5344CB8AC3E}">
        <p14:creationId xmlns:p14="http://schemas.microsoft.com/office/powerpoint/2010/main" val="210626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426F4-AA36-4FFC-902C-3FEFA041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73" y="2003898"/>
            <a:ext cx="8892132" cy="2850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2CA1C-65CC-406D-9E9A-BDCDBFCAEF69}"/>
              </a:ext>
            </a:extLst>
          </p:cNvPr>
          <p:cNvSpPr txBox="1"/>
          <p:nvPr/>
        </p:nvSpPr>
        <p:spPr>
          <a:xfrm>
            <a:off x="1332773" y="973361"/>
            <a:ext cx="222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Dataset: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1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6150A-2A2D-417B-BABC-39787AF8D371}"/>
              </a:ext>
            </a:extLst>
          </p:cNvPr>
          <p:cNvSpPr txBox="1"/>
          <p:nvPr/>
        </p:nvSpPr>
        <p:spPr>
          <a:xfrm>
            <a:off x="4051168" y="207389"/>
            <a:ext cx="408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334D3C"/>
                </a:solidFill>
                <a:latin typeface="Calibri" panose="020F0502020204030204" charset="0"/>
              </a:rPr>
              <a:t>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61DB6-2A36-45F1-833B-8355A8F6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3" y="4464085"/>
            <a:ext cx="7234028" cy="1576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F23A0-77DF-4891-897D-F3FE49BA9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831" y="1369300"/>
            <a:ext cx="2853899" cy="2231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DE16BD-2178-4CCE-9278-643BA2D4F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4" y="1130720"/>
            <a:ext cx="3282840" cy="1263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8DEC33-1733-4104-A34E-4B7CA1D321C3}"/>
              </a:ext>
            </a:extLst>
          </p:cNvPr>
          <p:cNvSpPr txBox="1"/>
          <p:nvPr/>
        </p:nvSpPr>
        <p:spPr>
          <a:xfrm>
            <a:off x="3832697" y="1297730"/>
            <a:ext cx="3686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Missing values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Data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Outlier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/>
              <a:t>Rank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Training and test sets (60%-40%)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Descriptive analysis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F85A27-08CC-482B-93DE-152F873B0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993" y="2772383"/>
            <a:ext cx="3325757" cy="1369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34F20-0F8D-42C3-9893-0AFD02683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006" y="4351256"/>
            <a:ext cx="4089663" cy="17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7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F9FD1-AE6E-4FE2-81C9-752E2AA9BC4D}"/>
              </a:ext>
            </a:extLst>
          </p:cNvPr>
          <p:cNvSpPr txBox="1"/>
          <p:nvPr/>
        </p:nvSpPr>
        <p:spPr>
          <a:xfrm>
            <a:off x="4051168" y="207389"/>
            <a:ext cx="408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334D3C"/>
                </a:solidFill>
                <a:latin typeface="Calibri" panose="020F0502020204030204" charset="0"/>
              </a:rPr>
              <a:t>Visualization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8007103-95AD-4465-9962-9990CC51DD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C8BA406-5D3D-425A-B7AA-199643BB5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2A20D-55F6-4CCE-9947-F2965A14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4" y="1130719"/>
            <a:ext cx="5475425" cy="4767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DAC3B-DC44-4394-BB0C-EE286F96A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130719"/>
            <a:ext cx="5872990" cy="511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0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B54DD1-8C4C-4666-A19E-74585B42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5065"/>
            <a:ext cx="5291666" cy="46070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9FB692-392B-4DBA-83C0-8E3D5CDEF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865065"/>
            <a:ext cx="5291666" cy="46070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437DE9CB-2CA6-497E-B217-5B1F99630F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AF7E70-05EB-4854-9BC4-9C73E860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18" y="640081"/>
            <a:ext cx="6104163" cy="531440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A6BE50-BC73-43EF-AEB3-27198A379106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Nintendo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X360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ps3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Wii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7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7B768-9E21-4F59-9FDE-0EEF3695285A}"/>
              </a:ext>
            </a:extLst>
          </p:cNvPr>
          <p:cNvSpPr txBox="1"/>
          <p:nvPr/>
        </p:nvSpPr>
        <p:spPr>
          <a:xfrm>
            <a:off x="4051168" y="78706"/>
            <a:ext cx="408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334D3C"/>
                </a:solidFill>
                <a:latin typeface="Calibri" panose="020F0502020204030204" charset="0"/>
              </a:rPr>
              <a:t>Apriori</a:t>
            </a:r>
            <a:endParaRPr lang="en-US" sz="5400" dirty="0">
              <a:solidFill>
                <a:srgbClr val="334D3C"/>
              </a:solidFill>
              <a:latin typeface="Calibri" panose="020F050202020403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2E7D8-B535-4313-83EA-C006F47647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873" y="1672654"/>
            <a:ext cx="6752817" cy="2057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BDC5B6-CB20-4168-8E51-8B10B5CCC6C9}"/>
              </a:ext>
            </a:extLst>
          </p:cNvPr>
          <p:cNvSpPr txBox="1"/>
          <p:nvPr/>
        </p:nvSpPr>
        <p:spPr>
          <a:xfrm>
            <a:off x="164873" y="1193514"/>
            <a:ext cx="6097656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Global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A80FB-9153-468D-BA78-EA6023089987}"/>
              </a:ext>
            </a:extLst>
          </p:cNvPr>
          <p:cNvSpPr txBox="1"/>
          <p:nvPr/>
        </p:nvSpPr>
        <p:spPr>
          <a:xfrm>
            <a:off x="164873" y="3819169"/>
            <a:ext cx="6097656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DCC902-9CAF-45C5-A2B4-A222E49368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4873" y="4284135"/>
            <a:ext cx="6752816" cy="1862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A33597-1043-4902-B807-363AF3D8AD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20035" y="816773"/>
            <a:ext cx="5274310" cy="2677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14A69E-9307-4DA5-892E-64703FCE6AA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20035" y="3596752"/>
            <a:ext cx="5274310" cy="267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08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1438</TotalTime>
  <Words>278</Words>
  <Application>Microsoft Office PowerPoint</Application>
  <PresentationFormat>Widescreen</PresentationFormat>
  <Paragraphs>68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等线</vt:lpstr>
      <vt:lpstr>等线 Light</vt:lpstr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Zeyang Zhou</dc:creator>
  <cp:lastModifiedBy>Zeyang Zhou</cp:lastModifiedBy>
  <cp:revision>22</cp:revision>
  <dcterms:created xsi:type="dcterms:W3CDTF">2021-05-11T16:35:45Z</dcterms:created>
  <dcterms:modified xsi:type="dcterms:W3CDTF">2021-05-13T01:36:29Z</dcterms:modified>
</cp:coreProperties>
</file>