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T Sans Narrow"/>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slide" Target="slides/slide20.xml"/><Relationship Id="rId28" Type="http://schemas.openxmlformats.org/officeDocument/2006/relationships/font" Target="fonts/OpenSans-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af73c4f3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af73c4f3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dk1"/>
                </a:solidFill>
                <a:highlight>
                  <a:srgbClr val="FFFFFF"/>
                </a:highlight>
                <a:latin typeface="Microsoft Yahei"/>
                <a:ea typeface="Microsoft Yahei"/>
                <a:cs typeface="Microsoft Yahei"/>
                <a:sym typeface="Microsoft Yahei"/>
              </a:rPr>
              <a:t>Replacing: there are 5 types of meals in meal, among with which Undefined / SC-no meal set meal is one type, which needs to be replaced with SC type uniformly</a:t>
            </a:r>
            <a:endParaRPr sz="1200">
              <a:solidFill>
                <a:schemeClr val="dk1"/>
              </a:solidFill>
              <a:highlight>
                <a:srgbClr val="FFFFFF"/>
              </a:highlight>
              <a:latin typeface="Microsoft Yahei"/>
              <a:ea typeface="Microsoft Yahei"/>
              <a:cs typeface="Microsoft Yahei"/>
              <a:sym typeface="Microsoft Yahei"/>
            </a:endParaRPr>
          </a:p>
          <a:p>
            <a:pPr indent="0" lvl="0" marL="0" rtl="0" algn="l">
              <a:lnSpc>
                <a:spcPct val="150000"/>
              </a:lnSpc>
              <a:spcBef>
                <a:spcPts val="1200"/>
              </a:spcBef>
              <a:spcAft>
                <a:spcPts val="0"/>
              </a:spcAft>
              <a:buClr>
                <a:schemeClr val="dk1"/>
              </a:buClr>
              <a:buSzPts val="1100"/>
              <a:buFont typeface="Arial"/>
              <a:buNone/>
            </a:pPr>
            <a:r>
              <a:rPr lang="zh-CN" sz="1200">
                <a:solidFill>
                  <a:schemeClr val="dk1"/>
                </a:solidFill>
                <a:latin typeface="Microsoft Yahei"/>
                <a:ea typeface="Microsoft Yahei"/>
                <a:cs typeface="Microsoft Yahei"/>
                <a:sym typeface="Microsoft Yahei"/>
              </a:rPr>
              <a:t>We skip this step because there is no primary key existed in the dataset which means duplicate data are allowed in this case.</a:t>
            </a:r>
            <a:endParaRPr sz="1200">
              <a:solidFill>
                <a:schemeClr val="dk1"/>
              </a:solidFill>
              <a:latin typeface="Microsoft Yahei"/>
              <a:ea typeface="Microsoft Yahei"/>
              <a:cs typeface="Microsoft Yahei"/>
              <a:sym typeface="Microsoft Yahei"/>
            </a:endParaRPr>
          </a:p>
          <a:p>
            <a:pPr indent="0" lvl="0" marL="0" rtl="0" algn="l">
              <a:spcBef>
                <a:spcPts val="1200"/>
              </a:spcBef>
              <a:spcAft>
                <a:spcPts val="0"/>
              </a:spcAft>
              <a:buNone/>
            </a:pPr>
            <a:r>
              <a:t/>
            </a:r>
            <a:endParaRPr sz="1200">
              <a:solidFill>
                <a:srgbClr val="646464"/>
              </a:solidFill>
              <a:highlight>
                <a:srgbClr val="FFFFFF"/>
              </a:highlight>
              <a:latin typeface="Microsoft Yahei"/>
              <a:ea typeface="Microsoft Yahei"/>
              <a:cs typeface="Microsoft Yahei"/>
              <a:sym typeface="Microsoft Yahe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af73c4f3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af73c4f3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646464"/>
                </a:solidFill>
                <a:highlight>
                  <a:srgbClr val="FFFFFF"/>
                </a:highlight>
                <a:latin typeface="Microsoft Yahei"/>
                <a:ea typeface="Microsoft Yahei"/>
                <a:cs typeface="Microsoft Yahei"/>
                <a:sym typeface="Microsoft Yahei"/>
              </a:rPr>
              <a:t>The adults, children, and babies fields in the data set are all 0, that is, under the same order, the number of people who booked the stay cannot be 0, and needs to be removed.</a:t>
            </a:r>
            <a:endParaRPr sz="1200">
              <a:solidFill>
                <a:srgbClr val="646464"/>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rPr lang="zh-CN" sz="1200">
                <a:solidFill>
                  <a:srgbClr val="646464"/>
                </a:solidFill>
                <a:highlight>
                  <a:srgbClr val="FFFFFF"/>
                </a:highlight>
                <a:latin typeface="Microsoft Yahei"/>
                <a:ea typeface="Microsoft Yahei"/>
                <a:cs typeface="Microsoft Yahei"/>
                <a:sym typeface="Microsoft Yahei"/>
              </a:rPr>
              <a:t>The average daily charge of the hotel has an outlier value greater than 5000, which will seriously affect the descriptive statistics. The outlier value needs to be deleted</a:t>
            </a:r>
            <a:endParaRPr sz="1200">
              <a:solidFill>
                <a:srgbClr val="646464"/>
              </a:solidFill>
              <a:highlight>
                <a:srgbClr val="FFFFFF"/>
              </a:highlight>
              <a:latin typeface="Microsoft Yahei"/>
              <a:ea typeface="Microsoft Yahei"/>
              <a:cs typeface="Microsoft Yahei"/>
              <a:sym typeface="Microsoft Yahe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874a1a3d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874a1a3d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Now let’s move onto the visualization part.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84784e3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84784e3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total cancellation rate is 37%, not canceled rate is 63%. The city hotel’s cancellation rate and not cancelled rate are both higher than that of resort hotel.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874a1a3d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874a1a3d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50">
                <a:solidFill>
                  <a:schemeClr val="dk1"/>
                </a:solidFill>
                <a:highlight>
                  <a:srgbClr val="FFFFFF"/>
                </a:highlight>
              </a:rPr>
              <a:t>The cancellation rates of city hotels are almost equal to other months even in winter, but the cancellation rates of resort hotel in winter are apparently lower than in summer months. The fact that the total cancellation rates of the winter months are low is that the cancellation rates of the resort hotels are low in these months. In short, the possibility of cancellation of resort hotels in winter is very low.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874a1a3d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874a1a3d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 can see the busiest booking months are from July to August, and the least bookings were made at the start and the end of the year. Besides, resort hotels have more bookings at the start and the end of the year compared to city hotels. And the resort hotel has apparently lower bookings in June and September compared to other months in summer.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874a1a3d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874a1a3d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350">
                <a:solidFill>
                  <a:srgbClr val="757575"/>
                </a:solidFill>
                <a:highlight>
                  <a:srgbClr val="FFFFFF"/>
                </a:highlight>
                <a:latin typeface="Georgia"/>
                <a:ea typeface="Georgia"/>
                <a:cs typeface="Georgia"/>
                <a:sym typeface="Georgia"/>
              </a:rPr>
              <a:t>For the country wise comparison, Portugal, UK and France, Spain and Germany are the top countries from most guests come, more than 80% come from these 5 countries.</a:t>
            </a:r>
            <a:endParaRPr sz="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874a1a3d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874a1a3d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50">
                <a:solidFill>
                  <a:srgbClr val="757575"/>
                </a:solidFill>
                <a:highlight>
                  <a:srgbClr val="FFFFFF"/>
                </a:highlight>
                <a:latin typeface="Georgia"/>
                <a:ea typeface="Georgia"/>
                <a:cs typeface="Georgia"/>
                <a:sym typeface="Georgia"/>
              </a:rPr>
              <a:t>We also create a bar graph for how many days people usually stay. Most people stay for one night, two, or three nights and more than 60% of guests come under these three options.</a:t>
            </a:r>
            <a:endParaRPr sz="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874a1a3d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874a1a3d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50">
                <a:solidFill>
                  <a:schemeClr val="dk1"/>
                </a:solidFill>
                <a:highlight>
                  <a:srgbClr val="FFFFFF"/>
                </a:highlight>
              </a:rPr>
              <a:t>It can be seen that most of the groups are normal distributed, some of them have high skewness. Looking at the distribution, most people do not seem to prefer to stay at the hotel for more than 1 week. But it seems normal to stay in resort hotels for up to 12-13 days. As it turns out, customers from Aviation Segment do not seem to be staying at the resort hotels and have a relatively lower day average. Apart from that, the weekends and weekdays averages are roughly equal. Customers in the Aviation Segment are likely to arrive shortly due to business. Also probably most airports are a bit away from sea and its most likely to be closer to city hotels.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874a1a3d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874a1a3d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 made a correlation heatmap on the left, and the list on the right shows the correlation scores. From the result, we can see that the most correlative variables are whether or not the deposit is given and whether the booking is canceled or not. The following factors are lead time, distribution channel, hotel type and previous cancellations situation, which accounts for approximately 20% or 10%.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638fd1f9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638fd1f9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638fd1f91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638fd1f91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62940573f_3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d62940573f_3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62940573f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d62940573f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62940573f_3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d62940573f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9a4f929a9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d9a4f929a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af73c4f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af73c4f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874a1a3d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874a1a3d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600"/>
              </a:spcBef>
              <a:spcAft>
                <a:spcPts val="0"/>
              </a:spcAft>
              <a:buClr>
                <a:schemeClr val="dk1"/>
              </a:buClr>
              <a:buSzPts val="1100"/>
              <a:buFont typeface="Arial"/>
              <a:buNone/>
            </a:pPr>
            <a:r>
              <a:rPr lang="zh-CN">
                <a:solidFill>
                  <a:schemeClr val="dk1"/>
                </a:solidFill>
              </a:rPr>
              <a:t>The missing values </a:t>
            </a:r>
            <a:r>
              <a:rPr lang="zh-CN">
                <a:solidFill>
                  <a:schemeClr val="dk1"/>
                </a:solidFill>
                <a:latin typeface="MS Gothic"/>
                <a:ea typeface="MS Gothic"/>
                <a:cs typeface="MS Gothic"/>
                <a:sym typeface="MS Gothic"/>
              </a:rPr>
              <a:t>​​</a:t>
            </a:r>
            <a:r>
              <a:rPr lang="zh-CN">
                <a:solidFill>
                  <a:schemeClr val="dk1"/>
                </a:solidFill>
              </a:rPr>
              <a:t>of the data mainly exist in the four fields children, country, agent, company, and the most missing value is company</a:t>
            </a:r>
            <a:endParaRPr>
              <a:solidFill>
                <a:schemeClr val="dk1"/>
              </a:solidFill>
            </a:endParaRPr>
          </a:p>
          <a:p>
            <a:pPr indent="0" lvl="0" marL="0" rtl="0" algn="l">
              <a:lnSpc>
                <a:spcPct val="115000"/>
              </a:lnSpc>
              <a:spcBef>
                <a:spcPts val="3600"/>
              </a:spcBef>
              <a:spcAft>
                <a:spcPts val="0"/>
              </a:spcAft>
              <a:buClr>
                <a:schemeClr val="dk1"/>
              </a:buClr>
              <a:buSzPts val="1100"/>
              <a:buFont typeface="Arial"/>
              <a:buNone/>
            </a:pPr>
            <a:r>
              <a:rPr lang="zh-CN">
                <a:solidFill>
                  <a:schemeClr val="dk1"/>
                </a:solidFill>
              </a:rPr>
              <a:t>First, 4 children are missing and are numeric variables, so fill in with the median</a:t>
            </a:r>
            <a:endParaRPr>
              <a:solidFill>
                <a:schemeClr val="dk1"/>
              </a:solidFill>
            </a:endParaRPr>
          </a:p>
          <a:p>
            <a:pPr indent="0" lvl="0" marL="0" rtl="0" algn="l">
              <a:lnSpc>
                <a:spcPct val="115000"/>
              </a:lnSpc>
              <a:spcBef>
                <a:spcPts val="3600"/>
              </a:spcBef>
              <a:spcAft>
                <a:spcPts val="0"/>
              </a:spcAft>
              <a:buClr>
                <a:schemeClr val="dk1"/>
              </a:buClr>
              <a:buSzPts val="1100"/>
              <a:buFont typeface="Arial"/>
              <a:buNone/>
            </a:pPr>
            <a:r>
              <a:rPr lang="zh-CN">
                <a:solidFill>
                  <a:schemeClr val="dk1"/>
                </a:solidFill>
              </a:rPr>
              <a:t>Second, the country is missing 488 and is a categorical variable, so use the mode to fill in</a:t>
            </a:r>
            <a:endParaRPr>
              <a:solidFill>
                <a:schemeClr val="dk1"/>
              </a:solidFill>
            </a:endParaRPr>
          </a:p>
          <a:p>
            <a:pPr indent="0" lvl="0" marL="0" rtl="0" algn="l">
              <a:lnSpc>
                <a:spcPct val="115000"/>
              </a:lnSpc>
              <a:spcBef>
                <a:spcPts val="3600"/>
              </a:spcBef>
              <a:spcAft>
                <a:spcPts val="0"/>
              </a:spcAft>
              <a:buClr>
                <a:schemeClr val="dk1"/>
              </a:buClr>
              <a:buSzPts val="1100"/>
              <a:buFont typeface="Arial"/>
              <a:buNone/>
            </a:pPr>
            <a:r>
              <a:rPr lang="zh-CN">
                <a:solidFill>
                  <a:schemeClr val="dk1"/>
                </a:solidFill>
              </a:rPr>
              <a:t>Third, the agent is missing 16,340, the missing rate is 13.6%, and the number of missing is large, but the agent represents the travel agency booked, and the missing rate is less than 20%, it is recommended to keep it and fill it with 0, which means there is no travel agency ID</a:t>
            </a:r>
            <a:endParaRPr>
              <a:solidFill>
                <a:schemeClr val="dk1"/>
              </a:solidFill>
            </a:endParaRPr>
          </a:p>
          <a:p>
            <a:pPr indent="0" lvl="0" marL="0" rtl="0" algn="l">
              <a:lnSpc>
                <a:spcPct val="115000"/>
              </a:lnSpc>
              <a:spcBef>
                <a:spcPts val="3600"/>
              </a:spcBef>
              <a:spcAft>
                <a:spcPts val="0"/>
              </a:spcAft>
              <a:buClr>
                <a:schemeClr val="dk1"/>
              </a:buClr>
              <a:buSzPts val="1100"/>
              <a:buFont typeface="Arial"/>
              <a:buNone/>
            </a:pPr>
            <a:r>
              <a:rPr lang="zh-CN">
                <a:solidFill>
                  <a:schemeClr val="dk1"/>
                </a:solidFill>
              </a:rPr>
              <a:t>Fourth, the company is missing 112593, the missing rate is 94.3%&gt;80%, and it does not have the validity of the information value, so it is deleted directly</a:t>
            </a:r>
            <a:endParaRPr>
              <a:solidFill>
                <a:schemeClr val="dk1"/>
              </a:solidFill>
            </a:endParaRPr>
          </a:p>
          <a:p>
            <a:pPr indent="0" lvl="0" marL="0" rtl="0" algn="l">
              <a:spcBef>
                <a:spcPts val="3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874a1a3d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874a1a3d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646464"/>
                </a:solidFill>
                <a:highlight>
                  <a:srgbClr val="FFFFFF"/>
                </a:highlight>
                <a:latin typeface="Microsoft Yahei"/>
                <a:ea typeface="Microsoft Yahei"/>
                <a:cs typeface="Microsoft Yahei"/>
                <a:sym typeface="Microsoft Yahei"/>
              </a:rPr>
              <a:t>It can be seen that the data type of children and travel agency agents cannot be floating, and they need to be changed as integer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Hotel Booking Demand</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zh-CN"/>
              <a:t>IST 652</a:t>
            </a:r>
            <a:endParaRPr/>
          </a:p>
          <a:p>
            <a:pPr indent="0" lvl="0" marL="0" rtl="0" algn="ctr">
              <a:spcBef>
                <a:spcPts val="0"/>
              </a:spcBef>
              <a:spcAft>
                <a:spcPts val="0"/>
              </a:spcAft>
              <a:buNone/>
            </a:pPr>
            <a:r>
              <a:rPr lang="zh-CN"/>
              <a:t>Group 11: Zeyang Zhou, He Pang, Xiaoben Yin, Jinlong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Duplicates and </a:t>
            </a:r>
            <a:r>
              <a:rPr lang="zh-CN"/>
              <a:t>Replacing</a:t>
            </a:r>
            <a:endParaRPr/>
          </a:p>
        </p:txBody>
      </p:sp>
      <p:sp>
        <p:nvSpPr>
          <p:cNvPr id="129" name="Google Shape;129;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zh-CN" sz="1300">
                <a:solidFill>
                  <a:srgbClr val="000000"/>
                </a:solidFill>
                <a:highlight>
                  <a:srgbClr val="FFFFFF"/>
                </a:highlight>
                <a:latin typeface="Times New Roman"/>
                <a:ea typeface="Times New Roman"/>
                <a:cs typeface="Times New Roman"/>
                <a:sym typeface="Times New Roman"/>
              </a:rPr>
              <a:t>Type of meal booked. Categories are presented in standard hospitality meal packages:</a:t>
            </a:r>
            <a:endParaRPr sz="13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zh-CN" sz="1300">
                <a:solidFill>
                  <a:srgbClr val="000000"/>
                </a:solidFill>
                <a:highlight>
                  <a:srgbClr val="FFD966"/>
                </a:highlight>
                <a:latin typeface="Times New Roman"/>
                <a:ea typeface="Times New Roman"/>
                <a:cs typeface="Times New Roman"/>
                <a:sym typeface="Times New Roman"/>
              </a:rPr>
              <a:t>Undefined/SC – no meal package;      </a:t>
            </a:r>
            <a:r>
              <a:rPr lang="zh-CN" sz="1300">
                <a:solidFill>
                  <a:srgbClr val="000000"/>
                </a:solidFill>
                <a:highlight>
                  <a:srgbClr val="FFD966"/>
                </a:highlight>
                <a:latin typeface="Times New Roman"/>
                <a:ea typeface="Times New Roman"/>
                <a:cs typeface="Times New Roman"/>
                <a:sym typeface="Times New Roman"/>
              </a:rPr>
              <a:t>Undefined--------&gt;</a:t>
            </a:r>
            <a:r>
              <a:rPr lang="zh-CN" sz="1300">
                <a:solidFill>
                  <a:srgbClr val="000000"/>
                </a:solidFill>
                <a:highlight>
                  <a:srgbClr val="FFD966"/>
                </a:highlight>
                <a:latin typeface="Times New Roman"/>
                <a:ea typeface="Times New Roman"/>
                <a:cs typeface="Times New Roman"/>
                <a:sym typeface="Times New Roman"/>
              </a:rPr>
              <a:t>SC</a:t>
            </a:r>
            <a:endParaRPr sz="1300">
              <a:solidFill>
                <a:srgbClr val="000000"/>
              </a:solidFill>
              <a:highlight>
                <a:srgbClr val="FFD966"/>
              </a:highlight>
              <a:latin typeface="Times New Roman"/>
              <a:ea typeface="Times New Roman"/>
              <a:cs typeface="Times New Roman"/>
              <a:sym typeface="Times New Roman"/>
            </a:endParaRPr>
          </a:p>
          <a:p>
            <a:pPr indent="0" lvl="0" marL="0" rtl="0" algn="l">
              <a:spcBef>
                <a:spcPts val="1200"/>
              </a:spcBef>
              <a:spcAft>
                <a:spcPts val="0"/>
              </a:spcAft>
              <a:buNone/>
            </a:pPr>
            <a:r>
              <a:rPr lang="zh-CN" sz="1300">
                <a:solidFill>
                  <a:srgbClr val="000000"/>
                </a:solidFill>
                <a:highlight>
                  <a:srgbClr val="FFFFFF"/>
                </a:highlight>
                <a:latin typeface="Times New Roman"/>
                <a:ea typeface="Times New Roman"/>
                <a:cs typeface="Times New Roman"/>
                <a:sym typeface="Times New Roman"/>
              </a:rPr>
              <a:t>BB – Bed &amp; Breakfast;</a:t>
            </a:r>
            <a:endParaRPr sz="13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zh-CN" sz="1300">
                <a:solidFill>
                  <a:srgbClr val="000000"/>
                </a:solidFill>
                <a:highlight>
                  <a:srgbClr val="FFFFFF"/>
                </a:highlight>
                <a:latin typeface="Times New Roman"/>
                <a:ea typeface="Times New Roman"/>
                <a:cs typeface="Times New Roman"/>
                <a:sym typeface="Times New Roman"/>
              </a:rPr>
              <a:t>HB – Half board (breakfast and one other meal – usually dinner);</a:t>
            </a:r>
            <a:endParaRPr sz="13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zh-CN" sz="1300">
                <a:solidFill>
                  <a:srgbClr val="000000"/>
                </a:solidFill>
                <a:highlight>
                  <a:srgbClr val="FFFFFF"/>
                </a:highlight>
                <a:latin typeface="Times New Roman"/>
                <a:ea typeface="Times New Roman"/>
                <a:cs typeface="Times New Roman"/>
                <a:sym typeface="Times New Roman"/>
              </a:rPr>
              <a:t>FB – Full board (breakfast, lunch and dinner)</a:t>
            </a:r>
            <a:endParaRPr sz="13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900">
              <a:latin typeface="Times New Roman"/>
              <a:ea typeface="Times New Roman"/>
              <a:cs typeface="Times New Roman"/>
              <a:sym typeface="Times New Roman"/>
            </a:endParaRPr>
          </a:p>
          <a:p>
            <a:pPr indent="0" lvl="0" marL="0" rtl="0" algn="l">
              <a:spcBef>
                <a:spcPts val="1200"/>
              </a:spcBef>
              <a:spcAft>
                <a:spcPts val="0"/>
              </a:spcAft>
              <a:buNone/>
            </a:pPr>
            <a:r>
              <a:rPr lang="zh-CN" sz="1300">
                <a:solidFill>
                  <a:srgbClr val="000000"/>
                </a:solidFill>
                <a:highlight>
                  <a:srgbClr val="FFFFFF"/>
                </a:highlight>
                <a:latin typeface="Times New Roman"/>
                <a:ea typeface="Times New Roman"/>
                <a:cs typeface="Times New Roman"/>
                <a:sym typeface="Times New Roman"/>
              </a:rPr>
              <a:t>“Since this is hotel real data, all data elements pertaining hotel or </a:t>
            </a:r>
            <a:r>
              <a:rPr lang="zh-CN" sz="1300">
                <a:solidFill>
                  <a:srgbClr val="000000"/>
                </a:solidFill>
                <a:highlight>
                  <a:srgbClr val="FFFFFF"/>
                </a:highlight>
                <a:latin typeface="Times New Roman"/>
                <a:ea typeface="Times New Roman"/>
                <a:cs typeface="Times New Roman"/>
                <a:sym typeface="Times New Roman"/>
              </a:rPr>
              <a:t>customer</a:t>
            </a:r>
            <a:r>
              <a:rPr lang="zh-CN" sz="1300">
                <a:solidFill>
                  <a:srgbClr val="000000"/>
                </a:solidFill>
                <a:highlight>
                  <a:srgbClr val="FFFFFF"/>
                </a:highlight>
                <a:latin typeface="Times New Roman"/>
                <a:ea typeface="Times New Roman"/>
                <a:cs typeface="Times New Roman"/>
                <a:sym typeface="Times New Roman"/>
              </a:rPr>
              <a:t> identification were deleted.” (</a:t>
            </a:r>
            <a:r>
              <a:rPr lang="zh-CN" sz="1300">
                <a:solidFill>
                  <a:srgbClr val="000000"/>
                </a:solidFill>
                <a:latin typeface="Times New Roman"/>
                <a:ea typeface="Times New Roman"/>
                <a:cs typeface="Times New Roman"/>
                <a:sym typeface="Times New Roman"/>
              </a:rPr>
              <a:t>Hotel booking demand datasets, 2019</a:t>
            </a:r>
            <a:r>
              <a:rPr lang="zh-CN" sz="1300">
                <a:solidFill>
                  <a:srgbClr val="000000"/>
                </a:solidFill>
                <a:highlight>
                  <a:srgbClr val="FFFFFF"/>
                </a:highlight>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0" lvl="0" marL="0" rtl="0" algn="l">
              <a:spcBef>
                <a:spcPts val="1200"/>
              </a:spcBef>
              <a:spcAft>
                <a:spcPts val="1200"/>
              </a:spcAft>
              <a:buNone/>
            </a:pPr>
            <a:r>
              <a:rPr lang="zh-CN" sz="1300">
                <a:solidFill>
                  <a:srgbClr val="000000"/>
                </a:solidFill>
                <a:highlight>
                  <a:srgbClr val="FFFFFF"/>
                </a:highlight>
                <a:latin typeface="Times New Roman"/>
                <a:ea typeface="Times New Roman"/>
                <a:cs typeface="Times New Roman"/>
                <a:sym typeface="Times New Roman"/>
              </a:rPr>
              <a:t>No primary key and duplicate </a:t>
            </a:r>
            <a:r>
              <a:rPr lang="zh-CN" sz="1300">
                <a:solidFill>
                  <a:srgbClr val="000000"/>
                </a:solidFill>
                <a:highlight>
                  <a:srgbClr val="FFFFFF"/>
                </a:highlight>
                <a:latin typeface="Times New Roman"/>
                <a:ea typeface="Times New Roman"/>
                <a:cs typeface="Times New Roman"/>
                <a:sym typeface="Times New Roman"/>
              </a:rPr>
              <a:t>values</a:t>
            </a:r>
            <a:r>
              <a:rPr lang="zh-CN" sz="1300">
                <a:solidFill>
                  <a:srgbClr val="000000"/>
                </a:solidFill>
                <a:highlight>
                  <a:srgbClr val="FFFFFF"/>
                </a:highlight>
                <a:latin typeface="Times New Roman"/>
                <a:ea typeface="Times New Roman"/>
                <a:cs typeface="Times New Roman"/>
                <a:sym typeface="Times New Roman"/>
              </a:rPr>
              <a:t> are allowed in this case</a:t>
            </a:r>
            <a:endParaRPr sz="19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Outlier Handling</a:t>
            </a:r>
            <a:endParaRPr/>
          </a:p>
        </p:txBody>
      </p:sp>
      <p:sp>
        <p:nvSpPr>
          <p:cNvPr id="135" name="Google Shape;135;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200">
                <a:solidFill>
                  <a:srgbClr val="646464"/>
                </a:solidFill>
                <a:highlight>
                  <a:srgbClr val="FFFFFF"/>
                </a:highlight>
                <a:latin typeface="Microsoft Yahei"/>
                <a:ea typeface="Microsoft Yahei"/>
                <a:cs typeface="Microsoft Yahei"/>
                <a:sym typeface="Microsoft Yahei"/>
              </a:rPr>
              <a:t>average daily charge of the hotel&gt;5000 </a:t>
            </a:r>
            <a:endParaRPr sz="1200">
              <a:solidFill>
                <a:srgbClr val="646464"/>
              </a:solidFill>
              <a:highlight>
                <a:srgbClr val="FFFFFF"/>
              </a:highlight>
              <a:latin typeface="Microsoft Yahei"/>
              <a:ea typeface="Microsoft Yahei"/>
              <a:cs typeface="Microsoft Yahei"/>
              <a:sym typeface="Microsoft Yahei"/>
            </a:endParaRPr>
          </a:p>
          <a:p>
            <a:pPr indent="0" lvl="0" marL="0" rtl="0" algn="l">
              <a:spcBef>
                <a:spcPts val="1200"/>
              </a:spcBef>
              <a:spcAft>
                <a:spcPts val="0"/>
              </a:spcAft>
              <a:buNone/>
            </a:pPr>
            <a:r>
              <a:t/>
            </a:r>
            <a:endParaRPr sz="1200">
              <a:solidFill>
                <a:srgbClr val="646464"/>
              </a:solidFill>
              <a:highlight>
                <a:srgbClr val="FFFFFF"/>
              </a:highlight>
              <a:latin typeface="Microsoft Yahei"/>
              <a:ea typeface="Microsoft Yahei"/>
              <a:cs typeface="Microsoft Yahei"/>
              <a:sym typeface="Microsoft Yahei"/>
            </a:endParaRPr>
          </a:p>
          <a:p>
            <a:pPr indent="0" lvl="0" marL="0" rtl="0" algn="l">
              <a:spcBef>
                <a:spcPts val="1200"/>
              </a:spcBef>
              <a:spcAft>
                <a:spcPts val="0"/>
              </a:spcAft>
              <a:buNone/>
            </a:pPr>
            <a:r>
              <a:rPr lang="zh-CN" sz="1200">
                <a:solidFill>
                  <a:srgbClr val="646464"/>
                </a:solidFill>
                <a:highlight>
                  <a:srgbClr val="FFFFFF"/>
                </a:highlight>
                <a:latin typeface="Microsoft Yahei"/>
                <a:ea typeface="Microsoft Yahei"/>
                <a:cs typeface="Microsoft Yahei"/>
                <a:sym typeface="Microsoft Yahei"/>
              </a:rPr>
              <a:t>average daily charge of the hotel&lt;0</a:t>
            </a:r>
            <a:endParaRPr sz="1200">
              <a:solidFill>
                <a:srgbClr val="646464"/>
              </a:solidFill>
              <a:highlight>
                <a:srgbClr val="FFFFFF"/>
              </a:highlight>
              <a:latin typeface="Microsoft Yahei"/>
              <a:ea typeface="Microsoft Yahei"/>
              <a:cs typeface="Microsoft Yahei"/>
              <a:sym typeface="Microsoft Yahei"/>
            </a:endParaRPr>
          </a:p>
          <a:p>
            <a:pPr indent="0" lvl="0" marL="0" rtl="0" algn="l">
              <a:spcBef>
                <a:spcPts val="1200"/>
              </a:spcBef>
              <a:spcAft>
                <a:spcPts val="0"/>
              </a:spcAft>
              <a:buNone/>
            </a:pPr>
            <a:r>
              <a:t/>
            </a:r>
            <a:endParaRPr sz="1200">
              <a:solidFill>
                <a:srgbClr val="646464"/>
              </a:solidFill>
              <a:highlight>
                <a:srgbClr val="FFFFFF"/>
              </a:highlight>
              <a:latin typeface="Microsoft Yahei"/>
              <a:ea typeface="Microsoft Yahei"/>
              <a:cs typeface="Microsoft Yahei"/>
              <a:sym typeface="Microsoft Yahei"/>
            </a:endParaRPr>
          </a:p>
          <a:p>
            <a:pPr indent="0" lvl="0" marL="0" rtl="0" algn="l">
              <a:spcBef>
                <a:spcPts val="1200"/>
              </a:spcBef>
              <a:spcAft>
                <a:spcPts val="0"/>
              </a:spcAft>
              <a:buNone/>
            </a:pPr>
            <a:r>
              <a:rPr lang="zh-CN" sz="1200">
                <a:solidFill>
                  <a:srgbClr val="646464"/>
                </a:solidFill>
                <a:highlight>
                  <a:srgbClr val="FFFFFF"/>
                </a:highlight>
                <a:latin typeface="Microsoft Yahei"/>
                <a:ea typeface="Microsoft Yahei"/>
                <a:cs typeface="Microsoft Yahei"/>
                <a:sym typeface="Microsoft Yahei"/>
              </a:rPr>
              <a:t>adults+children+babies&gt;0</a:t>
            </a:r>
            <a:endParaRPr sz="1200">
              <a:solidFill>
                <a:srgbClr val="646464"/>
              </a:solidFill>
              <a:highlight>
                <a:srgbClr val="FFFFFF"/>
              </a:highlight>
              <a:latin typeface="Microsoft Yahei"/>
              <a:ea typeface="Microsoft Yahei"/>
              <a:cs typeface="Microsoft Yahei"/>
              <a:sym typeface="Microsoft Yahei"/>
            </a:endParaRPr>
          </a:p>
          <a:p>
            <a:pPr indent="0" lvl="0" marL="0" rtl="0" algn="l">
              <a:spcBef>
                <a:spcPts val="1200"/>
              </a:spcBef>
              <a:spcAft>
                <a:spcPts val="0"/>
              </a:spcAft>
              <a:buNone/>
            </a:pPr>
            <a:r>
              <a:t/>
            </a:r>
            <a:endParaRPr sz="1200">
              <a:solidFill>
                <a:srgbClr val="646464"/>
              </a:solidFill>
              <a:highlight>
                <a:srgbClr val="FFFFFF"/>
              </a:highlight>
              <a:latin typeface="Microsoft Yahei"/>
              <a:ea typeface="Microsoft Yahei"/>
              <a:cs typeface="Microsoft Yahei"/>
              <a:sym typeface="Microsoft Yahei"/>
            </a:endParaRPr>
          </a:p>
          <a:p>
            <a:pPr indent="0" lvl="0" marL="0" rtl="0" algn="l">
              <a:spcBef>
                <a:spcPts val="1200"/>
              </a:spcBef>
              <a:spcAft>
                <a:spcPts val="1200"/>
              </a:spcAft>
              <a:buNone/>
            </a:pPr>
            <a:r>
              <a:rPr lang="zh-CN" sz="1200">
                <a:solidFill>
                  <a:srgbClr val="646464"/>
                </a:solidFill>
                <a:highlight>
                  <a:srgbClr val="FFFFFF"/>
                </a:highlight>
                <a:latin typeface="Microsoft Yahei"/>
                <a:ea typeface="Microsoft Yahei"/>
                <a:cs typeface="Microsoft Yahei"/>
                <a:sym typeface="Microsoft Yahei"/>
              </a:rPr>
              <a:t>adults or children or babies &gt; 9</a:t>
            </a:r>
            <a:endParaRPr sz="1200">
              <a:solidFill>
                <a:srgbClr val="646464"/>
              </a:solidFill>
              <a:highlight>
                <a:srgbClr val="FFFFFF"/>
              </a:highlight>
              <a:latin typeface="Microsoft Yahei"/>
              <a:ea typeface="Microsoft Yahei"/>
              <a:cs typeface="Microsoft Yahei"/>
              <a:sym typeface="Microsoft Yahei"/>
            </a:endParaRPr>
          </a:p>
        </p:txBody>
      </p:sp>
      <p:pic>
        <p:nvPicPr>
          <p:cNvPr id="136" name="Google Shape;136;p23"/>
          <p:cNvPicPr preferRelativeResize="0"/>
          <p:nvPr/>
        </p:nvPicPr>
        <p:blipFill>
          <a:blip r:embed="rId3">
            <a:alphaModFix/>
          </a:blip>
          <a:stretch>
            <a:fillRect/>
          </a:stretch>
        </p:blipFill>
        <p:spPr>
          <a:xfrm>
            <a:off x="3502649" y="98075"/>
            <a:ext cx="4596774" cy="3483650"/>
          </a:xfrm>
          <a:prstGeom prst="rect">
            <a:avLst/>
          </a:prstGeom>
          <a:noFill/>
          <a:ln>
            <a:noFill/>
          </a:ln>
        </p:spPr>
      </p:pic>
      <p:pic>
        <p:nvPicPr>
          <p:cNvPr id="137" name="Google Shape;137;p23"/>
          <p:cNvPicPr preferRelativeResize="0"/>
          <p:nvPr/>
        </p:nvPicPr>
        <p:blipFill>
          <a:blip r:embed="rId4">
            <a:alphaModFix/>
          </a:blip>
          <a:stretch>
            <a:fillRect/>
          </a:stretch>
        </p:blipFill>
        <p:spPr>
          <a:xfrm>
            <a:off x="3115588" y="3809513"/>
            <a:ext cx="5629275" cy="92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Visualization</a:t>
            </a:r>
            <a:endParaRPr/>
          </a:p>
        </p:txBody>
      </p:sp>
      <p:sp>
        <p:nvSpPr>
          <p:cNvPr id="143" name="Google Shape;143;p24"/>
          <p:cNvSpPr txBox="1"/>
          <p:nvPr>
            <p:ph idx="2" type="body"/>
          </p:nvPr>
        </p:nvSpPr>
        <p:spPr>
          <a:xfrm>
            <a:off x="4939500" y="302875"/>
            <a:ext cx="3837000" cy="411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zh-CN"/>
              <a:t>Cancellation Situation &amp; Monthly Cancellation rate</a:t>
            </a:r>
            <a:endParaRPr/>
          </a:p>
          <a:p>
            <a:pPr indent="0" lvl="0" marL="0" rtl="0" algn="l">
              <a:spcBef>
                <a:spcPts val="1200"/>
              </a:spcBef>
              <a:spcAft>
                <a:spcPts val="0"/>
              </a:spcAft>
              <a:buNone/>
            </a:pPr>
            <a:r>
              <a:rPr lang="zh-CN"/>
              <a:t>Busiest months for hotel</a:t>
            </a:r>
            <a:endParaRPr/>
          </a:p>
          <a:p>
            <a:pPr indent="0" lvl="0" marL="0" rtl="0" algn="l">
              <a:spcBef>
                <a:spcPts val="1200"/>
              </a:spcBef>
              <a:spcAft>
                <a:spcPts val="0"/>
              </a:spcAft>
              <a:buNone/>
            </a:pPr>
            <a:r>
              <a:rPr lang="zh-CN"/>
              <a:t>Country wise comparison</a:t>
            </a:r>
            <a:endParaRPr/>
          </a:p>
          <a:p>
            <a:pPr indent="0" lvl="0" marL="0" rtl="0" algn="l">
              <a:spcBef>
                <a:spcPts val="1200"/>
              </a:spcBef>
              <a:spcAft>
                <a:spcPts val="0"/>
              </a:spcAft>
              <a:buNone/>
            </a:pPr>
            <a:r>
              <a:rPr lang="zh-CN"/>
              <a:t>How long do people stay?</a:t>
            </a:r>
            <a:endParaRPr/>
          </a:p>
          <a:p>
            <a:pPr indent="0" lvl="0" marL="0" rtl="0" algn="l">
              <a:spcBef>
                <a:spcPts val="1200"/>
              </a:spcBef>
              <a:spcAft>
                <a:spcPts val="1200"/>
              </a:spcAft>
              <a:buNone/>
            </a:pPr>
            <a:r>
              <a:rPr lang="zh-CN"/>
              <a:t>Correlation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Visualization - Cancellation Situation</a:t>
            </a:r>
            <a:endParaRPr/>
          </a:p>
        </p:txBody>
      </p:sp>
      <p:pic>
        <p:nvPicPr>
          <p:cNvPr id="149" name="Google Shape;149;p25"/>
          <p:cNvPicPr preferRelativeResize="0"/>
          <p:nvPr/>
        </p:nvPicPr>
        <p:blipFill>
          <a:blip r:embed="rId3">
            <a:alphaModFix/>
          </a:blip>
          <a:stretch>
            <a:fillRect/>
          </a:stretch>
        </p:blipFill>
        <p:spPr>
          <a:xfrm>
            <a:off x="0" y="1311064"/>
            <a:ext cx="9144000" cy="33126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Visualization - Monthly cancellation rate</a:t>
            </a:r>
            <a:endParaRPr/>
          </a:p>
        </p:txBody>
      </p:sp>
      <p:pic>
        <p:nvPicPr>
          <p:cNvPr id="155" name="Google Shape;155;p26"/>
          <p:cNvPicPr preferRelativeResize="0"/>
          <p:nvPr/>
        </p:nvPicPr>
        <p:blipFill>
          <a:blip r:embed="rId3">
            <a:alphaModFix/>
          </a:blip>
          <a:stretch>
            <a:fillRect/>
          </a:stretch>
        </p:blipFill>
        <p:spPr>
          <a:xfrm>
            <a:off x="57700" y="1152425"/>
            <a:ext cx="4225850" cy="3289750"/>
          </a:xfrm>
          <a:prstGeom prst="rect">
            <a:avLst/>
          </a:prstGeom>
          <a:noFill/>
          <a:ln>
            <a:noFill/>
          </a:ln>
        </p:spPr>
      </p:pic>
      <p:pic>
        <p:nvPicPr>
          <p:cNvPr id="156" name="Google Shape;156;p26"/>
          <p:cNvPicPr preferRelativeResize="0"/>
          <p:nvPr/>
        </p:nvPicPr>
        <p:blipFill>
          <a:blip r:embed="rId4">
            <a:alphaModFix/>
          </a:blip>
          <a:stretch>
            <a:fillRect/>
          </a:stretch>
        </p:blipFill>
        <p:spPr>
          <a:xfrm>
            <a:off x="4421525" y="1588950"/>
            <a:ext cx="4613350" cy="24167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10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Visualization - Busiest months for hotel</a:t>
            </a:r>
            <a:endParaRPr/>
          </a:p>
        </p:txBody>
      </p:sp>
      <p:pic>
        <p:nvPicPr>
          <p:cNvPr id="162" name="Google Shape;162;p27"/>
          <p:cNvPicPr preferRelativeResize="0"/>
          <p:nvPr/>
        </p:nvPicPr>
        <p:blipFill>
          <a:blip r:embed="rId3">
            <a:alphaModFix/>
          </a:blip>
          <a:stretch>
            <a:fillRect/>
          </a:stretch>
        </p:blipFill>
        <p:spPr>
          <a:xfrm>
            <a:off x="2443163" y="1456625"/>
            <a:ext cx="4257675" cy="3171825"/>
          </a:xfrm>
          <a:prstGeom prst="rect">
            <a:avLst/>
          </a:prstGeom>
          <a:noFill/>
          <a:ln>
            <a:noFill/>
          </a:ln>
        </p:spPr>
      </p:pic>
      <p:pic>
        <p:nvPicPr>
          <p:cNvPr id="163" name="Google Shape;163;p27"/>
          <p:cNvPicPr preferRelativeResize="0"/>
          <p:nvPr/>
        </p:nvPicPr>
        <p:blipFill>
          <a:blip r:embed="rId4">
            <a:alphaModFix/>
          </a:blip>
          <a:stretch>
            <a:fillRect/>
          </a:stretch>
        </p:blipFill>
        <p:spPr>
          <a:xfrm>
            <a:off x="0" y="1360633"/>
            <a:ext cx="9144000" cy="33638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10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Visualization - Country wise comparison</a:t>
            </a:r>
            <a:endParaRPr/>
          </a:p>
        </p:txBody>
      </p:sp>
      <p:pic>
        <p:nvPicPr>
          <p:cNvPr id="169" name="Google Shape;169;p28"/>
          <p:cNvPicPr preferRelativeResize="0"/>
          <p:nvPr/>
        </p:nvPicPr>
        <p:blipFill>
          <a:blip r:embed="rId3">
            <a:alphaModFix/>
          </a:blip>
          <a:stretch>
            <a:fillRect/>
          </a:stretch>
        </p:blipFill>
        <p:spPr>
          <a:xfrm>
            <a:off x="2443163" y="1456625"/>
            <a:ext cx="4257675" cy="3171825"/>
          </a:xfrm>
          <a:prstGeom prst="rect">
            <a:avLst/>
          </a:prstGeom>
          <a:noFill/>
          <a:ln>
            <a:noFill/>
          </a:ln>
        </p:spPr>
      </p:pic>
      <p:pic>
        <p:nvPicPr>
          <p:cNvPr id="170" name="Google Shape;170;p28"/>
          <p:cNvPicPr preferRelativeResize="0"/>
          <p:nvPr/>
        </p:nvPicPr>
        <p:blipFill>
          <a:blip r:embed="rId4">
            <a:alphaModFix/>
          </a:blip>
          <a:stretch>
            <a:fillRect/>
          </a:stretch>
        </p:blipFill>
        <p:spPr>
          <a:xfrm>
            <a:off x="0" y="1376470"/>
            <a:ext cx="9144001" cy="33321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10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Visualization - How long do people stay?</a:t>
            </a:r>
            <a:endParaRPr/>
          </a:p>
        </p:txBody>
      </p:sp>
      <p:pic>
        <p:nvPicPr>
          <p:cNvPr id="176" name="Google Shape;176;p29"/>
          <p:cNvPicPr preferRelativeResize="0"/>
          <p:nvPr/>
        </p:nvPicPr>
        <p:blipFill>
          <a:blip r:embed="rId3">
            <a:alphaModFix/>
          </a:blip>
          <a:stretch>
            <a:fillRect/>
          </a:stretch>
        </p:blipFill>
        <p:spPr>
          <a:xfrm>
            <a:off x="1595438" y="1456625"/>
            <a:ext cx="5953125" cy="3171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10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Visualization - How long do people stay?</a:t>
            </a:r>
            <a:endParaRPr/>
          </a:p>
        </p:txBody>
      </p:sp>
      <p:pic>
        <p:nvPicPr>
          <p:cNvPr id="182" name="Google Shape;182;p30"/>
          <p:cNvPicPr preferRelativeResize="0"/>
          <p:nvPr/>
        </p:nvPicPr>
        <p:blipFill>
          <a:blip r:embed="rId3">
            <a:alphaModFix/>
          </a:blip>
          <a:stretch>
            <a:fillRect/>
          </a:stretch>
        </p:blipFill>
        <p:spPr>
          <a:xfrm>
            <a:off x="0" y="1456625"/>
            <a:ext cx="4370074" cy="2991850"/>
          </a:xfrm>
          <a:prstGeom prst="rect">
            <a:avLst/>
          </a:prstGeom>
          <a:noFill/>
          <a:ln>
            <a:noFill/>
          </a:ln>
        </p:spPr>
      </p:pic>
      <p:pic>
        <p:nvPicPr>
          <p:cNvPr id="183" name="Google Shape;183;p30"/>
          <p:cNvPicPr preferRelativeResize="0"/>
          <p:nvPr/>
        </p:nvPicPr>
        <p:blipFill>
          <a:blip r:embed="rId4">
            <a:alphaModFix/>
          </a:blip>
          <a:stretch>
            <a:fillRect/>
          </a:stretch>
        </p:blipFill>
        <p:spPr>
          <a:xfrm>
            <a:off x="4571999" y="1441375"/>
            <a:ext cx="4469126" cy="30223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214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Visualization - Correlation </a:t>
            </a:r>
            <a:endParaRPr/>
          </a:p>
        </p:txBody>
      </p:sp>
      <p:pic>
        <p:nvPicPr>
          <p:cNvPr id="189" name="Google Shape;189;p31"/>
          <p:cNvPicPr preferRelativeResize="0"/>
          <p:nvPr/>
        </p:nvPicPr>
        <p:blipFill>
          <a:blip r:embed="rId3">
            <a:alphaModFix/>
          </a:blip>
          <a:stretch>
            <a:fillRect/>
          </a:stretch>
        </p:blipFill>
        <p:spPr>
          <a:xfrm>
            <a:off x="157993" y="1008200"/>
            <a:ext cx="4910207" cy="4064699"/>
          </a:xfrm>
          <a:prstGeom prst="rect">
            <a:avLst/>
          </a:prstGeom>
          <a:noFill/>
          <a:ln>
            <a:noFill/>
          </a:ln>
        </p:spPr>
      </p:pic>
      <p:pic>
        <p:nvPicPr>
          <p:cNvPr id="190" name="Google Shape;190;p31"/>
          <p:cNvPicPr preferRelativeResize="0"/>
          <p:nvPr/>
        </p:nvPicPr>
        <p:blipFill>
          <a:blip r:embed="rId4">
            <a:alphaModFix/>
          </a:blip>
          <a:stretch>
            <a:fillRect/>
          </a:stretch>
        </p:blipFill>
        <p:spPr>
          <a:xfrm>
            <a:off x="5826374" y="921650"/>
            <a:ext cx="2650933" cy="3917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project introduction</a:t>
            </a:r>
            <a:endParaRPr/>
          </a:p>
        </p:txBody>
      </p:sp>
      <p:sp>
        <p:nvSpPr>
          <p:cNvPr id="73" name="Google Shape;73;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t/>
            </a:r>
            <a:endParaRPr b="1" sz="54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b="1" sz="5400">
              <a:solidFill>
                <a:schemeClr val="accent1"/>
              </a:solidFill>
              <a:latin typeface="PT Sans Narrow"/>
              <a:ea typeface="PT Sans Narrow"/>
              <a:cs typeface="PT Sans Narrow"/>
              <a:sym typeface="PT Sans Narro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questions?</a:t>
            </a:r>
            <a:endParaRPr/>
          </a:p>
        </p:txBody>
      </p:sp>
      <p:sp>
        <p:nvSpPr>
          <p:cNvPr id="196" name="Google Shape;196;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zh-CN"/>
              <a:t>Descriptive Analysis</a:t>
            </a:r>
            <a:endParaRPr/>
          </a:p>
        </p:txBody>
      </p:sp>
      <p:sp>
        <p:nvSpPr>
          <p:cNvPr id="79" name="Google Shape;79;p15"/>
          <p:cNvSpPr txBox="1"/>
          <p:nvPr>
            <p:ph idx="2" type="body"/>
          </p:nvPr>
        </p:nvSpPr>
        <p:spPr>
          <a:xfrm>
            <a:off x="4932356" y="417019"/>
            <a:ext cx="3837000" cy="36951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1800"/>
              <a:buNone/>
            </a:pPr>
            <a:r>
              <a:rPr lang="zh-CN"/>
              <a:t>Count</a:t>
            </a:r>
            <a:endParaRPr/>
          </a:p>
          <a:p>
            <a:pPr indent="0" lvl="0" marL="0" rtl="0" algn="l">
              <a:lnSpc>
                <a:spcPct val="115000"/>
              </a:lnSpc>
              <a:spcBef>
                <a:spcPts val="1200"/>
              </a:spcBef>
              <a:spcAft>
                <a:spcPts val="0"/>
              </a:spcAft>
              <a:buSzPts val="1800"/>
              <a:buNone/>
            </a:pPr>
            <a:r>
              <a:rPr lang="zh-CN"/>
              <a:t>Mean</a:t>
            </a:r>
            <a:endParaRPr/>
          </a:p>
          <a:p>
            <a:pPr indent="0" lvl="0" marL="0" rtl="0" algn="l">
              <a:lnSpc>
                <a:spcPct val="115000"/>
              </a:lnSpc>
              <a:spcBef>
                <a:spcPts val="1200"/>
              </a:spcBef>
              <a:spcAft>
                <a:spcPts val="0"/>
              </a:spcAft>
              <a:buSzPts val="1800"/>
              <a:buNone/>
            </a:pPr>
            <a:r>
              <a:rPr lang="zh-CN"/>
              <a:t>Standard Deviation</a:t>
            </a:r>
            <a:endParaRPr/>
          </a:p>
          <a:p>
            <a:pPr indent="0" lvl="0" marL="0" rtl="0" algn="l">
              <a:lnSpc>
                <a:spcPct val="115000"/>
              </a:lnSpc>
              <a:spcBef>
                <a:spcPts val="1200"/>
              </a:spcBef>
              <a:spcAft>
                <a:spcPts val="0"/>
              </a:spcAft>
              <a:buSzPts val="1800"/>
              <a:buNone/>
            </a:pPr>
            <a:r>
              <a:rPr lang="zh-CN"/>
              <a:t>Quartile</a:t>
            </a:r>
            <a:endParaRPr/>
          </a:p>
          <a:p>
            <a:pPr indent="0" lvl="0" marL="0" rtl="0" algn="l">
              <a:lnSpc>
                <a:spcPct val="115000"/>
              </a:lnSpc>
              <a:spcBef>
                <a:spcPts val="2400"/>
              </a:spcBef>
              <a:spcAft>
                <a:spcPts val="0"/>
              </a:spcAft>
              <a:buSzPts val="1800"/>
              <a:buNone/>
            </a:pPr>
            <a:r>
              <a:rPr lang="zh-CN"/>
              <a:t>Max &amp; Mean</a:t>
            </a:r>
            <a:endParaRPr/>
          </a:p>
          <a:p>
            <a:pPr indent="0" lvl="0" marL="0" rtl="0" algn="l">
              <a:lnSpc>
                <a:spcPct val="115000"/>
              </a:lnSpc>
              <a:spcBef>
                <a:spcPts val="2400"/>
              </a:spcBef>
              <a:spcAft>
                <a:spcPts val="1200"/>
              </a:spcAft>
              <a:buSzPts val="1800"/>
              <a:buNone/>
            </a:pPr>
            <a:r>
              <a:rPr lang="zh-CN"/>
              <a:t>Basic Visualization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Data Overview</a:t>
            </a:r>
            <a:endParaRPr/>
          </a:p>
        </p:txBody>
      </p:sp>
      <p:sp>
        <p:nvSpPr>
          <p:cNvPr id="85" name="Google Shape;85;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zh-CN"/>
              <a:t>Hotel booking dataset is contains </a:t>
            </a:r>
            <a:r>
              <a:rPr b="1" lang="zh-CN"/>
              <a:t>119205 rows </a:t>
            </a:r>
            <a:r>
              <a:rPr lang="zh-CN"/>
              <a:t>with </a:t>
            </a:r>
            <a:r>
              <a:rPr b="1" lang="zh-CN"/>
              <a:t>31 columns</a:t>
            </a:r>
            <a:r>
              <a:rPr lang="zh-CN"/>
              <a:t>.</a:t>
            </a:r>
            <a:endParaRPr/>
          </a:p>
        </p:txBody>
      </p:sp>
      <p:pic>
        <p:nvPicPr>
          <p:cNvPr id="86" name="Google Shape;86;p16"/>
          <p:cNvPicPr preferRelativeResize="0"/>
          <p:nvPr/>
        </p:nvPicPr>
        <p:blipFill rotWithShape="1">
          <a:blip r:embed="rId3">
            <a:alphaModFix/>
          </a:blip>
          <a:srcRect b="0" l="0" r="0" t="0"/>
          <a:stretch/>
        </p:blipFill>
        <p:spPr>
          <a:xfrm>
            <a:off x="311699" y="1866899"/>
            <a:ext cx="6317701" cy="270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39350"/>
            <a:ext cx="8520600" cy="3150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zh-CN" sz="3033"/>
              <a:t>Normal varibales: </a:t>
            </a:r>
            <a:endParaRPr sz="3033"/>
          </a:p>
          <a:p>
            <a:pPr indent="0" lvl="0" marL="0" rtl="0" algn="l">
              <a:lnSpc>
                <a:spcPct val="100000"/>
              </a:lnSpc>
              <a:spcBef>
                <a:spcPts val="0"/>
              </a:spcBef>
              <a:spcAft>
                <a:spcPts val="0"/>
              </a:spcAft>
              <a:buSzPts val="3600"/>
              <a:buNone/>
            </a:pPr>
            <a:r>
              <a:rPr b="0" lang="zh-CN" sz="2633"/>
              <a:t>Lead Time </a:t>
            </a:r>
            <a:endParaRPr b="0" sz="2633"/>
          </a:p>
          <a:p>
            <a:pPr indent="0" lvl="0" marL="0" rtl="0" algn="l">
              <a:lnSpc>
                <a:spcPct val="100000"/>
              </a:lnSpc>
              <a:spcBef>
                <a:spcPts val="0"/>
              </a:spcBef>
              <a:spcAft>
                <a:spcPts val="0"/>
              </a:spcAft>
              <a:buSzPts val="3600"/>
              <a:buNone/>
            </a:pPr>
            <a:r>
              <a:rPr b="0" lang="zh-CN" sz="2633"/>
              <a:t>Arrival Date Week Number</a:t>
            </a:r>
            <a:endParaRPr b="0" sz="2633"/>
          </a:p>
          <a:p>
            <a:pPr indent="0" lvl="0" marL="0" rtl="0" algn="l">
              <a:spcBef>
                <a:spcPts val="0"/>
              </a:spcBef>
              <a:spcAft>
                <a:spcPts val="0"/>
              </a:spcAft>
              <a:buSzPts val="4000"/>
              <a:buNone/>
            </a:pPr>
            <a:r>
              <a:rPr b="0" lang="zh-CN" sz="2633"/>
              <a:t>Stays in Weekend Nights</a:t>
            </a:r>
            <a:endParaRPr b="0" sz="2633"/>
          </a:p>
          <a:p>
            <a:pPr indent="0" lvl="0" marL="0" rtl="0" algn="l">
              <a:spcBef>
                <a:spcPts val="0"/>
              </a:spcBef>
              <a:spcAft>
                <a:spcPts val="0"/>
              </a:spcAft>
              <a:buClr>
                <a:srgbClr val="000000"/>
              </a:buClr>
              <a:buSzPts val="4000"/>
              <a:buFont typeface="Arial"/>
              <a:buNone/>
            </a:pPr>
            <a:r>
              <a:t/>
            </a:r>
            <a:endParaRPr sz="2200"/>
          </a:p>
        </p:txBody>
      </p:sp>
      <p:pic>
        <p:nvPicPr>
          <p:cNvPr id="92" name="Google Shape;92;p17"/>
          <p:cNvPicPr preferRelativeResize="0"/>
          <p:nvPr/>
        </p:nvPicPr>
        <p:blipFill rotWithShape="1">
          <a:blip r:embed="rId3">
            <a:alphaModFix/>
          </a:blip>
          <a:srcRect b="0" l="0" r="0" t="0"/>
          <a:stretch/>
        </p:blipFill>
        <p:spPr>
          <a:xfrm>
            <a:off x="5650750" y="545250"/>
            <a:ext cx="3181550" cy="2026505"/>
          </a:xfrm>
          <a:prstGeom prst="rect">
            <a:avLst/>
          </a:prstGeom>
          <a:noFill/>
          <a:ln>
            <a:noFill/>
          </a:ln>
        </p:spPr>
      </p:pic>
      <p:pic>
        <p:nvPicPr>
          <p:cNvPr id="93" name="Google Shape;93;p17"/>
          <p:cNvPicPr preferRelativeResize="0"/>
          <p:nvPr/>
        </p:nvPicPr>
        <p:blipFill rotWithShape="1">
          <a:blip r:embed="rId4">
            <a:alphaModFix/>
          </a:blip>
          <a:srcRect b="0" l="2978" r="0" t="0"/>
          <a:stretch/>
        </p:blipFill>
        <p:spPr>
          <a:xfrm>
            <a:off x="2426009" y="2580625"/>
            <a:ext cx="3117591" cy="2026500"/>
          </a:xfrm>
          <a:prstGeom prst="rect">
            <a:avLst/>
          </a:prstGeom>
          <a:noFill/>
          <a:ln>
            <a:noFill/>
          </a:ln>
        </p:spPr>
      </p:pic>
      <p:pic>
        <p:nvPicPr>
          <p:cNvPr id="94" name="Google Shape;94;p17"/>
          <p:cNvPicPr preferRelativeResize="0"/>
          <p:nvPr/>
        </p:nvPicPr>
        <p:blipFill rotWithShape="1">
          <a:blip r:embed="rId5">
            <a:alphaModFix/>
          </a:blip>
          <a:srcRect b="0" l="0" r="0" t="0"/>
          <a:stretch/>
        </p:blipFill>
        <p:spPr>
          <a:xfrm>
            <a:off x="5650750" y="2571750"/>
            <a:ext cx="3181550" cy="20353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39350"/>
            <a:ext cx="8520600" cy="3150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zh-CN" sz="3033"/>
              <a:t>Abn</a:t>
            </a:r>
            <a:r>
              <a:rPr lang="zh-CN" sz="3033"/>
              <a:t>ormal </a:t>
            </a:r>
            <a:r>
              <a:rPr lang="zh-CN" sz="3033"/>
              <a:t>variables</a:t>
            </a:r>
            <a:r>
              <a:rPr lang="zh-CN" sz="3033"/>
              <a:t>: </a:t>
            </a:r>
            <a:endParaRPr sz="3033"/>
          </a:p>
          <a:p>
            <a:pPr indent="0" lvl="0" marL="0" rtl="0" algn="l">
              <a:lnSpc>
                <a:spcPct val="100000"/>
              </a:lnSpc>
              <a:spcBef>
                <a:spcPts val="0"/>
              </a:spcBef>
              <a:spcAft>
                <a:spcPts val="0"/>
              </a:spcAft>
              <a:buSzPts val="3600"/>
              <a:buNone/>
            </a:pPr>
            <a:r>
              <a:rPr b="0" lang="zh-CN" sz="2633"/>
              <a:t>Average Daily Rate</a:t>
            </a:r>
            <a:endParaRPr b="0" sz="2633"/>
          </a:p>
          <a:p>
            <a:pPr indent="0" lvl="0" marL="0" rtl="0" algn="l">
              <a:spcBef>
                <a:spcPts val="0"/>
              </a:spcBef>
              <a:spcAft>
                <a:spcPts val="0"/>
              </a:spcAft>
              <a:buSzPts val="4000"/>
              <a:buNone/>
            </a:pPr>
            <a:r>
              <a:rPr b="0" lang="zh-CN" sz="2633"/>
              <a:t>Number of Car Parking Spaces Required by the Customer</a:t>
            </a:r>
            <a:endParaRPr b="0" sz="2633"/>
          </a:p>
          <a:p>
            <a:pPr indent="0" lvl="0" marL="0" rtl="0" algn="l">
              <a:spcBef>
                <a:spcPts val="0"/>
              </a:spcBef>
              <a:spcAft>
                <a:spcPts val="0"/>
              </a:spcAft>
              <a:buSzPts val="4000"/>
              <a:buNone/>
            </a:pPr>
            <a:r>
              <a:rPr b="0" lang="zh-CN" sz="2633"/>
              <a:t>Number of Special Requests Made by the Customer</a:t>
            </a:r>
            <a:endParaRPr b="0" sz="2633"/>
          </a:p>
          <a:p>
            <a:pPr indent="0" lvl="0" marL="0" rtl="0" algn="l">
              <a:spcBef>
                <a:spcPts val="0"/>
              </a:spcBef>
              <a:spcAft>
                <a:spcPts val="0"/>
              </a:spcAft>
              <a:buSzPts val="4000"/>
              <a:buNone/>
            </a:pPr>
            <a:r>
              <a:t/>
            </a:r>
            <a:endParaRPr b="0" sz="2633"/>
          </a:p>
          <a:p>
            <a:pPr indent="0" lvl="0" marL="0" rtl="0" algn="l">
              <a:spcBef>
                <a:spcPts val="0"/>
              </a:spcBef>
              <a:spcAft>
                <a:spcPts val="0"/>
              </a:spcAft>
              <a:buSzPts val="4000"/>
              <a:buNone/>
            </a:pPr>
            <a:r>
              <a:t/>
            </a:r>
            <a:endParaRPr sz="2200"/>
          </a:p>
        </p:txBody>
      </p:sp>
      <p:pic>
        <p:nvPicPr>
          <p:cNvPr id="100" name="Google Shape;100;p18"/>
          <p:cNvPicPr preferRelativeResize="0"/>
          <p:nvPr/>
        </p:nvPicPr>
        <p:blipFill rotWithShape="1">
          <a:blip r:embed="rId3">
            <a:alphaModFix/>
          </a:blip>
          <a:srcRect b="0" l="0" r="0" t="0"/>
          <a:stretch/>
        </p:blipFill>
        <p:spPr>
          <a:xfrm>
            <a:off x="7065150" y="346001"/>
            <a:ext cx="1767150" cy="2500875"/>
          </a:xfrm>
          <a:prstGeom prst="rect">
            <a:avLst/>
          </a:prstGeom>
          <a:noFill/>
          <a:ln>
            <a:noFill/>
          </a:ln>
        </p:spPr>
      </p:pic>
      <p:pic>
        <p:nvPicPr>
          <p:cNvPr id="101" name="Google Shape;101;p18"/>
          <p:cNvPicPr preferRelativeResize="0"/>
          <p:nvPr/>
        </p:nvPicPr>
        <p:blipFill rotWithShape="1">
          <a:blip r:embed="rId4">
            <a:alphaModFix/>
          </a:blip>
          <a:srcRect b="0" l="0" r="0" t="0"/>
          <a:stretch/>
        </p:blipFill>
        <p:spPr>
          <a:xfrm>
            <a:off x="5840000" y="2846878"/>
            <a:ext cx="3140462" cy="2109972"/>
          </a:xfrm>
          <a:prstGeom prst="rect">
            <a:avLst/>
          </a:prstGeom>
          <a:noFill/>
          <a:ln>
            <a:noFill/>
          </a:ln>
        </p:spPr>
      </p:pic>
      <p:pic>
        <p:nvPicPr>
          <p:cNvPr id="102" name="Google Shape;102;p18"/>
          <p:cNvPicPr preferRelativeResize="0"/>
          <p:nvPr/>
        </p:nvPicPr>
        <p:blipFill rotWithShape="1">
          <a:blip r:embed="rId5">
            <a:alphaModFix/>
          </a:blip>
          <a:srcRect b="0" l="0" r="0" t="0"/>
          <a:stretch/>
        </p:blipFill>
        <p:spPr>
          <a:xfrm>
            <a:off x="3026466" y="2919147"/>
            <a:ext cx="2813526" cy="1965429"/>
          </a:xfrm>
          <a:prstGeom prst="rect">
            <a:avLst/>
          </a:prstGeom>
          <a:noFill/>
          <a:ln>
            <a:noFill/>
          </a:ln>
        </p:spPr>
      </p:pic>
      <p:pic>
        <p:nvPicPr>
          <p:cNvPr id="103" name="Google Shape;103;p18"/>
          <p:cNvPicPr preferRelativeResize="0"/>
          <p:nvPr/>
        </p:nvPicPr>
        <p:blipFill rotWithShape="1">
          <a:blip r:embed="rId6">
            <a:alphaModFix/>
          </a:blip>
          <a:srcRect b="0" l="0" r="0" t="0"/>
          <a:stretch/>
        </p:blipFill>
        <p:spPr>
          <a:xfrm>
            <a:off x="311700" y="2972502"/>
            <a:ext cx="2714775" cy="19120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Data Cleaning</a:t>
            </a:r>
            <a:endParaRPr/>
          </a:p>
        </p:txBody>
      </p:sp>
      <p:sp>
        <p:nvSpPr>
          <p:cNvPr id="109" name="Google Shape;109;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CN"/>
              <a:t>Cleaning and Preparation</a:t>
            </a:r>
            <a:endParaRPr/>
          </a:p>
          <a:p>
            <a:pPr indent="-342900" lvl="0" marL="457200" rtl="0" algn="l">
              <a:spcBef>
                <a:spcPts val="1200"/>
              </a:spcBef>
              <a:spcAft>
                <a:spcPts val="0"/>
              </a:spcAft>
              <a:buSzPts val="1800"/>
              <a:buChar char="●"/>
            </a:pPr>
            <a:r>
              <a:rPr lang="zh-CN"/>
              <a:t>Missing data</a:t>
            </a:r>
            <a:endParaRPr/>
          </a:p>
          <a:p>
            <a:pPr indent="-342900" lvl="0" marL="457200" rtl="0" algn="l">
              <a:spcBef>
                <a:spcPts val="0"/>
              </a:spcBef>
              <a:spcAft>
                <a:spcPts val="0"/>
              </a:spcAft>
              <a:buSzPts val="1800"/>
              <a:buChar char="●"/>
            </a:pPr>
            <a:r>
              <a:rPr lang="zh-CN"/>
              <a:t>Data type</a:t>
            </a:r>
            <a:endParaRPr/>
          </a:p>
          <a:p>
            <a:pPr indent="-342900" lvl="0" marL="457200" rtl="0" algn="l">
              <a:spcBef>
                <a:spcPts val="0"/>
              </a:spcBef>
              <a:spcAft>
                <a:spcPts val="0"/>
              </a:spcAft>
              <a:buSzPts val="1800"/>
              <a:buChar char="●"/>
            </a:pPr>
            <a:r>
              <a:rPr lang="zh-CN"/>
              <a:t>Duplicates</a:t>
            </a:r>
            <a:endParaRPr/>
          </a:p>
          <a:p>
            <a:pPr indent="-342900" lvl="0" marL="457200" rtl="0" algn="l">
              <a:spcBef>
                <a:spcPts val="0"/>
              </a:spcBef>
              <a:spcAft>
                <a:spcPts val="0"/>
              </a:spcAft>
              <a:buSzPts val="1800"/>
              <a:buChar char="●"/>
            </a:pPr>
            <a:r>
              <a:rPr lang="zh-CN"/>
              <a:t>Outlier</a:t>
            </a:r>
            <a:endParaRPr/>
          </a:p>
          <a:p>
            <a:pPr indent="-342900" lvl="0" marL="457200" rtl="0" algn="l">
              <a:spcBef>
                <a:spcPts val="0"/>
              </a:spcBef>
              <a:spcAft>
                <a:spcPts val="0"/>
              </a:spcAft>
              <a:buSzPts val="1800"/>
              <a:buChar char="●"/>
            </a:pPr>
            <a:r>
              <a:rPr lang="zh-CN"/>
              <a:t>Replacing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a:t>
            </a:r>
            <a:r>
              <a:rPr lang="zh-CN"/>
              <a:t>issing Value Processing</a:t>
            </a:r>
            <a:endParaRPr/>
          </a:p>
        </p:txBody>
      </p:sp>
      <p:sp>
        <p:nvSpPr>
          <p:cNvPr id="115" name="Google Shape;115;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zh-CN">
                <a:latin typeface="Times New Roman"/>
                <a:ea typeface="Times New Roman"/>
                <a:cs typeface="Times New Roman"/>
                <a:sym typeface="Times New Roman"/>
              </a:rPr>
              <a:t>company: 94.31%</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AutoNum type="arabicPeriod"/>
            </a:pPr>
            <a:r>
              <a:rPr lang="zh-CN">
                <a:latin typeface="Times New Roman"/>
                <a:ea typeface="Times New Roman"/>
                <a:cs typeface="Times New Roman"/>
                <a:sym typeface="Times New Roman"/>
              </a:rPr>
              <a:t>agent: 13.69%</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AutoNum type="arabicPeriod"/>
            </a:pPr>
            <a:r>
              <a:rPr lang="zh-CN">
                <a:latin typeface="Times New Roman"/>
                <a:ea typeface="Times New Roman"/>
                <a:cs typeface="Times New Roman"/>
                <a:sym typeface="Times New Roman"/>
              </a:rPr>
              <a:t>children: 0.0034%</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AutoNum type="arabicPeriod"/>
            </a:pPr>
            <a:r>
              <a:rPr lang="zh-CN">
                <a:latin typeface="Times New Roman"/>
                <a:ea typeface="Times New Roman"/>
                <a:cs typeface="Times New Roman"/>
                <a:sym typeface="Times New Roman"/>
              </a:rPr>
              <a:t>country: 0.41%</a:t>
            </a:r>
            <a:endParaRPr>
              <a:latin typeface="Times New Roman"/>
              <a:ea typeface="Times New Roman"/>
              <a:cs typeface="Times New Roman"/>
              <a:sym typeface="Times New Roman"/>
            </a:endParaRPr>
          </a:p>
        </p:txBody>
      </p:sp>
      <p:pic>
        <p:nvPicPr>
          <p:cNvPr id="116" name="Google Shape;116;p20"/>
          <p:cNvPicPr preferRelativeResize="0"/>
          <p:nvPr/>
        </p:nvPicPr>
        <p:blipFill>
          <a:blip r:embed="rId3">
            <a:alphaModFix/>
          </a:blip>
          <a:stretch>
            <a:fillRect/>
          </a:stretch>
        </p:blipFill>
        <p:spPr>
          <a:xfrm>
            <a:off x="4687300" y="123225"/>
            <a:ext cx="3615300" cy="4732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 Type</a:t>
            </a:r>
            <a:endParaRPr/>
          </a:p>
        </p:txBody>
      </p:sp>
      <p:sp>
        <p:nvSpPr>
          <p:cNvPr id="122" name="Google Shape;122;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latin typeface="Times New Roman"/>
                <a:ea typeface="Times New Roman"/>
                <a:cs typeface="Times New Roman"/>
                <a:sym typeface="Times New Roman"/>
              </a:rPr>
              <a:t>Children: float64 -------</a:t>
            </a:r>
            <a:r>
              <a:rPr lang="zh-CN">
                <a:latin typeface="Times New Roman"/>
                <a:ea typeface="Times New Roman"/>
                <a:cs typeface="Times New Roman"/>
                <a:sym typeface="Times New Roman"/>
              </a:rPr>
              <a:t>&gt;</a:t>
            </a:r>
            <a:endParaRPr>
              <a:latin typeface="Times New Roman"/>
              <a:ea typeface="Times New Roman"/>
              <a:cs typeface="Times New Roman"/>
              <a:sym typeface="Times New Roman"/>
            </a:endParaRPr>
          </a:p>
          <a:p>
            <a:pPr indent="0" lvl="0" marL="0" rtl="0" algn="l">
              <a:spcBef>
                <a:spcPts val="1200"/>
              </a:spcBef>
              <a:spcAft>
                <a:spcPts val="0"/>
              </a:spcAft>
              <a:buNone/>
            </a:pPr>
            <a:r>
              <a:rPr lang="zh-CN">
                <a:latin typeface="Times New Roman"/>
                <a:ea typeface="Times New Roman"/>
                <a:cs typeface="Times New Roman"/>
                <a:sym typeface="Times New Roman"/>
              </a:rPr>
              <a:t>Children: int64</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rPr lang="zh-CN">
                <a:latin typeface="Times New Roman"/>
                <a:ea typeface="Times New Roman"/>
                <a:cs typeface="Times New Roman"/>
                <a:sym typeface="Times New Roman"/>
              </a:rPr>
              <a:t>travel agency: float64 -------&gt;</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zh-CN">
                <a:latin typeface="Times New Roman"/>
                <a:ea typeface="Times New Roman"/>
                <a:cs typeface="Times New Roman"/>
                <a:sym typeface="Times New Roman"/>
              </a:rPr>
              <a:t>travel agency: int64</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200"/>
              </a:spcBef>
              <a:spcAft>
                <a:spcPts val="1200"/>
              </a:spcAft>
              <a:buNone/>
            </a:pPr>
            <a:r>
              <a:rPr lang="zh-CN"/>
              <a:t>(2.5 children or agent id: 304.5)</a:t>
            </a:r>
            <a:endParaRPr/>
          </a:p>
        </p:txBody>
      </p:sp>
      <p:pic>
        <p:nvPicPr>
          <p:cNvPr id="123" name="Google Shape;123;p21"/>
          <p:cNvPicPr preferRelativeResize="0"/>
          <p:nvPr/>
        </p:nvPicPr>
        <p:blipFill>
          <a:blip r:embed="rId3">
            <a:alphaModFix/>
          </a:blip>
          <a:stretch>
            <a:fillRect/>
          </a:stretch>
        </p:blipFill>
        <p:spPr>
          <a:xfrm>
            <a:off x="4001675" y="177800"/>
            <a:ext cx="4588600" cy="461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