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7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6" r:id="rId19"/>
    <p:sldId id="260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4A7B"/>
    <a:srgbClr val="533D40"/>
    <a:srgbClr val="483436"/>
    <a:srgbClr val="745350"/>
    <a:srgbClr val="E4CFCE"/>
    <a:srgbClr val="FFB7E5"/>
    <a:srgbClr val="FF9BDB"/>
    <a:srgbClr val="FF9BC1"/>
    <a:srgbClr val="F0DACA"/>
    <a:srgbClr val="946B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662" y="3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064324" y="433880"/>
            <a:ext cx="3754328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64324" y="1960930"/>
            <a:ext cx="3754328" cy="80538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07" y="141882"/>
            <a:ext cx="8354094" cy="763524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182" y="1350110"/>
            <a:ext cx="8343635" cy="3375291"/>
          </a:xfrm>
        </p:spPr>
        <p:txBody>
          <a:bodyPr/>
          <a:lstStyle>
            <a:lvl1pPr algn="l">
              <a:defRPr sz="28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algn="l"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2pPr>
            <a:lvl3pPr algn="l"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3pPr>
            <a:lvl4pPr algn="l"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4pPr>
            <a:lvl5pPr algn="l"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2684"/>
            <a:ext cx="625267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7124"/>
            <a:ext cx="6252670" cy="3562895"/>
          </a:xfrm>
        </p:spPr>
        <p:txBody>
          <a:bodyPr/>
          <a:lstStyle>
            <a:lvl1pPr algn="l">
              <a:defRPr sz="2800">
                <a:solidFill>
                  <a:schemeClr val="accent4">
                    <a:lumMod val="75000"/>
                  </a:schemeClr>
                </a:solidFill>
              </a:defRPr>
            </a:lvl1pPr>
            <a:lvl2pPr algn="l">
              <a:defRPr>
                <a:solidFill>
                  <a:schemeClr val="accent4">
                    <a:lumMod val="75000"/>
                  </a:schemeClr>
                </a:solidFill>
              </a:defRPr>
            </a:lvl2pPr>
            <a:lvl3pPr algn="l">
              <a:defRPr>
                <a:solidFill>
                  <a:schemeClr val="accent4">
                    <a:lumMod val="75000"/>
                  </a:schemeClr>
                </a:solidFill>
              </a:defRPr>
            </a:lvl3pPr>
            <a:lvl4pPr algn="l">
              <a:defRPr>
                <a:solidFill>
                  <a:schemeClr val="accent4">
                    <a:lumMod val="75000"/>
                  </a:schemeClr>
                </a:solidFill>
              </a:defRPr>
            </a:lvl4pPr>
            <a:lvl5pPr algn="l">
              <a:defRPr>
                <a:solidFill>
                  <a:schemeClr val="accent4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771" y="127846"/>
            <a:ext cx="8268795" cy="763525"/>
          </a:xfrm>
        </p:spPr>
        <p:txBody>
          <a:bodyPr>
            <a:normAutofit/>
          </a:bodyPr>
          <a:lstStyle>
            <a:lvl1pPr algn="l">
              <a:defRPr sz="3600" u="none" baseline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771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771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algn="ctr">
              <a:defRPr sz="2000">
                <a:solidFill>
                  <a:schemeClr val="accent4">
                    <a:lumMod val="20000"/>
                    <a:lumOff val="80000"/>
                  </a:schemeClr>
                </a:solidFill>
              </a:defRPr>
            </a:lvl2pPr>
            <a:lvl3pPr algn="ctr">
              <a:defRPr sz="1800">
                <a:solidFill>
                  <a:schemeClr val="accent4">
                    <a:lumMod val="20000"/>
                    <a:lumOff val="80000"/>
                  </a:schemeClr>
                </a:solidFill>
              </a:defRPr>
            </a:lvl3pPr>
            <a:lvl4pPr algn="ctr">
              <a:defRPr sz="1600">
                <a:solidFill>
                  <a:schemeClr val="accent4">
                    <a:lumMod val="20000"/>
                    <a:lumOff val="80000"/>
                  </a:schemeClr>
                </a:solidFill>
              </a:defRPr>
            </a:lvl4pPr>
            <a:lvl5pPr algn="ctr">
              <a:defRPr sz="1600">
                <a:solidFill>
                  <a:schemeClr val="accent4">
                    <a:lumMod val="20000"/>
                    <a:lumOff val="8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92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44892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algn="ctr">
              <a:defRPr sz="2000">
                <a:solidFill>
                  <a:schemeClr val="accent4">
                    <a:lumMod val="20000"/>
                    <a:lumOff val="80000"/>
                  </a:schemeClr>
                </a:solidFill>
              </a:defRPr>
            </a:lvl2pPr>
            <a:lvl3pPr algn="ctr">
              <a:defRPr sz="1800">
                <a:solidFill>
                  <a:schemeClr val="accent4">
                    <a:lumMod val="20000"/>
                    <a:lumOff val="80000"/>
                  </a:schemeClr>
                </a:solidFill>
              </a:defRPr>
            </a:lvl3pPr>
            <a:lvl4pPr algn="ctr">
              <a:defRPr sz="1600">
                <a:solidFill>
                  <a:schemeClr val="accent4">
                    <a:lumMod val="20000"/>
                    <a:lumOff val="80000"/>
                  </a:schemeClr>
                </a:solidFill>
              </a:defRPr>
            </a:lvl4pPr>
            <a:lvl5pPr algn="ctr">
              <a:defRPr sz="1600">
                <a:solidFill>
                  <a:schemeClr val="accent4">
                    <a:lumMod val="20000"/>
                    <a:lumOff val="8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4400" dirty="0"/>
              <a:t>Quo </a:t>
            </a:r>
            <a:r>
              <a:rPr lang="pl-PL" sz="4400" dirty="0" err="1"/>
              <a:t>vadis</a:t>
            </a:r>
            <a:r>
              <a:rPr lang="pl-PL" sz="4400" dirty="0"/>
              <a:t> C# 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C# 2.0 (Visual Studio 2005)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>
                <a:solidFill>
                  <a:srgbClr val="C00000"/>
                </a:solidFill>
              </a:rPr>
              <a:t>Generics</a:t>
            </a:r>
            <a:r>
              <a:rPr lang="pl-PL" dirty="0">
                <a:solidFill>
                  <a:srgbClr val="C00000"/>
                </a:solidFill>
              </a:rPr>
              <a:t> (!!!)</a:t>
            </a:r>
          </a:p>
          <a:p>
            <a:r>
              <a:rPr lang="pl-PL" dirty="0" err="1"/>
              <a:t>Iterators</a:t>
            </a:r>
            <a:endParaRPr lang="pl-PL" dirty="0"/>
          </a:p>
          <a:p>
            <a:pPr marL="0" indent="0">
              <a:buNone/>
            </a:pPr>
            <a:endParaRPr lang="pl-PL" i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129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C# 3.0 (Visual Studio 2008)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>
                <a:solidFill>
                  <a:srgbClr val="C00000"/>
                </a:solidFill>
              </a:rPr>
              <a:t>LINQ (DSL – </a:t>
            </a:r>
            <a:r>
              <a:rPr lang="pl-PL" dirty="0" err="1">
                <a:solidFill>
                  <a:srgbClr val="C00000"/>
                </a:solidFill>
              </a:rPr>
              <a:t>Domain</a:t>
            </a:r>
            <a:r>
              <a:rPr lang="pl-PL" dirty="0">
                <a:solidFill>
                  <a:srgbClr val="C00000"/>
                </a:solidFill>
              </a:rPr>
              <a:t> </a:t>
            </a:r>
            <a:r>
              <a:rPr lang="pl-PL" dirty="0" err="1">
                <a:solidFill>
                  <a:srgbClr val="C00000"/>
                </a:solidFill>
              </a:rPr>
              <a:t>Specific</a:t>
            </a:r>
            <a:r>
              <a:rPr lang="pl-PL" dirty="0">
                <a:solidFill>
                  <a:srgbClr val="C00000"/>
                </a:solidFill>
              </a:rPr>
              <a:t> Language)</a:t>
            </a:r>
          </a:p>
          <a:p>
            <a:pPr lvl="1"/>
            <a:r>
              <a:rPr lang="pl-PL" dirty="0"/>
              <a:t>Query </a:t>
            </a:r>
            <a:r>
              <a:rPr lang="pl-PL" dirty="0" err="1"/>
              <a:t>expressions</a:t>
            </a:r>
            <a:endParaRPr lang="pl-PL" dirty="0"/>
          </a:p>
          <a:p>
            <a:pPr lvl="1"/>
            <a:r>
              <a:rPr lang="pl-PL" dirty="0" err="1"/>
              <a:t>Anonymous</a:t>
            </a:r>
            <a:r>
              <a:rPr lang="pl-PL" dirty="0"/>
              <a:t> </a:t>
            </a:r>
            <a:r>
              <a:rPr lang="pl-PL" dirty="0" err="1"/>
              <a:t>types</a:t>
            </a:r>
            <a:endParaRPr lang="pl-PL" dirty="0"/>
          </a:p>
          <a:p>
            <a:pPr lvl="1"/>
            <a:r>
              <a:rPr lang="pl-PL" dirty="0" err="1"/>
              <a:t>Implicitly</a:t>
            </a:r>
            <a:r>
              <a:rPr lang="pl-PL" dirty="0"/>
              <a:t> </a:t>
            </a:r>
            <a:r>
              <a:rPr lang="pl-PL" dirty="0" err="1"/>
              <a:t>typed</a:t>
            </a:r>
            <a:r>
              <a:rPr lang="pl-PL" dirty="0"/>
              <a:t> </a:t>
            </a:r>
            <a:r>
              <a:rPr lang="pl-PL" dirty="0" err="1"/>
              <a:t>local</a:t>
            </a:r>
            <a:r>
              <a:rPr lang="pl-PL" dirty="0"/>
              <a:t> </a:t>
            </a:r>
            <a:r>
              <a:rPr lang="pl-PL" dirty="0" err="1"/>
              <a:t>variables</a:t>
            </a:r>
            <a:r>
              <a:rPr lang="pl-PL" dirty="0"/>
              <a:t> (</a:t>
            </a:r>
            <a:r>
              <a:rPr lang="pl-PL" dirty="0" err="1"/>
              <a:t>var</a:t>
            </a:r>
            <a:r>
              <a:rPr lang="pl-PL" dirty="0"/>
              <a:t>!)</a:t>
            </a:r>
          </a:p>
          <a:p>
            <a:r>
              <a:rPr lang="pl-PL" dirty="0"/>
              <a:t>Object and </a:t>
            </a:r>
            <a:r>
              <a:rPr lang="pl-PL" dirty="0" err="1"/>
              <a:t>collection</a:t>
            </a:r>
            <a:r>
              <a:rPr lang="pl-PL" dirty="0"/>
              <a:t> </a:t>
            </a:r>
            <a:r>
              <a:rPr lang="pl-PL" dirty="0" err="1"/>
              <a:t>initializers</a:t>
            </a:r>
            <a:endParaRPr lang="pl-PL" dirty="0"/>
          </a:p>
          <a:p>
            <a:pPr marL="0" indent="0">
              <a:buNone/>
            </a:pPr>
            <a:endParaRPr lang="pl-PL" i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761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C# 4.0 (Visual Studio 2010)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>
                <a:solidFill>
                  <a:srgbClr val="C00000"/>
                </a:solidFill>
              </a:rPr>
              <a:t>Dynamic</a:t>
            </a:r>
            <a:endParaRPr lang="pl-PL" dirty="0">
              <a:solidFill>
                <a:srgbClr val="C00000"/>
              </a:solidFill>
            </a:endParaRPr>
          </a:p>
          <a:p>
            <a:r>
              <a:rPr lang="pl-PL" dirty="0" err="1"/>
              <a:t>Generic</a:t>
            </a:r>
            <a:r>
              <a:rPr lang="pl-PL" dirty="0"/>
              <a:t> </a:t>
            </a:r>
            <a:r>
              <a:rPr lang="pl-PL" dirty="0" err="1"/>
              <a:t>Covariance</a:t>
            </a:r>
            <a:r>
              <a:rPr lang="pl-PL" dirty="0"/>
              <a:t> &amp; </a:t>
            </a:r>
            <a:r>
              <a:rPr lang="pl-PL" dirty="0" err="1"/>
              <a:t>Contravariance</a:t>
            </a:r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i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523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C# 5.0 (Visual Studio 2012)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>
                <a:solidFill>
                  <a:srgbClr val="C00000"/>
                </a:solidFill>
              </a:rPr>
              <a:t>Asynchronous</a:t>
            </a:r>
            <a:r>
              <a:rPr lang="pl-PL" dirty="0">
                <a:solidFill>
                  <a:srgbClr val="C00000"/>
                </a:solidFill>
              </a:rPr>
              <a:t> </a:t>
            </a:r>
            <a:r>
              <a:rPr lang="pl-PL" dirty="0" err="1">
                <a:solidFill>
                  <a:srgbClr val="C00000"/>
                </a:solidFill>
              </a:rPr>
              <a:t>members</a:t>
            </a:r>
            <a:endParaRPr lang="pl-PL" dirty="0">
              <a:solidFill>
                <a:srgbClr val="C00000"/>
              </a:solidFill>
            </a:endParaRPr>
          </a:p>
          <a:p>
            <a:endParaRPr lang="pl-PL" dirty="0"/>
          </a:p>
          <a:p>
            <a:pPr marL="0" indent="0">
              <a:buNone/>
            </a:pPr>
            <a:endParaRPr lang="pl-PL" i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05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C# 6.0 (Visual Studio 2015)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err="1">
                <a:solidFill>
                  <a:srgbClr val="604A7B"/>
                </a:solidFill>
              </a:rPr>
              <a:t>Roslyn</a:t>
            </a:r>
            <a:endParaRPr lang="pl-PL" dirty="0">
              <a:solidFill>
                <a:srgbClr val="604A7B"/>
              </a:solidFill>
            </a:endParaRPr>
          </a:p>
          <a:p>
            <a:r>
              <a:rPr lang="pl-PL" dirty="0" err="1">
                <a:solidFill>
                  <a:srgbClr val="604A7B"/>
                </a:solidFill>
              </a:rPr>
              <a:t>Eliminating</a:t>
            </a:r>
            <a:r>
              <a:rPr lang="pl-PL" dirty="0">
                <a:solidFill>
                  <a:srgbClr val="604A7B"/>
                </a:solidFill>
              </a:rPr>
              <a:t> </a:t>
            </a:r>
            <a:r>
              <a:rPr lang="pl-PL" dirty="0" err="1">
                <a:solidFill>
                  <a:srgbClr val="604A7B"/>
                </a:solidFill>
              </a:rPr>
              <a:t>boilerplate</a:t>
            </a:r>
            <a:endParaRPr lang="pl-PL" dirty="0">
              <a:solidFill>
                <a:srgbClr val="604A7B"/>
              </a:solidFill>
            </a:endParaRPr>
          </a:p>
          <a:p>
            <a:pPr lvl="1"/>
            <a:r>
              <a:rPr lang="pl-PL" dirty="0" err="1">
                <a:solidFill>
                  <a:srgbClr val="604A7B"/>
                </a:solidFill>
              </a:rPr>
              <a:t>Static</a:t>
            </a:r>
            <a:r>
              <a:rPr lang="pl-PL" dirty="0">
                <a:solidFill>
                  <a:srgbClr val="604A7B"/>
                </a:solidFill>
              </a:rPr>
              <a:t> </a:t>
            </a:r>
            <a:r>
              <a:rPr lang="pl-PL" dirty="0" err="1">
                <a:solidFill>
                  <a:srgbClr val="604A7B"/>
                </a:solidFill>
              </a:rPr>
              <a:t>imports</a:t>
            </a:r>
            <a:endParaRPr lang="pl-PL" dirty="0">
              <a:solidFill>
                <a:srgbClr val="604A7B"/>
              </a:solidFill>
            </a:endParaRPr>
          </a:p>
          <a:p>
            <a:pPr lvl="1"/>
            <a:r>
              <a:rPr lang="pl-PL" dirty="0">
                <a:solidFill>
                  <a:srgbClr val="604A7B"/>
                </a:solidFill>
              </a:rPr>
              <a:t>Auto-</a:t>
            </a:r>
            <a:r>
              <a:rPr lang="pl-PL" dirty="0" err="1">
                <a:solidFill>
                  <a:srgbClr val="604A7B"/>
                </a:solidFill>
              </a:rPr>
              <a:t>property</a:t>
            </a:r>
            <a:r>
              <a:rPr lang="pl-PL" dirty="0">
                <a:solidFill>
                  <a:srgbClr val="604A7B"/>
                </a:solidFill>
              </a:rPr>
              <a:t> </a:t>
            </a:r>
            <a:r>
              <a:rPr lang="pl-PL" dirty="0" err="1">
                <a:solidFill>
                  <a:srgbClr val="604A7B"/>
                </a:solidFill>
              </a:rPr>
              <a:t>initializers</a:t>
            </a:r>
            <a:endParaRPr lang="pl-PL" dirty="0">
              <a:solidFill>
                <a:srgbClr val="604A7B"/>
              </a:solidFill>
            </a:endParaRPr>
          </a:p>
          <a:p>
            <a:pPr lvl="1"/>
            <a:r>
              <a:rPr lang="pl-PL" dirty="0" err="1">
                <a:solidFill>
                  <a:srgbClr val="604A7B"/>
                </a:solidFill>
              </a:rPr>
              <a:t>Expression</a:t>
            </a:r>
            <a:r>
              <a:rPr lang="pl-PL" dirty="0">
                <a:solidFill>
                  <a:srgbClr val="604A7B"/>
                </a:solidFill>
              </a:rPr>
              <a:t> </a:t>
            </a:r>
            <a:r>
              <a:rPr lang="pl-PL" dirty="0" err="1">
                <a:solidFill>
                  <a:srgbClr val="604A7B"/>
                </a:solidFill>
              </a:rPr>
              <a:t>bodied</a:t>
            </a:r>
            <a:r>
              <a:rPr lang="pl-PL" dirty="0">
                <a:solidFill>
                  <a:srgbClr val="604A7B"/>
                </a:solidFill>
              </a:rPr>
              <a:t> </a:t>
            </a:r>
            <a:r>
              <a:rPr lang="pl-PL" dirty="0" err="1">
                <a:solidFill>
                  <a:srgbClr val="604A7B"/>
                </a:solidFill>
              </a:rPr>
              <a:t>members</a:t>
            </a:r>
            <a:endParaRPr lang="pl-PL" dirty="0">
              <a:solidFill>
                <a:srgbClr val="604A7B"/>
              </a:solidFill>
            </a:endParaRPr>
          </a:p>
          <a:p>
            <a:pPr lvl="1"/>
            <a:r>
              <a:rPr lang="pl-PL" dirty="0">
                <a:solidFill>
                  <a:srgbClr val="604A7B"/>
                </a:solidFill>
              </a:rPr>
              <a:t>String </a:t>
            </a:r>
            <a:r>
              <a:rPr lang="pl-PL" dirty="0" err="1">
                <a:solidFill>
                  <a:srgbClr val="604A7B"/>
                </a:solidFill>
              </a:rPr>
              <a:t>interpolation</a:t>
            </a:r>
            <a:endParaRPr lang="pl-PL" dirty="0">
              <a:solidFill>
                <a:srgbClr val="604A7B"/>
              </a:solidFill>
            </a:endParaRPr>
          </a:p>
          <a:p>
            <a:pPr lvl="1"/>
            <a:r>
              <a:rPr lang="pl-PL" dirty="0" err="1">
                <a:solidFill>
                  <a:srgbClr val="604A7B"/>
                </a:solidFill>
              </a:rPr>
              <a:t>Nameof</a:t>
            </a:r>
            <a:r>
              <a:rPr lang="pl-PL" dirty="0">
                <a:solidFill>
                  <a:srgbClr val="604A7B"/>
                </a:solidFill>
              </a:rPr>
              <a:t> operator</a:t>
            </a:r>
          </a:p>
          <a:p>
            <a:pPr lvl="1"/>
            <a:r>
              <a:rPr lang="pl-PL" dirty="0" err="1">
                <a:solidFill>
                  <a:srgbClr val="604A7B"/>
                </a:solidFill>
              </a:rPr>
              <a:t>Null</a:t>
            </a:r>
            <a:r>
              <a:rPr lang="pl-PL" dirty="0">
                <a:solidFill>
                  <a:srgbClr val="604A7B"/>
                </a:solidFill>
              </a:rPr>
              <a:t> propagator</a:t>
            </a:r>
          </a:p>
          <a:p>
            <a:endParaRPr lang="pl-PL" dirty="0">
              <a:solidFill>
                <a:srgbClr val="C00000"/>
              </a:solidFill>
            </a:endParaRPr>
          </a:p>
          <a:p>
            <a:endParaRPr lang="pl-PL" dirty="0"/>
          </a:p>
          <a:p>
            <a:pPr marL="0" indent="0">
              <a:buNone/>
            </a:pPr>
            <a:endParaRPr lang="pl-PL" i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347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C# 7.0 (2017)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>
                <a:solidFill>
                  <a:srgbClr val="604A7B"/>
                </a:solidFill>
              </a:rPr>
              <a:t>Pattern</a:t>
            </a:r>
            <a:r>
              <a:rPr lang="pl-PL" dirty="0">
                <a:solidFill>
                  <a:srgbClr val="604A7B"/>
                </a:solidFill>
              </a:rPr>
              <a:t> </a:t>
            </a:r>
            <a:r>
              <a:rPr lang="pl-PL" dirty="0" err="1">
                <a:solidFill>
                  <a:srgbClr val="604A7B"/>
                </a:solidFill>
              </a:rPr>
              <a:t>matching</a:t>
            </a:r>
            <a:endParaRPr lang="pl-PL" dirty="0">
              <a:solidFill>
                <a:srgbClr val="604A7B"/>
              </a:solidFill>
            </a:endParaRPr>
          </a:p>
          <a:p>
            <a:r>
              <a:rPr lang="pl-PL" dirty="0" err="1">
                <a:solidFill>
                  <a:srgbClr val="604A7B"/>
                </a:solidFill>
              </a:rPr>
              <a:t>Tuples</a:t>
            </a:r>
            <a:endParaRPr lang="pl-PL" dirty="0">
              <a:solidFill>
                <a:srgbClr val="604A7B"/>
              </a:solidFill>
            </a:endParaRPr>
          </a:p>
          <a:p>
            <a:r>
              <a:rPr lang="pl-PL" dirty="0" err="1">
                <a:solidFill>
                  <a:srgbClr val="604A7B"/>
                </a:solidFill>
              </a:rPr>
              <a:t>Local</a:t>
            </a:r>
            <a:r>
              <a:rPr lang="pl-PL" dirty="0">
                <a:solidFill>
                  <a:srgbClr val="604A7B"/>
                </a:solidFill>
              </a:rPr>
              <a:t> </a:t>
            </a:r>
            <a:r>
              <a:rPr lang="pl-PL" dirty="0" err="1">
                <a:solidFill>
                  <a:srgbClr val="604A7B"/>
                </a:solidFill>
              </a:rPr>
              <a:t>function</a:t>
            </a:r>
            <a:endParaRPr lang="pl-PL" dirty="0">
              <a:solidFill>
                <a:srgbClr val="604A7B"/>
              </a:solidFill>
            </a:endParaRPr>
          </a:p>
          <a:p>
            <a:r>
              <a:rPr lang="pl-PL" dirty="0" err="1">
                <a:solidFill>
                  <a:srgbClr val="604A7B"/>
                </a:solidFill>
              </a:rPr>
              <a:t>Incremental</a:t>
            </a:r>
            <a:r>
              <a:rPr lang="pl-PL" dirty="0">
                <a:solidFill>
                  <a:srgbClr val="604A7B"/>
                </a:solidFill>
              </a:rPr>
              <a:t> </a:t>
            </a:r>
            <a:r>
              <a:rPr lang="pl-PL" dirty="0" err="1">
                <a:solidFill>
                  <a:srgbClr val="604A7B"/>
                </a:solidFill>
              </a:rPr>
              <a:t>updates</a:t>
            </a:r>
            <a:r>
              <a:rPr lang="pl-PL" dirty="0">
                <a:solidFill>
                  <a:srgbClr val="604A7B"/>
                </a:solidFill>
              </a:rPr>
              <a:t> (7.1, 7.2, 7.3)</a:t>
            </a:r>
          </a:p>
          <a:p>
            <a:r>
              <a:rPr lang="pl-PL" dirty="0" err="1">
                <a:solidFill>
                  <a:srgbClr val="C00000"/>
                </a:solidFill>
              </a:rPr>
              <a:t>Spans</a:t>
            </a:r>
            <a:r>
              <a:rPr lang="pl-PL" dirty="0">
                <a:solidFill>
                  <a:srgbClr val="C00000"/>
                </a:solidFill>
              </a:rPr>
              <a:t> (7.2)</a:t>
            </a:r>
          </a:p>
          <a:p>
            <a:endParaRPr lang="pl-PL" dirty="0"/>
          </a:p>
          <a:p>
            <a:pPr marL="0" indent="0">
              <a:buNone/>
            </a:pPr>
            <a:endParaRPr lang="pl-PL" i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506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199" y="452684"/>
            <a:ext cx="7932425" cy="763525"/>
          </a:xfrm>
        </p:spPr>
        <p:txBody>
          <a:bodyPr>
            <a:normAutofit fontScale="90000"/>
          </a:bodyPr>
          <a:lstStyle/>
          <a:p>
            <a:r>
              <a:rPr lang="pl-PL" dirty="0"/>
              <a:t>C# 8 (2019, .NET </a:t>
            </a:r>
            <a:r>
              <a:rPr lang="pl-PL" dirty="0" err="1"/>
              <a:t>Core</a:t>
            </a:r>
            <a:r>
              <a:rPr lang="pl-PL" dirty="0"/>
              <a:t> 3.0, .NET Runtime 4.8)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>
                <a:solidFill>
                  <a:srgbClr val="604A7B"/>
                </a:solidFill>
              </a:rPr>
              <a:t>Pierwszy kompilator z funkcjami dedykowanymi dla .NET </a:t>
            </a:r>
            <a:r>
              <a:rPr lang="pl-PL" dirty="0" err="1">
                <a:solidFill>
                  <a:srgbClr val="604A7B"/>
                </a:solidFill>
              </a:rPr>
              <a:t>Core</a:t>
            </a:r>
            <a:endParaRPr lang="pl-PL" dirty="0">
              <a:solidFill>
                <a:srgbClr val="604A7B"/>
              </a:solidFill>
            </a:endParaRPr>
          </a:p>
          <a:p>
            <a:pPr lvl="1"/>
            <a:r>
              <a:rPr lang="pl-PL" dirty="0" err="1">
                <a:solidFill>
                  <a:srgbClr val="604A7B"/>
                </a:solidFill>
              </a:rPr>
              <a:t>Asynchronous</a:t>
            </a:r>
            <a:r>
              <a:rPr lang="pl-PL" dirty="0">
                <a:solidFill>
                  <a:srgbClr val="604A7B"/>
                </a:solidFill>
              </a:rPr>
              <a:t> </a:t>
            </a:r>
            <a:r>
              <a:rPr lang="pl-PL" dirty="0" err="1">
                <a:solidFill>
                  <a:srgbClr val="604A7B"/>
                </a:solidFill>
              </a:rPr>
              <a:t>streams</a:t>
            </a:r>
            <a:r>
              <a:rPr lang="pl-PL" dirty="0">
                <a:solidFill>
                  <a:srgbClr val="604A7B"/>
                </a:solidFill>
              </a:rPr>
              <a:t> (</a:t>
            </a:r>
            <a:r>
              <a:rPr lang="pl-PL" dirty="0" err="1">
                <a:solidFill>
                  <a:srgbClr val="604A7B"/>
                </a:solidFill>
              </a:rPr>
              <a:t>NuGet</a:t>
            </a:r>
            <a:r>
              <a:rPr lang="pl-PL" dirty="0">
                <a:solidFill>
                  <a:srgbClr val="604A7B"/>
                </a:solidFill>
              </a:rPr>
              <a:t>   </a:t>
            </a:r>
            <a:r>
              <a:rPr lang="pl-PL" dirty="0" err="1">
                <a:solidFill>
                  <a:srgbClr val="604A7B"/>
                </a:solidFill>
              </a:rPr>
              <a:t>Microsoft.Bcl.AsyncInterfaces</a:t>
            </a:r>
            <a:r>
              <a:rPr lang="pl-PL" dirty="0">
                <a:solidFill>
                  <a:srgbClr val="604A7B"/>
                </a:solidFill>
              </a:rPr>
              <a:t>)</a:t>
            </a:r>
          </a:p>
          <a:p>
            <a:pPr lvl="1"/>
            <a:r>
              <a:rPr lang="pl-PL" dirty="0" err="1">
                <a:solidFill>
                  <a:srgbClr val="604A7B"/>
                </a:solidFill>
              </a:rPr>
              <a:t>Indices</a:t>
            </a:r>
            <a:r>
              <a:rPr lang="pl-PL" dirty="0">
                <a:solidFill>
                  <a:srgbClr val="604A7B"/>
                </a:solidFill>
              </a:rPr>
              <a:t> &amp; </a:t>
            </a:r>
            <a:r>
              <a:rPr lang="pl-PL" dirty="0" err="1">
                <a:solidFill>
                  <a:srgbClr val="604A7B"/>
                </a:solidFill>
              </a:rPr>
              <a:t>ranges</a:t>
            </a:r>
            <a:endParaRPr lang="pl-PL" dirty="0">
              <a:solidFill>
                <a:srgbClr val="604A7B"/>
              </a:solidFill>
            </a:endParaRPr>
          </a:p>
          <a:p>
            <a:pPr lvl="1"/>
            <a:r>
              <a:rPr lang="pl-PL" dirty="0" err="1">
                <a:solidFill>
                  <a:srgbClr val="604A7B"/>
                </a:solidFill>
              </a:rPr>
              <a:t>Default</a:t>
            </a:r>
            <a:r>
              <a:rPr lang="pl-PL" dirty="0">
                <a:solidFill>
                  <a:srgbClr val="604A7B"/>
                </a:solidFill>
              </a:rPr>
              <a:t> </a:t>
            </a:r>
            <a:r>
              <a:rPr lang="pl-PL" dirty="0" err="1">
                <a:solidFill>
                  <a:srgbClr val="604A7B"/>
                </a:solidFill>
              </a:rPr>
              <a:t>interfaces</a:t>
            </a:r>
            <a:endParaRPr lang="pl-PL" dirty="0">
              <a:solidFill>
                <a:srgbClr val="604A7B"/>
              </a:solidFill>
            </a:endParaRPr>
          </a:p>
          <a:p>
            <a:r>
              <a:rPr lang="pl-PL" dirty="0" err="1">
                <a:solidFill>
                  <a:srgbClr val="C00000"/>
                </a:solidFill>
              </a:rPr>
              <a:t>Nullable</a:t>
            </a:r>
            <a:r>
              <a:rPr lang="pl-PL" dirty="0">
                <a:solidFill>
                  <a:srgbClr val="C00000"/>
                </a:solidFill>
              </a:rPr>
              <a:t> </a:t>
            </a:r>
            <a:r>
              <a:rPr lang="pl-PL" dirty="0" err="1">
                <a:solidFill>
                  <a:srgbClr val="C00000"/>
                </a:solidFill>
              </a:rPr>
              <a:t>reference</a:t>
            </a:r>
            <a:r>
              <a:rPr lang="pl-PL" dirty="0">
                <a:solidFill>
                  <a:srgbClr val="C00000"/>
                </a:solidFill>
              </a:rPr>
              <a:t> </a:t>
            </a:r>
            <a:r>
              <a:rPr lang="pl-PL" dirty="0" err="1">
                <a:solidFill>
                  <a:srgbClr val="C00000"/>
                </a:solidFill>
              </a:rPr>
              <a:t>types</a:t>
            </a:r>
            <a:endParaRPr lang="pl-PL" dirty="0">
              <a:solidFill>
                <a:srgbClr val="C00000"/>
              </a:solidFill>
            </a:endParaRPr>
          </a:p>
          <a:p>
            <a:r>
              <a:rPr lang="pl-PL" dirty="0">
                <a:solidFill>
                  <a:srgbClr val="604A7B"/>
                </a:solidFill>
              </a:rPr>
              <a:t>https://devblogs.microsoft.com/dotnet/building-c-8-0/</a:t>
            </a:r>
          </a:p>
          <a:p>
            <a:endParaRPr lang="pl-PL" dirty="0">
              <a:solidFill>
                <a:srgbClr val="C00000"/>
              </a:solidFill>
            </a:endParaRPr>
          </a:p>
          <a:p>
            <a:endParaRPr lang="pl-PL" dirty="0"/>
          </a:p>
          <a:p>
            <a:pPr marL="0" indent="0">
              <a:buNone/>
            </a:pPr>
            <a:endParaRPr lang="pl-PL" i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622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199" y="452684"/>
            <a:ext cx="7932425" cy="763525"/>
          </a:xfrm>
        </p:spPr>
        <p:txBody>
          <a:bodyPr>
            <a:normAutofit/>
          </a:bodyPr>
          <a:lstStyle/>
          <a:p>
            <a:r>
              <a:rPr lang="pl-PL" dirty="0"/>
              <a:t>C# 9 (.NET 5)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>
                <a:solidFill>
                  <a:srgbClr val="604A7B"/>
                </a:solidFill>
              </a:rPr>
              <a:t>Records</a:t>
            </a:r>
            <a:endParaRPr lang="pl-PL" dirty="0">
              <a:solidFill>
                <a:srgbClr val="604A7B"/>
              </a:solidFill>
            </a:endParaRPr>
          </a:p>
          <a:p>
            <a:r>
              <a:rPr lang="pl-PL" dirty="0" err="1">
                <a:solidFill>
                  <a:srgbClr val="604A7B"/>
                </a:solidFill>
              </a:rPr>
              <a:t>Code</a:t>
            </a:r>
            <a:r>
              <a:rPr lang="pl-PL" dirty="0">
                <a:solidFill>
                  <a:srgbClr val="604A7B"/>
                </a:solidFill>
              </a:rPr>
              <a:t> </a:t>
            </a:r>
            <a:r>
              <a:rPr lang="pl-PL" dirty="0" err="1">
                <a:solidFill>
                  <a:srgbClr val="604A7B"/>
                </a:solidFill>
              </a:rPr>
              <a:t>generators</a:t>
            </a:r>
            <a:endParaRPr lang="pl-PL" dirty="0">
              <a:solidFill>
                <a:srgbClr val="604A7B"/>
              </a:solidFill>
            </a:endParaRPr>
          </a:p>
          <a:p>
            <a:endParaRPr lang="pl-PL" dirty="0">
              <a:solidFill>
                <a:srgbClr val="604A7B"/>
              </a:solidFill>
            </a:endParaRPr>
          </a:p>
          <a:p>
            <a:endParaRPr lang="pl-PL" dirty="0">
              <a:solidFill>
                <a:srgbClr val="C00000"/>
              </a:solidFill>
            </a:endParaRPr>
          </a:p>
          <a:p>
            <a:endParaRPr lang="pl-PL" dirty="0"/>
          </a:p>
          <a:p>
            <a:pPr marL="0" indent="0">
              <a:buNone/>
            </a:pPr>
            <a:endParaRPr lang="pl-PL" i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631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199" y="452684"/>
            <a:ext cx="7932425" cy="763525"/>
          </a:xfrm>
        </p:spPr>
        <p:txBody>
          <a:bodyPr>
            <a:normAutofit/>
          </a:bodyPr>
          <a:lstStyle/>
          <a:p>
            <a:r>
              <a:rPr lang="pl-PL" dirty="0"/>
              <a:t>C# 10 (.NET 6)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>
                <a:solidFill>
                  <a:srgbClr val="604A7B"/>
                </a:solidFill>
              </a:rPr>
              <a:t>In </a:t>
            </a:r>
            <a:r>
              <a:rPr lang="pl-PL" dirty="0" err="1">
                <a:solidFill>
                  <a:srgbClr val="604A7B"/>
                </a:solidFill>
              </a:rPr>
              <a:t>progress</a:t>
            </a:r>
            <a:r>
              <a:rPr lang="pl-PL" dirty="0">
                <a:solidFill>
                  <a:srgbClr val="604A7B"/>
                </a:solidFill>
              </a:rPr>
              <a:t>… </a:t>
            </a:r>
            <a:r>
              <a:rPr lang="pl-PL" dirty="0">
                <a:solidFill>
                  <a:srgbClr val="604A7B"/>
                </a:solidFill>
                <a:sym typeface="Wingdings" panose="05000000000000000000" pitchFamily="2" charset="2"/>
              </a:rPr>
              <a:t></a:t>
            </a:r>
            <a:endParaRPr lang="pl-PL" dirty="0">
              <a:solidFill>
                <a:srgbClr val="604A7B"/>
              </a:solidFill>
            </a:endParaRPr>
          </a:p>
          <a:p>
            <a:r>
              <a:rPr lang="pl-PL" dirty="0">
                <a:solidFill>
                  <a:srgbClr val="604A7B"/>
                </a:solidFill>
              </a:rPr>
              <a:t>„</a:t>
            </a:r>
            <a:r>
              <a:rPr lang="pl-PL" dirty="0" err="1">
                <a:solidFill>
                  <a:srgbClr val="604A7B"/>
                </a:solidFill>
              </a:rPr>
              <a:t>Minimap</a:t>
            </a:r>
            <a:r>
              <a:rPr lang="pl-PL" dirty="0">
                <a:solidFill>
                  <a:srgbClr val="604A7B"/>
                </a:solidFill>
              </a:rPr>
              <a:t> API”</a:t>
            </a:r>
          </a:p>
          <a:p>
            <a:pPr lvl="1"/>
            <a:r>
              <a:rPr lang="pl-PL" dirty="0">
                <a:solidFill>
                  <a:srgbClr val="604A7B"/>
                </a:solidFill>
              </a:rPr>
              <a:t>Global </a:t>
            </a:r>
            <a:r>
              <a:rPr lang="pl-PL" dirty="0" err="1">
                <a:solidFill>
                  <a:srgbClr val="604A7B"/>
                </a:solidFill>
              </a:rPr>
              <a:t>using</a:t>
            </a:r>
            <a:endParaRPr lang="pl-PL" dirty="0">
              <a:solidFill>
                <a:srgbClr val="604A7B"/>
              </a:solidFill>
            </a:endParaRPr>
          </a:p>
          <a:p>
            <a:pPr lvl="1"/>
            <a:r>
              <a:rPr lang="pl-PL" dirty="0">
                <a:solidFill>
                  <a:srgbClr val="604A7B"/>
                </a:solidFill>
              </a:rPr>
              <a:t>File </a:t>
            </a:r>
            <a:r>
              <a:rPr lang="pl-PL" dirty="0" err="1">
                <a:solidFill>
                  <a:srgbClr val="604A7B"/>
                </a:solidFill>
              </a:rPr>
              <a:t>scoped</a:t>
            </a:r>
            <a:r>
              <a:rPr lang="pl-PL" dirty="0">
                <a:solidFill>
                  <a:srgbClr val="604A7B"/>
                </a:solidFill>
              </a:rPr>
              <a:t> </a:t>
            </a:r>
            <a:r>
              <a:rPr lang="pl-PL" dirty="0" err="1">
                <a:solidFill>
                  <a:srgbClr val="604A7B"/>
                </a:solidFill>
              </a:rPr>
              <a:t>namespaces</a:t>
            </a:r>
            <a:endParaRPr lang="pl-PL" dirty="0">
              <a:solidFill>
                <a:srgbClr val="604A7B"/>
              </a:solidFill>
            </a:endParaRPr>
          </a:p>
          <a:p>
            <a:pPr lvl="1"/>
            <a:r>
              <a:rPr lang="pl-PL" dirty="0">
                <a:solidFill>
                  <a:srgbClr val="604A7B"/>
                </a:solidFill>
              </a:rPr>
              <a:t>Lambda </a:t>
            </a:r>
            <a:r>
              <a:rPr lang="pl-PL" dirty="0" err="1">
                <a:solidFill>
                  <a:srgbClr val="604A7B"/>
                </a:solidFill>
              </a:rPr>
              <a:t>improvements</a:t>
            </a:r>
            <a:r>
              <a:rPr lang="pl-PL" dirty="0">
                <a:solidFill>
                  <a:srgbClr val="604A7B"/>
                </a:solidFill>
              </a:rPr>
              <a:t> (</a:t>
            </a:r>
            <a:r>
              <a:rPr lang="pl-PL" dirty="0" err="1">
                <a:solidFill>
                  <a:srgbClr val="604A7B"/>
                </a:solidFill>
              </a:rPr>
              <a:t>attributes</a:t>
            </a:r>
            <a:r>
              <a:rPr lang="pl-PL" dirty="0">
                <a:solidFill>
                  <a:srgbClr val="604A7B"/>
                </a:solidFill>
              </a:rPr>
              <a:t>, </a:t>
            </a:r>
            <a:r>
              <a:rPr lang="pl-PL" dirty="0" err="1">
                <a:solidFill>
                  <a:srgbClr val="604A7B"/>
                </a:solidFill>
              </a:rPr>
              <a:t>explicit</a:t>
            </a:r>
            <a:r>
              <a:rPr lang="pl-PL" dirty="0">
                <a:solidFill>
                  <a:srgbClr val="604A7B"/>
                </a:solidFill>
              </a:rPr>
              <a:t> return </a:t>
            </a:r>
            <a:r>
              <a:rPr lang="pl-PL" dirty="0" err="1">
                <a:solidFill>
                  <a:srgbClr val="604A7B"/>
                </a:solidFill>
              </a:rPr>
              <a:t>type</a:t>
            </a:r>
            <a:r>
              <a:rPr lang="pl-PL" dirty="0">
                <a:solidFill>
                  <a:srgbClr val="604A7B"/>
                </a:solidFill>
              </a:rPr>
              <a:t>, </a:t>
            </a:r>
            <a:r>
              <a:rPr lang="pl-PL" dirty="0" err="1">
                <a:solidFill>
                  <a:srgbClr val="604A7B"/>
                </a:solidFill>
              </a:rPr>
              <a:t>infer</a:t>
            </a:r>
            <a:r>
              <a:rPr lang="pl-PL" dirty="0">
                <a:solidFill>
                  <a:srgbClr val="604A7B"/>
                </a:solidFill>
              </a:rPr>
              <a:t> </a:t>
            </a:r>
            <a:r>
              <a:rPr lang="pl-PL" dirty="0" err="1">
                <a:solidFill>
                  <a:srgbClr val="604A7B"/>
                </a:solidFill>
              </a:rPr>
              <a:t>type</a:t>
            </a:r>
            <a:r>
              <a:rPr lang="pl-PL" dirty="0">
                <a:solidFill>
                  <a:srgbClr val="604A7B"/>
                </a:solidFill>
              </a:rPr>
              <a:t>)</a:t>
            </a:r>
          </a:p>
          <a:p>
            <a:r>
              <a:rPr lang="pl-PL" dirty="0" err="1">
                <a:solidFill>
                  <a:srgbClr val="604A7B"/>
                </a:solidFill>
              </a:rPr>
              <a:t>Generic</a:t>
            </a:r>
            <a:r>
              <a:rPr lang="pl-PL" dirty="0">
                <a:solidFill>
                  <a:srgbClr val="604A7B"/>
                </a:solidFill>
              </a:rPr>
              <a:t> Math (</a:t>
            </a:r>
            <a:r>
              <a:rPr lang="pl-PL" dirty="0" err="1">
                <a:solidFill>
                  <a:srgbClr val="604A7B"/>
                </a:solidFill>
              </a:rPr>
              <a:t>preview</a:t>
            </a:r>
            <a:r>
              <a:rPr lang="pl-PL" dirty="0">
                <a:solidFill>
                  <a:srgbClr val="604A7B"/>
                </a:solidFill>
              </a:rPr>
              <a:t>!)</a:t>
            </a:r>
          </a:p>
          <a:p>
            <a:endParaRPr lang="pl-PL" dirty="0">
              <a:solidFill>
                <a:srgbClr val="604A7B"/>
              </a:solidFill>
            </a:endParaRPr>
          </a:p>
          <a:p>
            <a:endParaRPr lang="pl-PL" dirty="0">
              <a:solidFill>
                <a:srgbClr val="C00000"/>
              </a:solidFill>
            </a:endParaRPr>
          </a:p>
          <a:p>
            <a:endParaRPr lang="pl-PL" dirty="0"/>
          </a:p>
          <a:p>
            <a:pPr marL="0" indent="0">
              <a:buNone/>
            </a:pPr>
            <a:endParaRPr lang="pl-PL" i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549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 Sharp (C#) Logo Vector">
            <a:extLst>
              <a:ext uri="{FF2B5EF4-FFF2-40B4-BE49-F238E27FC236}">
                <a16:creationId xmlns:a16="http://schemas.microsoft.com/office/drawing/2014/main" id="{B21FC2DA-DD3B-41BA-812F-F118B6130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049" y="1628067"/>
            <a:ext cx="1679755" cy="188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Początki – kto za tym wszystkim stoi</a:t>
            </a:r>
            <a:endParaRPr lang="en-US" dirty="0"/>
          </a:p>
          <a:p>
            <a:r>
              <a:rPr lang="pl-PL" dirty="0"/>
              <a:t>Odrobina teorii… (kompilator, </a:t>
            </a:r>
            <a:r>
              <a:rPr lang="pl-PL" dirty="0" err="1"/>
              <a:t>lekser</a:t>
            </a:r>
            <a:r>
              <a:rPr lang="pl-PL" dirty="0"/>
              <a:t>, </a:t>
            </a:r>
            <a:r>
              <a:rPr lang="pl-PL" dirty="0" err="1"/>
              <a:t>parser</a:t>
            </a:r>
            <a:r>
              <a:rPr lang="pl-PL" dirty="0"/>
              <a:t> i inne mądre słowa)</a:t>
            </a:r>
            <a:endParaRPr lang="en-US" dirty="0"/>
          </a:p>
          <a:p>
            <a:r>
              <a:rPr lang="pl-PL" dirty="0"/>
              <a:t>Kamienie milowe </a:t>
            </a:r>
            <a:endParaRPr lang="en-US" dirty="0"/>
          </a:p>
          <a:p>
            <a:r>
              <a:rPr lang="pl-PL" dirty="0"/>
              <a:t>Przyszłość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8E916E-40CA-45E5-B6CA-5CEE67A1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6335"/>
            <a:ext cx="8390540" cy="763525"/>
          </a:xfrm>
        </p:spPr>
        <p:txBody>
          <a:bodyPr>
            <a:normAutofit/>
          </a:bodyPr>
          <a:lstStyle/>
          <a:p>
            <a:r>
              <a:rPr lang="en-US" dirty="0"/>
              <a:t>The State of Developer Ecosystem 2021</a:t>
            </a: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76841DA-1327-4ED5-99D9-8B9FB29A0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50110"/>
            <a:ext cx="4600811" cy="3487980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5ECC59F4-8D64-4E4E-AC06-D493688F7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873" y="1042705"/>
            <a:ext cx="547827" cy="397033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0B7170C9-6256-4DA3-9044-A99520D87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165" y="1216209"/>
            <a:ext cx="1209926" cy="374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147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199" y="452684"/>
            <a:ext cx="4878325" cy="1202836"/>
          </a:xfrm>
        </p:spPr>
        <p:txBody>
          <a:bodyPr>
            <a:noAutofit/>
          </a:bodyPr>
          <a:lstStyle/>
          <a:p>
            <a:r>
              <a:rPr lang="pl-PL" sz="4800" dirty="0"/>
              <a:t>Anders </a:t>
            </a:r>
            <a:r>
              <a:rPr lang="pl-PL" sz="4800" dirty="0" err="1"/>
              <a:t>Hejlsberg</a:t>
            </a:r>
            <a:endParaRPr lang="en-US" sz="4800" dirty="0"/>
          </a:p>
        </p:txBody>
      </p:sp>
      <p:pic>
        <p:nvPicPr>
          <p:cNvPr id="2054" name="Picture 6" descr="OPL3 – PopolonY2k rulez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5" y="1722516"/>
            <a:ext cx="2005810" cy="139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Anders Hejlsberg – Wikipedia, wolna encyklo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935" y="281175"/>
            <a:ext cx="3134775" cy="427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ependency Injection in TypeScript | by Dudu Popkhadze | Nov, 2021 | Level  Up Codi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360" y="3793390"/>
            <a:ext cx="1795924" cy="94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 Sharp (C#) Logo Vecto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311" y="2419045"/>
            <a:ext cx="1679755" cy="188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7442" y="281175"/>
            <a:ext cx="6252670" cy="763525"/>
          </a:xfrm>
        </p:spPr>
        <p:txBody>
          <a:bodyPr>
            <a:normAutofit/>
          </a:bodyPr>
          <a:lstStyle/>
          <a:p>
            <a:r>
              <a:rPr lang="pl-PL" dirty="0"/>
              <a:t>Kompilator C#</a:t>
            </a:r>
            <a:endParaRPr lang="en-US" dirty="0"/>
          </a:p>
        </p:txBody>
      </p:sp>
      <p:pic>
        <p:nvPicPr>
          <p:cNvPr id="3076" name="Picture 4" descr="Code Execution Pro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42" y="1044700"/>
            <a:ext cx="5039265" cy="353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00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Roslyn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/>
              <a:t>„Uniezależnienie” dostarczania kompilatora od środowiska uruchomieniowego (</a:t>
            </a:r>
            <a:r>
              <a:rPr lang="pl-PL" dirty="0" err="1"/>
              <a:t>runtime</a:t>
            </a:r>
            <a:r>
              <a:rPr lang="pl-PL" dirty="0"/>
              <a:t>)</a:t>
            </a:r>
          </a:p>
          <a:p>
            <a:r>
              <a:rPr lang="pl-PL" dirty="0"/>
              <a:t>Możliwość rozszerzania działania kompilatora – analizatory w czasie </a:t>
            </a:r>
            <a:r>
              <a:rPr lang="pl-PL" i="1" dirty="0" err="1">
                <a:solidFill>
                  <a:schemeClr val="accent2"/>
                </a:solidFill>
              </a:rPr>
              <a:t>compiler</a:t>
            </a:r>
            <a:r>
              <a:rPr lang="pl-PL" i="1" dirty="0">
                <a:solidFill>
                  <a:schemeClr val="accent2"/>
                </a:solidFill>
              </a:rPr>
              <a:t> </a:t>
            </a:r>
            <a:r>
              <a:rPr lang="pl-PL" i="1" dirty="0" err="1">
                <a:solidFill>
                  <a:schemeClr val="accent2"/>
                </a:solidFill>
              </a:rPr>
              <a:t>time</a:t>
            </a:r>
            <a:endParaRPr lang="pl-PL" i="1" dirty="0">
              <a:solidFill>
                <a:schemeClr val="accent2"/>
              </a:solidFill>
            </a:endParaRPr>
          </a:p>
          <a:p>
            <a:r>
              <a:rPr lang="pl-PL" dirty="0"/>
              <a:t>Publiczne API dostępne  w czasie </a:t>
            </a:r>
            <a:r>
              <a:rPr lang="pl-PL" i="1" dirty="0" err="1">
                <a:solidFill>
                  <a:schemeClr val="accent2"/>
                </a:solidFill>
              </a:rPr>
              <a:t>runtime</a:t>
            </a:r>
            <a:endParaRPr lang="pl-PL" i="1" dirty="0">
              <a:solidFill>
                <a:schemeClr val="accent2"/>
              </a:solidFill>
            </a:endParaRPr>
          </a:p>
          <a:p>
            <a:r>
              <a:rPr lang="pl-PL" i="1" dirty="0">
                <a:solidFill>
                  <a:srgbClr val="604A7B"/>
                </a:solidFill>
              </a:rPr>
              <a:t>https://github.com/dotnet/csharplang</a:t>
            </a:r>
          </a:p>
          <a:p>
            <a:r>
              <a:rPr lang="en-US" i="1" dirty="0">
                <a:solidFill>
                  <a:srgbClr val="604A7B"/>
                </a:solidFill>
              </a:rPr>
              <a:t>https://github.com/dotnet/roslyn</a:t>
            </a:r>
          </a:p>
        </p:txBody>
      </p:sp>
      <p:pic>
        <p:nvPicPr>
          <p:cNvPr id="5122" name="Picture 2" descr="GitHub - dotnet/roslyn: The Roslyn .NET compiler provides C# and Visual  Basic languages with rich code analysis APIs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245" y="691328"/>
            <a:ext cx="2290574" cy="126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NuGet i biblioteki .NET | Microsoft Doc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264" y="2113635"/>
            <a:ext cx="2278555" cy="69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itHub logo PNG">
            <a:extLst>
              <a:ext uri="{FF2B5EF4-FFF2-40B4-BE49-F238E27FC236}">
                <a16:creationId xmlns:a16="http://schemas.microsoft.com/office/drawing/2014/main" id="{9096A007-2D2D-495C-BCDE-E68ED6667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870" y="2898860"/>
            <a:ext cx="1655520" cy="165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071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Roslyn</a:t>
            </a:r>
            <a:r>
              <a:rPr lang="pl-PL" dirty="0"/>
              <a:t> API</a:t>
            </a:r>
            <a:endParaRPr lang="en-US" dirty="0"/>
          </a:p>
        </p:txBody>
      </p:sp>
      <p:pic>
        <p:nvPicPr>
          <p:cNvPr id="4098" name="Picture 2" descr="02-compiler-as-a-serv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9" y="1197405"/>
            <a:ext cx="7908491" cy="351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883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Omnisharp</a:t>
            </a:r>
            <a:endParaRPr lang="en-US" dirty="0"/>
          </a:p>
        </p:txBody>
      </p:sp>
      <p:pic>
        <p:nvPicPr>
          <p:cNvPr id="6146" name="Picture 2" descr="http://www.omnisharp.net/images/logo-tex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112" y="128470"/>
            <a:ext cx="3267075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at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60" y="1655520"/>
            <a:ext cx="1670605" cy="1670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bracket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896" y="3252365"/>
            <a:ext cx="1725938" cy="172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emac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130" y="1682542"/>
            <a:ext cx="1679755" cy="167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sublim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5770" y="3326125"/>
            <a:ext cx="1515030" cy="151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vi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705" y="1729279"/>
            <a:ext cx="1523086" cy="152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 descr="vscod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791" y="3246605"/>
            <a:ext cx="1527050" cy="152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760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C# 1.0 (Visual Studio 2002)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S</a:t>
            </a:r>
            <a:r>
              <a:rPr lang="en-US" dirty="0" err="1"/>
              <a:t>imple</a:t>
            </a:r>
            <a:r>
              <a:rPr lang="en-US" dirty="0"/>
              <a:t>, modern, general-purpose object-oriented </a:t>
            </a:r>
            <a:r>
              <a:rPr lang="en-US" dirty="0" err="1"/>
              <a:t>languag</a:t>
            </a:r>
            <a:r>
              <a:rPr lang="pl-PL" dirty="0"/>
              <a:t>e.</a:t>
            </a:r>
          </a:p>
          <a:p>
            <a:r>
              <a:rPr lang="pl-PL" dirty="0" err="1"/>
              <a:t>Classes</a:t>
            </a:r>
            <a:r>
              <a:rPr lang="pl-PL" dirty="0"/>
              <a:t>, </a:t>
            </a:r>
            <a:r>
              <a:rPr lang="pl-PL" dirty="0" err="1"/>
              <a:t>structs</a:t>
            </a:r>
            <a:r>
              <a:rPr lang="pl-PL" dirty="0"/>
              <a:t>, </a:t>
            </a:r>
            <a:r>
              <a:rPr lang="pl-PL" dirty="0" err="1"/>
              <a:t>interfaces</a:t>
            </a:r>
            <a:r>
              <a:rPr lang="pl-PL" dirty="0"/>
              <a:t>, </a:t>
            </a:r>
            <a:r>
              <a:rPr lang="pl-PL" dirty="0" err="1"/>
              <a:t>events</a:t>
            </a:r>
            <a:r>
              <a:rPr lang="pl-PL" dirty="0"/>
              <a:t>, </a:t>
            </a:r>
            <a:r>
              <a:rPr lang="pl-PL" dirty="0" err="1"/>
              <a:t>properties</a:t>
            </a:r>
            <a:r>
              <a:rPr lang="pl-PL" dirty="0"/>
              <a:t>, </a:t>
            </a:r>
            <a:r>
              <a:rPr lang="pl-PL" dirty="0" err="1"/>
              <a:t>delegates</a:t>
            </a:r>
            <a:r>
              <a:rPr lang="pl-PL" dirty="0"/>
              <a:t>, </a:t>
            </a:r>
            <a:r>
              <a:rPr lang="pl-PL" dirty="0" err="1"/>
              <a:t>operators</a:t>
            </a:r>
            <a:r>
              <a:rPr lang="pl-PL" dirty="0"/>
              <a:t>, </a:t>
            </a:r>
            <a:r>
              <a:rPr lang="pl-PL" dirty="0" err="1"/>
              <a:t>attributes</a:t>
            </a:r>
            <a:endParaRPr lang="pl-PL" dirty="0"/>
          </a:p>
          <a:p>
            <a:r>
              <a:rPr lang="pl-PL" dirty="0"/>
              <a:t>Koledzy: Visual Basic .NET, C#, J#, Jscript.NET</a:t>
            </a:r>
          </a:p>
          <a:p>
            <a:pPr marL="0" indent="0">
              <a:buNone/>
            </a:pPr>
            <a:endParaRPr lang="pl-PL" i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799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353</Words>
  <Application>Microsoft Office PowerPoint</Application>
  <PresentationFormat>Pokaz na ekranie (16:9)</PresentationFormat>
  <Paragraphs>81</Paragraphs>
  <Slides>19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Quo vadis C# ?</vt:lpstr>
      <vt:lpstr>Agenda</vt:lpstr>
      <vt:lpstr>The State of Developer Ecosystem 2021</vt:lpstr>
      <vt:lpstr>Anders Hejlsberg</vt:lpstr>
      <vt:lpstr>Kompilator C#</vt:lpstr>
      <vt:lpstr>Roslyn</vt:lpstr>
      <vt:lpstr>Roslyn API</vt:lpstr>
      <vt:lpstr>Omnisharp</vt:lpstr>
      <vt:lpstr>C# 1.0 (Visual Studio 2002)</vt:lpstr>
      <vt:lpstr>C# 2.0 (Visual Studio 2005)</vt:lpstr>
      <vt:lpstr>C# 3.0 (Visual Studio 2008)</vt:lpstr>
      <vt:lpstr>C# 4.0 (Visual Studio 2010)</vt:lpstr>
      <vt:lpstr>C# 5.0 (Visual Studio 2012)</vt:lpstr>
      <vt:lpstr>C# 6.0 (Visual Studio 2015)</vt:lpstr>
      <vt:lpstr>C# 7.0 (2017)</vt:lpstr>
      <vt:lpstr>C# 8 (2019, .NET Core 3.0, .NET Runtime 4.8)</vt:lpstr>
      <vt:lpstr>C# 9 (.NET 5)</vt:lpstr>
      <vt:lpstr>C# 10 (.NET 6)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2021-12-05T21:46:20Z</dcterms:modified>
</cp:coreProperties>
</file>