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7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58" r:id="rId20"/>
    <p:sldId id="262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533D40"/>
    <a:srgbClr val="483436"/>
    <a:srgbClr val="745350"/>
    <a:srgbClr val="E4CFCE"/>
    <a:srgbClr val="FFB7E5"/>
    <a:srgbClr val="FF9BDB"/>
    <a:srgbClr val="FF9BC1"/>
    <a:srgbClr val="F0DACA"/>
    <a:srgbClr val="946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8" y="-1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4324" y="433880"/>
            <a:ext cx="3754328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324" y="1960930"/>
            <a:ext cx="3754328" cy="80538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7" y="141882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7846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Quo </a:t>
            </a:r>
            <a:r>
              <a:rPr lang="pl-PL" sz="4400" dirty="0" err="1" smtClean="0"/>
              <a:t>vadis</a:t>
            </a:r>
            <a:r>
              <a:rPr lang="pl-PL" sz="4400" dirty="0" smtClean="0"/>
              <a:t> C#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C# 2.0 (Visual Studio 2005)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solidFill>
                  <a:srgbClr val="C00000"/>
                </a:solidFill>
              </a:rPr>
              <a:t>Generics</a:t>
            </a:r>
            <a:r>
              <a:rPr lang="pl-PL" dirty="0" smtClean="0">
                <a:solidFill>
                  <a:srgbClr val="C00000"/>
                </a:solidFill>
              </a:rPr>
              <a:t> (!!!)</a:t>
            </a:r>
          </a:p>
          <a:p>
            <a:r>
              <a:rPr lang="pl-PL" dirty="0" err="1" smtClean="0"/>
              <a:t>Iterators</a:t>
            </a:r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2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C# 3.0 (Visual Studio 2008)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LINQ (DSL – </a:t>
            </a:r>
            <a:r>
              <a:rPr lang="pl-PL" dirty="0" err="1" smtClean="0">
                <a:solidFill>
                  <a:srgbClr val="C00000"/>
                </a:solidFill>
              </a:rPr>
              <a:t>Domain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S</a:t>
            </a:r>
            <a:r>
              <a:rPr lang="pl-PL" dirty="0" err="1" smtClean="0">
                <a:solidFill>
                  <a:srgbClr val="C00000"/>
                </a:solidFill>
              </a:rPr>
              <a:t>pecific</a:t>
            </a:r>
            <a:r>
              <a:rPr lang="pl-PL" dirty="0" smtClean="0">
                <a:solidFill>
                  <a:srgbClr val="C00000"/>
                </a:solidFill>
              </a:rPr>
              <a:t> Language)</a:t>
            </a:r>
          </a:p>
          <a:p>
            <a:pPr lvl="1"/>
            <a:r>
              <a:rPr lang="pl-PL" dirty="0" smtClean="0"/>
              <a:t>Query </a:t>
            </a:r>
            <a:r>
              <a:rPr lang="pl-PL" dirty="0" err="1" smtClean="0"/>
              <a:t>expressions</a:t>
            </a:r>
            <a:endParaRPr lang="pl-PL" dirty="0" smtClean="0"/>
          </a:p>
          <a:p>
            <a:pPr lvl="1"/>
            <a:r>
              <a:rPr lang="pl-PL" dirty="0" err="1" smtClean="0"/>
              <a:t>Anonymous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endParaRPr lang="pl-PL" dirty="0" smtClean="0"/>
          </a:p>
          <a:p>
            <a:pPr lvl="1"/>
            <a:r>
              <a:rPr lang="pl-PL" dirty="0" err="1" smtClean="0"/>
              <a:t>Implicitly</a:t>
            </a:r>
            <a:r>
              <a:rPr lang="pl-PL" dirty="0" smtClean="0"/>
              <a:t> </a:t>
            </a:r>
            <a:r>
              <a:rPr lang="pl-PL" dirty="0" err="1" smtClean="0"/>
              <a:t>typed</a:t>
            </a:r>
            <a:r>
              <a:rPr lang="pl-PL" dirty="0" smtClean="0"/>
              <a:t> </a:t>
            </a:r>
            <a:r>
              <a:rPr lang="pl-PL" dirty="0" err="1" smtClean="0"/>
              <a:t>local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r>
              <a:rPr lang="pl-PL" dirty="0" smtClean="0"/>
              <a:t> (</a:t>
            </a:r>
            <a:r>
              <a:rPr lang="pl-PL" dirty="0" err="1" smtClean="0"/>
              <a:t>var</a:t>
            </a:r>
            <a:r>
              <a:rPr lang="pl-PL" dirty="0" smtClean="0"/>
              <a:t>!)</a:t>
            </a:r>
          </a:p>
          <a:p>
            <a:r>
              <a:rPr lang="pl-PL" dirty="0" smtClean="0"/>
              <a:t>Object and </a:t>
            </a:r>
            <a:r>
              <a:rPr lang="pl-PL" dirty="0" err="1" smtClean="0"/>
              <a:t>collection</a:t>
            </a:r>
            <a:r>
              <a:rPr lang="pl-PL" dirty="0" smtClean="0"/>
              <a:t> </a:t>
            </a:r>
            <a:r>
              <a:rPr lang="pl-PL" dirty="0" err="1" smtClean="0"/>
              <a:t>initializers</a:t>
            </a:r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6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C# 4.0 (Visual Studio 2010)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solidFill>
                  <a:srgbClr val="C00000"/>
                </a:solidFill>
              </a:rPr>
              <a:t>Dynamic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 err="1" smtClean="0"/>
              <a:t>Generic</a:t>
            </a:r>
            <a:r>
              <a:rPr lang="pl-PL" dirty="0" smtClean="0"/>
              <a:t> </a:t>
            </a:r>
            <a:r>
              <a:rPr lang="pl-PL" dirty="0" err="1" smtClean="0"/>
              <a:t>Covariance</a:t>
            </a:r>
            <a:r>
              <a:rPr lang="pl-PL" dirty="0" smtClean="0"/>
              <a:t> </a:t>
            </a:r>
            <a:r>
              <a:rPr lang="pl-PL" dirty="0"/>
              <a:t>&amp; </a:t>
            </a:r>
            <a:r>
              <a:rPr lang="pl-PL" dirty="0" err="1"/>
              <a:t>Contravariance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2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C# 5.0 (Visual Studio 2012)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solidFill>
                  <a:srgbClr val="C00000"/>
                </a:solidFill>
              </a:rPr>
              <a:t>Asynchronous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members</a:t>
            </a:r>
            <a:endParaRPr lang="pl-PL" dirty="0" smtClean="0">
              <a:solidFill>
                <a:srgbClr val="C00000"/>
              </a:solidFill>
            </a:endParaRPr>
          </a:p>
          <a:p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C# 6.0 (Visual Studio 2015)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>
                <a:solidFill>
                  <a:srgbClr val="604A7B"/>
                </a:solidFill>
              </a:rPr>
              <a:t>Roslyn</a:t>
            </a:r>
            <a:endParaRPr lang="pl-PL" dirty="0" smtClean="0">
              <a:solidFill>
                <a:srgbClr val="604A7B"/>
              </a:solidFill>
            </a:endParaRPr>
          </a:p>
          <a:p>
            <a:r>
              <a:rPr lang="pl-PL" dirty="0" err="1" smtClean="0">
                <a:solidFill>
                  <a:srgbClr val="604A7B"/>
                </a:solidFill>
              </a:rPr>
              <a:t>Eliminating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boilerplate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err="1" smtClean="0">
                <a:solidFill>
                  <a:srgbClr val="604A7B"/>
                </a:solidFill>
              </a:rPr>
              <a:t>Static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imports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smtClean="0">
                <a:solidFill>
                  <a:srgbClr val="604A7B"/>
                </a:solidFill>
              </a:rPr>
              <a:t>Auto-</a:t>
            </a:r>
            <a:r>
              <a:rPr lang="pl-PL" dirty="0" err="1" smtClean="0">
                <a:solidFill>
                  <a:srgbClr val="604A7B"/>
                </a:solidFill>
              </a:rPr>
              <a:t>property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initializers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err="1" smtClean="0">
                <a:solidFill>
                  <a:srgbClr val="604A7B"/>
                </a:solidFill>
              </a:rPr>
              <a:t>Expression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bodied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members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smtClean="0">
                <a:solidFill>
                  <a:srgbClr val="604A7B"/>
                </a:solidFill>
              </a:rPr>
              <a:t>String </a:t>
            </a:r>
            <a:r>
              <a:rPr lang="pl-PL" dirty="0" err="1" smtClean="0">
                <a:solidFill>
                  <a:srgbClr val="604A7B"/>
                </a:solidFill>
              </a:rPr>
              <a:t>interpolation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err="1" smtClean="0">
                <a:solidFill>
                  <a:srgbClr val="604A7B"/>
                </a:solidFill>
              </a:rPr>
              <a:t>Nameof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smtClean="0">
                <a:solidFill>
                  <a:srgbClr val="604A7B"/>
                </a:solidFill>
              </a:rPr>
              <a:t>operator</a:t>
            </a:r>
          </a:p>
          <a:p>
            <a:pPr lvl="1"/>
            <a:r>
              <a:rPr lang="pl-PL" dirty="0" err="1" smtClean="0">
                <a:solidFill>
                  <a:srgbClr val="604A7B"/>
                </a:solidFill>
              </a:rPr>
              <a:t>Null</a:t>
            </a:r>
            <a:r>
              <a:rPr lang="pl-PL" dirty="0" smtClean="0">
                <a:solidFill>
                  <a:srgbClr val="604A7B"/>
                </a:solidFill>
              </a:rPr>
              <a:t> propagator</a:t>
            </a:r>
          </a:p>
          <a:p>
            <a:endParaRPr lang="pl-PL" dirty="0" smtClean="0">
              <a:solidFill>
                <a:srgbClr val="C00000"/>
              </a:solidFill>
            </a:endParaRPr>
          </a:p>
          <a:p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4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C# 7.0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solidFill>
                  <a:srgbClr val="604A7B"/>
                </a:solidFill>
              </a:rPr>
              <a:t>Pattern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matching</a:t>
            </a:r>
            <a:endParaRPr lang="pl-PL" dirty="0" smtClean="0">
              <a:solidFill>
                <a:srgbClr val="604A7B"/>
              </a:solidFill>
            </a:endParaRPr>
          </a:p>
          <a:p>
            <a:r>
              <a:rPr lang="pl-PL" dirty="0" err="1" smtClean="0">
                <a:solidFill>
                  <a:srgbClr val="604A7B"/>
                </a:solidFill>
              </a:rPr>
              <a:t>Tuples</a:t>
            </a:r>
            <a:endParaRPr lang="pl-PL" dirty="0" smtClean="0">
              <a:solidFill>
                <a:srgbClr val="604A7B"/>
              </a:solidFill>
            </a:endParaRPr>
          </a:p>
          <a:p>
            <a:r>
              <a:rPr lang="pl-PL" dirty="0" err="1" smtClean="0">
                <a:solidFill>
                  <a:srgbClr val="604A7B"/>
                </a:solidFill>
              </a:rPr>
              <a:t>Local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function</a:t>
            </a:r>
            <a:endParaRPr lang="pl-PL" dirty="0" smtClean="0">
              <a:solidFill>
                <a:srgbClr val="604A7B"/>
              </a:solidFill>
            </a:endParaRPr>
          </a:p>
          <a:p>
            <a:r>
              <a:rPr lang="pl-PL" dirty="0" err="1" smtClean="0">
                <a:solidFill>
                  <a:srgbClr val="604A7B"/>
                </a:solidFill>
              </a:rPr>
              <a:t>Incremental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updates</a:t>
            </a:r>
            <a:r>
              <a:rPr lang="pl-PL" dirty="0" smtClean="0">
                <a:solidFill>
                  <a:srgbClr val="604A7B"/>
                </a:solidFill>
              </a:rPr>
              <a:t> (7.1, 7.2, 7.3)</a:t>
            </a:r>
          </a:p>
          <a:p>
            <a:r>
              <a:rPr lang="pl-PL" dirty="0" err="1" smtClean="0">
                <a:solidFill>
                  <a:srgbClr val="C00000"/>
                </a:solidFill>
              </a:rPr>
              <a:t>Spans</a:t>
            </a:r>
            <a:r>
              <a:rPr lang="pl-PL" dirty="0" smtClean="0">
                <a:solidFill>
                  <a:srgbClr val="C00000"/>
                </a:solidFill>
              </a:rPr>
              <a:t> (7.2)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/>
          </a:bodyPr>
          <a:lstStyle/>
          <a:p>
            <a:r>
              <a:rPr lang="pl-PL" dirty="0" smtClean="0"/>
              <a:t>C# 8 (.NET </a:t>
            </a:r>
            <a:r>
              <a:rPr lang="pl-PL" dirty="0" err="1" smtClean="0"/>
              <a:t>Core</a:t>
            </a:r>
            <a:r>
              <a:rPr lang="pl-PL" dirty="0" smtClean="0"/>
              <a:t> 3.0, .NET Runtime 4.8)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>
                <a:solidFill>
                  <a:srgbClr val="604A7B"/>
                </a:solidFill>
              </a:rPr>
              <a:t>Pierwszy kompilator z funkcjami dedykowanymi dla .NET </a:t>
            </a:r>
            <a:r>
              <a:rPr lang="pl-PL" dirty="0" err="1" smtClean="0">
                <a:solidFill>
                  <a:srgbClr val="604A7B"/>
                </a:solidFill>
              </a:rPr>
              <a:t>Core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err="1" smtClean="0">
                <a:solidFill>
                  <a:srgbClr val="604A7B"/>
                </a:solidFill>
              </a:rPr>
              <a:t>Asynchronous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streams</a:t>
            </a:r>
            <a:r>
              <a:rPr lang="pl-PL" dirty="0" smtClean="0">
                <a:solidFill>
                  <a:srgbClr val="604A7B"/>
                </a:solidFill>
              </a:rPr>
              <a:t> (</a:t>
            </a:r>
            <a:r>
              <a:rPr lang="pl-PL" dirty="0" err="1" smtClean="0">
                <a:solidFill>
                  <a:srgbClr val="604A7B"/>
                </a:solidFill>
              </a:rPr>
              <a:t>NuGet</a:t>
            </a:r>
            <a:r>
              <a:rPr lang="pl-PL" dirty="0" smtClean="0">
                <a:solidFill>
                  <a:srgbClr val="604A7B"/>
                </a:solidFill>
              </a:rPr>
              <a:t>   </a:t>
            </a:r>
            <a:r>
              <a:rPr lang="pl-PL" dirty="0" err="1" smtClean="0">
                <a:solidFill>
                  <a:srgbClr val="604A7B"/>
                </a:solidFill>
              </a:rPr>
              <a:t>Microsoft.Bcl.AsyncInterfaces</a:t>
            </a:r>
            <a:r>
              <a:rPr lang="pl-PL" dirty="0" smtClean="0">
                <a:solidFill>
                  <a:srgbClr val="604A7B"/>
                </a:solidFill>
              </a:rPr>
              <a:t>)</a:t>
            </a:r>
          </a:p>
          <a:p>
            <a:pPr lvl="1"/>
            <a:r>
              <a:rPr lang="pl-PL" dirty="0" err="1" smtClean="0">
                <a:solidFill>
                  <a:srgbClr val="604A7B"/>
                </a:solidFill>
              </a:rPr>
              <a:t>Indices</a:t>
            </a:r>
            <a:r>
              <a:rPr lang="pl-PL" dirty="0" smtClean="0">
                <a:solidFill>
                  <a:srgbClr val="604A7B"/>
                </a:solidFill>
              </a:rPr>
              <a:t> &amp; </a:t>
            </a:r>
            <a:r>
              <a:rPr lang="pl-PL" dirty="0" err="1" smtClean="0">
                <a:solidFill>
                  <a:srgbClr val="604A7B"/>
                </a:solidFill>
              </a:rPr>
              <a:t>ranges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err="1" smtClean="0">
                <a:solidFill>
                  <a:srgbClr val="604A7B"/>
                </a:solidFill>
              </a:rPr>
              <a:t>Default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interfaces</a:t>
            </a:r>
            <a:endParaRPr lang="pl-PL" dirty="0" smtClean="0">
              <a:solidFill>
                <a:srgbClr val="604A7B"/>
              </a:solidFill>
            </a:endParaRPr>
          </a:p>
          <a:p>
            <a:r>
              <a:rPr lang="pl-PL" dirty="0" err="1" smtClean="0">
                <a:solidFill>
                  <a:srgbClr val="C00000"/>
                </a:solidFill>
              </a:rPr>
              <a:t>Nullable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reference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types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604A7B"/>
                </a:solidFill>
              </a:rPr>
              <a:t>https://devblogs.microsoft.com/dotnet/building-c-8-0/</a:t>
            </a:r>
            <a:endParaRPr lang="pl-PL" dirty="0" smtClean="0">
              <a:solidFill>
                <a:srgbClr val="604A7B"/>
              </a:solidFill>
            </a:endParaRPr>
          </a:p>
          <a:p>
            <a:endParaRPr lang="pl-PL" dirty="0" smtClean="0">
              <a:solidFill>
                <a:srgbClr val="C00000"/>
              </a:solidFill>
            </a:endParaRPr>
          </a:p>
          <a:p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2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/>
          </a:bodyPr>
          <a:lstStyle/>
          <a:p>
            <a:r>
              <a:rPr lang="pl-PL" dirty="0" smtClean="0"/>
              <a:t>C# 9 (.NET 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solidFill>
                  <a:srgbClr val="604A7B"/>
                </a:solidFill>
              </a:rPr>
              <a:t>Records</a:t>
            </a:r>
            <a:endParaRPr lang="pl-PL" dirty="0" smtClean="0">
              <a:solidFill>
                <a:srgbClr val="604A7B"/>
              </a:solidFill>
            </a:endParaRPr>
          </a:p>
          <a:p>
            <a:r>
              <a:rPr lang="pl-PL" dirty="0" err="1" smtClean="0">
                <a:solidFill>
                  <a:srgbClr val="604A7B"/>
                </a:solidFill>
              </a:rPr>
              <a:t>Code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generators</a:t>
            </a:r>
            <a:endParaRPr lang="pl-PL" dirty="0" smtClean="0">
              <a:solidFill>
                <a:srgbClr val="604A7B"/>
              </a:solidFill>
            </a:endParaRPr>
          </a:p>
          <a:p>
            <a:endParaRPr lang="pl-PL" dirty="0" smtClean="0">
              <a:solidFill>
                <a:srgbClr val="604A7B"/>
              </a:solidFill>
            </a:endParaRPr>
          </a:p>
          <a:p>
            <a:endParaRPr lang="pl-PL" dirty="0" smtClean="0">
              <a:solidFill>
                <a:srgbClr val="C00000"/>
              </a:solidFill>
            </a:endParaRPr>
          </a:p>
          <a:p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/>
          </a:bodyPr>
          <a:lstStyle/>
          <a:p>
            <a:r>
              <a:rPr lang="pl-PL" dirty="0" smtClean="0"/>
              <a:t>C# 10 (.NET 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604A7B"/>
                </a:solidFill>
              </a:rPr>
              <a:t>„</a:t>
            </a:r>
            <a:r>
              <a:rPr lang="pl-PL" dirty="0" err="1" smtClean="0">
                <a:solidFill>
                  <a:srgbClr val="604A7B"/>
                </a:solidFill>
              </a:rPr>
              <a:t>Minimap</a:t>
            </a:r>
            <a:r>
              <a:rPr lang="pl-PL" dirty="0" smtClean="0">
                <a:solidFill>
                  <a:srgbClr val="604A7B"/>
                </a:solidFill>
              </a:rPr>
              <a:t> API”</a:t>
            </a:r>
          </a:p>
          <a:p>
            <a:pPr lvl="1"/>
            <a:r>
              <a:rPr lang="pl-PL" dirty="0" smtClean="0">
                <a:solidFill>
                  <a:srgbClr val="604A7B"/>
                </a:solidFill>
              </a:rPr>
              <a:t>Global </a:t>
            </a:r>
            <a:r>
              <a:rPr lang="pl-PL" dirty="0" err="1" smtClean="0">
                <a:solidFill>
                  <a:srgbClr val="604A7B"/>
                </a:solidFill>
              </a:rPr>
              <a:t>using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smtClean="0">
                <a:solidFill>
                  <a:srgbClr val="604A7B"/>
                </a:solidFill>
              </a:rPr>
              <a:t>File </a:t>
            </a:r>
            <a:r>
              <a:rPr lang="pl-PL" dirty="0" err="1" smtClean="0">
                <a:solidFill>
                  <a:srgbClr val="604A7B"/>
                </a:solidFill>
              </a:rPr>
              <a:t>scoped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namespaces</a:t>
            </a:r>
            <a:endParaRPr lang="pl-PL" dirty="0" smtClean="0">
              <a:solidFill>
                <a:srgbClr val="604A7B"/>
              </a:solidFill>
            </a:endParaRPr>
          </a:p>
          <a:p>
            <a:pPr lvl="1"/>
            <a:r>
              <a:rPr lang="pl-PL" dirty="0" smtClean="0">
                <a:solidFill>
                  <a:srgbClr val="604A7B"/>
                </a:solidFill>
              </a:rPr>
              <a:t>Lambda </a:t>
            </a:r>
            <a:r>
              <a:rPr lang="pl-PL" dirty="0" err="1" smtClean="0">
                <a:solidFill>
                  <a:srgbClr val="604A7B"/>
                </a:solidFill>
              </a:rPr>
              <a:t>improvements</a:t>
            </a:r>
            <a:r>
              <a:rPr lang="pl-PL" dirty="0" smtClean="0">
                <a:solidFill>
                  <a:srgbClr val="604A7B"/>
                </a:solidFill>
              </a:rPr>
              <a:t> (</a:t>
            </a:r>
            <a:r>
              <a:rPr lang="pl-PL" dirty="0" err="1" smtClean="0">
                <a:solidFill>
                  <a:srgbClr val="604A7B"/>
                </a:solidFill>
              </a:rPr>
              <a:t>attributes</a:t>
            </a:r>
            <a:r>
              <a:rPr lang="pl-PL" dirty="0" smtClean="0">
                <a:solidFill>
                  <a:srgbClr val="604A7B"/>
                </a:solidFill>
              </a:rPr>
              <a:t>, </a:t>
            </a:r>
            <a:r>
              <a:rPr lang="pl-PL" dirty="0" err="1" smtClean="0">
                <a:solidFill>
                  <a:srgbClr val="604A7B"/>
                </a:solidFill>
              </a:rPr>
              <a:t>explicit</a:t>
            </a:r>
            <a:r>
              <a:rPr lang="pl-PL" dirty="0" smtClean="0">
                <a:solidFill>
                  <a:srgbClr val="604A7B"/>
                </a:solidFill>
              </a:rPr>
              <a:t> return </a:t>
            </a:r>
            <a:r>
              <a:rPr lang="pl-PL" dirty="0" err="1" smtClean="0">
                <a:solidFill>
                  <a:srgbClr val="604A7B"/>
                </a:solidFill>
              </a:rPr>
              <a:t>type</a:t>
            </a:r>
            <a:r>
              <a:rPr lang="pl-PL" dirty="0" smtClean="0">
                <a:solidFill>
                  <a:srgbClr val="604A7B"/>
                </a:solidFill>
              </a:rPr>
              <a:t>, </a:t>
            </a:r>
            <a:r>
              <a:rPr lang="pl-PL" dirty="0" err="1" smtClean="0">
                <a:solidFill>
                  <a:srgbClr val="604A7B"/>
                </a:solidFill>
              </a:rPr>
              <a:t>infer</a:t>
            </a:r>
            <a:r>
              <a:rPr lang="pl-PL" dirty="0" smtClean="0">
                <a:solidFill>
                  <a:srgbClr val="604A7B"/>
                </a:solidFill>
              </a:rPr>
              <a:t> </a:t>
            </a:r>
            <a:r>
              <a:rPr lang="pl-PL" dirty="0" err="1" smtClean="0">
                <a:solidFill>
                  <a:srgbClr val="604A7B"/>
                </a:solidFill>
              </a:rPr>
              <a:t>type</a:t>
            </a:r>
            <a:r>
              <a:rPr lang="pl-PL" dirty="0" smtClean="0">
                <a:solidFill>
                  <a:srgbClr val="604A7B"/>
                </a:solidFill>
              </a:rPr>
              <a:t>)</a:t>
            </a:r>
          </a:p>
          <a:p>
            <a:r>
              <a:rPr lang="pl-PL" dirty="0" err="1">
                <a:solidFill>
                  <a:srgbClr val="604A7B"/>
                </a:solidFill>
              </a:rPr>
              <a:t>Generic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smtClean="0">
                <a:solidFill>
                  <a:srgbClr val="604A7B"/>
                </a:solidFill>
              </a:rPr>
              <a:t>Math (</a:t>
            </a:r>
            <a:r>
              <a:rPr lang="pl-PL" dirty="0" err="1" smtClean="0">
                <a:solidFill>
                  <a:srgbClr val="604A7B"/>
                </a:solidFill>
              </a:rPr>
              <a:t>preview</a:t>
            </a:r>
            <a:r>
              <a:rPr lang="pl-PL" dirty="0" smtClean="0">
                <a:solidFill>
                  <a:srgbClr val="604A7B"/>
                </a:solidFill>
              </a:rPr>
              <a:t>!)</a:t>
            </a:r>
            <a:endParaRPr lang="pl-PL" dirty="0">
              <a:solidFill>
                <a:srgbClr val="604A7B"/>
              </a:solidFill>
            </a:endParaRPr>
          </a:p>
          <a:p>
            <a:endParaRPr lang="pl-PL" dirty="0" smtClean="0">
              <a:solidFill>
                <a:srgbClr val="604A7B"/>
              </a:solidFill>
            </a:endParaRPr>
          </a:p>
          <a:p>
            <a:endParaRPr lang="pl-PL" dirty="0" smtClean="0">
              <a:solidFill>
                <a:srgbClr val="C00000"/>
              </a:solidFill>
            </a:endParaRPr>
          </a:p>
          <a:p>
            <a:endParaRPr lang="pl-PL" dirty="0" smtClean="0"/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4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Początki – kto za tym wszystkim stoi</a:t>
            </a:r>
            <a:endParaRPr lang="en-US" dirty="0"/>
          </a:p>
          <a:p>
            <a:r>
              <a:rPr lang="pl-PL" dirty="0"/>
              <a:t>Odrobina teorii… (kompilator, </a:t>
            </a:r>
            <a:r>
              <a:rPr lang="pl-PL" dirty="0" err="1"/>
              <a:t>lekser</a:t>
            </a:r>
            <a:r>
              <a:rPr lang="pl-PL" dirty="0"/>
              <a:t>, </a:t>
            </a:r>
            <a:r>
              <a:rPr lang="pl-PL" dirty="0" err="1"/>
              <a:t>parser</a:t>
            </a:r>
            <a:r>
              <a:rPr lang="pl-PL" dirty="0"/>
              <a:t> i inne mądre słowa)</a:t>
            </a:r>
            <a:endParaRPr lang="en-US" dirty="0"/>
          </a:p>
          <a:p>
            <a:r>
              <a:rPr lang="pl-PL" dirty="0"/>
              <a:t>Kamienie milowe </a:t>
            </a:r>
            <a:endParaRPr lang="en-US" dirty="0"/>
          </a:p>
          <a:p>
            <a:r>
              <a:rPr lang="pl-PL" dirty="0"/>
              <a:t>Przyszłość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353964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4878325" cy="1202836"/>
          </a:xfrm>
        </p:spPr>
        <p:txBody>
          <a:bodyPr>
            <a:noAutofit/>
          </a:bodyPr>
          <a:lstStyle/>
          <a:p>
            <a:r>
              <a:rPr lang="pl-PL" sz="4800" dirty="0" smtClean="0"/>
              <a:t>Anders </a:t>
            </a:r>
            <a:r>
              <a:rPr lang="pl-PL" sz="4800" dirty="0" err="1" smtClean="0"/>
              <a:t>Hejlsberg</a:t>
            </a:r>
            <a:endParaRPr lang="en-US" sz="4800" dirty="0"/>
          </a:p>
        </p:txBody>
      </p:sp>
      <p:pic>
        <p:nvPicPr>
          <p:cNvPr id="2054" name="Picture 6" descr="OPL3 – PopolonY2k rule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722516"/>
            <a:ext cx="2005810" cy="13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nders Hejlsberg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281175"/>
            <a:ext cx="3134775" cy="42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pendency Injection in TypeScript | by Dudu Popkhadze | Nov, 2021 | Level  Up Co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3793390"/>
            <a:ext cx="1795924" cy="94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 Sharp (C#) Logo Vec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09" y="2419045"/>
            <a:ext cx="1679755" cy="1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 działa kompilacja C#</a:t>
            </a:r>
            <a:endParaRPr lang="en-US" dirty="0"/>
          </a:p>
        </p:txBody>
      </p:sp>
      <p:pic>
        <p:nvPicPr>
          <p:cNvPr id="3076" name="Picture 4" descr="Code Execu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197405"/>
            <a:ext cx="5039265" cy="35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Roslyn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„Uniezależnienie” dostarczania kompilatora od środowiska uruchomieniowego (</a:t>
            </a:r>
            <a:r>
              <a:rPr lang="pl-PL" dirty="0" err="1" smtClean="0"/>
              <a:t>runtime</a:t>
            </a:r>
            <a:r>
              <a:rPr lang="pl-PL" dirty="0" smtClean="0"/>
              <a:t>)</a:t>
            </a:r>
          </a:p>
          <a:p>
            <a:r>
              <a:rPr lang="pl-PL" dirty="0" smtClean="0"/>
              <a:t>Możliwość rozszerzania działania kompilatora – analizatory w czasie </a:t>
            </a:r>
            <a:r>
              <a:rPr lang="pl-PL" i="1" dirty="0" err="1" smtClean="0">
                <a:solidFill>
                  <a:schemeClr val="accent2"/>
                </a:solidFill>
              </a:rPr>
              <a:t>compiler</a:t>
            </a:r>
            <a:r>
              <a:rPr lang="pl-PL" i="1" dirty="0" smtClean="0">
                <a:solidFill>
                  <a:schemeClr val="accent2"/>
                </a:solidFill>
              </a:rPr>
              <a:t> </a:t>
            </a:r>
            <a:r>
              <a:rPr lang="pl-PL" i="1" dirty="0" err="1" smtClean="0">
                <a:solidFill>
                  <a:schemeClr val="accent2"/>
                </a:solidFill>
              </a:rPr>
              <a:t>time</a:t>
            </a:r>
            <a:endParaRPr lang="pl-PL" i="1" dirty="0" smtClean="0">
              <a:solidFill>
                <a:schemeClr val="accent2"/>
              </a:solidFill>
            </a:endParaRPr>
          </a:p>
          <a:p>
            <a:r>
              <a:rPr lang="pl-PL" dirty="0" smtClean="0"/>
              <a:t>Publiczne API dostępne  w czasie </a:t>
            </a:r>
            <a:r>
              <a:rPr lang="pl-PL" i="1" dirty="0" err="1" smtClean="0">
                <a:solidFill>
                  <a:schemeClr val="accent2"/>
                </a:solidFill>
              </a:rPr>
              <a:t>runtime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5122" name="Picture 2" descr="GitHub - dotnet/roslyn: The Roslyn .NET compiler provides C# and Visual  Basic languages with rich code analysis API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45" y="691328"/>
            <a:ext cx="2290574" cy="12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uGet i biblioteki .NET | Microsoft Do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64" y="2113635"/>
            <a:ext cx="2278555" cy="6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7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Roslyn</a:t>
            </a:r>
            <a:r>
              <a:rPr lang="pl-PL" dirty="0" smtClean="0"/>
              <a:t> API</a:t>
            </a:r>
            <a:endParaRPr lang="en-US" dirty="0"/>
          </a:p>
        </p:txBody>
      </p:sp>
      <p:pic>
        <p:nvPicPr>
          <p:cNvPr id="4098" name="Picture 2" descr="02-compiler-as-a-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9" y="1197405"/>
            <a:ext cx="7908491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Omnisharp</a:t>
            </a:r>
            <a:endParaRPr lang="en-US" dirty="0"/>
          </a:p>
        </p:txBody>
      </p:sp>
      <p:pic>
        <p:nvPicPr>
          <p:cNvPr id="6146" name="Picture 2" descr="http://www.omnisharp.net/images/logo-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8470"/>
            <a:ext cx="32670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655520"/>
            <a:ext cx="1670605" cy="16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rack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96" y="3252365"/>
            <a:ext cx="1725938" cy="17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ma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682542"/>
            <a:ext cx="1679755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ubli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3326125"/>
            <a:ext cx="1515030" cy="15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vi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729279"/>
            <a:ext cx="1523086" cy="15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vs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91" y="3246605"/>
            <a:ext cx="152705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6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3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C# 1.0 (Visual Studio 2002)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</a:t>
            </a:r>
            <a:r>
              <a:rPr lang="en-US" dirty="0" err="1" smtClean="0"/>
              <a:t>imple</a:t>
            </a:r>
            <a:r>
              <a:rPr lang="en-US" dirty="0"/>
              <a:t>, modern, general-purpose object-oriented </a:t>
            </a:r>
            <a:r>
              <a:rPr lang="en-US" dirty="0" err="1" smtClean="0"/>
              <a:t>languag</a:t>
            </a:r>
            <a:r>
              <a:rPr lang="pl-PL" dirty="0" smtClean="0"/>
              <a:t>e.</a:t>
            </a:r>
          </a:p>
          <a:p>
            <a:r>
              <a:rPr lang="pl-PL" dirty="0" err="1" smtClean="0"/>
              <a:t>Classes</a:t>
            </a:r>
            <a:r>
              <a:rPr lang="pl-PL" dirty="0" smtClean="0"/>
              <a:t>, </a:t>
            </a:r>
            <a:r>
              <a:rPr lang="pl-PL" dirty="0" err="1" smtClean="0"/>
              <a:t>structs</a:t>
            </a:r>
            <a:r>
              <a:rPr lang="pl-PL" dirty="0" smtClean="0"/>
              <a:t>, </a:t>
            </a:r>
            <a:r>
              <a:rPr lang="pl-PL" dirty="0" err="1" smtClean="0"/>
              <a:t>interfaces</a:t>
            </a:r>
            <a:r>
              <a:rPr lang="pl-PL" dirty="0" smtClean="0"/>
              <a:t>, </a:t>
            </a:r>
            <a:r>
              <a:rPr lang="pl-PL" dirty="0" err="1" smtClean="0"/>
              <a:t>events</a:t>
            </a:r>
            <a:r>
              <a:rPr lang="pl-PL" dirty="0" smtClean="0"/>
              <a:t>, </a:t>
            </a:r>
            <a:r>
              <a:rPr lang="pl-PL" dirty="0" err="1" smtClean="0"/>
              <a:t>properties</a:t>
            </a:r>
            <a:r>
              <a:rPr lang="pl-PL" dirty="0" smtClean="0"/>
              <a:t>, </a:t>
            </a:r>
            <a:r>
              <a:rPr lang="pl-PL" dirty="0" err="1" smtClean="0"/>
              <a:t>delegates</a:t>
            </a:r>
            <a:r>
              <a:rPr lang="pl-PL" dirty="0" smtClean="0"/>
              <a:t>, </a:t>
            </a:r>
            <a:r>
              <a:rPr lang="pl-PL" dirty="0" err="1" smtClean="0"/>
              <a:t>operators</a:t>
            </a:r>
            <a:r>
              <a:rPr lang="pl-PL" dirty="0" smtClean="0"/>
              <a:t>, </a:t>
            </a:r>
            <a:r>
              <a:rPr lang="pl-PL" dirty="0" err="1" smtClean="0"/>
              <a:t>attributes</a:t>
            </a:r>
            <a:endParaRPr lang="pl-PL" dirty="0" smtClean="0"/>
          </a:p>
          <a:p>
            <a:r>
              <a:rPr lang="pl-PL" dirty="0" smtClean="0"/>
              <a:t>Koledzy: Visual Basic .NET, C#, J#, Jscript.NET</a:t>
            </a:r>
          </a:p>
          <a:p>
            <a:pPr marL="0" indent="0">
              <a:buNone/>
            </a:pPr>
            <a:endParaRPr lang="pl-PL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Pokaz na ekranie (16:9)</PresentationFormat>
  <Paragraphs>95</Paragraphs>
  <Slides>21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Office Theme</vt:lpstr>
      <vt:lpstr>Quo vadis C# ?</vt:lpstr>
      <vt:lpstr>Agenda</vt:lpstr>
      <vt:lpstr>Anders Hejlsberg</vt:lpstr>
      <vt:lpstr>Jak działa kompilacja C#</vt:lpstr>
      <vt:lpstr>Roslyn</vt:lpstr>
      <vt:lpstr>Roslyn API</vt:lpstr>
      <vt:lpstr>Omnisharp</vt:lpstr>
      <vt:lpstr>Prezentacja programu PowerPoint</vt:lpstr>
      <vt:lpstr>C# 1.0 (Visual Studio 2002)</vt:lpstr>
      <vt:lpstr>C# 2.0 (Visual Studio 2005)</vt:lpstr>
      <vt:lpstr>C# 3.0 (Visual Studio 2008)</vt:lpstr>
      <vt:lpstr>C# 4.0 (Visual Studio 2010)</vt:lpstr>
      <vt:lpstr>C# 5.0 (Visual Studio 2012)</vt:lpstr>
      <vt:lpstr>C# 6.0 (Visual Studio 2015)</vt:lpstr>
      <vt:lpstr>C# 7.0</vt:lpstr>
      <vt:lpstr>C# 8 (.NET Core 3.0, .NET Runtime 4.8)</vt:lpstr>
      <vt:lpstr>C# 9 (.NET 5)</vt:lpstr>
      <vt:lpstr>C# 10 (.NET 6)</vt:lpstr>
      <vt:lpstr>Slide Title</vt:lpstr>
      <vt:lpstr>Slide Title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2021-12-05T10:49:32Z</dcterms:modified>
</cp:coreProperties>
</file>