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09"/>
    <p:restoredTop sz="94743"/>
  </p:normalViewPr>
  <p:slideViewPr>
    <p:cSldViewPr snapToGrid="0" snapToObjects="1">
      <p:cViewPr varScale="1">
        <p:scale>
          <a:sx n="132" d="100"/>
          <a:sy n="132" d="100"/>
        </p:scale>
        <p:origin x="1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Users\thomaswasnidge\Desktop\data_analysis\Projects\Portfolio\Crypto%20Project\cleaned_data\may_22_cleaned_data.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 Chart Plotting the Price</a:t>
            </a:r>
            <a:r>
              <a:rPr lang="en-US" baseline="0"/>
              <a:t> Of Bitcoin Against the Time of Year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Bitcoin!$E$1</c:f>
              <c:strCache>
                <c:ptCount val="1"/>
                <c:pt idx="0">
                  <c:v>Price($)</c:v>
                </c:pt>
              </c:strCache>
            </c:strRef>
          </c:tx>
          <c:spPr>
            <a:ln w="28575" cap="rnd">
              <a:solidFill>
                <a:schemeClr val="accent1"/>
              </a:solidFill>
              <a:round/>
            </a:ln>
            <a:effectLst/>
          </c:spPr>
          <c:marker>
            <c:symbol val="none"/>
          </c:marker>
          <c:cat>
            <c:strRef>
              <c:f>Bitcoin!$B$2:$B$474</c:f>
              <c:strCache>
                <c:ptCount val="473"/>
                <c:pt idx="0">
                  <c:v>Q2-2013</c:v>
                </c:pt>
                <c:pt idx="1">
                  <c:v>Q2-2013</c:v>
                </c:pt>
                <c:pt idx="2">
                  <c:v>Q2-2013</c:v>
                </c:pt>
                <c:pt idx="3">
                  <c:v>Q2-2013</c:v>
                </c:pt>
                <c:pt idx="4">
                  <c:v>Q2-2013</c:v>
                </c:pt>
                <c:pt idx="5">
                  <c:v>Q2-2013</c:v>
                </c:pt>
                <c:pt idx="6">
                  <c:v>Q2-2013</c:v>
                </c:pt>
                <c:pt idx="7">
                  <c:v>Q2-2013</c:v>
                </c:pt>
                <c:pt idx="8">
                  <c:v>Q2-2013</c:v>
                </c:pt>
                <c:pt idx="9">
                  <c:v>Q2-2013</c:v>
                </c:pt>
                <c:pt idx="10">
                  <c:v>Q3-2013</c:v>
                </c:pt>
                <c:pt idx="11">
                  <c:v>Q3-2013</c:v>
                </c:pt>
                <c:pt idx="12">
                  <c:v>Q3-2013</c:v>
                </c:pt>
                <c:pt idx="13">
                  <c:v>Q3-2013</c:v>
                </c:pt>
                <c:pt idx="14">
                  <c:v>Q3-2013</c:v>
                </c:pt>
                <c:pt idx="15">
                  <c:v>Q3-2013</c:v>
                </c:pt>
                <c:pt idx="16">
                  <c:v>Q3-2013</c:v>
                </c:pt>
                <c:pt idx="17">
                  <c:v>Q3-2013</c:v>
                </c:pt>
                <c:pt idx="18">
                  <c:v>Q3-2013</c:v>
                </c:pt>
                <c:pt idx="19">
                  <c:v>Q3-2013</c:v>
                </c:pt>
                <c:pt idx="20">
                  <c:v>Q3-2013</c:v>
                </c:pt>
                <c:pt idx="21">
                  <c:v>Q3-2013</c:v>
                </c:pt>
                <c:pt idx="22">
                  <c:v>Q3-2013</c:v>
                </c:pt>
                <c:pt idx="23">
                  <c:v>Q4-2013</c:v>
                </c:pt>
                <c:pt idx="24">
                  <c:v>Q4-2013</c:v>
                </c:pt>
                <c:pt idx="25">
                  <c:v>Q4-2013</c:v>
                </c:pt>
                <c:pt idx="26">
                  <c:v>Q4-2013</c:v>
                </c:pt>
                <c:pt idx="27">
                  <c:v>Q4-2013</c:v>
                </c:pt>
                <c:pt idx="28">
                  <c:v>Q4-2013</c:v>
                </c:pt>
                <c:pt idx="29">
                  <c:v>Q4-2013</c:v>
                </c:pt>
                <c:pt idx="30">
                  <c:v>Q4-2013</c:v>
                </c:pt>
                <c:pt idx="31">
                  <c:v>Q4-2013</c:v>
                </c:pt>
                <c:pt idx="32">
                  <c:v>Q4-2013</c:v>
                </c:pt>
                <c:pt idx="33">
                  <c:v>Q4-2013</c:v>
                </c:pt>
                <c:pt idx="34">
                  <c:v>Q4-2013</c:v>
                </c:pt>
                <c:pt idx="35">
                  <c:v>Q4-2013</c:v>
                </c:pt>
                <c:pt idx="36">
                  <c:v>Q1-2014</c:v>
                </c:pt>
                <c:pt idx="37">
                  <c:v>Q1-2014</c:v>
                </c:pt>
                <c:pt idx="38">
                  <c:v>Q1-2014</c:v>
                </c:pt>
                <c:pt idx="39">
                  <c:v>Q1-2014</c:v>
                </c:pt>
                <c:pt idx="40">
                  <c:v>Q1-2014</c:v>
                </c:pt>
                <c:pt idx="41">
                  <c:v>Q1-2014</c:v>
                </c:pt>
                <c:pt idx="42">
                  <c:v>Q1-2014</c:v>
                </c:pt>
                <c:pt idx="43">
                  <c:v>Q1-2014</c:v>
                </c:pt>
                <c:pt idx="44">
                  <c:v>Q1-2014</c:v>
                </c:pt>
                <c:pt idx="45">
                  <c:v>Q1-2014</c:v>
                </c:pt>
                <c:pt idx="46">
                  <c:v>Q1-2014</c:v>
                </c:pt>
                <c:pt idx="47">
                  <c:v>Q1-2014</c:v>
                </c:pt>
                <c:pt idx="48">
                  <c:v>Q1-2014</c:v>
                </c:pt>
                <c:pt idx="49">
                  <c:v>Q2-2014</c:v>
                </c:pt>
                <c:pt idx="50">
                  <c:v>Q2-2014</c:v>
                </c:pt>
                <c:pt idx="51">
                  <c:v>Q2-2014</c:v>
                </c:pt>
                <c:pt idx="52">
                  <c:v>Q2-2014</c:v>
                </c:pt>
                <c:pt idx="53">
                  <c:v>Q2-2014</c:v>
                </c:pt>
                <c:pt idx="54">
                  <c:v>Q2-2014</c:v>
                </c:pt>
                <c:pt idx="55">
                  <c:v>Q2-2014</c:v>
                </c:pt>
                <c:pt idx="56">
                  <c:v>Q2-2014</c:v>
                </c:pt>
                <c:pt idx="57">
                  <c:v>Q2-2014</c:v>
                </c:pt>
                <c:pt idx="58">
                  <c:v>Q2-2014</c:v>
                </c:pt>
                <c:pt idx="59">
                  <c:v>Q2-2014</c:v>
                </c:pt>
                <c:pt idx="60">
                  <c:v>Q2-2014</c:v>
                </c:pt>
                <c:pt idx="61">
                  <c:v>Q2-2014</c:v>
                </c:pt>
                <c:pt idx="62">
                  <c:v>Q3-2014</c:v>
                </c:pt>
                <c:pt idx="63">
                  <c:v>Q3-2014</c:v>
                </c:pt>
                <c:pt idx="64">
                  <c:v>Q3-2014</c:v>
                </c:pt>
                <c:pt idx="65">
                  <c:v>Q3-2014</c:v>
                </c:pt>
                <c:pt idx="66">
                  <c:v>Q3-2014</c:v>
                </c:pt>
                <c:pt idx="67">
                  <c:v>Q3-2014</c:v>
                </c:pt>
                <c:pt idx="68">
                  <c:v>Q3-2014</c:v>
                </c:pt>
                <c:pt idx="69">
                  <c:v>Q3-2014</c:v>
                </c:pt>
                <c:pt idx="70">
                  <c:v>Q3-2014</c:v>
                </c:pt>
                <c:pt idx="71">
                  <c:v>Q3-2014</c:v>
                </c:pt>
                <c:pt idx="72">
                  <c:v>Q3-2014</c:v>
                </c:pt>
                <c:pt idx="73">
                  <c:v>Q3-2014</c:v>
                </c:pt>
                <c:pt idx="74">
                  <c:v>Q3-2014</c:v>
                </c:pt>
                <c:pt idx="75">
                  <c:v>Q4-2014</c:v>
                </c:pt>
                <c:pt idx="76">
                  <c:v>Q4-2014</c:v>
                </c:pt>
                <c:pt idx="77">
                  <c:v>Q4-2014</c:v>
                </c:pt>
                <c:pt idx="78">
                  <c:v>Q4-2014</c:v>
                </c:pt>
                <c:pt idx="79">
                  <c:v>Q4-2014</c:v>
                </c:pt>
                <c:pt idx="80">
                  <c:v>Q4-2014</c:v>
                </c:pt>
                <c:pt idx="81">
                  <c:v>Q4-2014</c:v>
                </c:pt>
                <c:pt idx="82">
                  <c:v>Q4-2014</c:v>
                </c:pt>
                <c:pt idx="83">
                  <c:v>Q4-2014</c:v>
                </c:pt>
                <c:pt idx="84">
                  <c:v>Q4-2014</c:v>
                </c:pt>
                <c:pt idx="85">
                  <c:v>Q4-2014</c:v>
                </c:pt>
                <c:pt idx="86">
                  <c:v>Q4-2014</c:v>
                </c:pt>
                <c:pt idx="87">
                  <c:v>Q4-2014</c:v>
                </c:pt>
                <c:pt idx="88">
                  <c:v>Q1-2015</c:v>
                </c:pt>
                <c:pt idx="89">
                  <c:v>Q1-2015</c:v>
                </c:pt>
                <c:pt idx="90">
                  <c:v>Q1-2015</c:v>
                </c:pt>
                <c:pt idx="91">
                  <c:v>Q1-2015</c:v>
                </c:pt>
                <c:pt idx="92">
                  <c:v>Q1-2015</c:v>
                </c:pt>
                <c:pt idx="93">
                  <c:v>Q1-2015</c:v>
                </c:pt>
                <c:pt idx="94">
                  <c:v>Q1-2015</c:v>
                </c:pt>
                <c:pt idx="95">
                  <c:v>Q1-2015</c:v>
                </c:pt>
                <c:pt idx="96">
                  <c:v>Q1-2015</c:v>
                </c:pt>
                <c:pt idx="97">
                  <c:v>Q1-2015</c:v>
                </c:pt>
                <c:pt idx="98">
                  <c:v>Q1-2015</c:v>
                </c:pt>
                <c:pt idx="99">
                  <c:v>Q1-2015</c:v>
                </c:pt>
                <c:pt idx="100">
                  <c:v>Q1-2015</c:v>
                </c:pt>
                <c:pt idx="101">
                  <c:v>Q2-2015</c:v>
                </c:pt>
                <c:pt idx="102">
                  <c:v>Q2-2015</c:v>
                </c:pt>
                <c:pt idx="103">
                  <c:v>Q2-2015</c:v>
                </c:pt>
                <c:pt idx="104">
                  <c:v>Q2-2015</c:v>
                </c:pt>
                <c:pt idx="105">
                  <c:v>Q2-2015</c:v>
                </c:pt>
                <c:pt idx="106">
                  <c:v>Q2-2015</c:v>
                </c:pt>
                <c:pt idx="107">
                  <c:v>Q2-2015</c:v>
                </c:pt>
                <c:pt idx="108">
                  <c:v>Q2-2015</c:v>
                </c:pt>
                <c:pt idx="109">
                  <c:v>Q2-2015</c:v>
                </c:pt>
                <c:pt idx="110">
                  <c:v>Q2-2015</c:v>
                </c:pt>
                <c:pt idx="111">
                  <c:v>Q2-2015</c:v>
                </c:pt>
                <c:pt idx="112">
                  <c:v>Q2-2015</c:v>
                </c:pt>
                <c:pt idx="113">
                  <c:v>Q2-2015</c:v>
                </c:pt>
                <c:pt idx="114">
                  <c:v>Q3-2015</c:v>
                </c:pt>
                <c:pt idx="115">
                  <c:v>Q3-2015</c:v>
                </c:pt>
                <c:pt idx="116">
                  <c:v>Q3-2015</c:v>
                </c:pt>
                <c:pt idx="117">
                  <c:v>Q3-2015</c:v>
                </c:pt>
                <c:pt idx="118">
                  <c:v>Q3-2015</c:v>
                </c:pt>
                <c:pt idx="119">
                  <c:v>Q3-2015</c:v>
                </c:pt>
                <c:pt idx="120">
                  <c:v>Q3-2015</c:v>
                </c:pt>
                <c:pt idx="121">
                  <c:v>Q3-2015</c:v>
                </c:pt>
                <c:pt idx="122">
                  <c:v>Q3-2015</c:v>
                </c:pt>
                <c:pt idx="123">
                  <c:v>Q3-2015</c:v>
                </c:pt>
                <c:pt idx="124">
                  <c:v>Q3-2015</c:v>
                </c:pt>
                <c:pt idx="125">
                  <c:v>Q3-2015</c:v>
                </c:pt>
                <c:pt idx="126">
                  <c:v>Q3-2015</c:v>
                </c:pt>
                <c:pt idx="127">
                  <c:v>Q4-2015</c:v>
                </c:pt>
                <c:pt idx="128">
                  <c:v>Q4-2015</c:v>
                </c:pt>
                <c:pt idx="129">
                  <c:v>Q4-2015</c:v>
                </c:pt>
                <c:pt idx="130">
                  <c:v>Q4-2015</c:v>
                </c:pt>
                <c:pt idx="131">
                  <c:v>Q4-2015</c:v>
                </c:pt>
                <c:pt idx="132">
                  <c:v>Q4-2015</c:v>
                </c:pt>
                <c:pt idx="133">
                  <c:v>Q4-2015</c:v>
                </c:pt>
                <c:pt idx="134">
                  <c:v>Q4-2015</c:v>
                </c:pt>
                <c:pt idx="135">
                  <c:v>Q4-2015</c:v>
                </c:pt>
                <c:pt idx="136">
                  <c:v>Q4-2015</c:v>
                </c:pt>
                <c:pt idx="137">
                  <c:v>Q4-2015</c:v>
                </c:pt>
                <c:pt idx="138">
                  <c:v>Q4-2015</c:v>
                </c:pt>
                <c:pt idx="139">
                  <c:v>Q4-2015</c:v>
                </c:pt>
                <c:pt idx="140">
                  <c:v>Q1-2016</c:v>
                </c:pt>
                <c:pt idx="141">
                  <c:v>Q1-2016</c:v>
                </c:pt>
                <c:pt idx="142">
                  <c:v>Q1-2016</c:v>
                </c:pt>
                <c:pt idx="143">
                  <c:v>Q1-2016</c:v>
                </c:pt>
                <c:pt idx="144">
                  <c:v>Q1-2016</c:v>
                </c:pt>
                <c:pt idx="145">
                  <c:v>Q1-2016</c:v>
                </c:pt>
                <c:pt idx="146">
                  <c:v>Q1-2016</c:v>
                </c:pt>
                <c:pt idx="147">
                  <c:v>Q1-2016</c:v>
                </c:pt>
                <c:pt idx="148">
                  <c:v>Q1-2016</c:v>
                </c:pt>
                <c:pt idx="149">
                  <c:v>Q1-2016</c:v>
                </c:pt>
                <c:pt idx="150">
                  <c:v>Q1-2016</c:v>
                </c:pt>
                <c:pt idx="151">
                  <c:v>Q1-2016</c:v>
                </c:pt>
                <c:pt idx="152">
                  <c:v>Q1-2016</c:v>
                </c:pt>
                <c:pt idx="153">
                  <c:v>Q2-2016</c:v>
                </c:pt>
                <c:pt idx="154">
                  <c:v>Q2-2016</c:v>
                </c:pt>
                <c:pt idx="155">
                  <c:v>Q2-2016</c:v>
                </c:pt>
                <c:pt idx="156">
                  <c:v>Q2-2016</c:v>
                </c:pt>
                <c:pt idx="157">
                  <c:v>Q2-2016</c:v>
                </c:pt>
                <c:pt idx="158">
                  <c:v>Q2-2016</c:v>
                </c:pt>
                <c:pt idx="159">
                  <c:v>Q2-2016</c:v>
                </c:pt>
                <c:pt idx="160">
                  <c:v>Q2-2016</c:v>
                </c:pt>
                <c:pt idx="161">
                  <c:v>Q2-2016</c:v>
                </c:pt>
                <c:pt idx="162">
                  <c:v>Q2-2016</c:v>
                </c:pt>
                <c:pt idx="163">
                  <c:v>Q2-2016</c:v>
                </c:pt>
                <c:pt idx="164">
                  <c:v>Q2-2016</c:v>
                </c:pt>
                <c:pt idx="165">
                  <c:v>Q2-2016</c:v>
                </c:pt>
                <c:pt idx="166">
                  <c:v>Q3-2016</c:v>
                </c:pt>
                <c:pt idx="167">
                  <c:v>Q3-2016</c:v>
                </c:pt>
                <c:pt idx="168">
                  <c:v>Q3-2016</c:v>
                </c:pt>
                <c:pt idx="169">
                  <c:v>Q3-2016</c:v>
                </c:pt>
                <c:pt idx="170">
                  <c:v>Q3-2016</c:v>
                </c:pt>
                <c:pt idx="171">
                  <c:v>Q3-2016</c:v>
                </c:pt>
                <c:pt idx="172">
                  <c:v>Q3-2016</c:v>
                </c:pt>
                <c:pt idx="173">
                  <c:v>Q3-2016</c:v>
                </c:pt>
                <c:pt idx="174">
                  <c:v>Q3-2016</c:v>
                </c:pt>
                <c:pt idx="175">
                  <c:v>Q3-2016</c:v>
                </c:pt>
                <c:pt idx="176">
                  <c:v>Q3-2016</c:v>
                </c:pt>
                <c:pt idx="177">
                  <c:v>Q3-2016</c:v>
                </c:pt>
                <c:pt idx="178">
                  <c:v>Q3-2016</c:v>
                </c:pt>
                <c:pt idx="179">
                  <c:v>Q4-2016</c:v>
                </c:pt>
                <c:pt idx="180">
                  <c:v>Q4-2016</c:v>
                </c:pt>
                <c:pt idx="181">
                  <c:v>Q4-2016</c:v>
                </c:pt>
                <c:pt idx="182">
                  <c:v>Q4-2016</c:v>
                </c:pt>
                <c:pt idx="183">
                  <c:v>Q4-2016</c:v>
                </c:pt>
                <c:pt idx="184">
                  <c:v>Q4-2016</c:v>
                </c:pt>
                <c:pt idx="185">
                  <c:v>Q4-2016</c:v>
                </c:pt>
                <c:pt idx="186">
                  <c:v>Q4-2016</c:v>
                </c:pt>
                <c:pt idx="187">
                  <c:v>Q4-2016</c:v>
                </c:pt>
                <c:pt idx="188">
                  <c:v>Q4-2016</c:v>
                </c:pt>
                <c:pt idx="189">
                  <c:v>Q4-2016</c:v>
                </c:pt>
                <c:pt idx="190">
                  <c:v>Q4-2016</c:v>
                </c:pt>
                <c:pt idx="191">
                  <c:v>Q4-2016</c:v>
                </c:pt>
                <c:pt idx="192">
                  <c:v>Q1-2017</c:v>
                </c:pt>
                <c:pt idx="193">
                  <c:v>Q1-2017</c:v>
                </c:pt>
                <c:pt idx="194">
                  <c:v>Q1-2017</c:v>
                </c:pt>
                <c:pt idx="195">
                  <c:v>Q1-2017</c:v>
                </c:pt>
                <c:pt idx="196">
                  <c:v>Q1-2017</c:v>
                </c:pt>
                <c:pt idx="197">
                  <c:v>Q1-2017</c:v>
                </c:pt>
                <c:pt idx="198">
                  <c:v>Q1-2017</c:v>
                </c:pt>
                <c:pt idx="199">
                  <c:v>Q1-2017</c:v>
                </c:pt>
                <c:pt idx="200">
                  <c:v>Q1-2017</c:v>
                </c:pt>
                <c:pt idx="201">
                  <c:v>Q1-2017</c:v>
                </c:pt>
                <c:pt idx="202">
                  <c:v>Q1-2017</c:v>
                </c:pt>
                <c:pt idx="203">
                  <c:v>Q1-2017</c:v>
                </c:pt>
                <c:pt idx="204">
                  <c:v>Q1-2017</c:v>
                </c:pt>
                <c:pt idx="205">
                  <c:v>Q2-2017</c:v>
                </c:pt>
                <c:pt idx="206">
                  <c:v>Q2-2017</c:v>
                </c:pt>
                <c:pt idx="207">
                  <c:v>Q2-2017</c:v>
                </c:pt>
                <c:pt idx="208">
                  <c:v>Q2-2017</c:v>
                </c:pt>
                <c:pt idx="209">
                  <c:v>Q2-2017</c:v>
                </c:pt>
                <c:pt idx="210">
                  <c:v>Q2-2017</c:v>
                </c:pt>
                <c:pt idx="211">
                  <c:v>Q2-2017</c:v>
                </c:pt>
                <c:pt idx="212">
                  <c:v>Q2-2017</c:v>
                </c:pt>
                <c:pt idx="213">
                  <c:v>Q2-2017</c:v>
                </c:pt>
                <c:pt idx="214">
                  <c:v>Q2-2017</c:v>
                </c:pt>
                <c:pt idx="215">
                  <c:v>Q2-2017</c:v>
                </c:pt>
                <c:pt idx="216">
                  <c:v>Q2-2017</c:v>
                </c:pt>
                <c:pt idx="217">
                  <c:v>Q2-2017</c:v>
                </c:pt>
                <c:pt idx="218">
                  <c:v>Q3-2017</c:v>
                </c:pt>
                <c:pt idx="219">
                  <c:v>Q3-2017</c:v>
                </c:pt>
                <c:pt idx="220">
                  <c:v>Q3-2017</c:v>
                </c:pt>
                <c:pt idx="221">
                  <c:v>Q3-2017</c:v>
                </c:pt>
                <c:pt idx="222">
                  <c:v>Q3-2017</c:v>
                </c:pt>
                <c:pt idx="223">
                  <c:v>Q3-2017</c:v>
                </c:pt>
                <c:pt idx="224">
                  <c:v>Q3-2017</c:v>
                </c:pt>
                <c:pt idx="225">
                  <c:v>Q3-2017</c:v>
                </c:pt>
                <c:pt idx="226">
                  <c:v>Q3-2017</c:v>
                </c:pt>
                <c:pt idx="227">
                  <c:v>Q3-2017</c:v>
                </c:pt>
                <c:pt idx="228">
                  <c:v>Q3-2017</c:v>
                </c:pt>
                <c:pt idx="229">
                  <c:v>Q3-2017</c:v>
                </c:pt>
                <c:pt idx="230">
                  <c:v>Q3-2017</c:v>
                </c:pt>
                <c:pt idx="231">
                  <c:v>Q4-2017</c:v>
                </c:pt>
                <c:pt idx="232">
                  <c:v>Q4-2017</c:v>
                </c:pt>
                <c:pt idx="233">
                  <c:v>Q4-2017</c:v>
                </c:pt>
                <c:pt idx="234">
                  <c:v>Q4-2017</c:v>
                </c:pt>
                <c:pt idx="235">
                  <c:v>Q4-2017</c:v>
                </c:pt>
                <c:pt idx="236">
                  <c:v>Q4-2017</c:v>
                </c:pt>
                <c:pt idx="237">
                  <c:v>Q4-2017</c:v>
                </c:pt>
                <c:pt idx="238">
                  <c:v>Q4-2017</c:v>
                </c:pt>
                <c:pt idx="239">
                  <c:v>Q4-2017</c:v>
                </c:pt>
                <c:pt idx="240">
                  <c:v>Q4-2017</c:v>
                </c:pt>
                <c:pt idx="241">
                  <c:v>Q4-2017</c:v>
                </c:pt>
                <c:pt idx="242">
                  <c:v>Q4-2017</c:v>
                </c:pt>
                <c:pt idx="243">
                  <c:v>Q4-2017</c:v>
                </c:pt>
                <c:pt idx="244">
                  <c:v>Q4-2017</c:v>
                </c:pt>
                <c:pt idx="245">
                  <c:v>Q1-2018</c:v>
                </c:pt>
                <c:pt idx="246">
                  <c:v>Q1-2018</c:v>
                </c:pt>
                <c:pt idx="247">
                  <c:v>Q1-2018</c:v>
                </c:pt>
                <c:pt idx="248">
                  <c:v>Q1-2018</c:v>
                </c:pt>
                <c:pt idx="249">
                  <c:v>Q1-2018</c:v>
                </c:pt>
                <c:pt idx="250">
                  <c:v>Q1-2018</c:v>
                </c:pt>
                <c:pt idx="251">
                  <c:v>Q1-2018</c:v>
                </c:pt>
                <c:pt idx="252">
                  <c:v>Q1-2018</c:v>
                </c:pt>
                <c:pt idx="253">
                  <c:v>Q1-2018</c:v>
                </c:pt>
                <c:pt idx="254">
                  <c:v>Q1-2018</c:v>
                </c:pt>
                <c:pt idx="255">
                  <c:v>Q1-2018</c:v>
                </c:pt>
                <c:pt idx="256">
                  <c:v>Q1-2018</c:v>
                </c:pt>
                <c:pt idx="257">
                  <c:v>Q2-2018</c:v>
                </c:pt>
                <c:pt idx="258">
                  <c:v>Q2-2018</c:v>
                </c:pt>
                <c:pt idx="259">
                  <c:v>Q2-2018</c:v>
                </c:pt>
                <c:pt idx="260">
                  <c:v>Q2-2018</c:v>
                </c:pt>
                <c:pt idx="261">
                  <c:v>Q2-2018</c:v>
                </c:pt>
                <c:pt idx="262">
                  <c:v>Q2-2018</c:v>
                </c:pt>
                <c:pt idx="263">
                  <c:v>Q2-2018</c:v>
                </c:pt>
                <c:pt idx="264">
                  <c:v>Q2-2018</c:v>
                </c:pt>
                <c:pt idx="265">
                  <c:v>Q2-2018</c:v>
                </c:pt>
                <c:pt idx="266">
                  <c:v>Q2-2018</c:v>
                </c:pt>
                <c:pt idx="267">
                  <c:v>Q2-2018</c:v>
                </c:pt>
                <c:pt idx="268">
                  <c:v>Q2-2018</c:v>
                </c:pt>
                <c:pt idx="269">
                  <c:v>Q2-2018</c:v>
                </c:pt>
                <c:pt idx="270">
                  <c:v>Q3-2018</c:v>
                </c:pt>
                <c:pt idx="271">
                  <c:v>Q3-2018</c:v>
                </c:pt>
                <c:pt idx="272">
                  <c:v>Q3-2018</c:v>
                </c:pt>
                <c:pt idx="273">
                  <c:v>Q3-2018</c:v>
                </c:pt>
                <c:pt idx="274">
                  <c:v>Q3-2018</c:v>
                </c:pt>
                <c:pt idx="275">
                  <c:v>Q3-2018</c:v>
                </c:pt>
                <c:pt idx="276">
                  <c:v>Q3-2018</c:v>
                </c:pt>
                <c:pt idx="277">
                  <c:v>Q3-2018</c:v>
                </c:pt>
                <c:pt idx="278">
                  <c:v>Q3-2018</c:v>
                </c:pt>
                <c:pt idx="279">
                  <c:v>Q3-2018</c:v>
                </c:pt>
                <c:pt idx="280">
                  <c:v>Q3-2018</c:v>
                </c:pt>
                <c:pt idx="281">
                  <c:v>Q3-2018</c:v>
                </c:pt>
                <c:pt idx="282">
                  <c:v>Q3-2018</c:v>
                </c:pt>
                <c:pt idx="283">
                  <c:v>Q3-2018</c:v>
                </c:pt>
                <c:pt idx="284">
                  <c:v>Q4-2018</c:v>
                </c:pt>
                <c:pt idx="285">
                  <c:v>Q4-2018</c:v>
                </c:pt>
                <c:pt idx="286">
                  <c:v>Q4-2018</c:v>
                </c:pt>
                <c:pt idx="287">
                  <c:v>Q4-2018</c:v>
                </c:pt>
                <c:pt idx="288">
                  <c:v>Q4-2018</c:v>
                </c:pt>
                <c:pt idx="289">
                  <c:v>Q4-2018</c:v>
                </c:pt>
                <c:pt idx="290">
                  <c:v>Q4-2018</c:v>
                </c:pt>
                <c:pt idx="291">
                  <c:v>Q4-2018</c:v>
                </c:pt>
                <c:pt idx="292">
                  <c:v>Q4-2018</c:v>
                </c:pt>
                <c:pt idx="293">
                  <c:v>Q4-2018</c:v>
                </c:pt>
                <c:pt idx="294">
                  <c:v>Q4-2018</c:v>
                </c:pt>
                <c:pt idx="295">
                  <c:v>Q4-2018</c:v>
                </c:pt>
                <c:pt idx="296">
                  <c:v>Q4-2018</c:v>
                </c:pt>
                <c:pt idx="297">
                  <c:v>Q1-2019</c:v>
                </c:pt>
                <c:pt idx="298">
                  <c:v>Q1-2019</c:v>
                </c:pt>
                <c:pt idx="299">
                  <c:v>Q1-2019</c:v>
                </c:pt>
                <c:pt idx="300">
                  <c:v>Q1-2019</c:v>
                </c:pt>
                <c:pt idx="301">
                  <c:v>Q1-2019</c:v>
                </c:pt>
                <c:pt idx="302">
                  <c:v>Q1-2019</c:v>
                </c:pt>
                <c:pt idx="303">
                  <c:v>Q1-2019</c:v>
                </c:pt>
                <c:pt idx="304">
                  <c:v>Q1-2019</c:v>
                </c:pt>
                <c:pt idx="305">
                  <c:v>Q1-2019</c:v>
                </c:pt>
                <c:pt idx="306">
                  <c:v>Q1-2019</c:v>
                </c:pt>
                <c:pt idx="307">
                  <c:v>Q1-2019</c:v>
                </c:pt>
                <c:pt idx="308">
                  <c:v>Q1-2019</c:v>
                </c:pt>
                <c:pt idx="309">
                  <c:v>Q1-2019</c:v>
                </c:pt>
                <c:pt idx="310">
                  <c:v>Q2-2019</c:v>
                </c:pt>
                <c:pt idx="311">
                  <c:v>Q2-2019</c:v>
                </c:pt>
                <c:pt idx="312">
                  <c:v>Q2-2019</c:v>
                </c:pt>
                <c:pt idx="313">
                  <c:v>Q2-2019</c:v>
                </c:pt>
                <c:pt idx="314">
                  <c:v>Q2-2019</c:v>
                </c:pt>
                <c:pt idx="315">
                  <c:v>Q2-2019</c:v>
                </c:pt>
                <c:pt idx="316">
                  <c:v>Q2-2019</c:v>
                </c:pt>
                <c:pt idx="317">
                  <c:v>Q2-2019</c:v>
                </c:pt>
                <c:pt idx="318">
                  <c:v>Q2-2019</c:v>
                </c:pt>
                <c:pt idx="319">
                  <c:v>Q2-2019</c:v>
                </c:pt>
                <c:pt idx="320">
                  <c:v>Q2-2019</c:v>
                </c:pt>
                <c:pt idx="321">
                  <c:v>Q2-2019</c:v>
                </c:pt>
                <c:pt idx="322">
                  <c:v>Q2-2019</c:v>
                </c:pt>
                <c:pt idx="323">
                  <c:v>Q3-2019</c:v>
                </c:pt>
                <c:pt idx="324">
                  <c:v>Q3-2019</c:v>
                </c:pt>
                <c:pt idx="325">
                  <c:v>Q3-2019</c:v>
                </c:pt>
                <c:pt idx="326">
                  <c:v>Q3-2019</c:v>
                </c:pt>
                <c:pt idx="327">
                  <c:v>Q3-2019</c:v>
                </c:pt>
                <c:pt idx="328">
                  <c:v>Q3-2019</c:v>
                </c:pt>
                <c:pt idx="329">
                  <c:v>Q3-2019</c:v>
                </c:pt>
                <c:pt idx="330">
                  <c:v>Q3-2019</c:v>
                </c:pt>
                <c:pt idx="331">
                  <c:v>Q3-2019</c:v>
                </c:pt>
                <c:pt idx="332">
                  <c:v>Q3-2019</c:v>
                </c:pt>
                <c:pt idx="333">
                  <c:v>Q3-2019</c:v>
                </c:pt>
                <c:pt idx="334">
                  <c:v>Q3-2019</c:v>
                </c:pt>
                <c:pt idx="335">
                  <c:v>Q3-2019</c:v>
                </c:pt>
                <c:pt idx="336">
                  <c:v>Q4-2019</c:v>
                </c:pt>
                <c:pt idx="337">
                  <c:v>Q4-2019</c:v>
                </c:pt>
                <c:pt idx="338">
                  <c:v>Q4-2019</c:v>
                </c:pt>
                <c:pt idx="339">
                  <c:v>Q4-2019</c:v>
                </c:pt>
                <c:pt idx="340">
                  <c:v>Q4-2019</c:v>
                </c:pt>
                <c:pt idx="341">
                  <c:v>Q4-2019</c:v>
                </c:pt>
                <c:pt idx="342">
                  <c:v>Q4-2019</c:v>
                </c:pt>
                <c:pt idx="343">
                  <c:v>Q4-2019</c:v>
                </c:pt>
                <c:pt idx="344">
                  <c:v>Q4-2019</c:v>
                </c:pt>
                <c:pt idx="345">
                  <c:v>Q4-2019</c:v>
                </c:pt>
                <c:pt idx="346">
                  <c:v>Q4-2019</c:v>
                </c:pt>
                <c:pt idx="347">
                  <c:v>Q4-2019</c:v>
                </c:pt>
                <c:pt idx="348">
                  <c:v>Q4-2019</c:v>
                </c:pt>
                <c:pt idx="349">
                  <c:v>Q1-2020</c:v>
                </c:pt>
                <c:pt idx="350">
                  <c:v>Q1-2020</c:v>
                </c:pt>
                <c:pt idx="351">
                  <c:v>Q1-2020</c:v>
                </c:pt>
                <c:pt idx="352">
                  <c:v>Q1-2020</c:v>
                </c:pt>
                <c:pt idx="353">
                  <c:v>Q1-2020</c:v>
                </c:pt>
                <c:pt idx="354">
                  <c:v>Q1-2020</c:v>
                </c:pt>
                <c:pt idx="355">
                  <c:v>Q1-2020</c:v>
                </c:pt>
                <c:pt idx="356">
                  <c:v>Q1-2020</c:v>
                </c:pt>
                <c:pt idx="357">
                  <c:v>Q1-2020</c:v>
                </c:pt>
                <c:pt idx="358">
                  <c:v>Q1-2020</c:v>
                </c:pt>
                <c:pt idx="359">
                  <c:v>Q1-2020</c:v>
                </c:pt>
                <c:pt idx="360">
                  <c:v>Q1-2020</c:v>
                </c:pt>
                <c:pt idx="361">
                  <c:v>Q1-2020</c:v>
                </c:pt>
                <c:pt idx="362">
                  <c:v>Q2-2020</c:v>
                </c:pt>
                <c:pt idx="363">
                  <c:v>Q2-2020</c:v>
                </c:pt>
                <c:pt idx="364">
                  <c:v>Q2-2020</c:v>
                </c:pt>
                <c:pt idx="365">
                  <c:v>Q2-2020</c:v>
                </c:pt>
                <c:pt idx="366">
                  <c:v>Q2-2020</c:v>
                </c:pt>
                <c:pt idx="367">
                  <c:v>Q2-2020</c:v>
                </c:pt>
                <c:pt idx="368">
                  <c:v>Q2-2020</c:v>
                </c:pt>
                <c:pt idx="369">
                  <c:v>Q2-2020</c:v>
                </c:pt>
                <c:pt idx="370">
                  <c:v>Q2-2020</c:v>
                </c:pt>
                <c:pt idx="371">
                  <c:v>Q2-2020</c:v>
                </c:pt>
                <c:pt idx="372">
                  <c:v>Q2-2020</c:v>
                </c:pt>
                <c:pt idx="373">
                  <c:v>Q2-2020</c:v>
                </c:pt>
                <c:pt idx="374">
                  <c:v>Q2-2020</c:v>
                </c:pt>
                <c:pt idx="375">
                  <c:v>Q3-2020</c:v>
                </c:pt>
                <c:pt idx="376">
                  <c:v>Q3-2020</c:v>
                </c:pt>
                <c:pt idx="377">
                  <c:v>Q3-2020</c:v>
                </c:pt>
                <c:pt idx="378">
                  <c:v>Q3-2020</c:v>
                </c:pt>
                <c:pt idx="379">
                  <c:v>Q3-2020</c:v>
                </c:pt>
                <c:pt idx="380">
                  <c:v>Q3-2020</c:v>
                </c:pt>
                <c:pt idx="381">
                  <c:v>Q3-2020</c:v>
                </c:pt>
                <c:pt idx="382">
                  <c:v>Q3-2020</c:v>
                </c:pt>
                <c:pt idx="383">
                  <c:v>Q3-2020</c:v>
                </c:pt>
                <c:pt idx="384">
                  <c:v>Q3-2020</c:v>
                </c:pt>
                <c:pt idx="385">
                  <c:v>Q3-2020</c:v>
                </c:pt>
                <c:pt idx="386">
                  <c:v>Q3-2020</c:v>
                </c:pt>
                <c:pt idx="387">
                  <c:v>Q3-2020</c:v>
                </c:pt>
                <c:pt idx="388">
                  <c:v>Q4-2020</c:v>
                </c:pt>
                <c:pt idx="389">
                  <c:v>Q4-2020</c:v>
                </c:pt>
                <c:pt idx="390">
                  <c:v>Q4-2020</c:v>
                </c:pt>
                <c:pt idx="391">
                  <c:v>Q4-2020</c:v>
                </c:pt>
                <c:pt idx="392">
                  <c:v>Q4-2020</c:v>
                </c:pt>
                <c:pt idx="393">
                  <c:v>Q4-2020</c:v>
                </c:pt>
                <c:pt idx="394">
                  <c:v>Q4-2020</c:v>
                </c:pt>
                <c:pt idx="395">
                  <c:v>Q4-2020</c:v>
                </c:pt>
                <c:pt idx="396">
                  <c:v>Q4-2020</c:v>
                </c:pt>
                <c:pt idx="397">
                  <c:v>Q4-2020</c:v>
                </c:pt>
                <c:pt idx="398">
                  <c:v>Q4-2020</c:v>
                </c:pt>
                <c:pt idx="399">
                  <c:v>Q4-2020</c:v>
                </c:pt>
                <c:pt idx="400">
                  <c:v>Q4-2020</c:v>
                </c:pt>
                <c:pt idx="401">
                  <c:v>Q1-2021</c:v>
                </c:pt>
                <c:pt idx="402">
                  <c:v>Q1-2021</c:v>
                </c:pt>
                <c:pt idx="403">
                  <c:v>Q1-2021</c:v>
                </c:pt>
                <c:pt idx="404">
                  <c:v>Q1-2021</c:v>
                </c:pt>
                <c:pt idx="405">
                  <c:v>Q1-2021</c:v>
                </c:pt>
                <c:pt idx="406">
                  <c:v>Q1-2021</c:v>
                </c:pt>
                <c:pt idx="407">
                  <c:v>Q1-2021</c:v>
                </c:pt>
                <c:pt idx="408">
                  <c:v>Q1-2021</c:v>
                </c:pt>
                <c:pt idx="409">
                  <c:v>Q1-2021</c:v>
                </c:pt>
                <c:pt idx="410">
                  <c:v>Q1-2021</c:v>
                </c:pt>
                <c:pt idx="411">
                  <c:v>Q1-2021</c:v>
                </c:pt>
                <c:pt idx="412">
                  <c:v>Q1-2021</c:v>
                </c:pt>
                <c:pt idx="413">
                  <c:v>Q1-2021</c:v>
                </c:pt>
                <c:pt idx="414">
                  <c:v>Q2-2021</c:v>
                </c:pt>
                <c:pt idx="415">
                  <c:v>Q2-2021</c:v>
                </c:pt>
                <c:pt idx="416">
                  <c:v>Q2-2021</c:v>
                </c:pt>
                <c:pt idx="417">
                  <c:v>Q2-2021</c:v>
                </c:pt>
                <c:pt idx="418">
                  <c:v>Q2-2021</c:v>
                </c:pt>
                <c:pt idx="419">
                  <c:v>Q2-2021</c:v>
                </c:pt>
                <c:pt idx="420">
                  <c:v>Q2-2021</c:v>
                </c:pt>
                <c:pt idx="421">
                  <c:v>Q2-2021</c:v>
                </c:pt>
                <c:pt idx="422">
                  <c:v>Q2-2021</c:v>
                </c:pt>
                <c:pt idx="423">
                  <c:v>Q2-2021</c:v>
                </c:pt>
                <c:pt idx="424">
                  <c:v>Q2-2021</c:v>
                </c:pt>
                <c:pt idx="425">
                  <c:v>Q2-2021</c:v>
                </c:pt>
                <c:pt idx="426">
                  <c:v>Q2-2021</c:v>
                </c:pt>
                <c:pt idx="427">
                  <c:v>Q3-2021</c:v>
                </c:pt>
                <c:pt idx="428">
                  <c:v>Q3-2021</c:v>
                </c:pt>
                <c:pt idx="429">
                  <c:v>Q3-2021</c:v>
                </c:pt>
                <c:pt idx="430">
                  <c:v>Q3-2021</c:v>
                </c:pt>
                <c:pt idx="431">
                  <c:v>Q3-2021</c:v>
                </c:pt>
                <c:pt idx="432">
                  <c:v>Q3-2021</c:v>
                </c:pt>
                <c:pt idx="433">
                  <c:v>Q3-2021</c:v>
                </c:pt>
                <c:pt idx="434">
                  <c:v>Q3-2021</c:v>
                </c:pt>
                <c:pt idx="435">
                  <c:v>Q3-2021</c:v>
                </c:pt>
                <c:pt idx="436">
                  <c:v>Q3-2021</c:v>
                </c:pt>
                <c:pt idx="437">
                  <c:v>Q3-2021</c:v>
                </c:pt>
                <c:pt idx="438">
                  <c:v>Q3-2021</c:v>
                </c:pt>
                <c:pt idx="439">
                  <c:v>Q3-2021</c:v>
                </c:pt>
                <c:pt idx="440">
                  <c:v>Q4-2021</c:v>
                </c:pt>
                <c:pt idx="441">
                  <c:v>Q4-2021</c:v>
                </c:pt>
                <c:pt idx="442">
                  <c:v>Q4-2021</c:v>
                </c:pt>
                <c:pt idx="443">
                  <c:v>Q4-2021</c:v>
                </c:pt>
                <c:pt idx="444">
                  <c:v>Q4-2021</c:v>
                </c:pt>
                <c:pt idx="445">
                  <c:v>Q4-2021</c:v>
                </c:pt>
                <c:pt idx="446">
                  <c:v>Q4-2021</c:v>
                </c:pt>
                <c:pt idx="447">
                  <c:v>Q4-2021</c:v>
                </c:pt>
                <c:pt idx="448">
                  <c:v>Q4-2021</c:v>
                </c:pt>
                <c:pt idx="449">
                  <c:v>Q4-2021</c:v>
                </c:pt>
                <c:pt idx="450">
                  <c:v>Q4-2021</c:v>
                </c:pt>
                <c:pt idx="451">
                  <c:v>Q4-2021</c:v>
                </c:pt>
                <c:pt idx="452">
                  <c:v>Q4-2021</c:v>
                </c:pt>
                <c:pt idx="453">
                  <c:v>Q1-2022</c:v>
                </c:pt>
                <c:pt idx="454">
                  <c:v>Q1-2022</c:v>
                </c:pt>
                <c:pt idx="455">
                  <c:v>Q1-2022</c:v>
                </c:pt>
                <c:pt idx="456">
                  <c:v>Q1-2022</c:v>
                </c:pt>
                <c:pt idx="457">
                  <c:v>Q1-2022</c:v>
                </c:pt>
                <c:pt idx="458">
                  <c:v>Q1-2022</c:v>
                </c:pt>
                <c:pt idx="459">
                  <c:v>Q1-2022</c:v>
                </c:pt>
                <c:pt idx="460">
                  <c:v>Q1-2022</c:v>
                </c:pt>
                <c:pt idx="461">
                  <c:v>Q1-2022</c:v>
                </c:pt>
                <c:pt idx="462">
                  <c:v>Q1-2022</c:v>
                </c:pt>
                <c:pt idx="463">
                  <c:v>Q1-2022</c:v>
                </c:pt>
                <c:pt idx="464">
                  <c:v>Q1-2022</c:v>
                </c:pt>
                <c:pt idx="465">
                  <c:v>Q1-2022</c:v>
                </c:pt>
                <c:pt idx="466">
                  <c:v>Q2-2022</c:v>
                </c:pt>
                <c:pt idx="467">
                  <c:v>Q2-2022</c:v>
                </c:pt>
                <c:pt idx="468">
                  <c:v>Q2-2022</c:v>
                </c:pt>
                <c:pt idx="469">
                  <c:v>Q2-2022</c:v>
                </c:pt>
                <c:pt idx="470">
                  <c:v>Q2-2022</c:v>
                </c:pt>
                <c:pt idx="471">
                  <c:v>Q2-2022</c:v>
                </c:pt>
                <c:pt idx="472">
                  <c:v>Q2-2022</c:v>
                </c:pt>
              </c:strCache>
            </c:strRef>
          </c:cat>
          <c:val>
            <c:numRef>
              <c:f>Bitcoin!$E$2:$E$474</c:f>
              <c:numCache>
                <c:formatCode>General</c:formatCode>
                <c:ptCount val="473"/>
                <c:pt idx="0">
                  <c:v>134.21</c:v>
                </c:pt>
                <c:pt idx="1">
                  <c:v>115.91</c:v>
                </c:pt>
                <c:pt idx="2">
                  <c:v>115</c:v>
                </c:pt>
                <c:pt idx="3">
                  <c:v>121.99</c:v>
                </c:pt>
                <c:pt idx="4">
                  <c:v>133.47999999999999</c:v>
                </c:pt>
                <c:pt idx="5">
                  <c:v>122.29</c:v>
                </c:pt>
                <c:pt idx="6">
                  <c:v>100</c:v>
                </c:pt>
                <c:pt idx="7">
                  <c:v>99.51</c:v>
                </c:pt>
                <c:pt idx="8">
                  <c:v>107.6</c:v>
                </c:pt>
                <c:pt idx="9">
                  <c:v>96.61</c:v>
                </c:pt>
                <c:pt idx="10">
                  <c:v>74.56</c:v>
                </c:pt>
                <c:pt idx="11">
                  <c:v>94.69</c:v>
                </c:pt>
                <c:pt idx="12">
                  <c:v>90.76</c:v>
                </c:pt>
                <c:pt idx="13">
                  <c:v>99.76</c:v>
                </c:pt>
                <c:pt idx="14">
                  <c:v>105.14</c:v>
                </c:pt>
                <c:pt idx="15">
                  <c:v>105</c:v>
                </c:pt>
                <c:pt idx="16">
                  <c:v>113.5</c:v>
                </c:pt>
                <c:pt idx="17">
                  <c:v>122.11</c:v>
                </c:pt>
                <c:pt idx="18">
                  <c:v>138.34</c:v>
                </c:pt>
                <c:pt idx="19">
                  <c:v>121.66</c:v>
                </c:pt>
                <c:pt idx="20">
                  <c:v>130.37</c:v>
                </c:pt>
                <c:pt idx="21">
                  <c:v>129.12</c:v>
                </c:pt>
                <c:pt idx="22">
                  <c:v>137.34</c:v>
                </c:pt>
                <c:pt idx="23">
                  <c:v>129</c:v>
                </c:pt>
                <c:pt idx="24">
                  <c:v>138.13</c:v>
                </c:pt>
                <c:pt idx="25">
                  <c:v>174.61</c:v>
                </c:pt>
                <c:pt idx="26">
                  <c:v>196.44</c:v>
                </c:pt>
                <c:pt idx="27">
                  <c:v>215.05</c:v>
                </c:pt>
                <c:pt idx="28">
                  <c:v>326.62</c:v>
                </c:pt>
                <c:pt idx="29">
                  <c:v>492.11</c:v>
                </c:pt>
                <c:pt idx="30">
                  <c:v>774.25</c:v>
                </c:pt>
                <c:pt idx="31">
                  <c:v>955.85</c:v>
                </c:pt>
                <c:pt idx="32">
                  <c:v>795.87</c:v>
                </c:pt>
                <c:pt idx="33">
                  <c:v>876.12</c:v>
                </c:pt>
                <c:pt idx="34">
                  <c:v>617.17999999999995</c:v>
                </c:pt>
                <c:pt idx="35">
                  <c:v>745.05</c:v>
                </c:pt>
                <c:pt idx="36">
                  <c:v>933.53</c:v>
                </c:pt>
                <c:pt idx="37">
                  <c:v>863.22</c:v>
                </c:pt>
                <c:pt idx="38">
                  <c:v>870.96</c:v>
                </c:pt>
                <c:pt idx="39">
                  <c:v>885.28</c:v>
                </c:pt>
                <c:pt idx="40">
                  <c:v>825.37</c:v>
                </c:pt>
                <c:pt idx="41">
                  <c:v>682.9</c:v>
                </c:pt>
                <c:pt idx="42">
                  <c:v>616.63</c:v>
                </c:pt>
                <c:pt idx="43">
                  <c:v>605.82000000000005</c:v>
                </c:pt>
                <c:pt idx="44">
                  <c:v>559.79</c:v>
                </c:pt>
                <c:pt idx="45">
                  <c:v>636.96</c:v>
                </c:pt>
                <c:pt idx="46">
                  <c:v>631.11</c:v>
                </c:pt>
                <c:pt idx="47">
                  <c:v>561.27</c:v>
                </c:pt>
                <c:pt idx="48">
                  <c:v>460.27</c:v>
                </c:pt>
                <c:pt idx="49">
                  <c:v>460.5</c:v>
                </c:pt>
                <c:pt idx="50">
                  <c:v>414.06</c:v>
                </c:pt>
                <c:pt idx="51">
                  <c:v>498.17</c:v>
                </c:pt>
                <c:pt idx="52">
                  <c:v>436.39</c:v>
                </c:pt>
                <c:pt idx="53">
                  <c:v>436.4</c:v>
                </c:pt>
                <c:pt idx="54">
                  <c:v>438.89</c:v>
                </c:pt>
                <c:pt idx="55">
                  <c:v>446.26</c:v>
                </c:pt>
                <c:pt idx="56">
                  <c:v>571.59</c:v>
                </c:pt>
                <c:pt idx="57">
                  <c:v>630.23</c:v>
                </c:pt>
                <c:pt idx="58">
                  <c:v>656.14</c:v>
                </c:pt>
                <c:pt idx="59">
                  <c:v>592.94000000000005</c:v>
                </c:pt>
                <c:pt idx="60">
                  <c:v>602.27</c:v>
                </c:pt>
                <c:pt idx="61">
                  <c:v>602.72</c:v>
                </c:pt>
                <c:pt idx="62">
                  <c:v>635.80999999999995</c:v>
                </c:pt>
                <c:pt idx="63">
                  <c:v>626.5</c:v>
                </c:pt>
                <c:pt idx="64">
                  <c:v>623.9</c:v>
                </c:pt>
                <c:pt idx="65">
                  <c:v>593.85</c:v>
                </c:pt>
                <c:pt idx="66">
                  <c:v>586.66999999999996</c:v>
                </c:pt>
                <c:pt idx="67">
                  <c:v>591.05999999999995</c:v>
                </c:pt>
                <c:pt idx="68">
                  <c:v>491.8</c:v>
                </c:pt>
                <c:pt idx="69">
                  <c:v>508.29</c:v>
                </c:pt>
                <c:pt idx="70">
                  <c:v>477.76</c:v>
                </c:pt>
                <c:pt idx="71">
                  <c:v>482.28</c:v>
                </c:pt>
                <c:pt idx="72">
                  <c:v>477.89</c:v>
                </c:pt>
                <c:pt idx="73">
                  <c:v>398.82</c:v>
                </c:pt>
                <c:pt idx="74">
                  <c:v>377.18</c:v>
                </c:pt>
                <c:pt idx="75">
                  <c:v>320.51</c:v>
                </c:pt>
                <c:pt idx="76">
                  <c:v>378.55</c:v>
                </c:pt>
                <c:pt idx="77">
                  <c:v>389.55</c:v>
                </c:pt>
                <c:pt idx="78">
                  <c:v>354.7</c:v>
                </c:pt>
                <c:pt idx="79">
                  <c:v>325.89</c:v>
                </c:pt>
                <c:pt idx="80">
                  <c:v>363.26</c:v>
                </c:pt>
                <c:pt idx="81">
                  <c:v>387.88</c:v>
                </c:pt>
                <c:pt idx="82">
                  <c:v>367.57</c:v>
                </c:pt>
                <c:pt idx="83">
                  <c:v>378.05</c:v>
                </c:pt>
                <c:pt idx="84">
                  <c:v>375.09</c:v>
                </c:pt>
                <c:pt idx="85">
                  <c:v>351.63</c:v>
                </c:pt>
                <c:pt idx="86">
                  <c:v>320.83999999999997</c:v>
                </c:pt>
                <c:pt idx="87">
                  <c:v>317.24</c:v>
                </c:pt>
                <c:pt idx="88">
                  <c:v>264.2</c:v>
                </c:pt>
                <c:pt idx="89">
                  <c:v>265.66000000000003</c:v>
                </c:pt>
                <c:pt idx="90">
                  <c:v>210.34</c:v>
                </c:pt>
                <c:pt idx="91">
                  <c:v>253.72</c:v>
                </c:pt>
                <c:pt idx="92">
                  <c:v>226.97</c:v>
                </c:pt>
                <c:pt idx="93">
                  <c:v>223.41</c:v>
                </c:pt>
                <c:pt idx="94">
                  <c:v>234.83</c:v>
                </c:pt>
                <c:pt idx="95">
                  <c:v>235.98</c:v>
                </c:pt>
                <c:pt idx="96">
                  <c:v>260.2</c:v>
                </c:pt>
                <c:pt idx="97">
                  <c:v>274.35000000000002</c:v>
                </c:pt>
                <c:pt idx="98">
                  <c:v>286.39</c:v>
                </c:pt>
                <c:pt idx="99">
                  <c:v>267.95999999999998</c:v>
                </c:pt>
                <c:pt idx="100">
                  <c:v>242.71</c:v>
                </c:pt>
                <c:pt idx="101">
                  <c:v>260.60000000000002</c:v>
                </c:pt>
                <c:pt idx="102">
                  <c:v>236.15</c:v>
                </c:pt>
                <c:pt idx="103">
                  <c:v>222.6</c:v>
                </c:pt>
                <c:pt idx="104">
                  <c:v>219.43</c:v>
                </c:pt>
                <c:pt idx="105">
                  <c:v>240.36</c:v>
                </c:pt>
                <c:pt idx="106">
                  <c:v>240.3</c:v>
                </c:pt>
                <c:pt idx="107">
                  <c:v>236.8</c:v>
                </c:pt>
                <c:pt idx="108">
                  <c:v>240.95</c:v>
                </c:pt>
                <c:pt idx="109">
                  <c:v>230.19</c:v>
                </c:pt>
                <c:pt idx="110">
                  <c:v>222.88</c:v>
                </c:pt>
                <c:pt idx="111">
                  <c:v>233.54</c:v>
                </c:pt>
                <c:pt idx="112">
                  <c:v>243.94</c:v>
                </c:pt>
                <c:pt idx="113">
                  <c:v>249.01</c:v>
                </c:pt>
                <c:pt idx="114">
                  <c:v>271.91000000000003</c:v>
                </c:pt>
                <c:pt idx="115">
                  <c:v>310.87</c:v>
                </c:pt>
                <c:pt idx="116">
                  <c:v>273.61</c:v>
                </c:pt>
                <c:pt idx="117">
                  <c:v>292.69</c:v>
                </c:pt>
                <c:pt idx="118">
                  <c:v>282.61</c:v>
                </c:pt>
                <c:pt idx="119">
                  <c:v>265.08</c:v>
                </c:pt>
                <c:pt idx="120">
                  <c:v>258.51</c:v>
                </c:pt>
                <c:pt idx="121">
                  <c:v>228.17</c:v>
                </c:pt>
                <c:pt idx="122">
                  <c:v>228.76</c:v>
                </c:pt>
                <c:pt idx="123">
                  <c:v>239.84</c:v>
                </c:pt>
                <c:pt idx="124">
                  <c:v>230.51</c:v>
                </c:pt>
                <c:pt idx="125">
                  <c:v>231.21</c:v>
                </c:pt>
                <c:pt idx="126">
                  <c:v>232.76</c:v>
                </c:pt>
                <c:pt idx="127">
                  <c:v>238.26</c:v>
                </c:pt>
                <c:pt idx="128">
                  <c:v>247.05</c:v>
                </c:pt>
                <c:pt idx="129">
                  <c:v>261.64</c:v>
                </c:pt>
                <c:pt idx="130">
                  <c:v>283.68</c:v>
                </c:pt>
                <c:pt idx="131">
                  <c:v>325.43</c:v>
                </c:pt>
                <c:pt idx="132">
                  <c:v>373.37</c:v>
                </c:pt>
                <c:pt idx="133">
                  <c:v>320.17</c:v>
                </c:pt>
                <c:pt idx="134">
                  <c:v>324.54000000000002</c:v>
                </c:pt>
                <c:pt idx="135">
                  <c:v>371.29</c:v>
                </c:pt>
                <c:pt idx="136">
                  <c:v>388.78</c:v>
                </c:pt>
                <c:pt idx="137">
                  <c:v>433.75</c:v>
                </c:pt>
                <c:pt idx="138">
                  <c:v>442.69</c:v>
                </c:pt>
                <c:pt idx="139">
                  <c:v>422.82</c:v>
                </c:pt>
                <c:pt idx="140">
                  <c:v>430.01</c:v>
                </c:pt>
                <c:pt idx="141">
                  <c:v>447.99</c:v>
                </c:pt>
                <c:pt idx="142">
                  <c:v>382.3</c:v>
                </c:pt>
                <c:pt idx="143">
                  <c:v>402.97</c:v>
                </c:pt>
                <c:pt idx="144">
                  <c:v>368.77</c:v>
                </c:pt>
                <c:pt idx="145">
                  <c:v>376.62</c:v>
                </c:pt>
                <c:pt idx="146">
                  <c:v>407.23</c:v>
                </c:pt>
                <c:pt idx="147">
                  <c:v>438.8</c:v>
                </c:pt>
                <c:pt idx="148">
                  <c:v>433.5</c:v>
                </c:pt>
                <c:pt idx="149">
                  <c:v>407.71</c:v>
                </c:pt>
                <c:pt idx="150">
                  <c:v>414.06</c:v>
                </c:pt>
                <c:pt idx="151">
                  <c:v>413.76</c:v>
                </c:pt>
                <c:pt idx="152">
                  <c:v>426.77</c:v>
                </c:pt>
                <c:pt idx="153">
                  <c:v>420.9</c:v>
                </c:pt>
                <c:pt idx="154">
                  <c:v>421.56</c:v>
                </c:pt>
                <c:pt idx="155">
                  <c:v>427.4</c:v>
                </c:pt>
                <c:pt idx="156">
                  <c:v>458.55</c:v>
                </c:pt>
                <c:pt idx="157">
                  <c:v>451.88</c:v>
                </c:pt>
                <c:pt idx="158">
                  <c:v>458.55</c:v>
                </c:pt>
                <c:pt idx="159">
                  <c:v>457.57</c:v>
                </c:pt>
                <c:pt idx="160">
                  <c:v>439.32</c:v>
                </c:pt>
                <c:pt idx="161">
                  <c:v>526.23</c:v>
                </c:pt>
                <c:pt idx="162">
                  <c:v>574.98</c:v>
                </c:pt>
                <c:pt idx="163">
                  <c:v>672.78</c:v>
                </c:pt>
                <c:pt idx="164">
                  <c:v>763.78</c:v>
                </c:pt>
                <c:pt idx="165">
                  <c:v>629.37</c:v>
                </c:pt>
                <c:pt idx="166">
                  <c:v>658.66</c:v>
                </c:pt>
                <c:pt idx="167">
                  <c:v>649.36</c:v>
                </c:pt>
                <c:pt idx="168">
                  <c:v>679.46</c:v>
                </c:pt>
                <c:pt idx="169">
                  <c:v>661.28</c:v>
                </c:pt>
                <c:pt idx="170">
                  <c:v>624.67999999999995</c:v>
                </c:pt>
                <c:pt idx="171">
                  <c:v>592.69000000000005</c:v>
                </c:pt>
                <c:pt idx="172">
                  <c:v>570.47</c:v>
                </c:pt>
                <c:pt idx="173">
                  <c:v>581.30999999999995</c:v>
                </c:pt>
                <c:pt idx="174">
                  <c:v>573.91</c:v>
                </c:pt>
                <c:pt idx="175">
                  <c:v>608.63</c:v>
                </c:pt>
                <c:pt idx="176">
                  <c:v>606.72</c:v>
                </c:pt>
                <c:pt idx="177">
                  <c:v>609.87</c:v>
                </c:pt>
                <c:pt idx="178">
                  <c:v>600.83000000000004</c:v>
                </c:pt>
                <c:pt idx="179">
                  <c:v>610.89</c:v>
                </c:pt>
                <c:pt idx="180">
                  <c:v>616.75</c:v>
                </c:pt>
                <c:pt idx="181">
                  <c:v>641.63</c:v>
                </c:pt>
                <c:pt idx="182">
                  <c:v>657.07</c:v>
                </c:pt>
                <c:pt idx="183">
                  <c:v>701.86</c:v>
                </c:pt>
                <c:pt idx="184">
                  <c:v>711.52</c:v>
                </c:pt>
                <c:pt idx="185">
                  <c:v>702.03</c:v>
                </c:pt>
                <c:pt idx="186">
                  <c:v>731.03</c:v>
                </c:pt>
                <c:pt idx="187">
                  <c:v>732.03</c:v>
                </c:pt>
                <c:pt idx="188">
                  <c:v>773.87</c:v>
                </c:pt>
                <c:pt idx="189">
                  <c:v>769.73</c:v>
                </c:pt>
                <c:pt idx="190">
                  <c:v>790.53</c:v>
                </c:pt>
                <c:pt idx="191">
                  <c:v>896.18</c:v>
                </c:pt>
                <c:pt idx="192">
                  <c:v>998.33</c:v>
                </c:pt>
                <c:pt idx="193">
                  <c:v>911.2</c:v>
                </c:pt>
                <c:pt idx="194">
                  <c:v>821.8</c:v>
                </c:pt>
                <c:pt idx="195">
                  <c:v>924.67</c:v>
                </c:pt>
                <c:pt idx="196">
                  <c:v>919.5</c:v>
                </c:pt>
                <c:pt idx="197">
                  <c:v>1027.3399999999999</c:v>
                </c:pt>
                <c:pt idx="198">
                  <c:v>999.18</c:v>
                </c:pt>
                <c:pt idx="199">
                  <c:v>1047.8699999999999</c:v>
                </c:pt>
                <c:pt idx="200">
                  <c:v>1165.2</c:v>
                </c:pt>
                <c:pt idx="201">
                  <c:v>1267.1199999999999</c:v>
                </c:pt>
                <c:pt idx="202">
                  <c:v>1221.3800000000001</c:v>
                </c:pt>
                <c:pt idx="203">
                  <c:v>1036.74</c:v>
                </c:pt>
                <c:pt idx="204">
                  <c:v>966.73</c:v>
                </c:pt>
                <c:pt idx="205">
                  <c:v>1102.17</c:v>
                </c:pt>
                <c:pt idx="206">
                  <c:v>1187.8699999999999</c:v>
                </c:pt>
                <c:pt idx="207">
                  <c:v>1182.94</c:v>
                </c:pt>
                <c:pt idx="208">
                  <c:v>1207.21</c:v>
                </c:pt>
                <c:pt idx="209">
                  <c:v>1347.89</c:v>
                </c:pt>
                <c:pt idx="210">
                  <c:v>1596.71</c:v>
                </c:pt>
                <c:pt idx="211">
                  <c:v>1808.91</c:v>
                </c:pt>
                <c:pt idx="212">
                  <c:v>2041.2</c:v>
                </c:pt>
                <c:pt idx="213">
                  <c:v>2155.8000000000002</c:v>
                </c:pt>
                <c:pt idx="214">
                  <c:v>2511.81</c:v>
                </c:pt>
                <c:pt idx="215">
                  <c:v>2958.11</c:v>
                </c:pt>
                <c:pt idx="216">
                  <c:v>2548.29</c:v>
                </c:pt>
                <c:pt idx="217">
                  <c:v>2589.41</c:v>
                </c:pt>
                <c:pt idx="218">
                  <c:v>2506.4699999999998</c:v>
                </c:pt>
                <c:pt idx="219">
                  <c:v>2518.44</c:v>
                </c:pt>
                <c:pt idx="220">
                  <c:v>1929.82</c:v>
                </c:pt>
                <c:pt idx="221">
                  <c:v>2730.4</c:v>
                </c:pt>
                <c:pt idx="222">
                  <c:v>2757.18</c:v>
                </c:pt>
                <c:pt idx="223">
                  <c:v>3213.94</c:v>
                </c:pt>
                <c:pt idx="224">
                  <c:v>4073.26</c:v>
                </c:pt>
                <c:pt idx="225">
                  <c:v>4087.66</c:v>
                </c:pt>
                <c:pt idx="226">
                  <c:v>4382.88</c:v>
                </c:pt>
                <c:pt idx="227">
                  <c:v>4582.96</c:v>
                </c:pt>
                <c:pt idx="228">
                  <c:v>4122.9399999999996</c:v>
                </c:pt>
                <c:pt idx="229">
                  <c:v>3582.88</c:v>
                </c:pt>
                <c:pt idx="230">
                  <c:v>3682.84</c:v>
                </c:pt>
                <c:pt idx="231">
                  <c:v>4403.74</c:v>
                </c:pt>
                <c:pt idx="232">
                  <c:v>4610.4799999999996</c:v>
                </c:pt>
                <c:pt idx="233">
                  <c:v>5678.19</c:v>
                </c:pt>
                <c:pt idx="234">
                  <c:v>6008.42</c:v>
                </c:pt>
                <c:pt idx="235">
                  <c:v>6153.85</c:v>
                </c:pt>
                <c:pt idx="236">
                  <c:v>7407.41</c:v>
                </c:pt>
                <c:pt idx="237">
                  <c:v>5950.07</c:v>
                </c:pt>
                <c:pt idx="238">
                  <c:v>8036.49</c:v>
                </c:pt>
                <c:pt idx="239">
                  <c:v>9330.5499999999993</c:v>
                </c:pt>
                <c:pt idx="240">
                  <c:v>11323.22</c:v>
                </c:pt>
                <c:pt idx="241">
                  <c:v>15455.44</c:v>
                </c:pt>
                <c:pt idx="242">
                  <c:v>19140.759999999998</c:v>
                </c:pt>
                <c:pt idx="243">
                  <c:v>13925.78</c:v>
                </c:pt>
                <c:pt idx="244">
                  <c:v>14156.44</c:v>
                </c:pt>
                <c:pt idx="245">
                  <c:v>16477.59</c:v>
                </c:pt>
                <c:pt idx="246">
                  <c:v>13771.96</c:v>
                </c:pt>
                <c:pt idx="247">
                  <c:v>11600.13</c:v>
                </c:pt>
                <c:pt idx="248">
                  <c:v>11786.35</c:v>
                </c:pt>
                <c:pt idx="249">
                  <c:v>8277.01</c:v>
                </c:pt>
                <c:pt idx="250">
                  <c:v>8129.97</c:v>
                </c:pt>
                <c:pt idx="251">
                  <c:v>10551.76</c:v>
                </c:pt>
                <c:pt idx="252">
                  <c:v>9664.73</c:v>
                </c:pt>
                <c:pt idx="253">
                  <c:v>11512.57</c:v>
                </c:pt>
                <c:pt idx="254">
                  <c:v>9578.6299999999992</c:v>
                </c:pt>
                <c:pt idx="255">
                  <c:v>8223.68</c:v>
                </c:pt>
                <c:pt idx="256">
                  <c:v>8495.7800000000007</c:v>
                </c:pt>
                <c:pt idx="257">
                  <c:v>6844.23</c:v>
                </c:pt>
                <c:pt idx="258">
                  <c:v>7023.52</c:v>
                </c:pt>
                <c:pt idx="259">
                  <c:v>8329.11</c:v>
                </c:pt>
                <c:pt idx="260">
                  <c:v>8802.4599999999991</c:v>
                </c:pt>
                <c:pt idx="261">
                  <c:v>9419.08</c:v>
                </c:pt>
                <c:pt idx="262">
                  <c:v>9654.7999999999993</c:v>
                </c:pt>
                <c:pt idx="263">
                  <c:v>8723.94</c:v>
                </c:pt>
                <c:pt idx="264">
                  <c:v>8513.25</c:v>
                </c:pt>
                <c:pt idx="265">
                  <c:v>7368.22</c:v>
                </c:pt>
                <c:pt idx="266">
                  <c:v>7720.25</c:v>
                </c:pt>
                <c:pt idx="267">
                  <c:v>6786.02</c:v>
                </c:pt>
                <c:pt idx="268">
                  <c:v>6499.27</c:v>
                </c:pt>
                <c:pt idx="269">
                  <c:v>6173.23</c:v>
                </c:pt>
                <c:pt idx="270">
                  <c:v>6385.82</c:v>
                </c:pt>
                <c:pt idx="271">
                  <c:v>6773.88</c:v>
                </c:pt>
                <c:pt idx="272">
                  <c:v>6359.64</c:v>
                </c:pt>
                <c:pt idx="273">
                  <c:v>7418.49</c:v>
                </c:pt>
                <c:pt idx="274">
                  <c:v>8218.4599999999991</c:v>
                </c:pt>
                <c:pt idx="275">
                  <c:v>7068.48</c:v>
                </c:pt>
                <c:pt idx="276">
                  <c:v>6322.69</c:v>
                </c:pt>
                <c:pt idx="277">
                  <c:v>6506.07</c:v>
                </c:pt>
                <c:pt idx="278">
                  <c:v>6707.26</c:v>
                </c:pt>
                <c:pt idx="279">
                  <c:v>7272.72</c:v>
                </c:pt>
                <c:pt idx="280">
                  <c:v>6300.86</c:v>
                </c:pt>
                <c:pt idx="281">
                  <c:v>6517.18</c:v>
                </c:pt>
                <c:pt idx="282">
                  <c:v>6710.63</c:v>
                </c:pt>
                <c:pt idx="283">
                  <c:v>6625.56</c:v>
                </c:pt>
                <c:pt idx="284">
                  <c:v>6602.95</c:v>
                </c:pt>
                <c:pt idx="285">
                  <c:v>6290.93</c:v>
                </c:pt>
                <c:pt idx="286">
                  <c:v>6482.35</c:v>
                </c:pt>
                <c:pt idx="287">
                  <c:v>6486.39</c:v>
                </c:pt>
                <c:pt idx="288">
                  <c:v>6376.13</c:v>
                </c:pt>
                <c:pt idx="289">
                  <c:v>6411.27</c:v>
                </c:pt>
                <c:pt idx="290">
                  <c:v>5623.54</c:v>
                </c:pt>
                <c:pt idx="291">
                  <c:v>4009.97</c:v>
                </c:pt>
                <c:pt idx="292">
                  <c:v>4139.88</c:v>
                </c:pt>
                <c:pt idx="293">
                  <c:v>3614.23</c:v>
                </c:pt>
                <c:pt idx="294">
                  <c:v>3252.84</c:v>
                </c:pt>
                <c:pt idx="295">
                  <c:v>3998.98</c:v>
                </c:pt>
                <c:pt idx="296">
                  <c:v>3865.95</c:v>
                </c:pt>
                <c:pt idx="297">
                  <c:v>4076.63</c:v>
                </c:pt>
                <c:pt idx="298">
                  <c:v>3552.95</c:v>
                </c:pt>
                <c:pt idx="299">
                  <c:v>3601.01</c:v>
                </c:pt>
                <c:pt idx="300">
                  <c:v>3583.97</c:v>
                </c:pt>
                <c:pt idx="301">
                  <c:v>3464.01</c:v>
                </c:pt>
                <c:pt idx="302">
                  <c:v>3690.19</c:v>
                </c:pt>
                <c:pt idx="303">
                  <c:v>3673.84</c:v>
                </c:pt>
                <c:pt idx="304">
                  <c:v>3810.43</c:v>
                </c:pt>
                <c:pt idx="305">
                  <c:v>3847.18</c:v>
                </c:pt>
                <c:pt idx="306">
                  <c:v>3951.6</c:v>
                </c:pt>
                <c:pt idx="307">
                  <c:v>4025.23</c:v>
                </c:pt>
                <c:pt idx="308">
                  <c:v>4022.17</c:v>
                </c:pt>
                <c:pt idx="309">
                  <c:v>4105.3999999999996</c:v>
                </c:pt>
                <c:pt idx="310">
                  <c:v>5198.8999999999996</c:v>
                </c:pt>
                <c:pt idx="311">
                  <c:v>5167.72</c:v>
                </c:pt>
                <c:pt idx="312">
                  <c:v>5314.53</c:v>
                </c:pt>
                <c:pt idx="313">
                  <c:v>5285.14</c:v>
                </c:pt>
                <c:pt idx="314">
                  <c:v>5795.71</c:v>
                </c:pt>
                <c:pt idx="315">
                  <c:v>6972.37</c:v>
                </c:pt>
                <c:pt idx="316">
                  <c:v>8197.69</c:v>
                </c:pt>
                <c:pt idx="317">
                  <c:v>8673.2199999999993</c:v>
                </c:pt>
                <c:pt idx="318">
                  <c:v>8742.9599999999991</c:v>
                </c:pt>
                <c:pt idx="319">
                  <c:v>7688.08</c:v>
                </c:pt>
                <c:pt idx="320">
                  <c:v>8994.49</c:v>
                </c:pt>
                <c:pt idx="321">
                  <c:v>10855.37</c:v>
                </c:pt>
                <c:pt idx="322">
                  <c:v>10817.16</c:v>
                </c:pt>
                <c:pt idx="323">
                  <c:v>11450.85</c:v>
                </c:pt>
                <c:pt idx="324">
                  <c:v>10256.06</c:v>
                </c:pt>
                <c:pt idx="325">
                  <c:v>10599.11</c:v>
                </c:pt>
                <c:pt idx="326">
                  <c:v>9552.86</c:v>
                </c:pt>
                <c:pt idx="327">
                  <c:v>10970.18</c:v>
                </c:pt>
                <c:pt idx="328">
                  <c:v>11523.58</c:v>
                </c:pt>
                <c:pt idx="329">
                  <c:v>10345.81</c:v>
                </c:pt>
                <c:pt idx="330">
                  <c:v>10138.52</c:v>
                </c:pt>
                <c:pt idx="331">
                  <c:v>9757.9699999999993</c:v>
                </c:pt>
                <c:pt idx="332">
                  <c:v>10441.280000000001</c:v>
                </c:pt>
                <c:pt idx="333">
                  <c:v>10347.709999999999</c:v>
                </c:pt>
                <c:pt idx="334">
                  <c:v>10070.39</c:v>
                </c:pt>
                <c:pt idx="335">
                  <c:v>8104.19</c:v>
                </c:pt>
                <c:pt idx="336">
                  <c:v>7988.16</c:v>
                </c:pt>
                <c:pt idx="337">
                  <c:v>8321.01</c:v>
                </c:pt>
                <c:pt idx="338">
                  <c:v>8222.08</c:v>
                </c:pt>
                <c:pt idx="339">
                  <c:v>9551.7099999999991</c:v>
                </c:pt>
                <c:pt idx="340">
                  <c:v>9235.35</c:v>
                </c:pt>
                <c:pt idx="341">
                  <c:v>9055.5300000000007</c:v>
                </c:pt>
                <c:pt idx="342">
                  <c:v>8577.98</c:v>
                </c:pt>
                <c:pt idx="343">
                  <c:v>7047.92</c:v>
                </c:pt>
                <c:pt idx="344">
                  <c:v>7424.29</c:v>
                </c:pt>
                <c:pt idx="345">
                  <c:v>7564.35</c:v>
                </c:pt>
                <c:pt idx="346">
                  <c:v>7152.3</c:v>
                </c:pt>
                <c:pt idx="347">
                  <c:v>7511.59</c:v>
                </c:pt>
                <c:pt idx="348">
                  <c:v>7422.65</c:v>
                </c:pt>
                <c:pt idx="349">
                  <c:v>7411.32</c:v>
                </c:pt>
                <c:pt idx="350">
                  <c:v>8192.49</c:v>
                </c:pt>
                <c:pt idx="351">
                  <c:v>8706.25</c:v>
                </c:pt>
                <c:pt idx="352">
                  <c:v>8596.83</c:v>
                </c:pt>
                <c:pt idx="353">
                  <c:v>9344.3700000000008</c:v>
                </c:pt>
                <c:pt idx="354">
                  <c:v>10116.67</c:v>
                </c:pt>
                <c:pt idx="355">
                  <c:v>9934.43</c:v>
                </c:pt>
                <c:pt idx="356">
                  <c:v>9924.52</c:v>
                </c:pt>
                <c:pt idx="357">
                  <c:v>8562.4500000000007</c:v>
                </c:pt>
                <c:pt idx="358">
                  <c:v>8108.12</c:v>
                </c:pt>
                <c:pt idx="359">
                  <c:v>5392.31</c:v>
                </c:pt>
                <c:pt idx="360">
                  <c:v>5830.25</c:v>
                </c:pt>
                <c:pt idx="361">
                  <c:v>5922.04</c:v>
                </c:pt>
                <c:pt idx="362">
                  <c:v>6791.13</c:v>
                </c:pt>
                <c:pt idx="363">
                  <c:v>6971.09</c:v>
                </c:pt>
                <c:pt idx="364">
                  <c:v>7189.42</c:v>
                </c:pt>
                <c:pt idx="365">
                  <c:v>7679.87</c:v>
                </c:pt>
                <c:pt idx="366">
                  <c:v>8897.4699999999993</c:v>
                </c:pt>
                <c:pt idx="367">
                  <c:v>8756.43</c:v>
                </c:pt>
                <c:pt idx="368">
                  <c:v>9670.74</c:v>
                </c:pt>
                <c:pt idx="369">
                  <c:v>8790.3700000000008</c:v>
                </c:pt>
                <c:pt idx="370">
                  <c:v>9461.06</c:v>
                </c:pt>
                <c:pt idx="371">
                  <c:v>9758.85</c:v>
                </c:pt>
                <c:pt idx="372">
                  <c:v>9386.7900000000009</c:v>
                </c:pt>
                <c:pt idx="373">
                  <c:v>9303.6299999999992</c:v>
                </c:pt>
                <c:pt idx="374">
                  <c:v>9143.58</c:v>
                </c:pt>
                <c:pt idx="375">
                  <c:v>9073.94</c:v>
                </c:pt>
                <c:pt idx="376">
                  <c:v>9276.5</c:v>
                </c:pt>
                <c:pt idx="377">
                  <c:v>9185.82</c:v>
                </c:pt>
                <c:pt idx="378">
                  <c:v>9905.17</c:v>
                </c:pt>
                <c:pt idx="379">
                  <c:v>11053.61</c:v>
                </c:pt>
                <c:pt idx="380">
                  <c:v>11675.74</c:v>
                </c:pt>
                <c:pt idx="381">
                  <c:v>11892.8</c:v>
                </c:pt>
                <c:pt idx="382">
                  <c:v>11664.85</c:v>
                </c:pt>
                <c:pt idx="383">
                  <c:v>11711.51</c:v>
                </c:pt>
                <c:pt idx="384">
                  <c:v>10280.35</c:v>
                </c:pt>
                <c:pt idx="385">
                  <c:v>10323.76</c:v>
                </c:pt>
                <c:pt idx="386">
                  <c:v>10938.27</c:v>
                </c:pt>
                <c:pt idx="387">
                  <c:v>10775.27</c:v>
                </c:pt>
                <c:pt idx="388">
                  <c:v>10669.58</c:v>
                </c:pt>
                <c:pt idx="389">
                  <c:v>11384.18</c:v>
                </c:pt>
                <c:pt idx="390">
                  <c:v>11483.36</c:v>
                </c:pt>
                <c:pt idx="391">
                  <c:v>13031.17</c:v>
                </c:pt>
                <c:pt idx="392">
                  <c:v>13737.11</c:v>
                </c:pt>
                <c:pt idx="393">
                  <c:v>15479.57</c:v>
                </c:pt>
                <c:pt idx="394">
                  <c:v>15955.59</c:v>
                </c:pt>
                <c:pt idx="395">
                  <c:v>18370</c:v>
                </c:pt>
                <c:pt idx="396">
                  <c:v>18177.48</c:v>
                </c:pt>
                <c:pt idx="397">
                  <c:v>19345.12</c:v>
                </c:pt>
                <c:pt idx="398">
                  <c:v>19142.38</c:v>
                </c:pt>
                <c:pt idx="399">
                  <c:v>23477.3</c:v>
                </c:pt>
                <c:pt idx="400">
                  <c:v>26272.29</c:v>
                </c:pt>
                <c:pt idx="401">
                  <c:v>32782.019999999997</c:v>
                </c:pt>
                <c:pt idx="402">
                  <c:v>38356.44</c:v>
                </c:pt>
                <c:pt idx="403">
                  <c:v>35791.279999999999</c:v>
                </c:pt>
                <c:pt idx="404">
                  <c:v>32289.38</c:v>
                </c:pt>
                <c:pt idx="405">
                  <c:v>33114.36</c:v>
                </c:pt>
                <c:pt idx="406">
                  <c:v>38903.440000000002</c:v>
                </c:pt>
                <c:pt idx="407">
                  <c:v>48717.29</c:v>
                </c:pt>
                <c:pt idx="408">
                  <c:v>57539.94</c:v>
                </c:pt>
                <c:pt idx="409">
                  <c:v>45137.77</c:v>
                </c:pt>
                <c:pt idx="410">
                  <c:v>51206.69</c:v>
                </c:pt>
                <c:pt idx="411">
                  <c:v>59302.32</c:v>
                </c:pt>
                <c:pt idx="412">
                  <c:v>57523.42</c:v>
                </c:pt>
                <c:pt idx="413">
                  <c:v>55950.75</c:v>
                </c:pt>
                <c:pt idx="414">
                  <c:v>58758.559999999998</c:v>
                </c:pt>
                <c:pt idx="415">
                  <c:v>60204.959999999999</c:v>
                </c:pt>
                <c:pt idx="416">
                  <c:v>56216.19</c:v>
                </c:pt>
                <c:pt idx="417">
                  <c:v>49004.25</c:v>
                </c:pt>
                <c:pt idx="418">
                  <c:v>56631.08</c:v>
                </c:pt>
                <c:pt idx="419">
                  <c:v>58232.32</c:v>
                </c:pt>
                <c:pt idx="420">
                  <c:v>46456.06</c:v>
                </c:pt>
                <c:pt idx="421">
                  <c:v>34770.58</c:v>
                </c:pt>
                <c:pt idx="422">
                  <c:v>35678.129999999997</c:v>
                </c:pt>
                <c:pt idx="423">
                  <c:v>35862.379999999997</c:v>
                </c:pt>
                <c:pt idx="424">
                  <c:v>39097.86</c:v>
                </c:pt>
                <c:pt idx="425">
                  <c:v>35698.300000000003</c:v>
                </c:pt>
                <c:pt idx="426">
                  <c:v>34649.64</c:v>
                </c:pt>
                <c:pt idx="427">
                  <c:v>35287.78</c:v>
                </c:pt>
                <c:pt idx="428">
                  <c:v>34240.19</c:v>
                </c:pt>
                <c:pt idx="429">
                  <c:v>31796.81</c:v>
                </c:pt>
                <c:pt idx="430">
                  <c:v>35350.19</c:v>
                </c:pt>
                <c:pt idx="431">
                  <c:v>39974.9</c:v>
                </c:pt>
                <c:pt idx="432">
                  <c:v>43798.12</c:v>
                </c:pt>
                <c:pt idx="433">
                  <c:v>47047</c:v>
                </c:pt>
                <c:pt idx="434">
                  <c:v>49321.65</c:v>
                </c:pt>
                <c:pt idx="435">
                  <c:v>48829.83</c:v>
                </c:pt>
                <c:pt idx="436">
                  <c:v>51753.41</c:v>
                </c:pt>
                <c:pt idx="437">
                  <c:v>46063.27</c:v>
                </c:pt>
                <c:pt idx="438">
                  <c:v>47260.22</c:v>
                </c:pt>
                <c:pt idx="439">
                  <c:v>43208.54</c:v>
                </c:pt>
                <c:pt idx="440">
                  <c:v>48199.95</c:v>
                </c:pt>
                <c:pt idx="441">
                  <c:v>54771.58</c:v>
                </c:pt>
                <c:pt idx="442">
                  <c:v>61553.62</c:v>
                </c:pt>
                <c:pt idx="443">
                  <c:v>60930.84</c:v>
                </c:pt>
                <c:pt idx="444">
                  <c:v>61318.96</c:v>
                </c:pt>
                <c:pt idx="445">
                  <c:v>63326.99</c:v>
                </c:pt>
                <c:pt idx="446">
                  <c:v>65466.84</c:v>
                </c:pt>
                <c:pt idx="447">
                  <c:v>58730.48</c:v>
                </c:pt>
                <c:pt idx="448">
                  <c:v>57248.46</c:v>
                </c:pt>
                <c:pt idx="449">
                  <c:v>49368.85</c:v>
                </c:pt>
                <c:pt idx="450">
                  <c:v>50098.34</c:v>
                </c:pt>
                <c:pt idx="451">
                  <c:v>46707.01</c:v>
                </c:pt>
                <c:pt idx="452">
                  <c:v>50809.52</c:v>
                </c:pt>
                <c:pt idx="453">
                  <c:v>47345.22</c:v>
                </c:pt>
                <c:pt idx="454">
                  <c:v>41911.599999999999</c:v>
                </c:pt>
                <c:pt idx="455">
                  <c:v>43113.88</c:v>
                </c:pt>
                <c:pt idx="456">
                  <c:v>36276.800000000003</c:v>
                </c:pt>
                <c:pt idx="457">
                  <c:v>37917.599999999999</c:v>
                </c:pt>
                <c:pt idx="458">
                  <c:v>42412.43</c:v>
                </c:pt>
                <c:pt idx="459">
                  <c:v>42197.52</c:v>
                </c:pt>
                <c:pt idx="460">
                  <c:v>38431.379999999997</c:v>
                </c:pt>
                <c:pt idx="461">
                  <c:v>37709.78</c:v>
                </c:pt>
                <c:pt idx="462">
                  <c:v>38419.980000000003</c:v>
                </c:pt>
                <c:pt idx="463">
                  <c:v>37849.660000000003</c:v>
                </c:pt>
                <c:pt idx="464">
                  <c:v>41247.82</c:v>
                </c:pt>
                <c:pt idx="465">
                  <c:v>46820.49</c:v>
                </c:pt>
                <c:pt idx="466">
                  <c:v>46453.57</c:v>
                </c:pt>
                <c:pt idx="467">
                  <c:v>42207.67</c:v>
                </c:pt>
                <c:pt idx="468">
                  <c:v>39716.949999999997</c:v>
                </c:pt>
                <c:pt idx="469">
                  <c:v>39469.29</c:v>
                </c:pt>
                <c:pt idx="470">
                  <c:v>38469.089999999997</c:v>
                </c:pt>
                <c:pt idx="471">
                  <c:v>34059.26</c:v>
                </c:pt>
                <c:pt idx="472">
                  <c:v>31305.11</c:v>
                </c:pt>
              </c:numCache>
            </c:numRef>
          </c:val>
          <c:smooth val="0"/>
          <c:extLst>
            <c:ext xmlns:c16="http://schemas.microsoft.com/office/drawing/2014/chart" uri="{C3380CC4-5D6E-409C-BE32-E72D297353CC}">
              <c16:uniqueId val="{00000000-99CE-434A-9481-2BB5A1D9BBA7}"/>
            </c:ext>
          </c:extLst>
        </c:ser>
        <c:dLbls>
          <c:showLegendKey val="0"/>
          <c:showVal val="0"/>
          <c:showCatName val="0"/>
          <c:showSerName val="0"/>
          <c:showPercent val="0"/>
          <c:showBubbleSize val="0"/>
        </c:dLbls>
        <c:smooth val="0"/>
        <c:axId val="1865213119"/>
        <c:axId val="1865214767"/>
      </c:lineChart>
      <c:catAx>
        <c:axId val="18652131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5214767"/>
        <c:crosses val="autoZero"/>
        <c:auto val="1"/>
        <c:lblAlgn val="ctr"/>
        <c:lblOffset val="100"/>
        <c:noMultiLvlLbl val="0"/>
      </c:catAx>
      <c:valAx>
        <c:axId val="1865214767"/>
        <c:scaling>
          <c:orientation val="minMax"/>
        </c:scaling>
        <c:delete val="0"/>
        <c:axPos val="l"/>
        <c:majorGridlines>
          <c:spPr>
            <a:ln w="9525" cap="flat" cmpd="sng" algn="ctr">
              <a:solidFill>
                <a:schemeClr val="tx1">
                  <a:lumMod val="15000"/>
                  <a:lumOff val="85000"/>
                </a:schemeClr>
              </a:solidFill>
              <a:round/>
            </a:ln>
            <a:effectLst/>
          </c:spPr>
        </c:majorGridlines>
        <c:numFmt formatCode="[$$-409]#,##0.00" sourceLinked="0"/>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6521311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4FC2F2-4133-4FD8-8810-D43F1C8FBBA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4A7569C5-A163-40C6-8B85-F599006AC8BC}">
      <dgm:prSet/>
      <dgm:spPr/>
      <dgm:t>
        <a:bodyPr/>
        <a:lstStyle/>
        <a:p>
          <a:r>
            <a:rPr lang="en-US"/>
            <a:t>What is the best time of year to invest in Bitcoin? Is there a certain time of year where the price may be lower consistently?</a:t>
          </a:r>
        </a:p>
      </dgm:t>
    </dgm:pt>
    <dgm:pt modelId="{16B4ADAC-D9E4-4D7E-A205-4D8D26CF6AD8}" type="parTrans" cxnId="{2226D300-061D-4C4C-9898-77B28980F46E}">
      <dgm:prSet/>
      <dgm:spPr/>
      <dgm:t>
        <a:bodyPr/>
        <a:lstStyle/>
        <a:p>
          <a:endParaRPr lang="en-US"/>
        </a:p>
      </dgm:t>
    </dgm:pt>
    <dgm:pt modelId="{C5B754FD-67BB-4B4F-9C0B-01B4DD22F8C6}" type="sibTrans" cxnId="{2226D300-061D-4C4C-9898-77B28980F46E}">
      <dgm:prSet/>
      <dgm:spPr/>
      <dgm:t>
        <a:bodyPr/>
        <a:lstStyle/>
        <a:p>
          <a:endParaRPr lang="en-US"/>
        </a:p>
      </dgm:t>
    </dgm:pt>
    <dgm:pt modelId="{A51391B1-506B-44F9-827C-5B0FF8C4DEA7}">
      <dgm:prSet/>
      <dgm:spPr/>
      <dgm:t>
        <a:bodyPr/>
        <a:lstStyle/>
        <a:p>
          <a:r>
            <a:rPr lang="en-US"/>
            <a:t>Is there any relationship between the price of the coin and the Circulating Supply?</a:t>
          </a:r>
        </a:p>
      </dgm:t>
    </dgm:pt>
    <dgm:pt modelId="{AB9A2877-8584-454B-971E-5C9B8E8615E0}" type="parTrans" cxnId="{216514BD-CEE9-4AA5-B78C-29FD714876C6}">
      <dgm:prSet/>
      <dgm:spPr/>
      <dgm:t>
        <a:bodyPr/>
        <a:lstStyle/>
        <a:p>
          <a:endParaRPr lang="en-US"/>
        </a:p>
      </dgm:t>
    </dgm:pt>
    <dgm:pt modelId="{49048D00-0F3C-4696-87D2-AE8729630128}" type="sibTrans" cxnId="{216514BD-CEE9-4AA5-B78C-29FD714876C6}">
      <dgm:prSet/>
      <dgm:spPr/>
      <dgm:t>
        <a:bodyPr/>
        <a:lstStyle/>
        <a:p>
          <a:endParaRPr lang="en-US"/>
        </a:p>
      </dgm:t>
    </dgm:pt>
    <dgm:pt modelId="{E4E23001-B620-4AEA-A6E2-FC83AFD274D4}">
      <dgm:prSet/>
      <dgm:spPr/>
      <dgm:t>
        <a:bodyPr/>
        <a:lstStyle/>
        <a:p>
          <a:r>
            <a:rPr lang="en-US"/>
            <a:t>Is the price always at its highest when the Market Cap is at its highest</a:t>
          </a:r>
        </a:p>
      </dgm:t>
    </dgm:pt>
    <dgm:pt modelId="{C058B347-74BE-4500-B418-0AAE88009EBC}" type="parTrans" cxnId="{7A974169-D02B-4051-8EDD-FC5E4F9AAB7E}">
      <dgm:prSet/>
      <dgm:spPr/>
      <dgm:t>
        <a:bodyPr/>
        <a:lstStyle/>
        <a:p>
          <a:endParaRPr lang="en-US"/>
        </a:p>
      </dgm:t>
    </dgm:pt>
    <dgm:pt modelId="{8A5D5FC6-F7D8-42A7-908E-3C70F0BE2252}" type="sibTrans" cxnId="{7A974169-D02B-4051-8EDD-FC5E4F9AAB7E}">
      <dgm:prSet/>
      <dgm:spPr/>
      <dgm:t>
        <a:bodyPr/>
        <a:lstStyle/>
        <a:p>
          <a:endParaRPr lang="en-US"/>
        </a:p>
      </dgm:t>
    </dgm:pt>
    <dgm:pt modelId="{0942A170-1879-42C8-8E90-B61599AB8F55}">
      <dgm:prSet/>
      <dgm:spPr/>
      <dgm:t>
        <a:bodyPr/>
        <a:lstStyle/>
        <a:p>
          <a:r>
            <a:rPr lang="en-US" dirty="0"/>
            <a:t>How is Bitcoin performing in comparison to other popular coins such as Ethereum and Litecoin</a:t>
          </a:r>
        </a:p>
      </dgm:t>
    </dgm:pt>
    <dgm:pt modelId="{C5C38313-EA12-44A2-8D7C-D6457E3F24F7}" type="parTrans" cxnId="{C5FB32C8-FC3F-4DD0-8228-8E74EB34F3B4}">
      <dgm:prSet/>
      <dgm:spPr/>
      <dgm:t>
        <a:bodyPr/>
        <a:lstStyle/>
        <a:p>
          <a:endParaRPr lang="en-US"/>
        </a:p>
      </dgm:t>
    </dgm:pt>
    <dgm:pt modelId="{6780E13A-CB68-4343-9F3F-13825B1DBC0F}" type="sibTrans" cxnId="{C5FB32C8-FC3F-4DD0-8228-8E74EB34F3B4}">
      <dgm:prSet/>
      <dgm:spPr/>
      <dgm:t>
        <a:bodyPr/>
        <a:lstStyle/>
        <a:p>
          <a:endParaRPr lang="en-US"/>
        </a:p>
      </dgm:t>
    </dgm:pt>
    <dgm:pt modelId="{B0DE25F2-D090-489F-8213-EB7C8961D299}" type="pres">
      <dgm:prSet presAssocID="{554FC2F2-4133-4FD8-8810-D43F1C8FBBA1}" presName="root" presStyleCnt="0">
        <dgm:presLayoutVars>
          <dgm:dir/>
          <dgm:resizeHandles val="exact"/>
        </dgm:presLayoutVars>
      </dgm:prSet>
      <dgm:spPr/>
    </dgm:pt>
    <dgm:pt modelId="{EB343AFD-0960-41BA-8EFC-B086B5D5DB6B}" type="pres">
      <dgm:prSet presAssocID="{4A7569C5-A163-40C6-8B85-F599006AC8BC}" presName="compNode" presStyleCnt="0"/>
      <dgm:spPr/>
    </dgm:pt>
    <dgm:pt modelId="{BE2FA2E7-A74C-4D01-89F4-CD975D707E36}" type="pres">
      <dgm:prSet presAssocID="{4A7569C5-A163-40C6-8B85-F599006AC8B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coin"/>
        </a:ext>
      </dgm:extLst>
    </dgm:pt>
    <dgm:pt modelId="{DAC02026-645C-497F-A369-7EEB49C19F7D}" type="pres">
      <dgm:prSet presAssocID="{4A7569C5-A163-40C6-8B85-F599006AC8BC}" presName="spaceRect" presStyleCnt="0"/>
      <dgm:spPr/>
    </dgm:pt>
    <dgm:pt modelId="{8A2E0407-5EA8-4096-8BDD-7DB90AA812B1}" type="pres">
      <dgm:prSet presAssocID="{4A7569C5-A163-40C6-8B85-F599006AC8BC}" presName="textRect" presStyleLbl="revTx" presStyleIdx="0" presStyleCnt="4">
        <dgm:presLayoutVars>
          <dgm:chMax val="1"/>
          <dgm:chPref val="1"/>
        </dgm:presLayoutVars>
      </dgm:prSet>
      <dgm:spPr/>
    </dgm:pt>
    <dgm:pt modelId="{D786C188-E994-45E9-A91A-2F7B7AB47FE3}" type="pres">
      <dgm:prSet presAssocID="{C5B754FD-67BB-4B4F-9C0B-01B4DD22F8C6}" presName="sibTrans" presStyleCnt="0"/>
      <dgm:spPr/>
    </dgm:pt>
    <dgm:pt modelId="{8A1EA470-6956-47AF-A774-BA9BB25690B9}" type="pres">
      <dgm:prSet presAssocID="{A51391B1-506B-44F9-827C-5B0FF8C4DEA7}" presName="compNode" presStyleCnt="0"/>
      <dgm:spPr/>
    </dgm:pt>
    <dgm:pt modelId="{50F581B0-BD4F-4561-97BF-05C9EBB446B2}" type="pres">
      <dgm:prSet presAssocID="{A51391B1-506B-44F9-827C-5B0FF8C4DEA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upee"/>
        </a:ext>
      </dgm:extLst>
    </dgm:pt>
    <dgm:pt modelId="{B13FD465-B286-4DC3-9B66-D41685812241}" type="pres">
      <dgm:prSet presAssocID="{A51391B1-506B-44F9-827C-5B0FF8C4DEA7}" presName="spaceRect" presStyleCnt="0"/>
      <dgm:spPr/>
    </dgm:pt>
    <dgm:pt modelId="{03320289-DCFE-432B-A176-82571D3B29E3}" type="pres">
      <dgm:prSet presAssocID="{A51391B1-506B-44F9-827C-5B0FF8C4DEA7}" presName="textRect" presStyleLbl="revTx" presStyleIdx="1" presStyleCnt="4">
        <dgm:presLayoutVars>
          <dgm:chMax val="1"/>
          <dgm:chPref val="1"/>
        </dgm:presLayoutVars>
      </dgm:prSet>
      <dgm:spPr/>
    </dgm:pt>
    <dgm:pt modelId="{3FE361D6-943E-490E-A2A1-F39F763B10CC}" type="pres">
      <dgm:prSet presAssocID="{49048D00-0F3C-4696-87D2-AE8729630128}" presName="sibTrans" presStyleCnt="0"/>
      <dgm:spPr/>
    </dgm:pt>
    <dgm:pt modelId="{0B079049-6E67-46C3-9E0E-CE1A2105A357}" type="pres">
      <dgm:prSet presAssocID="{E4E23001-B620-4AEA-A6E2-FC83AFD274D4}" presName="compNode" presStyleCnt="0"/>
      <dgm:spPr/>
    </dgm:pt>
    <dgm:pt modelId="{51991A92-5D43-45AB-A875-2352F8FFEC4B}" type="pres">
      <dgm:prSet presAssocID="{E4E23001-B620-4AEA-A6E2-FC83AFD274D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75AF2510-A653-46F0-B952-66F6840A1A81}" type="pres">
      <dgm:prSet presAssocID="{E4E23001-B620-4AEA-A6E2-FC83AFD274D4}" presName="spaceRect" presStyleCnt="0"/>
      <dgm:spPr/>
    </dgm:pt>
    <dgm:pt modelId="{C999118E-576B-47DB-89FD-ECE0B05BDB72}" type="pres">
      <dgm:prSet presAssocID="{E4E23001-B620-4AEA-A6E2-FC83AFD274D4}" presName="textRect" presStyleLbl="revTx" presStyleIdx="2" presStyleCnt="4">
        <dgm:presLayoutVars>
          <dgm:chMax val="1"/>
          <dgm:chPref val="1"/>
        </dgm:presLayoutVars>
      </dgm:prSet>
      <dgm:spPr/>
    </dgm:pt>
    <dgm:pt modelId="{790A9D49-68C7-4DD7-9123-FE70776AF7BF}" type="pres">
      <dgm:prSet presAssocID="{8A5D5FC6-F7D8-42A7-908E-3C70F0BE2252}" presName="sibTrans" presStyleCnt="0"/>
      <dgm:spPr/>
    </dgm:pt>
    <dgm:pt modelId="{44101695-67AC-4EA5-A2C9-D3BC3DEA84A9}" type="pres">
      <dgm:prSet presAssocID="{0942A170-1879-42C8-8E90-B61599AB8F55}" presName="compNode" presStyleCnt="0"/>
      <dgm:spPr/>
    </dgm:pt>
    <dgm:pt modelId="{C271B476-1EED-4F1B-9505-2CE829C97770}" type="pres">
      <dgm:prSet presAssocID="{0942A170-1879-42C8-8E90-B61599AB8F5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5230C961-D99D-41DE-B7B2-96044F6FB80C}" type="pres">
      <dgm:prSet presAssocID="{0942A170-1879-42C8-8E90-B61599AB8F55}" presName="spaceRect" presStyleCnt="0"/>
      <dgm:spPr/>
    </dgm:pt>
    <dgm:pt modelId="{353EAF0C-24F7-4EFF-9AE3-5FB577C763DD}" type="pres">
      <dgm:prSet presAssocID="{0942A170-1879-42C8-8E90-B61599AB8F55}" presName="textRect" presStyleLbl="revTx" presStyleIdx="3" presStyleCnt="4">
        <dgm:presLayoutVars>
          <dgm:chMax val="1"/>
          <dgm:chPref val="1"/>
        </dgm:presLayoutVars>
      </dgm:prSet>
      <dgm:spPr/>
    </dgm:pt>
  </dgm:ptLst>
  <dgm:cxnLst>
    <dgm:cxn modelId="{2226D300-061D-4C4C-9898-77B28980F46E}" srcId="{554FC2F2-4133-4FD8-8810-D43F1C8FBBA1}" destId="{4A7569C5-A163-40C6-8B85-F599006AC8BC}" srcOrd="0" destOrd="0" parTransId="{16B4ADAC-D9E4-4D7E-A205-4D8D26CF6AD8}" sibTransId="{C5B754FD-67BB-4B4F-9C0B-01B4DD22F8C6}"/>
    <dgm:cxn modelId="{24537A1F-E638-4A2F-BACA-2717999F301A}" type="presOf" srcId="{E4E23001-B620-4AEA-A6E2-FC83AFD274D4}" destId="{C999118E-576B-47DB-89FD-ECE0B05BDB72}" srcOrd="0" destOrd="0" presId="urn:microsoft.com/office/officeart/2018/2/layout/IconLabelList"/>
    <dgm:cxn modelId="{0F23EF64-FEA5-4898-87D9-A9F404024C99}" type="presOf" srcId="{4A7569C5-A163-40C6-8B85-F599006AC8BC}" destId="{8A2E0407-5EA8-4096-8BDD-7DB90AA812B1}" srcOrd="0" destOrd="0" presId="urn:microsoft.com/office/officeart/2018/2/layout/IconLabelList"/>
    <dgm:cxn modelId="{043EBE65-2A7C-4E71-9D44-A83587049868}" type="presOf" srcId="{A51391B1-506B-44F9-827C-5B0FF8C4DEA7}" destId="{03320289-DCFE-432B-A176-82571D3B29E3}" srcOrd="0" destOrd="0" presId="urn:microsoft.com/office/officeart/2018/2/layout/IconLabelList"/>
    <dgm:cxn modelId="{7A974169-D02B-4051-8EDD-FC5E4F9AAB7E}" srcId="{554FC2F2-4133-4FD8-8810-D43F1C8FBBA1}" destId="{E4E23001-B620-4AEA-A6E2-FC83AFD274D4}" srcOrd="2" destOrd="0" parTransId="{C058B347-74BE-4500-B418-0AAE88009EBC}" sibTransId="{8A5D5FC6-F7D8-42A7-908E-3C70F0BE2252}"/>
    <dgm:cxn modelId="{216514BD-CEE9-4AA5-B78C-29FD714876C6}" srcId="{554FC2F2-4133-4FD8-8810-D43F1C8FBBA1}" destId="{A51391B1-506B-44F9-827C-5B0FF8C4DEA7}" srcOrd="1" destOrd="0" parTransId="{AB9A2877-8584-454B-971E-5C9B8E8615E0}" sibTransId="{49048D00-0F3C-4696-87D2-AE8729630128}"/>
    <dgm:cxn modelId="{C5FB32C8-FC3F-4DD0-8228-8E74EB34F3B4}" srcId="{554FC2F2-4133-4FD8-8810-D43F1C8FBBA1}" destId="{0942A170-1879-42C8-8E90-B61599AB8F55}" srcOrd="3" destOrd="0" parTransId="{C5C38313-EA12-44A2-8D7C-D6457E3F24F7}" sibTransId="{6780E13A-CB68-4343-9F3F-13825B1DBC0F}"/>
    <dgm:cxn modelId="{CBB651CE-E6F4-494A-B76B-3C72C08D0EE0}" type="presOf" srcId="{0942A170-1879-42C8-8E90-B61599AB8F55}" destId="{353EAF0C-24F7-4EFF-9AE3-5FB577C763DD}" srcOrd="0" destOrd="0" presId="urn:microsoft.com/office/officeart/2018/2/layout/IconLabelList"/>
    <dgm:cxn modelId="{CB3A4DFF-1E1E-4935-8ECD-6A8E8B69A7DD}" type="presOf" srcId="{554FC2F2-4133-4FD8-8810-D43F1C8FBBA1}" destId="{B0DE25F2-D090-489F-8213-EB7C8961D299}" srcOrd="0" destOrd="0" presId="urn:microsoft.com/office/officeart/2018/2/layout/IconLabelList"/>
    <dgm:cxn modelId="{54FFAD3A-1429-410E-8070-8C879DBCA455}" type="presParOf" srcId="{B0DE25F2-D090-489F-8213-EB7C8961D299}" destId="{EB343AFD-0960-41BA-8EFC-B086B5D5DB6B}" srcOrd="0" destOrd="0" presId="urn:microsoft.com/office/officeart/2018/2/layout/IconLabelList"/>
    <dgm:cxn modelId="{A7007A90-EA59-415D-8A0B-B9335A49E656}" type="presParOf" srcId="{EB343AFD-0960-41BA-8EFC-B086B5D5DB6B}" destId="{BE2FA2E7-A74C-4D01-89F4-CD975D707E36}" srcOrd="0" destOrd="0" presId="urn:microsoft.com/office/officeart/2018/2/layout/IconLabelList"/>
    <dgm:cxn modelId="{77F909DC-397F-4257-AA48-D5B22F393E27}" type="presParOf" srcId="{EB343AFD-0960-41BA-8EFC-B086B5D5DB6B}" destId="{DAC02026-645C-497F-A369-7EEB49C19F7D}" srcOrd="1" destOrd="0" presId="urn:microsoft.com/office/officeart/2018/2/layout/IconLabelList"/>
    <dgm:cxn modelId="{A2278E2A-9C42-44AB-8FF6-3F5BEFFCB33D}" type="presParOf" srcId="{EB343AFD-0960-41BA-8EFC-B086B5D5DB6B}" destId="{8A2E0407-5EA8-4096-8BDD-7DB90AA812B1}" srcOrd="2" destOrd="0" presId="urn:microsoft.com/office/officeart/2018/2/layout/IconLabelList"/>
    <dgm:cxn modelId="{540EF93D-5203-4ED1-9F18-F3ADD947FBF5}" type="presParOf" srcId="{B0DE25F2-D090-489F-8213-EB7C8961D299}" destId="{D786C188-E994-45E9-A91A-2F7B7AB47FE3}" srcOrd="1" destOrd="0" presId="urn:microsoft.com/office/officeart/2018/2/layout/IconLabelList"/>
    <dgm:cxn modelId="{AF6FB03C-0075-4F91-A5BA-7DF963DAA2A7}" type="presParOf" srcId="{B0DE25F2-D090-489F-8213-EB7C8961D299}" destId="{8A1EA470-6956-47AF-A774-BA9BB25690B9}" srcOrd="2" destOrd="0" presId="urn:microsoft.com/office/officeart/2018/2/layout/IconLabelList"/>
    <dgm:cxn modelId="{352D629D-C21B-4DE3-A173-A21CCC976128}" type="presParOf" srcId="{8A1EA470-6956-47AF-A774-BA9BB25690B9}" destId="{50F581B0-BD4F-4561-97BF-05C9EBB446B2}" srcOrd="0" destOrd="0" presId="urn:microsoft.com/office/officeart/2018/2/layout/IconLabelList"/>
    <dgm:cxn modelId="{89792780-8C6B-41AE-A22E-2D7FEB2FFFAD}" type="presParOf" srcId="{8A1EA470-6956-47AF-A774-BA9BB25690B9}" destId="{B13FD465-B286-4DC3-9B66-D41685812241}" srcOrd="1" destOrd="0" presId="urn:microsoft.com/office/officeart/2018/2/layout/IconLabelList"/>
    <dgm:cxn modelId="{597C4B84-5910-4694-992E-9DEDA3CE9F5E}" type="presParOf" srcId="{8A1EA470-6956-47AF-A774-BA9BB25690B9}" destId="{03320289-DCFE-432B-A176-82571D3B29E3}" srcOrd="2" destOrd="0" presId="urn:microsoft.com/office/officeart/2018/2/layout/IconLabelList"/>
    <dgm:cxn modelId="{851D7BE5-2F95-49EB-A832-465B9215BA30}" type="presParOf" srcId="{B0DE25F2-D090-489F-8213-EB7C8961D299}" destId="{3FE361D6-943E-490E-A2A1-F39F763B10CC}" srcOrd="3" destOrd="0" presId="urn:microsoft.com/office/officeart/2018/2/layout/IconLabelList"/>
    <dgm:cxn modelId="{92C0C514-5660-4418-8B3D-8B95EB2E5DF1}" type="presParOf" srcId="{B0DE25F2-D090-489F-8213-EB7C8961D299}" destId="{0B079049-6E67-46C3-9E0E-CE1A2105A357}" srcOrd="4" destOrd="0" presId="urn:microsoft.com/office/officeart/2018/2/layout/IconLabelList"/>
    <dgm:cxn modelId="{CE2B2167-F273-4875-B7B1-843B0B52C8C0}" type="presParOf" srcId="{0B079049-6E67-46C3-9E0E-CE1A2105A357}" destId="{51991A92-5D43-45AB-A875-2352F8FFEC4B}" srcOrd="0" destOrd="0" presId="urn:microsoft.com/office/officeart/2018/2/layout/IconLabelList"/>
    <dgm:cxn modelId="{9D5925DE-E438-4D96-AC9D-137897D5881F}" type="presParOf" srcId="{0B079049-6E67-46C3-9E0E-CE1A2105A357}" destId="{75AF2510-A653-46F0-B952-66F6840A1A81}" srcOrd="1" destOrd="0" presId="urn:microsoft.com/office/officeart/2018/2/layout/IconLabelList"/>
    <dgm:cxn modelId="{D0900F30-5535-45B2-A871-7A22E542DA7F}" type="presParOf" srcId="{0B079049-6E67-46C3-9E0E-CE1A2105A357}" destId="{C999118E-576B-47DB-89FD-ECE0B05BDB72}" srcOrd="2" destOrd="0" presId="urn:microsoft.com/office/officeart/2018/2/layout/IconLabelList"/>
    <dgm:cxn modelId="{D582F028-16DE-4D7E-92BE-88550693A1FC}" type="presParOf" srcId="{B0DE25F2-D090-489F-8213-EB7C8961D299}" destId="{790A9D49-68C7-4DD7-9123-FE70776AF7BF}" srcOrd="5" destOrd="0" presId="urn:microsoft.com/office/officeart/2018/2/layout/IconLabelList"/>
    <dgm:cxn modelId="{BB62BB5E-C446-4985-8A55-98933BAB1733}" type="presParOf" srcId="{B0DE25F2-D090-489F-8213-EB7C8961D299}" destId="{44101695-67AC-4EA5-A2C9-D3BC3DEA84A9}" srcOrd="6" destOrd="0" presId="urn:microsoft.com/office/officeart/2018/2/layout/IconLabelList"/>
    <dgm:cxn modelId="{86C9C49B-661F-4EE6-B4A9-5DDF0B7CA7FA}" type="presParOf" srcId="{44101695-67AC-4EA5-A2C9-D3BC3DEA84A9}" destId="{C271B476-1EED-4F1B-9505-2CE829C97770}" srcOrd="0" destOrd="0" presId="urn:microsoft.com/office/officeart/2018/2/layout/IconLabelList"/>
    <dgm:cxn modelId="{C7CCD8A1-ACF7-4AF6-9B90-2BA1686CA8B8}" type="presParOf" srcId="{44101695-67AC-4EA5-A2C9-D3BC3DEA84A9}" destId="{5230C961-D99D-41DE-B7B2-96044F6FB80C}" srcOrd="1" destOrd="0" presId="urn:microsoft.com/office/officeart/2018/2/layout/IconLabelList"/>
    <dgm:cxn modelId="{1791D3E3-1A81-462B-B625-A55F07EBD9ED}" type="presParOf" srcId="{44101695-67AC-4EA5-A2C9-D3BC3DEA84A9}" destId="{353EAF0C-24F7-4EFF-9AE3-5FB577C763DD}"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9FE6C8-AB04-44DB-BC99-3F5EB15215A1}"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C90E5F13-E5DE-48D8-855F-29960BBCBBA1}">
      <dgm:prSet/>
      <dgm:spPr/>
      <dgm:t>
        <a:bodyPr/>
        <a:lstStyle/>
        <a:p>
          <a:r>
            <a:rPr lang="en-US"/>
            <a:t>Crypto Currency: </a:t>
          </a:r>
          <a:r>
            <a:rPr lang="en-GB"/>
            <a:t>a digital currency in which transactions are verified and records maintained by a decentralized system using cryptography, rather than by a centralized authority</a:t>
          </a:r>
          <a:endParaRPr lang="en-US"/>
        </a:p>
      </dgm:t>
    </dgm:pt>
    <dgm:pt modelId="{E7908CA5-3456-4219-BA9E-3404302158ED}" type="parTrans" cxnId="{E21A5E7D-4C7E-48D6-B70D-0D6E49AE2AA7}">
      <dgm:prSet/>
      <dgm:spPr/>
      <dgm:t>
        <a:bodyPr/>
        <a:lstStyle/>
        <a:p>
          <a:endParaRPr lang="en-US"/>
        </a:p>
      </dgm:t>
    </dgm:pt>
    <dgm:pt modelId="{5B85822E-2B24-48BB-BC5F-24709C1513D8}" type="sibTrans" cxnId="{E21A5E7D-4C7E-48D6-B70D-0D6E49AE2AA7}">
      <dgm:prSet/>
      <dgm:spPr/>
      <dgm:t>
        <a:bodyPr/>
        <a:lstStyle/>
        <a:p>
          <a:endParaRPr lang="en-US"/>
        </a:p>
      </dgm:t>
    </dgm:pt>
    <dgm:pt modelId="{D350850A-A4B9-41D1-9BD6-7ACA577B4042}">
      <dgm:prSet/>
      <dgm:spPr/>
      <dgm:t>
        <a:bodyPr/>
        <a:lstStyle/>
        <a:p>
          <a:r>
            <a:rPr lang="en-GB"/>
            <a:t>Market Cap: Crypto market capitalization is the total value of a cryptocurrency</a:t>
          </a:r>
          <a:endParaRPr lang="en-US"/>
        </a:p>
      </dgm:t>
    </dgm:pt>
    <dgm:pt modelId="{963122BE-10CE-4F70-BC30-F4E761E9F070}" type="parTrans" cxnId="{D8726897-6438-48C8-BC8A-9240BE9CDE37}">
      <dgm:prSet/>
      <dgm:spPr/>
      <dgm:t>
        <a:bodyPr/>
        <a:lstStyle/>
        <a:p>
          <a:endParaRPr lang="en-US"/>
        </a:p>
      </dgm:t>
    </dgm:pt>
    <dgm:pt modelId="{36B6CC25-2311-4693-9A52-A4AE7505826D}" type="sibTrans" cxnId="{D8726897-6438-48C8-BC8A-9240BE9CDE37}">
      <dgm:prSet/>
      <dgm:spPr/>
      <dgm:t>
        <a:bodyPr/>
        <a:lstStyle/>
        <a:p>
          <a:endParaRPr lang="en-US"/>
        </a:p>
      </dgm:t>
    </dgm:pt>
    <dgm:pt modelId="{E2C22319-AE90-407B-9FBC-1F4749CF5B7F}">
      <dgm:prSet/>
      <dgm:spPr/>
      <dgm:t>
        <a:bodyPr/>
        <a:lstStyle/>
        <a:p>
          <a:r>
            <a:rPr lang="en-GB"/>
            <a:t>Circulating Supply: Circulating Supply is the total number of coins or tokens that are actively available for trade and are being used in the market and in general public</a:t>
          </a:r>
          <a:endParaRPr lang="en-US"/>
        </a:p>
      </dgm:t>
    </dgm:pt>
    <dgm:pt modelId="{6D2D33EC-26B6-4FB0-A786-A26D98706245}" type="parTrans" cxnId="{F6D41B9D-F6D8-4D5A-8422-07CA69B50755}">
      <dgm:prSet/>
      <dgm:spPr/>
      <dgm:t>
        <a:bodyPr/>
        <a:lstStyle/>
        <a:p>
          <a:endParaRPr lang="en-US"/>
        </a:p>
      </dgm:t>
    </dgm:pt>
    <dgm:pt modelId="{386C4E68-3BF1-4B8B-8214-FDD45B6C2042}" type="sibTrans" cxnId="{F6D41B9D-F6D8-4D5A-8422-07CA69B50755}">
      <dgm:prSet/>
      <dgm:spPr/>
      <dgm:t>
        <a:bodyPr/>
        <a:lstStyle/>
        <a:p>
          <a:endParaRPr lang="en-US"/>
        </a:p>
      </dgm:t>
    </dgm:pt>
    <dgm:pt modelId="{B5A11EDC-A9FE-EE45-AB0B-6931140C7772}" type="pres">
      <dgm:prSet presAssocID="{869FE6C8-AB04-44DB-BC99-3F5EB15215A1}" presName="vert0" presStyleCnt="0">
        <dgm:presLayoutVars>
          <dgm:dir/>
          <dgm:animOne val="branch"/>
          <dgm:animLvl val="lvl"/>
        </dgm:presLayoutVars>
      </dgm:prSet>
      <dgm:spPr/>
    </dgm:pt>
    <dgm:pt modelId="{41361E59-AEC4-CC49-AF83-19B1B0F3E53C}" type="pres">
      <dgm:prSet presAssocID="{C90E5F13-E5DE-48D8-855F-29960BBCBBA1}" presName="thickLine" presStyleLbl="alignNode1" presStyleIdx="0" presStyleCnt="3"/>
      <dgm:spPr/>
    </dgm:pt>
    <dgm:pt modelId="{195B37E2-DAD7-4346-B890-D85B8EF21FC4}" type="pres">
      <dgm:prSet presAssocID="{C90E5F13-E5DE-48D8-855F-29960BBCBBA1}" presName="horz1" presStyleCnt="0"/>
      <dgm:spPr/>
    </dgm:pt>
    <dgm:pt modelId="{4BA4ED5F-451B-F04E-9CC1-A4C1226296C3}" type="pres">
      <dgm:prSet presAssocID="{C90E5F13-E5DE-48D8-855F-29960BBCBBA1}" presName="tx1" presStyleLbl="revTx" presStyleIdx="0" presStyleCnt="3"/>
      <dgm:spPr/>
    </dgm:pt>
    <dgm:pt modelId="{119456C6-4D85-9D4A-816F-25A89894C023}" type="pres">
      <dgm:prSet presAssocID="{C90E5F13-E5DE-48D8-855F-29960BBCBBA1}" presName="vert1" presStyleCnt="0"/>
      <dgm:spPr/>
    </dgm:pt>
    <dgm:pt modelId="{74E5E906-B10D-EB44-B221-0D0C063BD262}" type="pres">
      <dgm:prSet presAssocID="{D350850A-A4B9-41D1-9BD6-7ACA577B4042}" presName="thickLine" presStyleLbl="alignNode1" presStyleIdx="1" presStyleCnt="3"/>
      <dgm:spPr/>
    </dgm:pt>
    <dgm:pt modelId="{51576D7E-F337-CD47-B843-435BEA5D4541}" type="pres">
      <dgm:prSet presAssocID="{D350850A-A4B9-41D1-9BD6-7ACA577B4042}" presName="horz1" presStyleCnt="0"/>
      <dgm:spPr/>
    </dgm:pt>
    <dgm:pt modelId="{8F00D4B0-BE9B-D54E-9662-F1E7BA9D6AD8}" type="pres">
      <dgm:prSet presAssocID="{D350850A-A4B9-41D1-9BD6-7ACA577B4042}" presName="tx1" presStyleLbl="revTx" presStyleIdx="1" presStyleCnt="3"/>
      <dgm:spPr/>
    </dgm:pt>
    <dgm:pt modelId="{B2C5E5FC-7A71-4541-AFEC-73909FACBA04}" type="pres">
      <dgm:prSet presAssocID="{D350850A-A4B9-41D1-9BD6-7ACA577B4042}" presName="vert1" presStyleCnt="0"/>
      <dgm:spPr/>
    </dgm:pt>
    <dgm:pt modelId="{DD29195B-F8E8-2845-A051-977696D2D1C9}" type="pres">
      <dgm:prSet presAssocID="{E2C22319-AE90-407B-9FBC-1F4749CF5B7F}" presName="thickLine" presStyleLbl="alignNode1" presStyleIdx="2" presStyleCnt="3"/>
      <dgm:spPr/>
    </dgm:pt>
    <dgm:pt modelId="{954CB064-8D2F-FE42-8C98-FF25D3BB5FFA}" type="pres">
      <dgm:prSet presAssocID="{E2C22319-AE90-407B-9FBC-1F4749CF5B7F}" presName="horz1" presStyleCnt="0"/>
      <dgm:spPr/>
    </dgm:pt>
    <dgm:pt modelId="{3F270512-8A8B-D449-83B9-637418D5D5F4}" type="pres">
      <dgm:prSet presAssocID="{E2C22319-AE90-407B-9FBC-1F4749CF5B7F}" presName="tx1" presStyleLbl="revTx" presStyleIdx="2" presStyleCnt="3"/>
      <dgm:spPr/>
    </dgm:pt>
    <dgm:pt modelId="{8BF26DF9-DD0A-6E43-A80F-C76FE5211247}" type="pres">
      <dgm:prSet presAssocID="{E2C22319-AE90-407B-9FBC-1F4749CF5B7F}" presName="vert1" presStyleCnt="0"/>
      <dgm:spPr/>
    </dgm:pt>
  </dgm:ptLst>
  <dgm:cxnLst>
    <dgm:cxn modelId="{000AD823-E5D2-354D-B1C5-B1B6D67E4903}" type="presOf" srcId="{C90E5F13-E5DE-48D8-855F-29960BBCBBA1}" destId="{4BA4ED5F-451B-F04E-9CC1-A4C1226296C3}" srcOrd="0" destOrd="0" presId="urn:microsoft.com/office/officeart/2008/layout/LinedList"/>
    <dgm:cxn modelId="{E21A5E7D-4C7E-48D6-B70D-0D6E49AE2AA7}" srcId="{869FE6C8-AB04-44DB-BC99-3F5EB15215A1}" destId="{C90E5F13-E5DE-48D8-855F-29960BBCBBA1}" srcOrd="0" destOrd="0" parTransId="{E7908CA5-3456-4219-BA9E-3404302158ED}" sibTransId="{5B85822E-2B24-48BB-BC5F-24709C1513D8}"/>
    <dgm:cxn modelId="{D8726897-6438-48C8-BC8A-9240BE9CDE37}" srcId="{869FE6C8-AB04-44DB-BC99-3F5EB15215A1}" destId="{D350850A-A4B9-41D1-9BD6-7ACA577B4042}" srcOrd="1" destOrd="0" parTransId="{963122BE-10CE-4F70-BC30-F4E761E9F070}" sibTransId="{36B6CC25-2311-4693-9A52-A4AE7505826D}"/>
    <dgm:cxn modelId="{F6D41B9D-F6D8-4D5A-8422-07CA69B50755}" srcId="{869FE6C8-AB04-44DB-BC99-3F5EB15215A1}" destId="{E2C22319-AE90-407B-9FBC-1F4749CF5B7F}" srcOrd="2" destOrd="0" parTransId="{6D2D33EC-26B6-4FB0-A786-A26D98706245}" sibTransId="{386C4E68-3BF1-4B8B-8214-FDD45B6C2042}"/>
    <dgm:cxn modelId="{5BF227A9-6915-D544-ACC2-A31E6C731B4F}" type="presOf" srcId="{E2C22319-AE90-407B-9FBC-1F4749CF5B7F}" destId="{3F270512-8A8B-D449-83B9-637418D5D5F4}" srcOrd="0" destOrd="0" presId="urn:microsoft.com/office/officeart/2008/layout/LinedList"/>
    <dgm:cxn modelId="{8A7681D2-A4A9-C645-B222-9B505C44AF6C}" type="presOf" srcId="{869FE6C8-AB04-44DB-BC99-3F5EB15215A1}" destId="{B5A11EDC-A9FE-EE45-AB0B-6931140C7772}" srcOrd="0" destOrd="0" presId="urn:microsoft.com/office/officeart/2008/layout/LinedList"/>
    <dgm:cxn modelId="{7B14F3E8-1E1F-0442-B5A6-075A9CAAA9C5}" type="presOf" srcId="{D350850A-A4B9-41D1-9BD6-7ACA577B4042}" destId="{8F00D4B0-BE9B-D54E-9662-F1E7BA9D6AD8}" srcOrd="0" destOrd="0" presId="urn:microsoft.com/office/officeart/2008/layout/LinedList"/>
    <dgm:cxn modelId="{9F8319A2-B6F3-AF49-A46A-4ABE2DD39FFE}" type="presParOf" srcId="{B5A11EDC-A9FE-EE45-AB0B-6931140C7772}" destId="{41361E59-AEC4-CC49-AF83-19B1B0F3E53C}" srcOrd="0" destOrd="0" presId="urn:microsoft.com/office/officeart/2008/layout/LinedList"/>
    <dgm:cxn modelId="{023048AD-D99E-2A4A-B4C4-88BFE2384651}" type="presParOf" srcId="{B5A11EDC-A9FE-EE45-AB0B-6931140C7772}" destId="{195B37E2-DAD7-4346-B890-D85B8EF21FC4}" srcOrd="1" destOrd="0" presId="urn:microsoft.com/office/officeart/2008/layout/LinedList"/>
    <dgm:cxn modelId="{4758AEFB-038B-C44D-9B4A-D0EAEF1631DB}" type="presParOf" srcId="{195B37E2-DAD7-4346-B890-D85B8EF21FC4}" destId="{4BA4ED5F-451B-F04E-9CC1-A4C1226296C3}" srcOrd="0" destOrd="0" presId="urn:microsoft.com/office/officeart/2008/layout/LinedList"/>
    <dgm:cxn modelId="{86DF5CD9-62E5-8041-90D5-7D6C7EF0465B}" type="presParOf" srcId="{195B37E2-DAD7-4346-B890-D85B8EF21FC4}" destId="{119456C6-4D85-9D4A-816F-25A89894C023}" srcOrd="1" destOrd="0" presId="urn:microsoft.com/office/officeart/2008/layout/LinedList"/>
    <dgm:cxn modelId="{793367D7-1EF2-034D-A6A9-C69C11FF79DF}" type="presParOf" srcId="{B5A11EDC-A9FE-EE45-AB0B-6931140C7772}" destId="{74E5E906-B10D-EB44-B221-0D0C063BD262}" srcOrd="2" destOrd="0" presId="urn:microsoft.com/office/officeart/2008/layout/LinedList"/>
    <dgm:cxn modelId="{77F00239-C97C-6F48-AB16-F3137AB1FCBE}" type="presParOf" srcId="{B5A11EDC-A9FE-EE45-AB0B-6931140C7772}" destId="{51576D7E-F337-CD47-B843-435BEA5D4541}" srcOrd="3" destOrd="0" presId="urn:microsoft.com/office/officeart/2008/layout/LinedList"/>
    <dgm:cxn modelId="{361EA8A6-0D7C-D748-9E08-81C9944DE8D1}" type="presParOf" srcId="{51576D7E-F337-CD47-B843-435BEA5D4541}" destId="{8F00D4B0-BE9B-D54E-9662-F1E7BA9D6AD8}" srcOrd="0" destOrd="0" presId="urn:microsoft.com/office/officeart/2008/layout/LinedList"/>
    <dgm:cxn modelId="{3CD853D2-13DB-EC40-9D4C-463F93B35076}" type="presParOf" srcId="{51576D7E-F337-CD47-B843-435BEA5D4541}" destId="{B2C5E5FC-7A71-4541-AFEC-73909FACBA04}" srcOrd="1" destOrd="0" presId="urn:microsoft.com/office/officeart/2008/layout/LinedList"/>
    <dgm:cxn modelId="{661242B3-6BF8-BA47-BF93-48942701BAB8}" type="presParOf" srcId="{B5A11EDC-A9FE-EE45-AB0B-6931140C7772}" destId="{DD29195B-F8E8-2845-A051-977696D2D1C9}" srcOrd="4" destOrd="0" presId="urn:microsoft.com/office/officeart/2008/layout/LinedList"/>
    <dgm:cxn modelId="{8ED5C859-E4DA-0F46-8430-A29D46DDBB12}" type="presParOf" srcId="{B5A11EDC-A9FE-EE45-AB0B-6931140C7772}" destId="{954CB064-8D2F-FE42-8C98-FF25D3BB5FFA}" srcOrd="5" destOrd="0" presId="urn:microsoft.com/office/officeart/2008/layout/LinedList"/>
    <dgm:cxn modelId="{DCF4A038-B7B0-8749-B170-4EE966443611}" type="presParOf" srcId="{954CB064-8D2F-FE42-8C98-FF25D3BB5FFA}" destId="{3F270512-8A8B-D449-83B9-637418D5D5F4}" srcOrd="0" destOrd="0" presId="urn:microsoft.com/office/officeart/2008/layout/LinedList"/>
    <dgm:cxn modelId="{28B26178-AAF7-7B49-BBEF-49DDA295930E}" type="presParOf" srcId="{954CB064-8D2F-FE42-8C98-FF25D3BB5FFA}" destId="{8BF26DF9-DD0A-6E43-A80F-C76FE521124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FA2E7-A74C-4D01-89F4-CD975D707E36}">
      <dsp:nvSpPr>
        <dsp:cNvPr id="0" name=""/>
        <dsp:cNvSpPr/>
      </dsp:nvSpPr>
      <dsp:spPr>
        <a:xfrm>
          <a:off x="1256057" y="343032"/>
          <a:ext cx="1066737" cy="10667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2E0407-5EA8-4096-8BDD-7DB90AA812B1}">
      <dsp:nvSpPr>
        <dsp:cNvPr id="0" name=""/>
        <dsp:cNvSpPr/>
      </dsp:nvSpPr>
      <dsp:spPr>
        <a:xfrm>
          <a:off x="604162" y="1740599"/>
          <a:ext cx="23705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What is the best time of year to invest in Bitcoin? Is there a certain time of year where the price may be lower consistently?</a:t>
          </a:r>
        </a:p>
      </dsp:txBody>
      <dsp:txXfrm>
        <a:off x="604162" y="1740599"/>
        <a:ext cx="2370528" cy="720000"/>
      </dsp:txXfrm>
    </dsp:sp>
    <dsp:sp modelId="{50F581B0-BD4F-4561-97BF-05C9EBB446B2}">
      <dsp:nvSpPr>
        <dsp:cNvPr id="0" name=""/>
        <dsp:cNvSpPr/>
      </dsp:nvSpPr>
      <dsp:spPr>
        <a:xfrm>
          <a:off x="4041428" y="343032"/>
          <a:ext cx="1066737" cy="10667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320289-DCFE-432B-A176-82571D3B29E3}">
      <dsp:nvSpPr>
        <dsp:cNvPr id="0" name=""/>
        <dsp:cNvSpPr/>
      </dsp:nvSpPr>
      <dsp:spPr>
        <a:xfrm>
          <a:off x="3389533" y="1740599"/>
          <a:ext cx="23705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Is there any relationship between the price of the coin and the Circulating Supply?</a:t>
          </a:r>
        </a:p>
      </dsp:txBody>
      <dsp:txXfrm>
        <a:off x="3389533" y="1740599"/>
        <a:ext cx="2370528" cy="720000"/>
      </dsp:txXfrm>
    </dsp:sp>
    <dsp:sp modelId="{51991A92-5D43-45AB-A875-2352F8FFEC4B}">
      <dsp:nvSpPr>
        <dsp:cNvPr id="0" name=""/>
        <dsp:cNvSpPr/>
      </dsp:nvSpPr>
      <dsp:spPr>
        <a:xfrm>
          <a:off x="1256057" y="3053232"/>
          <a:ext cx="1066737" cy="10667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99118E-576B-47DB-89FD-ECE0B05BDB72}">
      <dsp:nvSpPr>
        <dsp:cNvPr id="0" name=""/>
        <dsp:cNvSpPr/>
      </dsp:nvSpPr>
      <dsp:spPr>
        <a:xfrm>
          <a:off x="604162" y="4450799"/>
          <a:ext cx="23705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a:t>Is the price always at its highest when the Market Cap is at its highest</a:t>
          </a:r>
        </a:p>
      </dsp:txBody>
      <dsp:txXfrm>
        <a:off x="604162" y="4450799"/>
        <a:ext cx="2370528" cy="720000"/>
      </dsp:txXfrm>
    </dsp:sp>
    <dsp:sp modelId="{C271B476-1EED-4F1B-9505-2CE829C97770}">
      <dsp:nvSpPr>
        <dsp:cNvPr id="0" name=""/>
        <dsp:cNvSpPr/>
      </dsp:nvSpPr>
      <dsp:spPr>
        <a:xfrm>
          <a:off x="4041428" y="3053232"/>
          <a:ext cx="1066737" cy="106673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3EAF0C-24F7-4EFF-9AE3-5FB577C763DD}">
      <dsp:nvSpPr>
        <dsp:cNvPr id="0" name=""/>
        <dsp:cNvSpPr/>
      </dsp:nvSpPr>
      <dsp:spPr>
        <a:xfrm>
          <a:off x="3389533" y="4450799"/>
          <a:ext cx="237052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pPr>
          <a:r>
            <a:rPr lang="en-US" sz="1200" kern="1200" dirty="0"/>
            <a:t>How is Bitcoin performing in comparison to other popular coins such as Ethereum and Litecoin</a:t>
          </a:r>
        </a:p>
      </dsp:txBody>
      <dsp:txXfrm>
        <a:off x="3389533" y="4450799"/>
        <a:ext cx="2370528"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361E59-AEC4-CC49-AF83-19B1B0F3E53C}">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A4ED5F-451B-F04E-9CC1-A4C1226296C3}">
      <dsp:nvSpPr>
        <dsp:cNvPr id="0" name=""/>
        <dsp:cNvSpPr/>
      </dsp:nvSpPr>
      <dsp:spPr>
        <a:xfrm>
          <a:off x="0" y="2703"/>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US" sz="2600" kern="1200"/>
            <a:t>Crypto Currency: </a:t>
          </a:r>
          <a:r>
            <a:rPr lang="en-GB" sz="2600" kern="1200"/>
            <a:t>a digital currency in which transactions are verified and records maintained by a decentralized system using cryptography, rather than by a centralized authority</a:t>
          </a:r>
          <a:endParaRPr lang="en-US" sz="2600" kern="1200"/>
        </a:p>
      </dsp:txBody>
      <dsp:txXfrm>
        <a:off x="0" y="2703"/>
        <a:ext cx="6900512" cy="1843578"/>
      </dsp:txXfrm>
    </dsp:sp>
    <dsp:sp modelId="{74E5E906-B10D-EB44-B221-0D0C063BD262}">
      <dsp:nvSpPr>
        <dsp:cNvPr id="0" name=""/>
        <dsp:cNvSpPr/>
      </dsp:nvSpPr>
      <dsp:spPr>
        <a:xfrm>
          <a:off x="0" y="1846281"/>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F00D4B0-BE9B-D54E-9662-F1E7BA9D6AD8}">
      <dsp:nvSpPr>
        <dsp:cNvPr id="0" name=""/>
        <dsp:cNvSpPr/>
      </dsp:nvSpPr>
      <dsp:spPr>
        <a:xfrm>
          <a:off x="0" y="1846281"/>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Market Cap: Crypto market capitalization is the total value of a cryptocurrency</a:t>
          </a:r>
          <a:endParaRPr lang="en-US" sz="2600" kern="1200"/>
        </a:p>
      </dsp:txBody>
      <dsp:txXfrm>
        <a:off x="0" y="1846281"/>
        <a:ext cx="6900512" cy="1843578"/>
      </dsp:txXfrm>
    </dsp:sp>
    <dsp:sp modelId="{DD29195B-F8E8-2845-A051-977696D2D1C9}">
      <dsp:nvSpPr>
        <dsp:cNvPr id="0" name=""/>
        <dsp:cNvSpPr/>
      </dsp:nvSpPr>
      <dsp:spPr>
        <a:xfrm>
          <a:off x="0" y="3689859"/>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270512-8A8B-D449-83B9-637418D5D5F4}">
      <dsp:nvSpPr>
        <dsp:cNvPr id="0" name=""/>
        <dsp:cNvSpPr/>
      </dsp:nvSpPr>
      <dsp:spPr>
        <a:xfrm>
          <a:off x="0" y="3689859"/>
          <a:ext cx="6900512"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GB" sz="2600" kern="1200"/>
            <a:t>Circulating Supply: Circulating Supply is the total number of coins or tokens that are actively available for trade and are being used in the market and in general public</a:t>
          </a:r>
          <a:endParaRPr lang="en-US" sz="2600" kern="1200"/>
        </a:p>
      </dsp:txBody>
      <dsp:txXfrm>
        <a:off x="0" y="3689859"/>
        <a:ext cx="6900512" cy="184357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8D5D4D-AAFD-9942-8BDC-067CB0DF3AB2}" type="datetimeFigureOut">
              <a:rPr lang="en-US" smtClean="0"/>
              <a:t>6/9/22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CEFF5-A71C-334C-8C11-54EFC9DCA196}" type="slidenum">
              <a:rPr lang="en-US" smtClean="0"/>
              <a:t>‹#›</a:t>
            </a:fld>
            <a:endParaRPr lang="en-US"/>
          </a:p>
        </p:txBody>
      </p:sp>
    </p:spTree>
    <p:extLst>
      <p:ext uri="{BB962C8B-B14F-4D97-AF65-F5344CB8AC3E}">
        <p14:creationId xmlns:p14="http://schemas.microsoft.com/office/powerpoint/2010/main" val="3834783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24B8B-E59C-B802-1E31-2D3453D7B3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59E7DCE-F532-AFB3-883C-6B58741FF5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E00BF6D-9C72-C0C2-535F-66AB73706C38}"/>
              </a:ext>
            </a:extLst>
          </p:cNvPr>
          <p:cNvSpPr>
            <a:spLocks noGrp="1"/>
          </p:cNvSpPr>
          <p:nvPr>
            <p:ph type="dt" sz="half" idx="10"/>
          </p:nvPr>
        </p:nvSpPr>
        <p:spPr/>
        <p:txBody>
          <a:bodyPr/>
          <a:lstStyle/>
          <a:p>
            <a:fld id="{EEF229B7-67E2-D54F-9D9C-6B8F3FF61F7E}" type="datetime1">
              <a:rPr lang="en-GB" smtClean="0"/>
              <a:t>09/06/2022</a:t>
            </a:fld>
            <a:endParaRPr lang="en-US"/>
          </a:p>
        </p:txBody>
      </p:sp>
      <p:sp>
        <p:nvSpPr>
          <p:cNvPr id="5" name="Footer Placeholder 4">
            <a:extLst>
              <a:ext uri="{FF2B5EF4-FFF2-40B4-BE49-F238E27FC236}">
                <a16:creationId xmlns:a16="http://schemas.microsoft.com/office/drawing/2014/main" id="{9AA96085-7E84-1C1F-5F7C-ABF406DBB6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BBCAE-8668-6A05-52B8-029CBB80B1DC}"/>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1464314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D62F6-EB0F-542D-97DE-69048AED1F9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AEC5104-31E2-2335-BFF1-3B615F24BDD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740BBE-4C97-2B30-9D4F-89C09635A50D}"/>
              </a:ext>
            </a:extLst>
          </p:cNvPr>
          <p:cNvSpPr>
            <a:spLocks noGrp="1"/>
          </p:cNvSpPr>
          <p:nvPr>
            <p:ph type="dt" sz="half" idx="10"/>
          </p:nvPr>
        </p:nvSpPr>
        <p:spPr/>
        <p:txBody>
          <a:bodyPr/>
          <a:lstStyle/>
          <a:p>
            <a:fld id="{3FA08D1B-FF52-1143-BB7A-964374FB484B}" type="datetime1">
              <a:rPr lang="en-GB" smtClean="0"/>
              <a:t>09/06/2022</a:t>
            </a:fld>
            <a:endParaRPr lang="en-US"/>
          </a:p>
        </p:txBody>
      </p:sp>
      <p:sp>
        <p:nvSpPr>
          <p:cNvPr id="5" name="Footer Placeholder 4">
            <a:extLst>
              <a:ext uri="{FF2B5EF4-FFF2-40B4-BE49-F238E27FC236}">
                <a16:creationId xmlns:a16="http://schemas.microsoft.com/office/drawing/2014/main" id="{C37DCB35-3C93-CA7B-DF95-DF3E2B2A5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D8105-E571-39E6-B03A-FBC816E17B64}"/>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107298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233FF-71C3-02F1-4E92-3D0D7E4B6CD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674A36-511C-DD18-B0BC-FBF4A80FD59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F22EF5-872C-D95F-DC0F-594A90AFD465}"/>
              </a:ext>
            </a:extLst>
          </p:cNvPr>
          <p:cNvSpPr>
            <a:spLocks noGrp="1"/>
          </p:cNvSpPr>
          <p:nvPr>
            <p:ph type="dt" sz="half" idx="10"/>
          </p:nvPr>
        </p:nvSpPr>
        <p:spPr/>
        <p:txBody>
          <a:bodyPr/>
          <a:lstStyle/>
          <a:p>
            <a:fld id="{7E9A37C9-02D1-AC42-9FED-A01151FC880D}" type="datetime1">
              <a:rPr lang="en-GB" smtClean="0"/>
              <a:t>09/06/2022</a:t>
            </a:fld>
            <a:endParaRPr lang="en-US"/>
          </a:p>
        </p:txBody>
      </p:sp>
      <p:sp>
        <p:nvSpPr>
          <p:cNvPr id="5" name="Footer Placeholder 4">
            <a:extLst>
              <a:ext uri="{FF2B5EF4-FFF2-40B4-BE49-F238E27FC236}">
                <a16:creationId xmlns:a16="http://schemas.microsoft.com/office/drawing/2014/main" id="{F0EA3B71-02E9-9DD7-5068-7C9FE53E6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ABD01-960C-6D7D-831D-DC7781A9B1FE}"/>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348875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4604-015F-3FD3-973C-EDEB2F5CB71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30C976BB-67B3-C954-779A-76552C4230D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B16C4DF-4A9C-8882-2712-87906E0E7501}"/>
              </a:ext>
            </a:extLst>
          </p:cNvPr>
          <p:cNvSpPr>
            <a:spLocks noGrp="1"/>
          </p:cNvSpPr>
          <p:nvPr>
            <p:ph type="dt" sz="half" idx="10"/>
          </p:nvPr>
        </p:nvSpPr>
        <p:spPr/>
        <p:txBody>
          <a:bodyPr/>
          <a:lstStyle/>
          <a:p>
            <a:fld id="{96597D1F-4EB0-794F-90FB-7FF88B750E31}" type="datetime1">
              <a:rPr lang="en-GB" smtClean="0"/>
              <a:t>09/06/2022</a:t>
            </a:fld>
            <a:endParaRPr lang="en-US"/>
          </a:p>
        </p:txBody>
      </p:sp>
      <p:sp>
        <p:nvSpPr>
          <p:cNvPr id="5" name="Footer Placeholder 4">
            <a:extLst>
              <a:ext uri="{FF2B5EF4-FFF2-40B4-BE49-F238E27FC236}">
                <a16:creationId xmlns:a16="http://schemas.microsoft.com/office/drawing/2014/main" id="{C6E19D12-0D5E-AA74-94DE-D0DE029DA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DE4472-A466-EE00-9D55-B5F93E05AABB}"/>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3521699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25402-779B-586E-A3B9-6DEACAE0EC6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1F47B00-E098-48D1-6788-2D6F1CE507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0BE0EED-5ADB-EAAC-7E31-FFF78F5BF28F}"/>
              </a:ext>
            </a:extLst>
          </p:cNvPr>
          <p:cNvSpPr>
            <a:spLocks noGrp="1"/>
          </p:cNvSpPr>
          <p:nvPr>
            <p:ph type="dt" sz="half" idx="10"/>
          </p:nvPr>
        </p:nvSpPr>
        <p:spPr/>
        <p:txBody>
          <a:bodyPr/>
          <a:lstStyle/>
          <a:p>
            <a:fld id="{DB6865F4-288B-5641-A763-811F52B224A6}" type="datetime1">
              <a:rPr lang="en-GB" smtClean="0"/>
              <a:t>09/06/2022</a:t>
            </a:fld>
            <a:endParaRPr lang="en-US"/>
          </a:p>
        </p:txBody>
      </p:sp>
      <p:sp>
        <p:nvSpPr>
          <p:cNvPr id="5" name="Footer Placeholder 4">
            <a:extLst>
              <a:ext uri="{FF2B5EF4-FFF2-40B4-BE49-F238E27FC236}">
                <a16:creationId xmlns:a16="http://schemas.microsoft.com/office/drawing/2014/main" id="{7C18B308-0861-B39C-543F-C2DE1FDE01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20A55-6310-707A-3AA9-F604846AC459}"/>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1462690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7C0E-7EC6-5D24-2746-4144E779FEA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F7B6348-469D-4F90-E2D1-2BD46F4BC75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6F5846D-DD07-B33D-7D61-5DCA99C552A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FF4C060-CF32-7DA9-8036-ABB5BFB1CF6C}"/>
              </a:ext>
            </a:extLst>
          </p:cNvPr>
          <p:cNvSpPr>
            <a:spLocks noGrp="1"/>
          </p:cNvSpPr>
          <p:nvPr>
            <p:ph type="dt" sz="half" idx="10"/>
          </p:nvPr>
        </p:nvSpPr>
        <p:spPr/>
        <p:txBody>
          <a:bodyPr/>
          <a:lstStyle/>
          <a:p>
            <a:fld id="{EF89933A-E3B3-A945-9DFA-D26E8302DF46}" type="datetime1">
              <a:rPr lang="en-GB" smtClean="0"/>
              <a:t>09/06/2022</a:t>
            </a:fld>
            <a:endParaRPr lang="en-US"/>
          </a:p>
        </p:txBody>
      </p:sp>
      <p:sp>
        <p:nvSpPr>
          <p:cNvPr id="6" name="Footer Placeholder 5">
            <a:extLst>
              <a:ext uri="{FF2B5EF4-FFF2-40B4-BE49-F238E27FC236}">
                <a16:creationId xmlns:a16="http://schemas.microsoft.com/office/drawing/2014/main" id="{DBEC8C08-08C0-D762-357D-0D0C8511E5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D4A244-025B-1EBA-3F4F-BA3A0A20A2F3}"/>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114154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DAECF-1EAF-E808-3CAA-60179B62843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0E337F6-DB69-FA5D-D487-DA8CE75E96A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08A827A-8B05-B333-4215-7C72BD880B4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5D1063A7-371A-EDED-66DC-C4E91E2A52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F543075-64CE-2F3F-B242-8D9E9CF3053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8D76B1B-9486-93AE-3C17-79BDD8FC07E4}"/>
              </a:ext>
            </a:extLst>
          </p:cNvPr>
          <p:cNvSpPr>
            <a:spLocks noGrp="1"/>
          </p:cNvSpPr>
          <p:nvPr>
            <p:ph type="dt" sz="half" idx="10"/>
          </p:nvPr>
        </p:nvSpPr>
        <p:spPr/>
        <p:txBody>
          <a:bodyPr/>
          <a:lstStyle/>
          <a:p>
            <a:fld id="{9B1CF21C-BA7E-234B-B958-457757FED55A}" type="datetime1">
              <a:rPr lang="en-GB" smtClean="0"/>
              <a:t>09/06/2022</a:t>
            </a:fld>
            <a:endParaRPr lang="en-US"/>
          </a:p>
        </p:txBody>
      </p:sp>
      <p:sp>
        <p:nvSpPr>
          <p:cNvPr id="8" name="Footer Placeholder 7">
            <a:extLst>
              <a:ext uri="{FF2B5EF4-FFF2-40B4-BE49-F238E27FC236}">
                <a16:creationId xmlns:a16="http://schemas.microsoft.com/office/drawing/2014/main" id="{05FACC66-3526-E26E-24FC-2F0129E0A64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B8BA6F-C777-E28A-9160-0D626DD61717}"/>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2436725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E35C1-AE42-D868-1BA6-BB22822F665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0770558-C643-CD9A-8107-095D1212F533}"/>
              </a:ext>
            </a:extLst>
          </p:cNvPr>
          <p:cNvSpPr>
            <a:spLocks noGrp="1"/>
          </p:cNvSpPr>
          <p:nvPr>
            <p:ph type="dt" sz="half" idx="10"/>
          </p:nvPr>
        </p:nvSpPr>
        <p:spPr/>
        <p:txBody>
          <a:bodyPr/>
          <a:lstStyle/>
          <a:p>
            <a:fld id="{B3F7F8B3-59C8-2F48-90C2-BA910374CC6F}" type="datetime1">
              <a:rPr lang="en-GB" smtClean="0"/>
              <a:t>09/06/2022</a:t>
            </a:fld>
            <a:endParaRPr lang="en-US"/>
          </a:p>
        </p:txBody>
      </p:sp>
      <p:sp>
        <p:nvSpPr>
          <p:cNvPr id="4" name="Footer Placeholder 3">
            <a:extLst>
              <a:ext uri="{FF2B5EF4-FFF2-40B4-BE49-F238E27FC236}">
                <a16:creationId xmlns:a16="http://schemas.microsoft.com/office/drawing/2014/main" id="{EB379490-AA67-BED7-54C2-1BDB27FE15A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073E54-3BF7-700F-3F7E-41B35F5B3144}"/>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31509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9F7CD5-253C-FB32-3D41-572DC2178317}"/>
              </a:ext>
            </a:extLst>
          </p:cNvPr>
          <p:cNvSpPr>
            <a:spLocks noGrp="1"/>
          </p:cNvSpPr>
          <p:nvPr>
            <p:ph type="dt" sz="half" idx="10"/>
          </p:nvPr>
        </p:nvSpPr>
        <p:spPr/>
        <p:txBody>
          <a:bodyPr/>
          <a:lstStyle/>
          <a:p>
            <a:fld id="{4E5049B6-3371-2848-963E-9D647FFB7406}" type="datetime1">
              <a:rPr lang="en-GB" smtClean="0"/>
              <a:t>09/06/2022</a:t>
            </a:fld>
            <a:endParaRPr lang="en-US"/>
          </a:p>
        </p:txBody>
      </p:sp>
      <p:sp>
        <p:nvSpPr>
          <p:cNvPr id="3" name="Footer Placeholder 2">
            <a:extLst>
              <a:ext uri="{FF2B5EF4-FFF2-40B4-BE49-F238E27FC236}">
                <a16:creationId xmlns:a16="http://schemas.microsoft.com/office/drawing/2014/main" id="{3B0DAE98-759E-C756-E713-FE30C2440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E19B2E-A2AB-78DD-9E72-D67CB6E868FB}"/>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1500860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C9726-B8BD-3E00-70EF-5F3AAB9FA64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15D87E2-0332-0B61-1583-6FE8269366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2838564-1C01-BE66-D30C-5D86136D44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075D1A-48E7-AB64-0A46-D12DDE689D15}"/>
              </a:ext>
            </a:extLst>
          </p:cNvPr>
          <p:cNvSpPr>
            <a:spLocks noGrp="1"/>
          </p:cNvSpPr>
          <p:nvPr>
            <p:ph type="dt" sz="half" idx="10"/>
          </p:nvPr>
        </p:nvSpPr>
        <p:spPr/>
        <p:txBody>
          <a:bodyPr/>
          <a:lstStyle/>
          <a:p>
            <a:fld id="{050E8751-C1E6-8A42-90BD-A209C4F3DB5B}" type="datetime1">
              <a:rPr lang="en-GB" smtClean="0"/>
              <a:t>09/06/2022</a:t>
            </a:fld>
            <a:endParaRPr lang="en-US"/>
          </a:p>
        </p:txBody>
      </p:sp>
      <p:sp>
        <p:nvSpPr>
          <p:cNvPr id="6" name="Footer Placeholder 5">
            <a:extLst>
              <a:ext uri="{FF2B5EF4-FFF2-40B4-BE49-F238E27FC236}">
                <a16:creationId xmlns:a16="http://schemas.microsoft.com/office/drawing/2014/main" id="{17B0FFE0-2EE2-5785-4B73-D0BE2167B3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89C7FF-BFA9-9531-937D-7D6847458A4F}"/>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718889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AD2C7-D2A5-857D-AA71-D8D8752C946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04AA13F-3F45-352C-E7CF-ED94CCB27F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67E64A5-5F68-91A6-BD52-476F309948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6E347D-AACF-06F8-8FEA-8BA94F565CA0}"/>
              </a:ext>
            </a:extLst>
          </p:cNvPr>
          <p:cNvSpPr>
            <a:spLocks noGrp="1"/>
          </p:cNvSpPr>
          <p:nvPr>
            <p:ph type="dt" sz="half" idx="10"/>
          </p:nvPr>
        </p:nvSpPr>
        <p:spPr/>
        <p:txBody>
          <a:bodyPr/>
          <a:lstStyle/>
          <a:p>
            <a:fld id="{C022B289-B028-2047-BAE2-4FB658204241}" type="datetime1">
              <a:rPr lang="en-GB" smtClean="0"/>
              <a:t>09/06/2022</a:t>
            </a:fld>
            <a:endParaRPr lang="en-US"/>
          </a:p>
        </p:txBody>
      </p:sp>
      <p:sp>
        <p:nvSpPr>
          <p:cNvPr id="6" name="Footer Placeholder 5">
            <a:extLst>
              <a:ext uri="{FF2B5EF4-FFF2-40B4-BE49-F238E27FC236}">
                <a16:creationId xmlns:a16="http://schemas.microsoft.com/office/drawing/2014/main" id="{ECCF4D57-8F27-3538-E635-EBE1A2D00A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01BBC-B1E1-CB43-6281-EA3D153B3298}"/>
              </a:ext>
            </a:extLst>
          </p:cNvPr>
          <p:cNvSpPr>
            <a:spLocks noGrp="1"/>
          </p:cNvSpPr>
          <p:nvPr>
            <p:ph type="sldNum" sz="quarter" idx="12"/>
          </p:nvPr>
        </p:nvSpPr>
        <p:spPr/>
        <p:txBody>
          <a:bodyPr/>
          <a:lstStyle/>
          <a:p>
            <a:fld id="{B101D636-9E7C-C74C-8EB7-D8314F3BF320}" type="slidenum">
              <a:rPr lang="en-US" smtClean="0"/>
              <a:t>‹#›</a:t>
            </a:fld>
            <a:endParaRPr lang="en-US"/>
          </a:p>
        </p:txBody>
      </p:sp>
    </p:spTree>
    <p:extLst>
      <p:ext uri="{BB962C8B-B14F-4D97-AF65-F5344CB8AC3E}">
        <p14:creationId xmlns:p14="http://schemas.microsoft.com/office/powerpoint/2010/main" val="3940682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E4AE48-899D-E5B9-4343-3CCA4F5D3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BCDC588-30EC-1D01-68E9-1CFBCB365A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FD4041-6169-5C3A-BC4D-48C639A34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A8DF53-2F52-D34C-9E80-2AB34F0DA337}" type="datetime1">
              <a:rPr lang="en-GB" smtClean="0"/>
              <a:t>09/06/2022</a:t>
            </a:fld>
            <a:endParaRPr lang="en-US"/>
          </a:p>
        </p:txBody>
      </p:sp>
      <p:sp>
        <p:nvSpPr>
          <p:cNvPr id="5" name="Footer Placeholder 4">
            <a:extLst>
              <a:ext uri="{FF2B5EF4-FFF2-40B4-BE49-F238E27FC236}">
                <a16:creationId xmlns:a16="http://schemas.microsoft.com/office/drawing/2014/main" id="{F296D57B-CD81-CA65-9033-01625A37EE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5F9440-60BD-50A0-6B4E-31C3D9C34E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1D636-9E7C-C74C-8EB7-D8314F3BF320}" type="slidenum">
              <a:rPr lang="en-US" smtClean="0"/>
              <a:t>‹#›</a:t>
            </a:fld>
            <a:endParaRPr lang="en-US"/>
          </a:p>
        </p:txBody>
      </p:sp>
    </p:spTree>
    <p:extLst>
      <p:ext uri="{BB962C8B-B14F-4D97-AF65-F5344CB8AC3E}">
        <p14:creationId xmlns:p14="http://schemas.microsoft.com/office/powerpoint/2010/main" val="37598032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0C07F-37EF-EDBD-CF5E-4538817F77C0}"/>
              </a:ext>
            </a:extLst>
          </p:cNvPr>
          <p:cNvSpPr>
            <a:spLocks noGrp="1"/>
          </p:cNvSpPr>
          <p:nvPr>
            <p:ph type="ctrTitle"/>
          </p:nvPr>
        </p:nvSpPr>
        <p:spPr>
          <a:xfrm>
            <a:off x="838200" y="451381"/>
            <a:ext cx="10512552" cy="4066540"/>
          </a:xfrm>
        </p:spPr>
        <p:txBody>
          <a:bodyPr anchor="b">
            <a:normAutofit/>
          </a:bodyPr>
          <a:lstStyle/>
          <a:p>
            <a:pPr algn="l"/>
            <a:r>
              <a:rPr lang="en-US" sz="6600"/>
              <a:t>Bitcoin/Crypto Analysis</a:t>
            </a:r>
          </a:p>
        </p:txBody>
      </p:sp>
      <p:sp>
        <p:nvSpPr>
          <p:cNvPr id="3" name="Subtitle 2">
            <a:extLst>
              <a:ext uri="{FF2B5EF4-FFF2-40B4-BE49-F238E27FC236}">
                <a16:creationId xmlns:a16="http://schemas.microsoft.com/office/drawing/2014/main" id="{95149991-46AC-B288-E8A9-055CEFD47B15}"/>
              </a:ext>
            </a:extLst>
          </p:cNvPr>
          <p:cNvSpPr>
            <a:spLocks noGrp="1"/>
          </p:cNvSpPr>
          <p:nvPr>
            <p:ph type="subTitle" idx="1"/>
          </p:nvPr>
        </p:nvSpPr>
        <p:spPr>
          <a:xfrm>
            <a:off x="838199" y="4983276"/>
            <a:ext cx="10512552" cy="1126680"/>
          </a:xfrm>
        </p:spPr>
        <p:txBody>
          <a:bodyPr>
            <a:normAutofit/>
          </a:bodyPr>
          <a:lstStyle/>
          <a:p>
            <a:pPr algn="l"/>
            <a:r>
              <a:rPr lang="en-US"/>
              <a:t>By Thomas Wasnidge</a:t>
            </a:r>
          </a:p>
          <a:p>
            <a:pPr algn="l"/>
            <a:r>
              <a:rPr lang="en-US"/>
              <a:t>Updated: 30/05/2022</a:t>
            </a: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D976CB0-CB9F-09D9-453E-E38762B52E28}"/>
              </a:ext>
            </a:extLst>
          </p:cNvPr>
          <p:cNvSpPr>
            <a:spLocks noGrp="1"/>
          </p:cNvSpPr>
          <p:nvPr>
            <p:ph type="sldNum" sz="quarter" idx="12"/>
          </p:nvPr>
        </p:nvSpPr>
        <p:spPr/>
        <p:txBody>
          <a:bodyPr/>
          <a:lstStyle/>
          <a:p>
            <a:fld id="{B101D636-9E7C-C74C-8EB7-D8314F3BF320}" type="slidenum">
              <a:rPr lang="en-US" smtClean="0"/>
              <a:t>1</a:t>
            </a:fld>
            <a:endParaRPr lang="en-US"/>
          </a:p>
        </p:txBody>
      </p:sp>
    </p:spTree>
    <p:extLst>
      <p:ext uri="{BB962C8B-B14F-4D97-AF65-F5344CB8AC3E}">
        <p14:creationId xmlns:p14="http://schemas.microsoft.com/office/powerpoint/2010/main" val="191341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BB2058-5570-0F3C-CE10-E1A4A26CE47B}"/>
              </a:ext>
            </a:extLst>
          </p:cNvPr>
          <p:cNvSpPr>
            <a:spLocks noGrp="1"/>
          </p:cNvSpPr>
          <p:nvPr>
            <p:ph type="title"/>
          </p:nvPr>
        </p:nvSpPr>
        <p:spPr>
          <a:xfrm>
            <a:off x="585066" y="351203"/>
            <a:ext cx="3429000" cy="1719072"/>
          </a:xfrm>
        </p:spPr>
        <p:txBody>
          <a:bodyPr anchor="b">
            <a:normAutofit/>
          </a:bodyPr>
          <a:lstStyle/>
          <a:p>
            <a:r>
              <a:rPr lang="en-US" sz="4600" dirty="0"/>
              <a:t>Price v Supply Correlation</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DD9C2439-32A0-D404-B031-38216E8F9922}"/>
              </a:ext>
            </a:extLst>
          </p:cNvPr>
          <p:cNvGraphicFramePr>
            <a:graphicFrameLocks noGrp="1"/>
          </p:cNvGraphicFramePr>
          <p:nvPr>
            <p:ph idx="1"/>
            <p:extLst>
              <p:ext uri="{D42A27DB-BD31-4B8C-83A1-F6EECF244321}">
                <p14:modId xmlns:p14="http://schemas.microsoft.com/office/powerpoint/2010/main" val="3688212066"/>
              </p:ext>
            </p:extLst>
          </p:nvPr>
        </p:nvGraphicFramePr>
        <p:xfrm>
          <a:off x="6502251" y="5102048"/>
          <a:ext cx="3305646" cy="512368"/>
        </p:xfrm>
        <a:graphic>
          <a:graphicData uri="http://schemas.openxmlformats.org/drawingml/2006/table">
            <a:tbl>
              <a:tblPr>
                <a:tableStyleId>{5C22544A-7EE6-4342-B048-85BDC9FD1C3A}</a:tableStyleId>
              </a:tblPr>
              <a:tblGrid>
                <a:gridCol w="1842869">
                  <a:extLst>
                    <a:ext uri="{9D8B030D-6E8A-4147-A177-3AD203B41FA5}">
                      <a16:colId xmlns:a16="http://schemas.microsoft.com/office/drawing/2014/main" val="1727429845"/>
                    </a:ext>
                  </a:extLst>
                </a:gridCol>
                <a:gridCol w="1462777">
                  <a:extLst>
                    <a:ext uri="{9D8B030D-6E8A-4147-A177-3AD203B41FA5}">
                      <a16:colId xmlns:a16="http://schemas.microsoft.com/office/drawing/2014/main" val="3501673851"/>
                    </a:ext>
                  </a:extLst>
                </a:gridCol>
              </a:tblGrid>
              <a:tr h="512368">
                <a:tc>
                  <a:txBody>
                    <a:bodyPr/>
                    <a:lstStyle/>
                    <a:p>
                      <a:pPr algn="l" fontAlgn="b"/>
                      <a:r>
                        <a:rPr lang="en-GB" sz="1200" u="none" strike="noStrike" dirty="0">
                          <a:effectLst/>
                        </a:rPr>
                        <a:t>Correlation Coefficient</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dirty="0">
                          <a:effectLst/>
                        </a:rPr>
                        <a:t>0.634409092</a:t>
                      </a:r>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7909022"/>
                  </a:ext>
                </a:extLst>
              </a:tr>
            </a:tbl>
          </a:graphicData>
        </a:graphic>
      </p:graphicFrame>
      <p:pic>
        <p:nvPicPr>
          <p:cNvPr id="5" name="Content Placeholder 4" descr="Chart, scatter chart&#10;&#10;Description automatically generated">
            <a:extLst>
              <a:ext uri="{FF2B5EF4-FFF2-40B4-BE49-F238E27FC236}">
                <a16:creationId xmlns:a16="http://schemas.microsoft.com/office/drawing/2014/main" id="{148B98B9-E1D8-F487-06F8-CAB29D800D1F}"/>
              </a:ext>
            </a:extLst>
          </p:cNvPr>
          <p:cNvPicPr>
            <a:picLocks noChangeAspect="1"/>
          </p:cNvPicPr>
          <p:nvPr/>
        </p:nvPicPr>
        <p:blipFill>
          <a:blip r:embed="rId2"/>
          <a:stretch>
            <a:fillRect/>
          </a:stretch>
        </p:blipFill>
        <p:spPr>
          <a:xfrm>
            <a:off x="4703214" y="658425"/>
            <a:ext cx="6903720" cy="4297566"/>
          </a:xfrm>
          <a:prstGeom prst="rect">
            <a:avLst/>
          </a:prstGeom>
        </p:spPr>
      </p:pic>
      <p:sp>
        <p:nvSpPr>
          <p:cNvPr id="7" name="TextBox 6">
            <a:extLst>
              <a:ext uri="{FF2B5EF4-FFF2-40B4-BE49-F238E27FC236}">
                <a16:creationId xmlns:a16="http://schemas.microsoft.com/office/drawing/2014/main" id="{F4D2B46F-D00C-8E75-C537-4C53130339C8}"/>
              </a:ext>
            </a:extLst>
          </p:cNvPr>
          <p:cNvSpPr txBox="1"/>
          <p:nvPr/>
        </p:nvSpPr>
        <p:spPr>
          <a:xfrm>
            <a:off x="643278" y="2664067"/>
            <a:ext cx="3545648" cy="4247317"/>
          </a:xfrm>
          <a:prstGeom prst="rect">
            <a:avLst/>
          </a:prstGeom>
          <a:noFill/>
        </p:spPr>
        <p:txBody>
          <a:bodyPr wrap="square" rtlCol="0">
            <a:spAutoFit/>
          </a:bodyPr>
          <a:lstStyle/>
          <a:p>
            <a:r>
              <a:rPr lang="en-US" dirty="0"/>
              <a:t>This scatter chart has a lot more clarity at the lower end of the price scale, note that the Y-axis starts at 9 million again.  We do see that there is a positive trend between the price of the coin and the circulating supply, this is also shown by our working of the correlation coefficient below the chart, a result of 0.634 tells us there is a positive correlation between these two figures, however the chart tells us that when the price drops the supply doesn’t, suggesting only correlation and not causation.</a:t>
            </a:r>
          </a:p>
        </p:txBody>
      </p:sp>
      <p:sp>
        <p:nvSpPr>
          <p:cNvPr id="3" name="Slide Number Placeholder 2">
            <a:extLst>
              <a:ext uri="{FF2B5EF4-FFF2-40B4-BE49-F238E27FC236}">
                <a16:creationId xmlns:a16="http://schemas.microsoft.com/office/drawing/2014/main" id="{724854F1-8EA5-9B51-D84C-230363056027}"/>
              </a:ext>
            </a:extLst>
          </p:cNvPr>
          <p:cNvSpPr>
            <a:spLocks noGrp="1"/>
          </p:cNvSpPr>
          <p:nvPr>
            <p:ph type="sldNum" sz="quarter" idx="12"/>
          </p:nvPr>
        </p:nvSpPr>
        <p:spPr/>
        <p:txBody>
          <a:bodyPr/>
          <a:lstStyle/>
          <a:p>
            <a:fld id="{B101D636-9E7C-C74C-8EB7-D8314F3BF320}" type="slidenum">
              <a:rPr lang="en-US" smtClean="0"/>
              <a:t>10</a:t>
            </a:fld>
            <a:endParaRPr lang="en-US"/>
          </a:p>
        </p:txBody>
      </p:sp>
    </p:spTree>
    <p:extLst>
      <p:ext uri="{BB962C8B-B14F-4D97-AF65-F5344CB8AC3E}">
        <p14:creationId xmlns:p14="http://schemas.microsoft.com/office/powerpoint/2010/main" val="952709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7E5A07-4CA6-8DFE-E9B6-A423D07972DF}"/>
              </a:ext>
            </a:extLst>
          </p:cNvPr>
          <p:cNvSpPr>
            <a:spLocks noGrp="1"/>
          </p:cNvSpPr>
          <p:nvPr>
            <p:ph type="title"/>
          </p:nvPr>
        </p:nvSpPr>
        <p:spPr>
          <a:xfrm>
            <a:off x="6739128" y="638089"/>
            <a:ext cx="4818888" cy="1476801"/>
          </a:xfrm>
        </p:spPr>
        <p:txBody>
          <a:bodyPr anchor="b">
            <a:normAutofit/>
          </a:bodyPr>
          <a:lstStyle/>
          <a:p>
            <a:r>
              <a:rPr lang="en-US" sz="3000"/>
              <a:t>Is the Price the Highest when Market Cap is Highest?</a:t>
            </a:r>
          </a:p>
        </p:txBody>
      </p:sp>
      <p:sp>
        <p:nvSpPr>
          <p:cNvPr id="25"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30D94EC-19B3-0DD8-B27E-8F4A6621FDC3}"/>
              </a:ext>
            </a:extLst>
          </p:cNvPr>
          <p:cNvSpPr>
            <a:spLocks noGrp="1"/>
          </p:cNvSpPr>
          <p:nvPr>
            <p:ph idx="1"/>
          </p:nvPr>
        </p:nvSpPr>
        <p:spPr>
          <a:xfrm>
            <a:off x="6739128" y="2664886"/>
            <a:ext cx="4818888" cy="3550789"/>
          </a:xfrm>
        </p:spPr>
        <p:txBody>
          <a:bodyPr anchor="t">
            <a:normAutofit/>
          </a:bodyPr>
          <a:lstStyle/>
          <a:p>
            <a:pPr marL="0" indent="0">
              <a:buNone/>
            </a:pPr>
            <a:r>
              <a:rPr lang="en-US" sz="2200" dirty="0"/>
              <a:t>This table shows that the highest market cap occurs while the price is at its highest.</a:t>
            </a:r>
          </a:p>
          <a:p>
            <a:pPr marL="0" indent="0">
              <a:buNone/>
            </a:pPr>
            <a:r>
              <a:rPr lang="en-US" sz="2200" dirty="0"/>
              <a:t>This is also the case for the lowest figures.</a:t>
            </a:r>
          </a:p>
        </p:txBody>
      </p:sp>
      <p:graphicFrame>
        <p:nvGraphicFramePr>
          <p:cNvPr id="11" name="Content Placeholder 7">
            <a:extLst>
              <a:ext uri="{FF2B5EF4-FFF2-40B4-BE49-F238E27FC236}">
                <a16:creationId xmlns:a16="http://schemas.microsoft.com/office/drawing/2014/main" id="{0ED30995-7D31-3348-4973-CA88F3225770}"/>
              </a:ext>
            </a:extLst>
          </p:cNvPr>
          <p:cNvGraphicFramePr>
            <a:graphicFrameLocks/>
          </p:cNvGraphicFramePr>
          <p:nvPr>
            <p:extLst>
              <p:ext uri="{D42A27DB-BD31-4B8C-83A1-F6EECF244321}">
                <p14:modId xmlns:p14="http://schemas.microsoft.com/office/powerpoint/2010/main" val="182913561"/>
              </p:ext>
            </p:extLst>
          </p:nvPr>
        </p:nvGraphicFramePr>
        <p:xfrm>
          <a:off x="630936" y="1375713"/>
          <a:ext cx="5458969" cy="4106580"/>
        </p:xfrm>
        <a:graphic>
          <a:graphicData uri="http://schemas.openxmlformats.org/drawingml/2006/table">
            <a:tbl>
              <a:tblPr firstRow="1" bandRow="1"/>
              <a:tblGrid>
                <a:gridCol w="1521912">
                  <a:extLst>
                    <a:ext uri="{9D8B030D-6E8A-4147-A177-3AD203B41FA5}">
                      <a16:colId xmlns:a16="http://schemas.microsoft.com/office/drawing/2014/main" val="3409905597"/>
                    </a:ext>
                  </a:extLst>
                </a:gridCol>
                <a:gridCol w="2545523">
                  <a:extLst>
                    <a:ext uri="{9D8B030D-6E8A-4147-A177-3AD203B41FA5}">
                      <a16:colId xmlns:a16="http://schemas.microsoft.com/office/drawing/2014/main" val="4126625561"/>
                    </a:ext>
                  </a:extLst>
                </a:gridCol>
                <a:gridCol w="1391534">
                  <a:extLst>
                    <a:ext uri="{9D8B030D-6E8A-4147-A177-3AD203B41FA5}">
                      <a16:colId xmlns:a16="http://schemas.microsoft.com/office/drawing/2014/main" val="3678223661"/>
                    </a:ext>
                  </a:extLst>
                </a:gridCol>
              </a:tblGrid>
              <a:tr h="354203">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 </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 </a:t>
                      </a:r>
                      <a:endParaRPr lang="en-GB" sz="3100" b="0" i="0" u="none" strike="noStrike">
                        <a:effectLst/>
                        <a:latin typeface="Arial" panose="020B0604020202020204" pitchFamily="34" charset="0"/>
                      </a:endParaRPr>
                    </a:p>
                  </a:txBody>
                  <a:tcPr marL="15995" marR="15995" marT="1599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Date</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200469594"/>
                  </a:ext>
                </a:extLst>
              </a:tr>
              <a:tr h="354203">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Max Change</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£9,813.85</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00B05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14/02/2021</a:t>
                      </a:r>
                      <a:endParaRPr lang="en-GB" sz="3100" b="0" i="0" u="none" strike="noStrike">
                        <a:effectLst/>
                        <a:latin typeface="Arial" panose="020B0604020202020204" pitchFamily="34" charset="0"/>
                      </a:endParaRPr>
                    </a:p>
                  </a:txBody>
                  <a:tcPr marL="15995" marR="15995" marT="15995"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00B050"/>
                    </a:solidFill>
                  </a:tcPr>
                </a:tc>
                <a:extLst>
                  <a:ext uri="{0D108BD9-81ED-4DB2-BD59-A6C34878D82A}">
                    <a16:rowId xmlns:a16="http://schemas.microsoft.com/office/drawing/2014/main" val="1817448076"/>
                  </a:ext>
                </a:extLst>
              </a:tr>
              <a:tr h="354203">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Min Change</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-£12,402.17</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a:noFill/>
                    </a:lnR>
                    <a:lnT>
                      <a:noFill/>
                    </a:lnT>
                    <a:lnB>
                      <a:noFill/>
                    </a:lnB>
                    <a:solidFill>
                      <a:srgbClr val="FF000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28/02/2021</a:t>
                      </a:r>
                      <a:endParaRPr lang="en-GB" sz="3100" b="0" i="0" u="none" strike="noStrike">
                        <a:effectLst/>
                        <a:latin typeface="Arial" panose="020B0604020202020204" pitchFamily="34" charset="0"/>
                      </a:endParaRPr>
                    </a:p>
                  </a:txBody>
                  <a:tcPr marL="15995" marR="15995" marT="15995" marB="0" anchor="b">
                    <a:lnL>
                      <a:noFill/>
                    </a:lnL>
                    <a:lnR w="12700" cap="flat" cmpd="sng" algn="ctr">
                      <a:solidFill>
                        <a:srgbClr val="000000"/>
                      </a:solidFill>
                      <a:prstDash val="solid"/>
                      <a:round/>
                      <a:headEnd type="none" w="med" len="med"/>
                      <a:tailEnd type="none" w="med" len="med"/>
                    </a:lnR>
                    <a:lnT>
                      <a:noFill/>
                    </a:lnT>
                    <a:lnB>
                      <a:noFill/>
                    </a:lnB>
                    <a:solidFill>
                      <a:srgbClr val="FF0000"/>
                    </a:solidFill>
                  </a:tcPr>
                </a:tc>
                <a:extLst>
                  <a:ext uri="{0D108BD9-81ED-4DB2-BD59-A6C34878D82A}">
                    <a16:rowId xmlns:a16="http://schemas.microsoft.com/office/drawing/2014/main" val="4060788908"/>
                  </a:ext>
                </a:extLst>
              </a:tr>
              <a:tr h="660454">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Average Price Change</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 </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a:noFill/>
                    </a:lnR>
                    <a:lnT>
                      <a:noFill/>
                    </a:lnT>
                    <a:lnB>
                      <a:noFill/>
                    </a:lnB>
                    <a:solidFill>
                      <a:srgbClr val="00B0F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$66.04</a:t>
                      </a:r>
                      <a:endParaRPr lang="en-GB" sz="3100" b="0" i="0" u="none" strike="noStrike">
                        <a:effectLst/>
                        <a:latin typeface="Arial" panose="020B0604020202020204" pitchFamily="34" charset="0"/>
                      </a:endParaRPr>
                    </a:p>
                  </a:txBody>
                  <a:tcPr marL="15995" marR="15995" marT="15995" marB="0" anchor="b">
                    <a:lnL>
                      <a:noFill/>
                    </a:lnL>
                    <a:lnR w="12700" cap="flat" cmpd="sng" algn="ctr">
                      <a:solidFill>
                        <a:srgbClr val="000000"/>
                      </a:solidFill>
                      <a:prstDash val="solid"/>
                      <a:round/>
                      <a:headEnd type="none" w="med" len="med"/>
                      <a:tailEnd type="none" w="med" len="med"/>
                    </a:lnR>
                    <a:lnT>
                      <a:noFill/>
                    </a:lnT>
                    <a:lnB>
                      <a:noFill/>
                    </a:lnB>
                    <a:solidFill>
                      <a:srgbClr val="00B0F0"/>
                    </a:solidFill>
                  </a:tcPr>
                </a:tc>
                <a:extLst>
                  <a:ext uri="{0D108BD9-81ED-4DB2-BD59-A6C34878D82A}">
                    <a16:rowId xmlns:a16="http://schemas.microsoft.com/office/drawing/2014/main" val="1380544017"/>
                  </a:ext>
                </a:extLst>
              </a:tr>
              <a:tr h="354203">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Highest Price</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£65,466.84</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a:noFill/>
                    </a:lnR>
                    <a:lnT>
                      <a:noFill/>
                    </a:lnT>
                    <a:lnB>
                      <a:noFill/>
                    </a:lnB>
                    <a:solidFill>
                      <a:srgbClr val="00B05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14/11/2021</a:t>
                      </a:r>
                      <a:endParaRPr lang="en-GB" sz="3100" b="0" i="0" u="none" strike="noStrike">
                        <a:effectLst/>
                        <a:latin typeface="Arial" panose="020B0604020202020204" pitchFamily="34" charset="0"/>
                      </a:endParaRPr>
                    </a:p>
                  </a:txBody>
                  <a:tcPr marL="15995" marR="15995" marT="15995" marB="0" anchor="b">
                    <a:lnL>
                      <a:noFill/>
                    </a:lnL>
                    <a:lnR w="12700" cap="flat" cmpd="sng" algn="ctr">
                      <a:solidFill>
                        <a:srgbClr val="000000"/>
                      </a:solidFill>
                      <a:prstDash val="solid"/>
                      <a:round/>
                      <a:headEnd type="none" w="med" len="med"/>
                      <a:tailEnd type="none" w="med" len="med"/>
                    </a:lnR>
                    <a:lnT>
                      <a:noFill/>
                    </a:lnT>
                    <a:lnB>
                      <a:noFill/>
                    </a:lnB>
                    <a:solidFill>
                      <a:srgbClr val="00B050"/>
                    </a:solidFill>
                  </a:tcPr>
                </a:tc>
                <a:extLst>
                  <a:ext uri="{0D108BD9-81ED-4DB2-BD59-A6C34878D82A}">
                    <a16:rowId xmlns:a16="http://schemas.microsoft.com/office/drawing/2014/main" val="2523157882"/>
                  </a:ext>
                </a:extLst>
              </a:tr>
              <a:tr h="354203">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Lowest Price</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£74.56</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a:noFill/>
                    </a:lnR>
                    <a:lnT>
                      <a:noFill/>
                    </a:lnT>
                    <a:lnB>
                      <a:noFill/>
                    </a:lnB>
                    <a:solidFill>
                      <a:srgbClr val="FF000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07/07/2013</a:t>
                      </a:r>
                      <a:endParaRPr lang="en-GB" sz="3100" b="0" i="0" u="none" strike="noStrike">
                        <a:effectLst/>
                        <a:latin typeface="Arial" panose="020B0604020202020204" pitchFamily="34" charset="0"/>
                      </a:endParaRPr>
                    </a:p>
                  </a:txBody>
                  <a:tcPr marL="15995" marR="15995" marT="15995" marB="0" anchor="b">
                    <a:lnL>
                      <a:noFill/>
                    </a:lnL>
                    <a:lnR w="12700" cap="flat" cmpd="sng" algn="ctr">
                      <a:solidFill>
                        <a:srgbClr val="000000"/>
                      </a:solidFill>
                      <a:prstDash val="solid"/>
                      <a:round/>
                      <a:headEnd type="none" w="med" len="med"/>
                      <a:tailEnd type="none" w="med" len="med"/>
                    </a:lnR>
                    <a:lnT>
                      <a:noFill/>
                    </a:lnT>
                    <a:lnB>
                      <a:noFill/>
                    </a:lnB>
                    <a:solidFill>
                      <a:srgbClr val="FF0000"/>
                    </a:solidFill>
                  </a:tcPr>
                </a:tc>
                <a:extLst>
                  <a:ext uri="{0D108BD9-81ED-4DB2-BD59-A6C34878D82A}">
                    <a16:rowId xmlns:a16="http://schemas.microsoft.com/office/drawing/2014/main" val="2688966030"/>
                  </a:ext>
                </a:extLst>
              </a:tr>
              <a:tr h="354203">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Average Price</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 </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a:noFill/>
                    </a:lnR>
                    <a:lnT>
                      <a:noFill/>
                    </a:lnT>
                    <a:lnB>
                      <a:noFill/>
                    </a:lnB>
                    <a:solidFill>
                      <a:srgbClr val="00B0F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$10,395.53</a:t>
                      </a:r>
                      <a:endParaRPr lang="en-GB" sz="3100" b="0" i="0" u="none" strike="noStrike">
                        <a:effectLst/>
                        <a:latin typeface="Arial" panose="020B0604020202020204" pitchFamily="34" charset="0"/>
                      </a:endParaRPr>
                    </a:p>
                  </a:txBody>
                  <a:tcPr marL="15995" marR="15995" marT="15995" marB="0" anchor="b">
                    <a:lnL>
                      <a:noFill/>
                    </a:lnL>
                    <a:lnR>
                      <a:noFill/>
                    </a:lnR>
                    <a:lnT>
                      <a:noFill/>
                    </a:lnT>
                    <a:lnB>
                      <a:noFill/>
                    </a:lnB>
                    <a:solidFill>
                      <a:srgbClr val="00B0F0"/>
                    </a:solidFill>
                  </a:tcPr>
                </a:tc>
                <a:extLst>
                  <a:ext uri="{0D108BD9-81ED-4DB2-BD59-A6C34878D82A}">
                    <a16:rowId xmlns:a16="http://schemas.microsoft.com/office/drawing/2014/main" val="829937191"/>
                  </a:ext>
                </a:extLst>
              </a:tr>
              <a:tr h="660454">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Max Market Cap</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5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£1,235,580,000,000.00</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a:noFill/>
                    </a:lnR>
                    <a:lnT>
                      <a:noFill/>
                    </a:lnT>
                    <a:lnB>
                      <a:noFill/>
                    </a:lnB>
                    <a:solidFill>
                      <a:srgbClr val="00B05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14/11/2021</a:t>
                      </a:r>
                      <a:endParaRPr lang="en-GB" sz="3100" b="0" i="0" u="none" strike="noStrike">
                        <a:effectLst/>
                        <a:latin typeface="Arial" panose="020B0604020202020204" pitchFamily="34" charset="0"/>
                      </a:endParaRPr>
                    </a:p>
                  </a:txBody>
                  <a:tcPr marL="15995" marR="15995" marT="15995" marB="0" anchor="b">
                    <a:lnL>
                      <a:noFill/>
                    </a:lnL>
                    <a:lnR w="12700" cap="flat" cmpd="sng" algn="ctr">
                      <a:solidFill>
                        <a:srgbClr val="000000"/>
                      </a:solidFill>
                      <a:prstDash val="solid"/>
                      <a:round/>
                      <a:headEnd type="none" w="med" len="med"/>
                      <a:tailEnd type="none" w="med" len="med"/>
                    </a:lnR>
                    <a:lnT>
                      <a:noFill/>
                    </a:lnT>
                    <a:lnB>
                      <a:noFill/>
                    </a:lnB>
                    <a:solidFill>
                      <a:srgbClr val="00B050"/>
                    </a:solidFill>
                  </a:tcPr>
                </a:tc>
                <a:extLst>
                  <a:ext uri="{0D108BD9-81ED-4DB2-BD59-A6C34878D82A}">
                    <a16:rowId xmlns:a16="http://schemas.microsoft.com/office/drawing/2014/main" val="1380054702"/>
                  </a:ext>
                </a:extLst>
              </a:tr>
              <a:tr h="660454">
                <a:tc>
                  <a:txBody>
                    <a:bodyPr/>
                    <a:lstStyle/>
                    <a:p>
                      <a:pPr algn="l" fontAlgn="b">
                        <a:spcBef>
                          <a:spcPts val="0"/>
                        </a:spcBef>
                        <a:spcAft>
                          <a:spcPts val="0"/>
                        </a:spcAft>
                      </a:pPr>
                      <a:r>
                        <a:rPr lang="en-GB" sz="2000" b="0" i="0" u="none" strike="noStrike">
                          <a:solidFill>
                            <a:srgbClr val="000000"/>
                          </a:solidFill>
                          <a:effectLst/>
                          <a:latin typeface="Calibri" panose="020F0502020204030204" pitchFamily="34" charset="0"/>
                        </a:rPr>
                        <a:t>Min Market Cap</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spcBef>
                          <a:spcPts val="0"/>
                        </a:spcBef>
                        <a:spcAft>
                          <a:spcPts val="0"/>
                        </a:spcAft>
                      </a:pPr>
                      <a:r>
                        <a:rPr lang="en-GB" sz="2000" b="0" i="0" u="none" strike="noStrike">
                          <a:solidFill>
                            <a:srgbClr val="000000"/>
                          </a:solidFill>
                          <a:effectLst/>
                          <a:latin typeface="Calibri" panose="020F0502020204030204" pitchFamily="34" charset="0"/>
                        </a:rPr>
                        <a:t>£848,838,935.60</a:t>
                      </a:r>
                      <a:endParaRPr lang="en-GB" sz="3100" b="0" i="0" u="none" strike="noStrike">
                        <a:effectLst/>
                        <a:latin typeface="Arial" panose="020B0604020202020204" pitchFamily="34" charset="0"/>
                      </a:endParaRPr>
                    </a:p>
                  </a:txBody>
                  <a:tcPr marL="15995" marR="15995" marT="15995"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FF0000"/>
                    </a:solidFill>
                  </a:tcPr>
                </a:tc>
                <a:tc>
                  <a:txBody>
                    <a:bodyPr/>
                    <a:lstStyle/>
                    <a:p>
                      <a:pPr algn="r" fontAlgn="b">
                        <a:spcBef>
                          <a:spcPts val="0"/>
                        </a:spcBef>
                        <a:spcAft>
                          <a:spcPts val="0"/>
                        </a:spcAft>
                      </a:pPr>
                      <a:r>
                        <a:rPr lang="en-GB" sz="2000" b="0" i="0" u="none" strike="noStrike" dirty="0">
                          <a:solidFill>
                            <a:srgbClr val="000000"/>
                          </a:solidFill>
                          <a:effectLst/>
                          <a:latin typeface="Calibri" panose="020F0502020204030204" pitchFamily="34" charset="0"/>
                        </a:rPr>
                        <a:t>07/07/2013</a:t>
                      </a:r>
                      <a:endParaRPr lang="en-GB" sz="3100" b="0" i="0" u="none" strike="noStrike" dirty="0">
                        <a:effectLst/>
                        <a:latin typeface="Arial" panose="020B0604020202020204" pitchFamily="34" charset="0"/>
                      </a:endParaRPr>
                    </a:p>
                  </a:txBody>
                  <a:tcPr marL="15995" marR="15995" marT="15995"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762219420"/>
                  </a:ext>
                </a:extLst>
              </a:tr>
            </a:tbl>
          </a:graphicData>
        </a:graphic>
      </p:graphicFrame>
      <p:sp>
        <p:nvSpPr>
          <p:cNvPr id="3" name="Slide Number Placeholder 2">
            <a:extLst>
              <a:ext uri="{FF2B5EF4-FFF2-40B4-BE49-F238E27FC236}">
                <a16:creationId xmlns:a16="http://schemas.microsoft.com/office/drawing/2014/main" id="{95C08EE2-28CB-A0F9-9B12-95C04CA0CAFC}"/>
              </a:ext>
            </a:extLst>
          </p:cNvPr>
          <p:cNvSpPr>
            <a:spLocks noGrp="1"/>
          </p:cNvSpPr>
          <p:nvPr>
            <p:ph type="sldNum" sz="quarter" idx="12"/>
          </p:nvPr>
        </p:nvSpPr>
        <p:spPr/>
        <p:txBody>
          <a:bodyPr/>
          <a:lstStyle/>
          <a:p>
            <a:fld id="{B101D636-9E7C-C74C-8EB7-D8314F3BF320}" type="slidenum">
              <a:rPr lang="en-US" smtClean="0"/>
              <a:t>11</a:t>
            </a:fld>
            <a:endParaRPr lang="en-US"/>
          </a:p>
        </p:txBody>
      </p:sp>
    </p:spTree>
    <p:extLst>
      <p:ext uri="{BB962C8B-B14F-4D97-AF65-F5344CB8AC3E}">
        <p14:creationId xmlns:p14="http://schemas.microsoft.com/office/powerpoint/2010/main" val="2566526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265E48-55EF-A15C-01C1-4939FC107114}"/>
              </a:ext>
            </a:extLst>
          </p:cNvPr>
          <p:cNvSpPr>
            <a:spLocks noGrp="1"/>
          </p:cNvSpPr>
          <p:nvPr>
            <p:ph type="title"/>
          </p:nvPr>
        </p:nvSpPr>
        <p:spPr>
          <a:xfrm>
            <a:off x="838200" y="365125"/>
            <a:ext cx="10515600" cy="1325563"/>
          </a:xfrm>
        </p:spPr>
        <p:txBody>
          <a:bodyPr>
            <a:normAutofit fontScale="90000"/>
          </a:bodyPr>
          <a:lstStyle/>
          <a:p>
            <a:r>
              <a:rPr lang="en-US" sz="5400" dirty="0"/>
              <a:t>How is Bitcoin Performing in Comparison to Other Popular Coins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8223907F-9857-810A-B7E9-453BB2978F03}"/>
              </a:ext>
            </a:extLst>
          </p:cNvPr>
          <p:cNvGraphicFramePr>
            <a:graphicFrameLocks noGrp="1"/>
          </p:cNvGraphicFramePr>
          <p:nvPr>
            <p:ph idx="1"/>
            <p:extLst>
              <p:ext uri="{D42A27DB-BD31-4B8C-83A1-F6EECF244321}">
                <p14:modId xmlns:p14="http://schemas.microsoft.com/office/powerpoint/2010/main" val="1476772915"/>
              </p:ext>
            </p:extLst>
          </p:nvPr>
        </p:nvGraphicFramePr>
        <p:xfrm>
          <a:off x="669036" y="3297011"/>
          <a:ext cx="3412077" cy="2984506"/>
        </p:xfrm>
        <a:graphic>
          <a:graphicData uri="http://schemas.openxmlformats.org/drawingml/2006/table">
            <a:tbl>
              <a:tblPr>
                <a:tableStyleId>{5C22544A-7EE6-4342-B048-85BDC9FD1C3A}</a:tableStyleId>
              </a:tblPr>
              <a:tblGrid>
                <a:gridCol w="1129087">
                  <a:extLst>
                    <a:ext uri="{9D8B030D-6E8A-4147-A177-3AD203B41FA5}">
                      <a16:colId xmlns:a16="http://schemas.microsoft.com/office/drawing/2014/main" val="2684569124"/>
                    </a:ext>
                  </a:extLst>
                </a:gridCol>
                <a:gridCol w="1005012">
                  <a:extLst>
                    <a:ext uri="{9D8B030D-6E8A-4147-A177-3AD203B41FA5}">
                      <a16:colId xmlns:a16="http://schemas.microsoft.com/office/drawing/2014/main" val="1560689751"/>
                    </a:ext>
                  </a:extLst>
                </a:gridCol>
                <a:gridCol w="1277978">
                  <a:extLst>
                    <a:ext uri="{9D8B030D-6E8A-4147-A177-3AD203B41FA5}">
                      <a16:colId xmlns:a16="http://schemas.microsoft.com/office/drawing/2014/main" val="1266032510"/>
                    </a:ext>
                  </a:extLst>
                </a:gridCol>
              </a:tblGrid>
              <a:tr h="337823">
                <a:tc>
                  <a:txBody>
                    <a:bodyPr/>
                    <a:lstStyle/>
                    <a:p>
                      <a:pPr algn="l" fontAlgn="b"/>
                      <a:r>
                        <a:rPr lang="en-GB" sz="1200" u="none" strike="noStrike">
                          <a:effectLst/>
                        </a:rPr>
                        <a:t>Row Labels</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200" u="none" strike="noStrike">
                          <a:effectLst/>
                        </a:rPr>
                        <a:t>Count of Name</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200" u="none" strike="noStrike">
                          <a:effectLst/>
                        </a:rPr>
                        <a:t>Average of Price($)</a:t>
                      </a:r>
                      <a:endParaRPr lang="en-GB"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47404878"/>
                  </a:ext>
                </a:extLst>
              </a:tr>
              <a:tr h="181651">
                <a:tc>
                  <a:txBody>
                    <a:bodyPr/>
                    <a:lstStyle/>
                    <a:p>
                      <a:pPr algn="l" fontAlgn="b"/>
                      <a:r>
                        <a:rPr lang="en-GB" sz="1200" u="none" strike="noStrike">
                          <a:effectLst/>
                        </a:rPr>
                        <a:t>Bitcoin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473</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£10,395.53</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698290"/>
                  </a:ext>
                </a:extLst>
              </a:tr>
              <a:tr h="181651">
                <a:tc>
                  <a:txBody>
                    <a:bodyPr/>
                    <a:lstStyle/>
                    <a:p>
                      <a:pPr algn="l" fontAlgn="b"/>
                      <a:r>
                        <a:rPr lang="en-GB" sz="1200" u="none" strike="noStrike">
                          <a:effectLst/>
                        </a:rPr>
                        <a:t>XRP</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459</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£0.30</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748574838"/>
                  </a:ext>
                </a:extLst>
              </a:tr>
              <a:tr h="181651">
                <a:tc>
                  <a:txBody>
                    <a:bodyPr/>
                    <a:lstStyle/>
                    <a:p>
                      <a:pPr algn="l" fontAlgn="b"/>
                      <a:r>
                        <a:rPr lang="en-GB" sz="1200" u="none" strike="noStrike">
                          <a:effectLst/>
                        </a:rPr>
                        <a:t>Litecoin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459</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£57.09</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266467"/>
                  </a:ext>
                </a:extLst>
              </a:tr>
              <a:tr h="181651">
                <a:tc>
                  <a:txBody>
                    <a:bodyPr/>
                    <a:lstStyle/>
                    <a:p>
                      <a:pPr algn="l" fontAlgn="b"/>
                      <a:r>
                        <a:rPr lang="en-GB" sz="1200" u="none" strike="noStrike">
                          <a:effectLst/>
                        </a:rPr>
                        <a:t>Ethereum</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354</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£749.26</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9583073"/>
                  </a:ext>
                </a:extLst>
              </a:tr>
              <a:tr h="181651">
                <a:tc>
                  <a:txBody>
                    <a:bodyPr/>
                    <a:lstStyle/>
                    <a:p>
                      <a:pPr algn="l" fontAlgn="b"/>
                      <a:r>
                        <a:rPr lang="en-GB" sz="1200" u="none" strike="noStrike">
                          <a:effectLst/>
                        </a:rPr>
                        <a:t>Monero</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346</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£63.85</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2261685"/>
                  </a:ext>
                </a:extLst>
              </a:tr>
              <a:tr h="181651">
                <a:tc>
                  <a:txBody>
                    <a:bodyPr/>
                    <a:lstStyle/>
                    <a:p>
                      <a:pPr algn="l" fontAlgn="b"/>
                      <a:r>
                        <a:rPr lang="en-GB" sz="1200" u="none" strike="noStrike">
                          <a:effectLst/>
                        </a:rPr>
                        <a:t>Stellar</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326</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£0.12</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10529325"/>
                  </a:ext>
                </a:extLst>
              </a:tr>
              <a:tr h="181651">
                <a:tc>
                  <a:txBody>
                    <a:bodyPr/>
                    <a:lstStyle/>
                    <a:p>
                      <a:pPr algn="l" fontAlgn="b"/>
                      <a:r>
                        <a:rPr lang="en-GB" sz="1200" u="none" strike="noStrike">
                          <a:effectLst/>
                        </a:rPr>
                        <a:t>Dash</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305</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£121.64</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65180334"/>
                  </a:ext>
                </a:extLst>
              </a:tr>
              <a:tr h="181651">
                <a:tc>
                  <a:txBody>
                    <a:bodyPr/>
                    <a:lstStyle/>
                    <a:p>
                      <a:pPr algn="l" fontAlgn="b"/>
                      <a:r>
                        <a:rPr lang="en-GB" sz="1200" u="none" strike="noStrike">
                          <a:effectLst/>
                        </a:rPr>
                        <a:t>Dogecoin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257</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£0.05</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90626514"/>
                  </a:ext>
                </a:extLst>
              </a:tr>
              <a:tr h="181651">
                <a:tc>
                  <a:txBody>
                    <a:bodyPr/>
                    <a:lstStyle/>
                    <a:p>
                      <a:pPr algn="l" fontAlgn="b"/>
                      <a:r>
                        <a:rPr lang="en-GB" sz="1200" u="none" strike="noStrike">
                          <a:effectLst/>
                        </a:rPr>
                        <a:t>Tether</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251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£1.00</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75840110"/>
                  </a:ext>
                </a:extLst>
              </a:tr>
              <a:tr h="181651">
                <a:tc>
                  <a:txBody>
                    <a:bodyPr/>
                    <a:lstStyle/>
                    <a:p>
                      <a:pPr algn="l" fontAlgn="b"/>
                      <a:r>
                        <a:rPr lang="en-GB" sz="1200" u="none" strike="noStrike">
                          <a:effectLst/>
                        </a:rPr>
                        <a:t>Cardano</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241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£0.49</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20125536"/>
                  </a:ext>
                </a:extLst>
              </a:tr>
              <a:tr h="181651">
                <a:tc>
                  <a:txBody>
                    <a:bodyPr/>
                    <a:lstStyle/>
                    <a:p>
                      <a:pPr algn="l" fontAlgn="b"/>
                      <a:r>
                        <a:rPr lang="en-GB" sz="1200" u="none" strike="noStrike">
                          <a:effectLst/>
                        </a:rPr>
                        <a:t>Bitcoin Cash</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222</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£545.89</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5513546"/>
                  </a:ext>
                </a:extLst>
              </a:tr>
              <a:tr h="181651">
                <a:tc>
                  <a:txBody>
                    <a:bodyPr/>
                    <a:lstStyle/>
                    <a:p>
                      <a:pPr algn="l" fontAlgn="b"/>
                      <a:r>
                        <a:rPr lang="en-GB" sz="1200" u="none" strike="noStrike">
                          <a:effectLst/>
                        </a:rPr>
                        <a:t>Binance Coin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196</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£118.02</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08381370"/>
                  </a:ext>
                </a:extLst>
              </a:tr>
              <a:tr h="337823">
                <a:tc>
                  <a:txBody>
                    <a:bodyPr/>
                    <a:lstStyle/>
                    <a:p>
                      <a:pPr algn="l" fontAlgn="b"/>
                      <a:r>
                        <a:rPr lang="en-GB" sz="1200" u="none" strike="noStrike">
                          <a:effectLst/>
                        </a:rPr>
                        <a:t>Ethereum Classic</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191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dirty="0">
                          <a:effectLst/>
                        </a:rPr>
                        <a:t>£13.44</a:t>
                      </a:r>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463156"/>
                  </a:ext>
                </a:extLst>
              </a:tr>
            </a:tbl>
          </a:graphicData>
        </a:graphic>
      </p:graphicFrame>
      <p:graphicFrame>
        <p:nvGraphicFramePr>
          <p:cNvPr id="6" name="Table 5">
            <a:extLst>
              <a:ext uri="{FF2B5EF4-FFF2-40B4-BE49-F238E27FC236}">
                <a16:creationId xmlns:a16="http://schemas.microsoft.com/office/drawing/2014/main" id="{AAF00D8A-54D3-7997-3FCD-FD4FD3E39257}"/>
              </a:ext>
            </a:extLst>
          </p:cNvPr>
          <p:cNvGraphicFramePr>
            <a:graphicFrameLocks noGrp="1"/>
          </p:cNvGraphicFramePr>
          <p:nvPr>
            <p:extLst>
              <p:ext uri="{D42A27DB-BD31-4B8C-83A1-F6EECF244321}">
                <p14:modId xmlns:p14="http://schemas.microsoft.com/office/powerpoint/2010/main" val="222817343"/>
              </p:ext>
            </p:extLst>
          </p:nvPr>
        </p:nvGraphicFramePr>
        <p:xfrm>
          <a:off x="4307427" y="3297011"/>
          <a:ext cx="3467100" cy="2947924"/>
        </p:xfrm>
        <a:graphic>
          <a:graphicData uri="http://schemas.openxmlformats.org/drawingml/2006/table">
            <a:tbl>
              <a:tblPr>
                <a:tableStyleId>{5C22544A-7EE6-4342-B048-85BDC9FD1C3A}</a:tableStyleId>
              </a:tblPr>
              <a:tblGrid>
                <a:gridCol w="1132438">
                  <a:extLst>
                    <a:ext uri="{9D8B030D-6E8A-4147-A177-3AD203B41FA5}">
                      <a16:colId xmlns:a16="http://schemas.microsoft.com/office/drawing/2014/main" val="376967817"/>
                    </a:ext>
                  </a:extLst>
                </a:gridCol>
                <a:gridCol w="1027759">
                  <a:extLst>
                    <a:ext uri="{9D8B030D-6E8A-4147-A177-3AD203B41FA5}">
                      <a16:colId xmlns:a16="http://schemas.microsoft.com/office/drawing/2014/main" val="3092278144"/>
                    </a:ext>
                  </a:extLst>
                </a:gridCol>
                <a:gridCol w="1306903">
                  <a:extLst>
                    <a:ext uri="{9D8B030D-6E8A-4147-A177-3AD203B41FA5}">
                      <a16:colId xmlns:a16="http://schemas.microsoft.com/office/drawing/2014/main" val="3845245703"/>
                    </a:ext>
                  </a:extLst>
                </a:gridCol>
              </a:tblGrid>
              <a:tr h="210566">
                <a:tc>
                  <a:txBody>
                    <a:bodyPr/>
                    <a:lstStyle/>
                    <a:p>
                      <a:pPr algn="l" fontAlgn="b"/>
                      <a:r>
                        <a:rPr lang="en-GB" sz="1200" u="none" strike="noStrike">
                          <a:effectLst/>
                        </a:rPr>
                        <a:t>Row Labels</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200" u="none" strike="noStrike">
                          <a:effectLst/>
                        </a:rPr>
                        <a:t>Count of Name</a:t>
                      </a:r>
                      <a:endParaRPr lang="en-GB" sz="1200" b="1"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GB" sz="1200" u="none" strike="noStrike">
                          <a:effectLst/>
                        </a:rPr>
                        <a:t>Average of Price($)</a:t>
                      </a:r>
                      <a:endParaRPr lang="en-GB" sz="1200" b="1"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408919444"/>
                  </a:ext>
                </a:extLst>
              </a:tr>
              <a:tr h="210566">
                <a:tc>
                  <a:txBody>
                    <a:bodyPr/>
                    <a:lstStyle/>
                    <a:p>
                      <a:pPr algn="l" fontAlgn="b"/>
                      <a:r>
                        <a:rPr lang="en-GB" sz="1200" u="none" strike="noStrike">
                          <a:effectLst/>
                        </a:rPr>
                        <a:t>Solana</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£58.81</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8656227"/>
                  </a:ext>
                </a:extLst>
              </a:tr>
              <a:tr h="210566">
                <a:tc>
                  <a:txBody>
                    <a:bodyPr/>
                    <a:lstStyle/>
                    <a:p>
                      <a:pPr algn="l" fontAlgn="b"/>
                      <a:r>
                        <a:rPr lang="en-GB" sz="1200" u="none" strike="noStrike">
                          <a:effectLst/>
                        </a:rPr>
                        <a:t>Wrapped Bitcoin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£31,259.19</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29866594"/>
                  </a:ext>
                </a:extLst>
              </a:tr>
              <a:tr h="210566">
                <a:tc>
                  <a:txBody>
                    <a:bodyPr/>
                    <a:lstStyle/>
                    <a:p>
                      <a:pPr algn="l" fontAlgn="b"/>
                      <a:r>
                        <a:rPr lang="en-GB" sz="1200" u="none" strike="noStrike">
                          <a:effectLst/>
                        </a:rPr>
                        <a:t>TRON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£0.07</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8863748"/>
                  </a:ext>
                </a:extLst>
              </a:tr>
              <a:tr h="210566">
                <a:tc>
                  <a:txBody>
                    <a:bodyPr/>
                    <a:lstStyle/>
                    <a:p>
                      <a:pPr algn="l" fontAlgn="b"/>
                      <a:r>
                        <a:rPr lang="en-GB" sz="1200" u="none" strike="noStrike">
                          <a:effectLst/>
                        </a:rPr>
                        <a:t>Bitcoin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£31,305.11</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7150220"/>
                  </a:ext>
                </a:extLst>
              </a:tr>
              <a:tr h="210566">
                <a:tc>
                  <a:txBody>
                    <a:bodyPr/>
                    <a:lstStyle/>
                    <a:p>
                      <a:pPr algn="l" fontAlgn="b"/>
                      <a:r>
                        <a:rPr lang="en-GB" sz="1200" u="none" strike="noStrike">
                          <a:effectLst/>
                        </a:rPr>
                        <a:t>Binance USD</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£1.00</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0843003"/>
                  </a:ext>
                </a:extLst>
              </a:tr>
              <a:tr h="210566">
                <a:tc>
                  <a:txBody>
                    <a:bodyPr/>
                    <a:lstStyle/>
                    <a:p>
                      <a:pPr algn="l" fontAlgn="b"/>
                      <a:r>
                        <a:rPr lang="en-GB" sz="1200" u="none" strike="noStrike">
                          <a:effectLst/>
                        </a:rPr>
                        <a:t>Cardano</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£0.60</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33845610"/>
                  </a:ext>
                </a:extLst>
              </a:tr>
              <a:tr h="210566">
                <a:tc>
                  <a:txBody>
                    <a:bodyPr/>
                    <a:lstStyle/>
                    <a:p>
                      <a:pPr algn="l" fontAlgn="b"/>
                      <a:r>
                        <a:rPr lang="en-GB" sz="1200" u="none" strike="noStrike">
                          <a:effectLst/>
                        </a:rPr>
                        <a:t>Tether</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£1.00</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53045219"/>
                  </a:ext>
                </a:extLst>
              </a:tr>
              <a:tr h="210566">
                <a:tc>
                  <a:txBody>
                    <a:bodyPr/>
                    <a:lstStyle/>
                    <a:p>
                      <a:pPr algn="l" fontAlgn="b"/>
                      <a:r>
                        <a:rPr lang="en-GB" sz="1200" u="none" strike="noStrike">
                          <a:effectLst/>
                        </a:rPr>
                        <a:t>Dogecoin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£0.09</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735836"/>
                  </a:ext>
                </a:extLst>
              </a:tr>
              <a:tr h="210566">
                <a:tc>
                  <a:txBody>
                    <a:bodyPr/>
                    <a:lstStyle/>
                    <a:p>
                      <a:pPr algn="l" fontAlgn="b"/>
                      <a:r>
                        <a:rPr lang="en-GB" sz="1200" u="none" strike="noStrike">
                          <a:effectLst/>
                        </a:rPr>
                        <a:t>USD Coin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£1.00</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02161303"/>
                  </a:ext>
                </a:extLst>
              </a:tr>
              <a:tr h="210566">
                <a:tc>
                  <a:txBody>
                    <a:bodyPr/>
                    <a:lstStyle/>
                    <a:p>
                      <a:pPr algn="l" fontAlgn="b"/>
                      <a:r>
                        <a:rPr lang="en-GB" sz="1200" u="none" strike="noStrike">
                          <a:effectLst/>
                        </a:rPr>
                        <a:t>Ethereum</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£2,145.71</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683711191"/>
                  </a:ext>
                </a:extLst>
              </a:tr>
              <a:tr h="210566">
                <a:tc>
                  <a:txBody>
                    <a:bodyPr/>
                    <a:lstStyle/>
                    <a:p>
                      <a:pPr algn="l" fontAlgn="b"/>
                      <a:r>
                        <a:rPr lang="en-GB" sz="1200" u="none" strike="noStrike">
                          <a:effectLst/>
                        </a:rPr>
                        <a:t>XRP</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£0.45</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168164140"/>
                  </a:ext>
                </a:extLst>
              </a:tr>
              <a:tr h="210566">
                <a:tc>
                  <a:txBody>
                    <a:bodyPr/>
                    <a:lstStyle/>
                    <a:p>
                      <a:pPr algn="l" fontAlgn="b"/>
                      <a:r>
                        <a:rPr lang="en-GB" sz="1200" u="none" strike="noStrike">
                          <a:effectLst/>
                        </a:rPr>
                        <a:t>Litecoin</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£71.53</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218742642"/>
                  </a:ext>
                </a:extLst>
              </a:tr>
              <a:tr h="210566">
                <a:tc>
                  <a:txBody>
                    <a:bodyPr/>
                    <a:lstStyle/>
                    <a:p>
                      <a:pPr algn="l" fontAlgn="b"/>
                      <a:r>
                        <a:rPr lang="en-GB" sz="1200" u="none" strike="noStrike">
                          <a:effectLst/>
                        </a:rPr>
                        <a:t>Polkadot</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dirty="0">
                          <a:effectLst/>
                        </a:rPr>
                        <a:t>£11.80</a:t>
                      </a:r>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82858137"/>
                  </a:ext>
                </a:extLst>
              </a:tr>
            </a:tbl>
          </a:graphicData>
        </a:graphic>
      </p:graphicFrame>
      <p:sp>
        <p:nvSpPr>
          <p:cNvPr id="7" name="TextBox 6">
            <a:extLst>
              <a:ext uri="{FF2B5EF4-FFF2-40B4-BE49-F238E27FC236}">
                <a16:creationId xmlns:a16="http://schemas.microsoft.com/office/drawing/2014/main" id="{EDC914F5-516E-BDFD-6EEA-E2870DA73705}"/>
              </a:ext>
            </a:extLst>
          </p:cNvPr>
          <p:cNvSpPr txBox="1"/>
          <p:nvPr/>
        </p:nvSpPr>
        <p:spPr>
          <a:xfrm>
            <a:off x="8133347" y="3224463"/>
            <a:ext cx="3484346" cy="3016210"/>
          </a:xfrm>
          <a:prstGeom prst="rect">
            <a:avLst/>
          </a:prstGeom>
          <a:noFill/>
        </p:spPr>
        <p:txBody>
          <a:bodyPr wrap="square" rtlCol="0">
            <a:spAutoFit/>
          </a:bodyPr>
          <a:lstStyle/>
          <a:p>
            <a:pPr>
              <a:spcAft>
                <a:spcPts val="600"/>
              </a:spcAft>
            </a:pPr>
            <a:r>
              <a:rPr lang="en-US" dirty="0"/>
              <a:t>The pivot table on the left was created to show us which coins we were able to get the most data on, these are the more popular coins.</a:t>
            </a:r>
          </a:p>
          <a:p>
            <a:pPr>
              <a:spcAft>
                <a:spcPts val="600"/>
              </a:spcAft>
            </a:pPr>
            <a:endParaRPr lang="en-US" dirty="0"/>
          </a:p>
          <a:p>
            <a:pPr>
              <a:spcAft>
                <a:spcPts val="600"/>
              </a:spcAft>
            </a:pPr>
            <a:r>
              <a:rPr lang="en-US" dirty="0"/>
              <a:t>The table on the right has been created to check whether we have up to date data on the coins,  the date set at the time was the 15</a:t>
            </a:r>
            <a:r>
              <a:rPr lang="en-US" baseline="30000" dirty="0"/>
              <a:t>th</a:t>
            </a:r>
            <a:r>
              <a:rPr lang="en-US" dirty="0"/>
              <a:t> of May 2022</a:t>
            </a:r>
          </a:p>
        </p:txBody>
      </p:sp>
      <p:sp>
        <p:nvSpPr>
          <p:cNvPr id="9" name="Slide Number Placeholder 8">
            <a:extLst>
              <a:ext uri="{FF2B5EF4-FFF2-40B4-BE49-F238E27FC236}">
                <a16:creationId xmlns:a16="http://schemas.microsoft.com/office/drawing/2014/main" id="{5918DB84-5928-FBAE-25CD-C494FF795B9D}"/>
              </a:ext>
            </a:extLst>
          </p:cNvPr>
          <p:cNvSpPr>
            <a:spLocks noGrp="1"/>
          </p:cNvSpPr>
          <p:nvPr>
            <p:ph type="sldNum" sz="quarter" idx="12"/>
          </p:nvPr>
        </p:nvSpPr>
        <p:spPr/>
        <p:txBody>
          <a:bodyPr/>
          <a:lstStyle/>
          <a:p>
            <a:fld id="{B101D636-9E7C-C74C-8EB7-D8314F3BF320}" type="slidenum">
              <a:rPr lang="en-US" smtClean="0"/>
              <a:t>12</a:t>
            </a:fld>
            <a:endParaRPr lang="en-US"/>
          </a:p>
        </p:txBody>
      </p:sp>
    </p:spTree>
    <p:extLst>
      <p:ext uri="{BB962C8B-B14F-4D97-AF65-F5344CB8AC3E}">
        <p14:creationId xmlns:p14="http://schemas.microsoft.com/office/powerpoint/2010/main" val="34055597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1DA028-08E7-233B-F383-874053A6E4D8}"/>
              </a:ext>
            </a:extLst>
          </p:cNvPr>
          <p:cNvSpPr>
            <a:spLocks noGrp="1"/>
          </p:cNvSpPr>
          <p:nvPr>
            <p:ph type="title"/>
          </p:nvPr>
        </p:nvSpPr>
        <p:spPr>
          <a:xfrm>
            <a:off x="838200" y="365125"/>
            <a:ext cx="10515600" cy="1325563"/>
          </a:xfrm>
        </p:spPr>
        <p:txBody>
          <a:bodyPr>
            <a:normAutofit fontScale="90000"/>
          </a:bodyPr>
          <a:lstStyle/>
          <a:p>
            <a:pPr algn="ctr"/>
            <a:r>
              <a:rPr lang="en-US" sz="5400" dirty="0"/>
              <a:t>Line Graphs to show the Price of Crypto Coins </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descr="Chart, histogram&#10;&#10;Description automatically generated">
            <a:extLst>
              <a:ext uri="{FF2B5EF4-FFF2-40B4-BE49-F238E27FC236}">
                <a16:creationId xmlns:a16="http://schemas.microsoft.com/office/drawing/2014/main" id="{FFBF7EE5-F651-A633-38F4-20E7B409DF58}"/>
              </a:ext>
            </a:extLst>
          </p:cNvPr>
          <p:cNvPicPr>
            <a:picLocks noGrp="1" noChangeAspect="1"/>
          </p:cNvPicPr>
          <p:nvPr>
            <p:ph idx="1"/>
          </p:nvPr>
        </p:nvPicPr>
        <p:blipFill>
          <a:blip r:embed="rId2"/>
          <a:stretch>
            <a:fillRect/>
          </a:stretch>
        </p:blipFill>
        <p:spPr>
          <a:xfrm>
            <a:off x="669035" y="1677372"/>
            <a:ext cx="4104000" cy="2736001"/>
          </a:xfrm>
        </p:spPr>
      </p:pic>
      <p:pic>
        <p:nvPicPr>
          <p:cNvPr id="15" name="Picture 14" descr="Chart, line chart, histogram&#10;&#10;Description automatically generated">
            <a:extLst>
              <a:ext uri="{FF2B5EF4-FFF2-40B4-BE49-F238E27FC236}">
                <a16:creationId xmlns:a16="http://schemas.microsoft.com/office/drawing/2014/main" id="{C4614F35-6A90-079F-BBA2-ED90FFA67CD1}"/>
              </a:ext>
            </a:extLst>
          </p:cNvPr>
          <p:cNvPicPr>
            <a:picLocks noChangeAspect="1"/>
          </p:cNvPicPr>
          <p:nvPr/>
        </p:nvPicPr>
        <p:blipFill>
          <a:blip r:embed="rId3"/>
          <a:stretch>
            <a:fillRect/>
          </a:stretch>
        </p:blipFill>
        <p:spPr>
          <a:xfrm>
            <a:off x="569338" y="4036492"/>
            <a:ext cx="4103999" cy="2736000"/>
          </a:xfrm>
          <a:prstGeom prst="rect">
            <a:avLst/>
          </a:prstGeom>
        </p:spPr>
      </p:pic>
      <p:pic>
        <p:nvPicPr>
          <p:cNvPr id="19" name="Picture 18" descr="Chart, line chart, histogram&#10;&#10;Description automatically generated">
            <a:extLst>
              <a:ext uri="{FF2B5EF4-FFF2-40B4-BE49-F238E27FC236}">
                <a16:creationId xmlns:a16="http://schemas.microsoft.com/office/drawing/2014/main" id="{D5C3DFF2-2E6C-08C5-7C4C-169A198EFF16}"/>
              </a:ext>
            </a:extLst>
          </p:cNvPr>
          <p:cNvPicPr>
            <a:picLocks noChangeAspect="1"/>
          </p:cNvPicPr>
          <p:nvPr/>
        </p:nvPicPr>
        <p:blipFill>
          <a:blip r:embed="rId4"/>
          <a:stretch>
            <a:fillRect/>
          </a:stretch>
        </p:blipFill>
        <p:spPr>
          <a:xfrm>
            <a:off x="4412383" y="1662436"/>
            <a:ext cx="4104000" cy="2735999"/>
          </a:xfrm>
          <a:prstGeom prst="rect">
            <a:avLst/>
          </a:prstGeom>
        </p:spPr>
      </p:pic>
      <p:pic>
        <p:nvPicPr>
          <p:cNvPr id="21" name="Picture 20" descr="Chart, histogram&#10;&#10;Description automatically generated">
            <a:extLst>
              <a:ext uri="{FF2B5EF4-FFF2-40B4-BE49-F238E27FC236}">
                <a16:creationId xmlns:a16="http://schemas.microsoft.com/office/drawing/2014/main" id="{D04AD5CC-B93E-2C49-4304-5CEA056F824B}"/>
              </a:ext>
            </a:extLst>
          </p:cNvPr>
          <p:cNvPicPr>
            <a:picLocks noChangeAspect="1"/>
          </p:cNvPicPr>
          <p:nvPr/>
        </p:nvPicPr>
        <p:blipFill>
          <a:blip r:embed="rId5"/>
          <a:stretch>
            <a:fillRect/>
          </a:stretch>
        </p:blipFill>
        <p:spPr>
          <a:xfrm>
            <a:off x="4405086" y="4062794"/>
            <a:ext cx="4104000" cy="2736000"/>
          </a:xfrm>
          <a:prstGeom prst="rect">
            <a:avLst/>
          </a:prstGeom>
        </p:spPr>
      </p:pic>
      <p:sp>
        <p:nvSpPr>
          <p:cNvPr id="22" name="TextBox 21">
            <a:extLst>
              <a:ext uri="{FF2B5EF4-FFF2-40B4-BE49-F238E27FC236}">
                <a16:creationId xmlns:a16="http://schemas.microsoft.com/office/drawing/2014/main" id="{9ED18445-3D2C-BC74-7D95-AFFF80F26D67}"/>
              </a:ext>
            </a:extLst>
          </p:cNvPr>
          <p:cNvSpPr txBox="1"/>
          <p:nvPr/>
        </p:nvSpPr>
        <p:spPr>
          <a:xfrm>
            <a:off x="8516383" y="1973179"/>
            <a:ext cx="2837417" cy="3693319"/>
          </a:xfrm>
          <a:prstGeom prst="rect">
            <a:avLst/>
          </a:prstGeom>
          <a:noFill/>
        </p:spPr>
        <p:txBody>
          <a:bodyPr wrap="square" rtlCol="0">
            <a:spAutoFit/>
          </a:bodyPr>
          <a:lstStyle/>
          <a:p>
            <a:r>
              <a:rPr lang="en-US" dirty="0"/>
              <a:t>These line graphs all show the price of the coins against the dates, due to the vast difference in prices make sure to check the y axes as they all differ, what these charts do show us though is that all these cryptos follow a similar pattern, with all of them having a high in 2018, and again in 2021, with them all dropping in 2022</a:t>
            </a:r>
          </a:p>
        </p:txBody>
      </p:sp>
      <p:sp>
        <p:nvSpPr>
          <p:cNvPr id="23" name="Slide Number Placeholder 22">
            <a:extLst>
              <a:ext uri="{FF2B5EF4-FFF2-40B4-BE49-F238E27FC236}">
                <a16:creationId xmlns:a16="http://schemas.microsoft.com/office/drawing/2014/main" id="{E8B9AFC5-451D-97CB-757E-EDA5B86BD3F2}"/>
              </a:ext>
            </a:extLst>
          </p:cNvPr>
          <p:cNvSpPr>
            <a:spLocks noGrp="1"/>
          </p:cNvSpPr>
          <p:nvPr>
            <p:ph type="sldNum" sz="quarter" idx="12"/>
          </p:nvPr>
        </p:nvSpPr>
        <p:spPr/>
        <p:txBody>
          <a:bodyPr/>
          <a:lstStyle/>
          <a:p>
            <a:fld id="{B101D636-9E7C-C74C-8EB7-D8314F3BF320}" type="slidenum">
              <a:rPr lang="en-US" smtClean="0"/>
              <a:t>13</a:t>
            </a:fld>
            <a:endParaRPr lang="en-US"/>
          </a:p>
        </p:txBody>
      </p:sp>
    </p:spTree>
    <p:extLst>
      <p:ext uri="{BB962C8B-B14F-4D97-AF65-F5344CB8AC3E}">
        <p14:creationId xmlns:p14="http://schemas.microsoft.com/office/powerpoint/2010/main" val="4268065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ED0A59-2D5F-A107-F588-F7BE5F9B0030}"/>
              </a:ext>
            </a:extLst>
          </p:cNvPr>
          <p:cNvSpPr>
            <a:spLocks noGrp="1"/>
          </p:cNvSpPr>
          <p:nvPr>
            <p:ph type="title"/>
          </p:nvPr>
        </p:nvSpPr>
        <p:spPr>
          <a:xfrm>
            <a:off x="635000" y="640823"/>
            <a:ext cx="3418659" cy="5583148"/>
          </a:xfrm>
        </p:spPr>
        <p:txBody>
          <a:bodyPr anchor="ctr">
            <a:normAutofit/>
          </a:bodyPr>
          <a:lstStyle/>
          <a:p>
            <a:r>
              <a:rPr lang="en-US" sz="5400"/>
              <a:t>Correlation Coefficient Matrix</a:t>
            </a:r>
          </a:p>
        </p:txBody>
      </p:sp>
      <p:sp>
        <p:nvSpPr>
          <p:cNvPr id="2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ontent Placeholder 8">
            <a:extLst>
              <a:ext uri="{FF2B5EF4-FFF2-40B4-BE49-F238E27FC236}">
                <a16:creationId xmlns:a16="http://schemas.microsoft.com/office/drawing/2014/main" id="{842C5B7E-F678-4A97-B3A4-2937D45721BA}"/>
              </a:ext>
            </a:extLst>
          </p:cNvPr>
          <p:cNvGraphicFramePr>
            <a:graphicFrameLocks noGrp="1"/>
          </p:cNvGraphicFramePr>
          <p:nvPr>
            <p:ph idx="1"/>
            <p:extLst>
              <p:ext uri="{D42A27DB-BD31-4B8C-83A1-F6EECF244321}">
                <p14:modId xmlns:p14="http://schemas.microsoft.com/office/powerpoint/2010/main" val="1567472624"/>
              </p:ext>
            </p:extLst>
          </p:nvPr>
        </p:nvGraphicFramePr>
        <p:xfrm>
          <a:off x="4527031" y="966195"/>
          <a:ext cx="6900514" cy="1516556"/>
        </p:xfrm>
        <a:graphic>
          <a:graphicData uri="http://schemas.openxmlformats.org/drawingml/2006/table">
            <a:tbl>
              <a:tblPr firstRow="1" bandRow="1"/>
              <a:tblGrid>
                <a:gridCol w="878386">
                  <a:extLst>
                    <a:ext uri="{9D8B030D-6E8A-4147-A177-3AD203B41FA5}">
                      <a16:colId xmlns:a16="http://schemas.microsoft.com/office/drawing/2014/main" val="2529744538"/>
                    </a:ext>
                  </a:extLst>
                </a:gridCol>
                <a:gridCol w="1505532">
                  <a:extLst>
                    <a:ext uri="{9D8B030D-6E8A-4147-A177-3AD203B41FA5}">
                      <a16:colId xmlns:a16="http://schemas.microsoft.com/office/drawing/2014/main" val="3583551977"/>
                    </a:ext>
                  </a:extLst>
                </a:gridCol>
                <a:gridCol w="1505532">
                  <a:extLst>
                    <a:ext uri="{9D8B030D-6E8A-4147-A177-3AD203B41FA5}">
                      <a16:colId xmlns:a16="http://schemas.microsoft.com/office/drawing/2014/main" val="1994571433"/>
                    </a:ext>
                  </a:extLst>
                </a:gridCol>
                <a:gridCol w="1505532">
                  <a:extLst>
                    <a:ext uri="{9D8B030D-6E8A-4147-A177-3AD203B41FA5}">
                      <a16:colId xmlns:a16="http://schemas.microsoft.com/office/drawing/2014/main" val="81196756"/>
                    </a:ext>
                  </a:extLst>
                </a:gridCol>
                <a:gridCol w="1505532">
                  <a:extLst>
                    <a:ext uri="{9D8B030D-6E8A-4147-A177-3AD203B41FA5}">
                      <a16:colId xmlns:a16="http://schemas.microsoft.com/office/drawing/2014/main" val="3786589270"/>
                    </a:ext>
                  </a:extLst>
                </a:gridCol>
              </a:tblGrid>
              <a:tr h="274120">
                <a:tc>
                  <a:txBody>
                    <a:bodyPr/>
                    <a:lstStyle/>
                    <a:p>
                      <a:pPr algn="r" fontAlgn="b"/>
                      <a:endParaRPr lang="en-GB" sz="1400" b="0" i="0" u="none" strike="noStrike">
                        <a:solidFill>
                          <a:srgbClr val="000000"/>
                        </a:solidFill>
                        <a:effectLst/>
                        <a:latin typeface="Calibri" panose="020F0502020204030204" pitchFamily="34" charset="0"/>
                      </a:endParaRPr>
                    </a:p>
                  </a:txBody>
                  <a:tcPr marL="11403" marR="11403" marT="11403"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Calibri" panose="020F0502020204030204" pitchFamily="34" charset="0"/>
                        </a:rPr>
                        <a:t>Bitcoin</a:t>
                      </a:r>
                    </a:p>
                  </a:txBody>
                  <a:tcPr marL="11403" marR="11403" marT="114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Calibri" panose="020F0502020204030204" pitchFamily="34" charset="0"/>
                        </a:rPr>
                        <a:t>XRP</a:t>
                      </a:r>
                    </a:p>
                  </a:txBody>
                  <a:tcPr marL="11403" marR="11403" marT="114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Calibri" panose="020F0502020204030204" pitchFamily="34" charset="0"/>
                        </a:rPr>
                        <a:t>Litecoin</a:t>
                      </a:r>
                    </a:p>
                  </a:txBody>
                  <a:tcPr marL="11403" marR="11403" marT="114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Calibri" panose="020F0502020204030204" pitchFamily="34" charset="0"/>
                        </a:rPr>
                        <a:t>Ethereum</a:t>
                      </a:r>
                    </a:p>
                  </a:txBody>
                  <a:tcPr marL="11403" marR="11403" marT="114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9124231"/>
                  </a:ext>
                </a:extLst>
              </a:tr>
              <a:tr h="310609">
                <a:tc>
                  <a:txBody>
                    <a:bodyPr/>
                    <a:lstStyle/>
                    <a:p>
                      <a:pPr algn="r" fontAlgn="b"/>
                      <a:r>
                        <a:rPr lang="en-GB" sz="1400" b="0" i="0" u="none" strike="noStrike">
                          <a:solidFill>
                            <a:srgbClr val="000000"/>
                          </a:solidFill>
                          <a:effectLst/>
                          <a:latin typeface="Calibri" panose="020F0502020204030204" pitchFamily="34" charset="0"/>
                        </a:rPr>
                        <a:t>Bitcoin</a:t>
                      </a:r>
                    </a:p>
                  </a:txBody>
                  <a:tcPr marL="11403" marR="11403" marT="114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400" b="0" i="0" u="none" strike="noStrike">
                          <a:solidFill>
                            <a:srgbClr val="000000"/>
                          </a:solidFill>
                          <a:effectLst/>
                          <a:latin typeface="Calibri" panose="020F0502020204030204" pitchFamily="34" charset="0"/>
                        </a:rPr>
                        <a:t>1</a:t>
                      </a:r>
                    </a:p>
                  </a:txBody>
                  <a:tcPr marL="11403" marR="11403" marT="1140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GB" sz="1700" b="0" i="0" u="none" strike="noStrike" dirty="0">
                          <a:solidFill>
                            <a:srgbClr val="000000"/>
                          </a:solidFill>
                          <a:effectLst/>
                          <a:latin typeface="Courier New" panose="02070309020205020404" pitchFamily="49" charset="0"/>
                        </a:rPr>
                        <a:t>0.66642808</a:t>
                      </a:r>
                    </a:p>
                  </a:txBody>
                  <a:tcPr marL="11403" marR="11403" marT="11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GB" sz="1700" b="0" i="0" u="none" strike="noStrike">
                          <a:solidFill>
                            <a:srgbClr val="000000"/>
                          </a:solidFill>
                          <a:effectLst/>
                          <a:latin typeface="Courier New" panose="02070309020205020404" pitchFamily="49" charset="0"/>
                        </a:rPr>
                        <a:t>0.79916143</a:t>
                      </a:r>
                    </a:p>
                  </a:txBody>
                  <a:tcPr marL="11403" marR="11403" marT="11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r" fontAlgn="b"/>
                      <a:r>
                        <a:rPr lang="en-GB" sz="1700" b="0" i="0" u="none" strike="noStrike">
                          <a:solidFill>
                            <a:srgbClr val="000000"/>
                          </a:solidFill>
                          <a:effectLst/>
                          <a:latin typeface="Courier New" panose="02070309020205020404" pitchFamily="49" charset="0"/>
                        </a:rPr>
                        <a:t>0.93313531</a:t>
                      </a:r>
                    </a:p>
                  </a:txBody>
                  <a:tcPr marL="11403" marR="11403" marT="1140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3D17F"/>
                    </a:solidFill>
                  </a:tcPr>
                </a:tc>
                <a:extLst>
                  <a:ext uri="{0D108BD9-81ED-4DB2-BD59-A6C34878D82A}">
                    <a16:rowId xmlns:a16="http://schemas.microsoft.com/office/drawing/2014/main" val="2333157316"/>
                  </a:ext>
                </a:extLst>
              </a:tr>
              <a:tr h="310609">
                <a:tc>
                  <a:txBody>
                    <a:bodyPr/>
                    <a:lstStyle/>
                    <a:p>
                      <a:pPr algn="r" fontAlgn="b"/>
                      <a:r>
                        <a:rPr lang="en-GB" sz="1400" b="0" i="0" u="none" strike="noStrike">
                          <a:solidFill>
                            <a:srgbClr val="000000"/>
                          </a:solidFill>
                          <a:effectLst/>
                          <a:latin typeface="Calibri" panose="020F0502020204030204" pitchFamily="34" charset="0"/>
                        </a:rPr>
                        <a:t>XRP</a:t>
                      </a:r>
                    </a:p>
                  </a:txBody>
                  <a:tcPr marL="11403" marR="11403" marT="114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700" b="0" i="0" u="none" strike="noStrike">
                          <a:solidFill>
                            <a:srgbClr val="000000"/>
                          </a:solidFill>
                          <a:effectLst/>
                          <a:latin typeface="Courier New" panose="02070309020205020404" pitchFamily="49" charset="0"/>
                        </a:rPr>
                        <a:t>0.66642808</a:t>
                      </a:r>
                    </a:p>
                  </a:txBody>
                  <a:tcPr marL="11403" marR="11403" marT="1140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r" fontAlgn="b"/>
                      <a:r>
                        <a:rPr lang="en-GB" sz="1400" b="0" i="0" u="none" strike="noStrike">
                          <a:solidFill>
                            <a:srgbClr val="000000"/>
                          </a:solidFill>
                          <a:effectLst/>
                          <a:latin typeface="Calibri" panose="020F0502020204030204" pitchFamily="34" charset="0"/>
                        </a:rPr>
                        <a:t>1</a:t>
                      </a:r>
                    </a:p>
                  </a:txBody>
                  <a:tcPr marL="11403" marR="11403" marT="11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GB" sz="1700" b="0" i="0" u="none" strike="noStrike">
                          <a:solidFill>
                            <a:srgbClr val="000000"/>
                          </a:solidFill>
                          <a:effectLst/>
                          <a:latin typeface="Courier New" panose="02070309020205020404" pitchFamily="49" charset="0"/>
                        </a:rPr>
                        <a:t>0.87186758</a:t>
                      </a:r>
                    </a:p>
                  </a:txBody>
                  <a:tcPr marL="11403" marR="11403" marT="11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GB" sz="1700" b="0" i="0" u="none" strike="noStrike">
                          <a:solidFill>
                            <a:srgbClr val="000000"/>
                          </a:solidFill>
                          <a:effectLst/>
                          <a:latin typeface="Courier New" panose="02070309020205020404" pitchFamily="49" charset="0"/>
                        </a:rPr>
                        <a:t>0.71065561</a:t>
                      </a:r>
                    </a:p>
                  </a:txBody>
                  <a:tcPr marL="11403" marR="11403" marT="1140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8B71"/>
                    </a:solidFill>
                  </a:tcPr>
                </a:tc>
                <a:extLst>
                  <a:ext uri="{0D108BD9-81ED-4DB2-BD59-A6C34878D82A}">
                    <a16:rowId xmlns:a16="http://schemas.microsoft.com/office/drawing/2014/main" val="681841448"/>
                  </a:ext>
                </a:extLst>
              </a:tr>
              <a:tr h="310609">
                <a:tc>
                  <a:txBody>
                    <a:bodyPr/>
                    <a:lstStyle/>
                    <a:p>
                      <a:pPr algn="r" fontAlgn="b"/>
                      <a:r>
                        <a:rPr lang="en-GB" sz="1400" b="0" i="0" u="none" strike="noStrike">
                          <a:solidFill>
                            <a:srgbClr val="000000"/>
                          </a:solidFill>
                          <a:effectLst/>
                          <a:latin typeface="Calibri" panose="020F0502020204030204" pitchFamily="34" charset="0"/>
                        </a:rPr>
                        <a:t>Litecoin</a:t>
                      </a:r>
                    </a:p>
                  </a:txBody>
                  <a:tcPr marL="11403" marR="11403" marT="114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700" b="0" i="0" u="none" strike="noStrike">
                          <a:solidFill>
                            <a:srgbClr val="000000"/>
                          </a:solidFill>
                          <a:effectLst/>
                          <a:latin typeface="Courier New" panose="02070309020205020404" pitchFamily="49" charset="0"/>
                        </a:rPr>
                        <a:t>0.79916143</a:t>
                      </a:r>
                    </a:p>
                  </a:txBody>
                  <a:tcPr marL="11403" marR="11403" marT="1140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F7E"/>
                    </a:solidFill>
                  </a:tcPr>
                </a:tc>
                <a:tc>
                  <a:txBody>
                    <a:bodyPr/>
                    <a:lstStyle/>
                    <a:p>
                      <a:pPr algn="r" fontAlgn="b"/>
                      <a:r>
                        <a:rPr lang="en-GB" sz="1700" b="0" i="0" u="none" strike="noStrike">
                          <a:solidFill>
                            <a:srgbClr val="000000"/>
                          </a:solidFill>
                          <a:effectLst/>
                          <a:latin typeface="Courier New" panose="02070309020205020404" pitchFamily="49" charset="0"/>
                        </a:rPr>
                        <a:t>0.87186758</a:t>
                      </a:r>
                    </a:p>
                  </a:txBody>
                  <a:tcPr marL="11403" marR="11403" marT="11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283"/>
                    </a:solidFill>
                  </a:tcPr>
                </a:tc>
                <a:tc>
                  <a:txBody>
                    <a:bodyPr/>
                    <a:lstStyle/>
                    <a:p>
                      <a:pPr algn="r" fontAlgn="b"/>
                      <a:r>
                        <a:rPr lang="en-GB" sz="1400" b="0" i="0" u="none" strike="noStrike">
                          <a:solidFill>
                            <a:srgbClr val="000000"/>
                          </a:solidFill>
                          <a:effectLst/>
                          <a:latin typeface="Calibri" panose="020F0502020204030204" pitchFamily="34" charset="0"/>
                        </a:rPr>
                        <a:t>1</a:t>
                      </a:r>
                    </a:p>
                  </a:txBody>
                  <a:tcPr marL="11403" marR="11403" marT="11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r" fontAlgn="b"/>
                      <a:r>
                        <a:rPr lang="en-GB" sz="1700" b="0" i="0" u="none" strike="noStrike">
                          <a:solidFill>
                            <a:srgbClr val="000000"/>
                          </a:solidFill>
                          <a:effectLst/>
                          <a:latin typeface="Courier New" panose="02070309020205020404" pitchFamily="49" charset="0"/>
                        </a:rPr>
                        <a:t>0.75411305</a:t>
                      </a:r>
                    </a:p>
                  </a:txBody>
                  <a:tcPr marL="11403" marR="11403" marT="1140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AC77"/>
                    </a:solidFill>
                  </a:tcPr>
                </a:tc>
                <a:extLst>
                  <a:ext uri="{0D108BD9-81ED-4DB2-BD59-A6C34878D82A}">
                    <a16:rowId xmlns:a16="http://schemas.microsoft.com/office/drawing/2014/main" val="1786198660"/>
                  </a:ext>
                </a:extLst>
              </a:tr>
              <a:tr h="310609">
                <a:tc>
                  <a:txBody>
                    <a:bodyPr/>
                    <a:lstStyle/>
                    <a:p>
                      <a:pPr algn="r" fontAlgn="b"/>
                      <a:r>
                        <a:rPr lang="en-GB" sz="1400" b="0" i="0" u="none" strike="noStrike">
                          <a:solidFill>
                            <a:srgbClr val="000000"/>
                          </a:solidFill>
                          <a:effectLst/>
                          <a:latin typeface="Calibri" panose="020F0502020204030204" pitchFamily="34" charset="0"/>
                        </a:rPr>
                        <a:t>Ethereum</a:t>
                      </a:r>
                    </a:p>
                  </a:txBody>
                  <a:tcPr marL="11403" marR="11403" marT="11403"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fontAlgn="b"/>
                      <a:r>
                        <a:rPr lang="en-GB" sz="1700" b="0" i="0" u="none" strike="noStrike">
                          <a:solidFill>
                            <a:srgbClr val="000000"/>
                          </a:solidFill>
                          <a:effectLst/>
                          <a:latin typeface="Courier New" panose="02070309020205020404" pitchFamily="49" charset="0"/>
                        </a:rPr>
                        <a:t>0.93313531</a:t>
                      </a:r>
                    </a:p>
                  </a:txBody>
                  <a:tcPr marL="11403" marR="11403" marT="11403"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3D17F"/>
                    </a:solidFill>
                  </a:tcPr>
                </a:tc>
                <a:tc>
                  <a:txBody>
                    <a:bodyPr/>
                    <a:lstStyle/>
                    <a:p>
                      <a:pPr algn="r" fontAlgn="b"/>
                      <a:r>
                        <a:rPr lang="en-GB" sz="1700" b="0" i="0" u="none" strike="noStrike">
                          <a:solidFill>
                            <a:srgbClr val="000000"/>
                          </a:solidFill>
                          <a:effectLst/>
                          <a:latin typeface="Courier New" panose="02070309020205020404" pitchFamily="49" charset="0"/>
                        </a:rPr>
                        <a:t>0.71065561</a:t>
                      </a:r>
                    </a:p>
                  </a:txBody>
                  <a:tcPr marL="11403" marR="11403" marT="11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8B71"/>
                    </a:solidFill>
                  </a:tcPr>
                </a:tc>
                <a:tc>
                  <a:txBody>
                    <a:bodyPr/>
                    <a:lstStyle/>
                    <a:p>
                      <a:pPr algn="r" fontAlgn="b"/>
                      <a:r>
                        <a:rPr lang="en-GB" sz="1700" b="0" i="0" u="none" strike="noStrike">
                          <a:solidFill>
                            <a:srgbClr val="000000"/>
                          </a:solidFill>
                          <a:effectLst/>
                          <a:latin typeface="Courier New" panose="02070309020205020404" pitchFamily="49" charset="0"/>
                        </a:rPr>
                        <a:t>0.75411305</a:t>
                      </a:r>
                    </a:p>
                  </a:txBody>
                  <a:tcPr marL="11403" marR="11403" marT="1140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BAC77"/>
                    </a:solidFill>
                  </a:tcPr>
                </a:tc>
                <a:tc>
                  <a:txBody>
                    <a:bodyPr/>
                    <a:lstStyle/>
                    <a:p>
                      <a:pPr algn="r" fontAlgn="b"/>
                      <a:r>
                        <a:rPr lang="en-GB" sz="1400" b="0" i="0" u="none" strike="noStrike" dirty="0">
                          <a:solidFill>
                            <a:srgbClr val="000000"/>
                          </a:solidFill>
                          <a:effectLst/>
                          <a:latin typeface="Calibri" panose="020F0502020204030204" pitchFamily="34" charset="0"/>
                        </a:rPr>
                        <a:t>1</a:t>
                      </a:r>
                    </a:p>
                  </a:txBody>
                  <a:tcPr marL="11403" marR="11403" marT="11403"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63BE7B"/>
                    </a:solidFill>
                  </a:tcPr>
                </a:tc>
                <a:extLst>
                  <a:ext uri="{0D108BD9-81ED-4DB2-BD59-A6C34878D82A}">
                    <a16:rowId xmlns:a16="http://schemas.microsoft.com/office/drawing/2014/main" val="3067186809"/>
                  </a:ext>
                </a:extLst>
              </a:tr>
            </a:tbl>
          </a:graphicData>
        </a:graphic>
      </p:graphicFrame>
      <p:sp>
        <p:nvSpPr>
          <p:cNvPr id="11" name="TextBox 10">
            <a:extLst>
              <a:ext uri="{FF2B5EF4-FFF2-40B4-BE49-F238E27FC236}">
                <a16:creationId xmlns:a16="http://schemas.microsoft.com/office/drawing/2014/main" id="{803E2103-1CBA-1A8B-173F-0CC375616A83}"/>
              </a:ext>
            </a:extLst>
          </p:cNvPr>
          <p:cNvSpPr txBox="1"/>
          <p:nvPr/>
        </p:nvSpPr>
        <p:spPr>
          <a:xfrm>
            <a:off x="4716379" y="2839453"/>
            <a:ext cx="6711166" cy="2585323"/>
          </a:xfrm>
          <a:prstGeom prst="rect">
            <a:avLst/>
          </a:prstGeom>
          <a:noFill/>
        </p:spPr>
        <p:txBody>
          <a:bodyPr wrap="square" rtlCol="0">
            <a:spAutoFit/>
          </a:bodyPr>
          <a:lstStyle/>
          <a:p>
            <a:r>
              <a:rPr lang="en-US" dirty="0"/>
              <a:t>The table above gives us the Pearson Correlation Coefficients of each of these crypto currencies plotted against each other.</a:t>
            </a:r>
          </a:p>
          <a:p>
            <a:r>
              <a:rPr lang="en-US" dirty="0"/>
              <a:t>The Pearson Correlation Coefficient measures the strength and direction of the linear relationship between each variable.</a:t>
            </a:r>
          </a:p>
          <a:p>
            <a:r>
              <a:rPr lang="en-US" dirty="0"/>
              <a:t>As there isn’t a value in the matrix below 0.6, we can determine that all these Crypto prices generally head in the same direction, however it seems that the relationship between the price of Bitcoin and Ethereum is very strong, meaning that if one is rising then the other probably will be too.</a:t>
            </a:r>
          </a:p>
        </p:txBody>
      </p:sp>
      <p:sp>
        <p:nvSpPr>
          <p:cNvPr id="13" name="Slide Number Placeholder 12">
            <a:extLst>
              <a:ext uri="{FF2B5EF4-FFF2-40B4-BE49-F238E27FC236}">
                <a16:creationId xmlns:a16="http://schemas.microsoft.com/office/drawing/2014/main" id="{0D06693B-BF71-6808-0D6A-3AB42069E4E0}"/>
              </a:ext>
            </a:extLst>
          </p:cNvPr>
          <p:cNvSpPr>
            <a:spLocks noGrp="1"/>
          </p:cNvSpPr>
          <p:nvPr>
            <p:ph type="sldNum" sz="quarter" idx="12"/>
          </p:nvPr>
        </p:nvSpPr>
        <p:spPr/>
        <p:txBody>
          <a:bodyPr/>
          <a:lstStyle/>
          <a:p>
            <a:fld id="{B101D636-9E7C-C74C-8EB7-D8314F3BF320}" type="slidenum">
              <a:rPr lang="en-US" smtClean="0"/>
              <a:t>14</a:t>
            </a:fld>
            <a:endParaRPr lang="en-US"/>
          </a:p>
        </p:txBody>
      </p:sp>
    </p:spTree>
    <p:extLst>
      <p:ext uri="{BB962C8B-B14F-4D97-AF65-F5344CB8AC3E}">
        <p14:creationId xmlns:p14="http://schemas.microsoft.com/office/powerpoint/2010/main" val="259861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9A003-94DC-CF16-4483-1D4BAD35C2FF}"/>
              </a:ext>
            </a:extLst>
          </p:cNvPr>
          <p:cNvSpPr>
            <a:spLocks noGrp="1"/>
          </p:cNvSpPr>
          <p:nvPr>
            <p:ph type="title"/>
          </p:nvPr>
        </p:nvSpPr>
        <p:spPr>
          <a:xfrm>
            <a:off x="838200" y="365125"/>
            <a:ext cx="10515600" cy="1325563"/>
          </a:xfrm>
        </p:spPr>
        <p:txBody>
          <a:bodyPr>
            <a:normAutofit/>
          </a:bodyPr>
          <a:lstStyle/>
          <a:p>
            <a:pPr algn="ctr"/>
            <a:r>
              <a:rPr lang="en-US" sz="5400" dirty="0"/>
              <a:t>Conclusions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Table&#10;&#10;Description automatically generated">
            <a:extLst>
              <a:ext uri="{FF2B5EF4-FFF2-40B4-BE49-F238E27FC236}">
                <a16:creationId xmlns:a16="http://schemas.microsoft.com/office/drawing/2014/main" id="{FBA11190-3822-4569-112D-016EC2E6C3BC}"/>
              </a:ext>
            </a:extLst>
          </p:cNvPr>
          <p:cNvPicPr>
            <a:picLocks noGrp="1" noChangeAspect="1"/>
          </p:cNvPicPr>
          <p:nvPr>
            <p:ph idx="1"/>
          </p:nvPr>
        </p:nvPicPr>
        <p:blipFill>
          <a:blip r:embed="rId2"/>
          <a:stretch>
            <a:fillRect/>
          </a:stretch>
        </p:blipFill>
        <p:spPr>
          <a:xfrm>
            <a:off x="5698156" y="1879600"/>
            <a:ext cx="5130800" cy="1549400"/>
          </a:xfrm>
        </p:spPr>
      </p:pic>
      <p:pic>
        <p:nvPicPr>
          <p:cNvPr id="9" name="Content Placeholder 4">
            <a:extLst>
              <a:ext uri="{FF2B5EF4-FFF2-40B4-BE49-F238E27FC236}">
                <a16:creationId xmlns:a16="http://schemas.microsoft.com/office/drawing/2014/main" id="{44EDA943-A957-6CB1-5FCD-7688EF8F3A05}"/>
              </a:ext>
            </a:extLst>
          </p:cNvPr>
          <p:cNvPicPr>
            <a:picLocks noChangeAspect="1"/>
          </p:cNvPicPr>
          <p:nvPr/>
        </p:nvPicPr>
        <p:blipFill>
          <a:blip r:embed="rId3"/>
          <a:stretch>
            <a:fillRect/>
          </a:stretch>
        </p:blipFill>
        <p:spPr>
          <a:xfrm>
            <a:off x="5698156" y="3368061"/>
            <a:ext cx="6026538" cy="3118731"/>
          </a:xfrm>
          <a:prstGeom prst="rect">
            <a:avLst/>
          </a:prstGeom>
        </p:spPr>
      </p:pic>
      <p:sp>
        <p:nvSpPr>
          <p:cNvPr id="6" name="TextBox 5">
            <a:extLst>
              <a:ext uri="{FF2B5EF4-FFF2-40B4-BE49-F238E27FC236}">
                <a16:creationId xmlns:a16="http://schemas.microsoft.com/office/drawing/2014/main" id="{00215758-7DAA-AAAE-7E05-0EE62C844CFB}"/>
              </a:ext>
            </a:extLst>
          </p:cNvPr>
          <p:cNvSpPr txBox="1"/>
          <p:nvPr/>
        </p:nvSpPr>
        <p:spPr>
          <a:xfrm>
            <a:off x="838200" y="3773264"/>
            <a:ext cx="4263189" cy="2308324"/>
          </a:xfrm>
          <a:prstGeom prst="rect">
            <a:avLst/>
          </a:prstGeom>
          <a:noFill/>
        </p:spPr>
        <p:txBody>
          <a:bodyPr wrap="square" rtlCol="0">
            <a:spAutoFit/>
          </a:bodyPr>
          <a:lstStyle/>
          <a:p>
            <a:r>
              <a:rPr lang="en-US" dirty="0"/>
              <a:t>The best time to invest in Bitcoin would appear to be the beginning of the fourth quarter, as this is where the biggest rises in profit occur.</a:t>
            </a:r>
          </a:p>
          <a:p>
            <a:r>
              <a:rPr lang="en-US" dirty="0"/>
              <a:t>The worst time would be at the start of the second quarter, this is the only quarter with net overall losses, I don’t know why this could be</a:t>
            </a:r>
          </a:p>
        </p:txBody>
      </p:sp>
      <p:sp>
        <p:nvSpPr>
          <p:cNvPr id="7" name="TextBox 6">
            <a:extLst>
              <a:ext uri="{FF2B5EF4-FFF2-40B4-BE49-F238E27FC236}">
                <a16:creationId xmlns:a16="http://schemas.microsoft.com/office/drawing/2014/main" id="{2D312576-8896-8A75-4B8E-995D96F7EB05}"/>
              </a:ext>
            </a:extLst>
          </p:cNvPr>
          <p:cNvSpPr txBox="1"/>
          <p:nvPr/>
        </p:nvSpPr>
        <p:spPr>
          <a:xfrm>
            <a:off x="838200" y="1982804"/>
            <a:ext cx="4176562" cy="1569660"/>
          </a:xfrm>
          <a:prstGeom prst="rect">
            <a:avLst/>
          </a:prstGeom>
          <a:noFill/>
        </p:spPr>
        <p:txBody>
          <a:bodyPr wrap="square" rtlCol="0">
            <a:spAutoFit/>
          </a:bodyPr>
          <a:lstStyle/>
          <a:p>
            <a:r>
              <a:rPr lang="en-US" sz="3200" dirty="0">
                <a:highlight>
                  <a:srgbClr val="FFFF00"/>
                </a:highlight>
              </a:rPr>
              <a:t>Is one time of year better to invest than another?</a:t>
            </a:r>
          </a:p>
        </p:txBody>
      </p:sp>
      <p:sp>
        <p:nvSpPr>
          <p:cNvPr id="11" name="Slide Number Placeholder 10">
            <a:extLst>
              <a:ext uri="{FF2B5EF4-FFF2-40B4-BE49-F238E27FC236}">
                <a16:creationId xmlns:a16="http://schemas.microsoft.com/office/drawing/2014/main" id="{1762CA96-68ED-5AF9-2F28-7121376B23B4}"/>
              </a:ext>
            </a:extLst>
          </p:cNvPr>
          <p:cNvSpPr>
            <a:spLocks noGrp="1"/>
          </p:cNvSpPr>
          <p:nvPr>
            <p:ph type="sldNum" sz="quarter" idx="12"/>
          </p:nvPr>
        </p:nvSpPr>
        <p:spPr/>
        <p:txBody>
          <a:bodyPr/>
          <a:lstStyle/>
          <a:p>
            <a:fld id="{B101D636-9E7C-C74C-8EB7-D8314F3BF320}" type="slidenum">
              <a:rPr lang="en-US" smtClean="0"/>
              <a:t>15</a:t>
            </a:fld>
            <a:endParaRPr lang="en-US"/>
          </a:p>
        </p:txBody>
      </p:sp>
    </p:spTree>
    <p:extLst>
      <p:ext uri="{BB962C8B-B14F-4D97-AF65-F5344CB8AC3E}">
        <p14:creationId xmlns:p14="http://schemas.microsoft.com/office/powerpoint/2010/main" val="1774508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8">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CE3DA56-147A-9D21-989D-AC92A2E4277A}"/>
              </a:ext>
            </a:extLst>
          </p:cNvPr>
          <p:cNvSpPr txBox="1"/>
          <p:nvPr/>
        </p:nvSpPr>
        <p:spPr>
          <a:xfrm>
            <a:off x="577515" y="760396"/>
            <a:ext cx="3474720" cy="1569660"/>
          </a:xfrm>
          <a:prstGeom prst="rect">
            <a:avLst/>
          </a:prstGeom>
          <a:noFill/>
        </p:spPr>
        <p:txBody>
          <a:bodyPr wrap="square" rtlCol="0">
            <a:spAutoFit/>
          </a:bodyPr>
          <a:lstStyle/>
          <a:p>
            <a:r>
              <a:rPr lang="en-US" sz="2400" dirty="0">
                <a:highlight>
                  <a:srgbClr val="FFFF00"/>
                </a:highlight>
              </a:rPr>
              <a:t>Is the market capitalization highest when the price is at the highest?</a:t>
            </a:r>
          </a:p>
        </p:txBody>
      </p:sp>
      <p:pic>
        <p:nvPicPr>
          <p:cNvPr id="10" name="Picture 9" descr="Table&#10;&#10;Description automatically generated">
            <a:extLst>
              <a:ext uri="{FF2B5EF4-FFF2-40B4-BE49-F238E27FC236}">
                <a16:creationId xmlns:a16="http://schemas.microsoft.com/office/drawing/2014/main" id="{FC54B886-EBB8-5D6E-E67F-E023E251F7F5}"/>
              </a:ext>
            </a:extLst>
          </p:cNvPr>
          <p:cNvPicPr>
            <a:picLocks noChangeAspect="1"/>
          </p:cNvPicPr>
          <p:nvPr/>
        </p:nvPicPr>
        <p:blipFill>
          <a:blip r:embed="rId2"/>
          <a:stretch>
            <a:fillRect/>
          </a:stretch>
        </p:blipFill>
        <p:spPr>
          <a:xfrm>
            <a:off x="415823" y="3267859"/>
            <a:ext cx="3798105" cy="2971666"/>
          </a:xfrm>
          <a:prstGeom prst="rect">
            <a:avLst/>
          </a:prstGeom>
        </p:spPr>
      </p:pic>
      <p:sp>
        <p:nvSpPr>
          <p:cNvPr id="11" name="TextBox 10">
            <a:extLst>
              <a:ext uri="{FF2B5EF4-FFF2-40B4-BE49-F238E27FC236}">
                <a16:creationId xmlns:a16="http://schemas.microsoft.com/office/drawing/2014/main" id="{FB303B66-37B8-9C56-3302-D0D84118E5BE}"/>
              </a:ext>
            </a:extLst>
          </p:cNvPr>
          <p:cNvSpPr txBox="1"/>
          <p:nvPr/>
        </p:nvSpPr>
        <p:spPr>
          <a:xfrm>
            <a:off x="650200" y="2649384"/>
            <a:ext cx="3563728" cy="369332"/>
          </a:xfrm>
          <a:prstGeom prst="rect">
            <a:avLst/>
          </a:prstGeom>
          <a:noFill/>
        </p:spPr>
        <p:txBody>
          <a:bodyPr wrap="square" rtlCol="0">
            <a:spAutoFit/>
          </a:bodyPr>
          <a:lstStyle/>
          <a:p>
            <a:r>
              <a:rPr lang="en-US" dirty="0"/>
              <a:t>Yes, it is.</a:t>
            </a:r>
          </a:p>
        </p:txBody>
      </p:sp>
      <p:sp>
        <p:nvSpPr>
          <p:cNvPr id="16" name="TextBox 15">
            <a:extLst>
              <a:ext uri="{FF2B5EF4-FFF2-40B4-BE49-F238E27FC236}">
                <a16:creationId xmlns:a16="http://schemas.microsoft.com/office/drawing/2014/main" id="{5347989B-3A65-B792-B525-FE4231FD2828}"/>
              </a:ext>
            </a:extLst>
          </p:cNvPr>
          <p:cNvSpPr txBox="1"/>
          <p:nvPr/>
        </p:nvSpPr>
        <p:spPr>
          <a:xfrm>
            <a:off x="5354598" y="5091764"/>
            <a:ext cx="5909911" cy="830997"/>
          </a:xfrm>
          <a:prstGeom prst="rect">
            <a:avLst/>
          </a:prstGeom>
          <a:noFill/>
        </p:spPr>
        <p:txBody>
          <a:bodyPr wrap="square" rtlCol="0">
            <a:spAutoFit/>
          </a:bodyPr>
          <a:lstStyle/>
          <a:p>
            <a:r>
              <a:rPr lang="en-US" sz="2400" dirty="0">
                <a:highlight>
                  <a:srgbClr val="FFFF00"/>
                </a:highlight>
              </a:rPr>
              <a:t>Is there a relationship between the price of the coin and the circulating supply?</a:t>
            </a:r>
          </a:p>
        </p:txBody>
      </p:sp>
      <p:graphicFrame>
        <p:nvGraphicFramePr>
          <p:cNvPr id="22" name="Content Placeholder 5">
            <a:extLst>
              <a:ext uri="{FF2B5EF4-FFF2-40B4-BE49-F238E27FC236}">
                <a16:creationId xmlns:a16="http://schemas.microsoft.com/office/drawing/2014/main" id="{AC697654-EA44-EAA0-89AB-2447E25C9535}"/>
              </a:ext>
            </a:extLst>
          </p:cNvPr>
          <p:cNvGraphicFramePr>
            <a:graphicFrameLocks noGrp="1"/>
          </p:cNvGraphicFramePr>
          <p:nvPr>
            <p:ph idx="1"/>
            <p:extLst>
              <p:ext uri="{D42A27DB-BD31-4B8C-83A1-F6EECF244321}">
                <p14:modId xmlns:p14="http://schemas.microsoft.com/office/powerpoint/2010/main" val="1496066463"/>
              </p:ext>
            </p:extLst>
          </p:nvPr>
        </p:nvGraphicFramePr>
        <p:xfrm>
          <a:off x="6467770" y="248028"/>
          <a:ext cx="3305646" cy="512368"/>
        </p:xfrm>
        <a:graphic>
          <a:graphicData uri="http://schemas.openxmlformats.org/drawingml/2006/table">
            <a:tbl>
              <a:tblPr>
                <a:tableStyleId>{5C22544A-7EE6-4342-B048-85BDC9FD1C3A}</a:tableStyleId>
              </a:tblPr>
              <a:tblGrid>
                <a:gridCol w="1842869">
                  <a:extLst>
                    <a:ext uri="{9D8B030D-6E8A-4147-A177-3AD203B41FA5}">
                      <a16:colId xmlns:a16="http://schemas.microsoft.com/office/drawing/2014/main" val="1727429845"/>
                    </a:ext>
                  </a:extLst>
                </a:gridCol>
                <a:gridCol w="1462777">
                  <a:extLst>
                    <a:ext uri="{9D8B030D-6E8A-4147-A177-3AD203B41FA5}">
                      <a16:colId xmlns:a16="http://schemas.microsoft.com/office/drawing/2014/main" val="3501673851"/>
                    </a:ext>
                  </a:extLst>
                </a:gridCol>
              </a:tblGrid>
              <a:tr h="512368">
                <a:tc>
                  <a:txBody>
                    <a:bodyPr/>
                    <a:lstStyle/>
                    <a:p>
                      <a:pPr algn="l" fontAlgn="b"/>
                      <a:r>
                        <a:rPr lang="en-GB" sz="1200" u="none" strike="noStrike" dirty="0">
                          <a:effectLst/>
                        </a:rPr>
                        <a:t>Correlation Coefficient</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dirty="0">
                          <a:effectLst/>
                        </a:rPr>
                        <a:t>0.634409092</a:t>
                      </a:r>
                      <a:endParaRPr lang="en-GB"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67909022"/>
                  </a:ext>
                </a:extLst>
              </a:tr>
            </a:tbl>
          </a:graphicData>
        </a:graphic>
      </p:graphicFrame>
      <p:sp>
        <p:nvSpPr>
          <p:cNvPr id="17" name="TextBox 16">
            <a:extLst>
              <a:ext uri="{FF2B5EF4-FFF2-40B4-BE49-F238E27FC236}">
                <a16:creationId xmlns:a16="http://schemas.microsoft.com/office/drawing/2014/main" id="{676A6D59-8C7D-78B2-28A2-371F4DF67F70}"/>
              </a:ext>
            </a:extLst>
          </p:cNvPr>
          <p:cNvSpPr txBox="1"/>
          <p:nvPr/>
        </p:nvSpPr>
        <p:spPr>
          <a:xfrm>
            <a:off x="5284269" y="1027579"/>
            <a:ext cx="5698156" cy="1200329"/>
          </a:xfrm>
          <a:prstGeom prst="rect">
            <a:avLst/>
          </a:prstGeom>
          <a:noFill/>
        </p:spPr>
        <p:txBody>
          <a:bodyPr wrap="square" rtlCol="0">
            <a:spAutoFit/>
          </a:bodyPr>
          <a:lstStyle/>
          <a:p>
            <a:r>
              <a:rPr lang="en-US" dirty="0"/>
              <a:t>With a correlation coefficient of 0.63, there does seem to be some sort of linear relationship between these two characteristics, however the circulating supply doesn’t drop and keeps rising when the price drops</a:t>
            </a:r>
          </a:p>
        </p:txBody>
      </p:sp>
      <p:pic>
        <p:nvPicPr>
          <p:cNvPr id="27" name="Picture 26" descr="Chart&#10;&#10;Description automatically generated">
            <a:extLst>
              <a:ext uri="{FF2B5EF4-FFF2-40B4-BE49-F238E27FC236}">
                <a16:creationId xmlns:a16="http://schemas.microsoft.com/office/drawing/2014/main" id="{7EE7238D-F53E-D444-9D8C-BE5E173FA448}"/>
              </a:ext>
            </a:extLst>
          </p:cNvPr>
          <p:cNvPicPr>
            <a:picLocks noChangeAspect="1"/>
          </p:cNvPicPr>
          <p:nvPr/>
        </p:nvPicPr>
        <p:blipFill>
          <a:blip r:embed="rId3"/>
          <a:stretch>
            <a:fillRect/>
          </a:stretch>
        </p:blipFill>
        <p:spPr>
          <a:xfrm>
            <a:off x="6094476" y="2326712"/>
            <a:ext cx="3892618" cy="2595079"/>
          </a:xfrm>
          <a:prstGeom prst="rect">
            <a:avLst/>
          </a:prstGeom>
        </p:spPr>
      </p:pic>
      <p:sp>
        <p:nvSpPr>
          <p:cNvPr id="28" name="Slide Number Placeholder 27">
            <a:extLst>
              <a:ext uri="{FF2B5EF4-FFF2-40B4-BE49-F238E27FC236}">
                <a16:creationId xmlns:a16="http://schemas.microsoft.com/office/drawing/2014/main" id="{7D2C0CA7-DAC5-15A4-E98C-AEF0CE809627}"/>
              </a:ext>
            </a:extLst>
          </p:cNvPr>
          <p:cNvSpPr>
            <a:spLocks noGrp="1"/>
          </p:cNvSpPr>
          <p:nvPr>
            <p:ph type="sldNum" sz="quarter" idx="12"/>
          </p:nvPr>
        </p:nvSpPr>
        <p:spPr/>
        <p:txBody>
          <a:bodyPr/>
          <a:lstStyle/>
          <a:p>
            <a:fld id="{B101D636-9E7C-C74C-8EB7-D8314F3BF320}" type="slidenum">
              <a:rPr lang="en-US" smtClean="0"/>
              <a:t>16</a:t>
            </a:fld>
            <a:endParaRPr lang="en-US"/>
          </a:p>
        </p:txBody>
      </p:sp>
    </p:spTree>
    <p:extLst>
      <p:ext uri="{BB962C8B-B14F-4D97-AF65-F5344CB8AC3E}">
        <p14:creationId xmlns:p14="http://schemas.microsoft.com/office/powerpoint/2010/main" val="6963152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80061-523D-DDFB-CB2D-4CBC3F524114}"/>
              </a:ext>
            </a:extLst>
          </p:cNvPr>
          <p:cNvSpPr>
            <a:spLocks noGrp="1"/>
          </p:cNvSpPr>
          <p:nvPr>
            <p:ph type="title"/>
          </p:nvPr>
        </p:nvSpPr>
        <p:spPr/>
        <p:txBody>
          <a:bodyPr/>
          <a:lstStyle/>
          <a:p>
            <a:r>
              <a:rPr lang="en-US" dirty="0">
                <a:highlight>
                  <a:srgbClr val="FFFF00"/>
                </a:highlight>
              </a:rPr>
              <a:t>Performance against other Crypto Coins</a:t>
            </a:r>
          </a:p>
        </p:txBody>
      </p:sp>
      <p:sp>
        <p:nvSpPr>
          <p:cNvPr id="3" name="Content Placeholder 2">
            <a:extLst>
              <a:ext uri="{FF2B5EF4-FFF2-40B4-BE49-F238E27FC236}">
                <a16:creationId xmlns:a16="http://schemas.microsoft.com/office/drawing/2014/main" id="{D2384BC2-5993-7987-EC73-E15449787679}"/>
              </a:ext>
            </a:extLst>
          </p:cNvPr>
          <p:cNvSpPr>
            <a:spLocks noGrp="1"/>
          </p:cNvSpPr>
          <p:nvPr>
            <p:ph idx="1"/>
          </p:nvPr>
        </p:nvSpPr>
        <p:spPr>
          <a:xfrm>
            <a:off x="838200" y="1825625"/>
            <a:ext cx="3743425" cy="4351338"/>
          </a:xfrm>
        </p:spPr>
        <p:txBody>
          <a:bodyPr/>
          <a:lstStyle/>
          <a:p>
            <a:pPr marL="0" indent="0">
              <a:buNone/>
            </a:pPr>
            <a:r>
              <a:rPr lang="en-US" dirty="0"/>
              <a:t>From the information we have, I would say that Bitcoin is performing similarly well to the other currencies explored, with the information we have I wouldn’t specifically be able to recommend a different coin though</a:t>
            </a:r>
          </a:p>
        </p:txBody>
      </p:sp>
      <p:sp>
        <p:nvSpPr>
          <p:cNvPr id="4" name="Slide Number Placeholder 3">
            <a:extLst>
              <a:ext uri="{FF2B5EF4-FFF2-40B4-BE49-F238E27FC236}">
                <a16:creationId xmlns:a16="http://schemas.microsoft.com/office/drawing/2014/main" id="{E1ABF397-C430-A256-D30F-54CC18D9B35D}"/>
              </a:ext>
            </a:extLst>
          </p:cNvPr>
          <p:cNvSpPr>
            <a:spLocks noGrp="1"/>
          </p:cNvSpPr>
          <p:nvPr>
            <p:ph type="sldNum" sz="quarter" idx="12"/>
          </p:nvPr>
        </p:nvSpPr>
        <p:spPr/>
        <p:txBody>
          <a:bodyPr/>
          <a:lstStyle/>
          <a:p>
            <a:fld id="{B101D636-9E7C-C74C-8EB7-D8314F3BF320}" type="slidenum">
              <a:rPr lang="en-US" smtClean="0"/>
              <a:t>17</a:t>
            </a:fld>
            <a:endParaRPr lang="en-US"/>
          </a:p>
        </p:txBody>
      </p:sp>
      <p:pic>
        <p:nvPicPr>
          <p:cNvPr id="5" name="Content Placeholder 12" descr="Chart, histogram&#10;&#10;Description automatically generated">
            <a:extLst>
              <a:ext uri="{FF2B5EF4-FFF2-40B4-BE49-F238E27FC236}">
                <a16:creationId xmlns:a16="http://schemas.microsoft.com/office/drawing/2014/main" id="{DB8A0D5A-A5AE-2BAD-3F3F-CD2CDEB020F7}"/>
              </a:ext>
            </a:extLst>
          </p:cNvPr>
          <p:cNvPicPr>
            <a:picLocks noChangeAspect="1"/>
          </p:cNvPicPr>
          <p:nvPr/>
        </p:nvPicPr>
        <p:blipFill>
          <a:blip r:embed="rId2"/>
          <a:stretch>
            <a:fillRect/>
          </a:stretch>
        </p:blipFill>
        <p:spPr>
          <a:xfrm>
            <a:off x="4044000" y="1427204"/>
            <a:ext cx="4104000" cy="2736001"/>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23B09007-6214-8B55-8258-8B97F756CE46}"/>
              </a:ext>
            </a:extLst>
          </p:cNvPr>
          <p:cNvPicPr>
            <a:picLocks noChangeAspect="1"/>
          </p:cNvPicPr>
          <p:nvPr/>
        </p:nvPicPr>
        <p:blipFill>
          <a:blip r:embed="rId3"/>
          <a:stretch>
            <a:fillRect/>
          </a:stretch>
        </p:blipFill>
        <p:spPr>
          <a:xfrm>
            <a:off x="4126166" y="3857284"/>
            <a:ext cx="4103999" cy="2736000"/>
          </a:xfrm>
          <a:prstGeom prst="rect">
            <a:avLst/>
          </a:prstGeom>
        </p:spPr>
      </p:pic>
      <p:pic>
        <p:nvPicPr>
          <p:cNvPr id="7" name="Picture 6" descr="Chart, line chart, histogram&#10;&#10;Description automatically generated">
            <a:extLst>
              <a:ext uri="{FF2B5EF4-FFF2-40B4-BE49-F238E27FC236}">
                <a16:creationId xmlns:a16="http://schemas.microsoft.com/office/drawing/2014/main" id="{1E92AEA5-CAED-A664-3D44-A024991A3481}"/>
              </a:ext>
            </a:extLst>
          </p:cNvPr>
          <p:cNvPicPr>
            <a:picLocks noChangeAspect="1"/>
          </p:cNvPicPr>
          <p:nvPr/>
        </p:nvPicPr>
        <p:blipFill>
          <a:blip r:embed="rId4"/>
          <a:stretch>
            <a:fillRect/>
          </a:stretch>
        </p:blipFill>
        <p:spPr>
          <a:xfrm>
            <a:off x="7848602" y="1427206"/>
            <a:ext cx="4104000" cy="2735999"/>
          </a:xfrm>
          <a:prstGeom prst="rect">
            <a:avLst/>
          </a:prstGeom>
        </p:spPr>
      </p:pic>
      <p:pic>
        <p:nvPicPr>
          <p:cNvPr id="8" name="Picture 7" descr="Chart, histogram&#10;&#10;Description automatically generated">
            <a:extLst>
              <a:ext uri="{FF2B5EF4-FFF2-40B4-BE49-F238E27FC236}">
                <a16:creationId xmlns:a16="http://schemas.microsoft.com/office/drawing/2014/main" id="{03E60C73-4603-ACB3-C0BC-9ECCE4311148}"/>
              </a:ext>
            </a:extLst>
          </p:cNvPr>
          <p:cNvPicPr>
            <a:picLocks noChangeAspect="1"/>
          </p:cNvPicPr>
          <p:nvPr/>
        </p:nvPicPr>
        <p:blipFill>
          <a:blip r:embed="rId5"/>
          <a:stretch>
            <a:fillRect/>
          </a:stretch>
        </p:blipFill>
        <p:spPr>
          <a:xfrm>
            <a:off x="7879137" y="3891778"/>
            <a:ext cx="4104000" cy="2736000"/>
          </a:xfrm>
          <a:prstGeom prst="rect">
            <a:avLst/>
          </a:prstGeom>
        </p:spPr>
      </p:pic>
    </p:spTree>
    <p:extLst>
      <p:ext uri="{BB962C8B-B14F-4D97-AF65-F5344CB8AC3E}">
        <p14:creationId xmlns:p14="http://schemas.microsoft.com/office/powerpoint/2010/main" val="7999223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c 12">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79559E6-C5E8-CA9D-3276-94FFFF43FAC7}"/>
              </a:ext>
            </a:extLst>
          </p:cNvPr>
          <p:cNvSpPr>
            <a:spLocks noGrp="1"/>
          </p:cNvSpPr>
          <p:nvPr>
            <p:ph idx="1"/>
          </p:nvPr>
        </p:nvSpPr>
        <p:spPr>
          <a:xfrm>
            <a:off x="4447308" y="591344"/>
            <a:ext cx="6906491" cy="5585619"/>
          </a:xfrm>
        </p:spPr>
        <p:txBody>
          <a:bodyPr anchor="ctr">
            <a:normAutofit/>
          </a:bodyPr>
          <a:lstStyle/>
          <a:p>
            <a:pPr marL="0" indent="0" algn="ctr">
              <a:buNone/>
            </a:pPr>
            <a:r>
              <a:rPr lang="en-US" dirty="0"/>
              <a:t>Thankyou for paying attention!</a:t>
            </a:r>
          </a:p>
          <a:p>
            <a:pPr marL="0" indent="0" algn="ctr">
              <a:buNone/>
            </a:pPr>
            <a:endParaRPr lang="en-US" dirty="0"/>
          </a:p>
          <a:p>
            <a:pPr marL="0" indent="0" algn="ctr">
              <a:buNone/>
            </a:pPr>
            <a:r>
              <a:rPr lang="en-US" dirty="0"/>
              <a:t>This report was made using Excel, Word, Python, Pandas, </a:t>
            </a:r>
            <a:r>
              <a:rPr lang="en-US" dirty="0" err="1"/>
              <a:t>Numpy</a:t>
            </a:r>
            <a:r>
              <a:rPr lang="en-US" dirty="0"/>
              <a:t> and </a:t>
            </a:r>
            <a:r>
              <a:rPr lang="en-US" dirty="0" err="1"/>
              <a:t>Powerpoint</a:t>
            </a:r>
            <a:r>
              <a:rPr lang="en-US"/>
              <a:t>!</a:t>
            </a:r>
            <a:endParaRPr lang="en-US" dirty="0"/>
          </a:p>
          <a:p>
            <a:pPr marL="0" indent="0" algn="ctr">
              <a:buNone/>
            </a:pPr>
            <a:endParaRPr lang="en-US" dirty="0"/>
          </a:p>
          <a:p>
            <a:pPr marL="0" indent="0" algn="ctr">
              <a:buNone/>
            </a:pPr>
            <a:r>
              <a:rPr lang="en-US" dirty="0"/>
              <a:t>A report by Thomas Wasnidge</a:t>
            </a:r>
          </a:p>
          <a:p>
            <a:pPr marL="0" indent="0" algn="ctr">
              <a:buNone/>
            </a:pPr>
            <a:endParaRPr lang="en-US" dirty="0"/>
          </a:p>
          <a:p>
            <a:pPr marL="0" indent="0" algn="ctr">
              <a:buNone/>
            </a:pPr>
            <a:endParaRPr lang="en-US" dirty="0"/>
          </a:p>
        </p:txBody>
      </p:sp>
      <p:sp>
        <p:nvSpPr>
          <p:cNvPr id="4" name="Slide Number Placeholder 3">
            <a:extLst>
              <a:ext uri="{FF2B5EF4-FFF2-40B4-BE49-F238E27FC236}">
                <a16:creationId xmlns:a16="http://schemas.microsoft.com/office/drawing/2014/main" id="{A4DF92B9-CE14-FDAD-D5D1-77A0D19398AE}"/>
              </a:ext>
            </a:extLst>
          </p:cNvPr>
          <p:cNvSpPr>
            <a:spLocks noGrp="1"/>
          </p:cNvSpPr>
          <p:nvPr>
            <p:ph type="sldNum" sz="quarter" idx="12"/>
          </p:nvPr>
        </p:nvSpPr>
        <p:spPr>
          <a:xfrm>
            <a:off x="9541564" y="6356350"/>
            <a:ext cx="1812235" cy="365125"/>
          </a:xfrm>
        </p:spPr>
        <p:txBody>
          <a:bodyPr>
            <a:normAutofit/>
          </a:bodyPr>
          <a:lstStyle/>
          <a:p>
            <a:pPr>
              <a:spcAft>
                <a:spcPts val="600"/>
              </a:spcAft>
            </a:pPr>
            <a:fld id="{B101D636-9E7C-C74C-8EB7-D8314F3BF320}" type="slidenum">
              <a:rPr lang="en-US" smtClean="0"/>
              <a:pPr>
                <a:spcAft>
                  <a:spcPts val="600"/>
                </a:spcAft>
              </a:pPr>
              <a:t>18</a:t>
            </a:fld>
            <a:endParaRPr lang="en-US"/>
          </a:p>
        </p:txBody>
      </p:sp>
    </p:spTree>
    <p:extLst>
      <p:ext uri="{BB962C8B-B14F-4D97-AF65-F5344CB8AC3E}">
        <p14:creationId xmlns:p14="http://schemas.microsoft.com/office/powerpoint/2010/main" val="1758670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B6CD22E-2269-419F-9E81-016EA035D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62CC04-F151-DE9F-9CC6-E60BAE8581AC}"/>
              </a:ext>
            </a:extLst>
          </p:cNvPr>
          <p:cNvSpPr>
            <a:spLocks noGrp="1"/>
          </p:cNvSpPr>
          <p:nvPr>
            <p:ph type="title"/>
          </p:nvPr>
        </p:nvSpPr>
        <p:spPr>
          <a:xfrm>
            <a:off x="647132" y="1295231"/>
            <a:ext cx="5895178" cy="3807446"/>
          </a:xfrm>
        </p:spPr>
        <p:txBody>
          <a:bodyPr vert="horz" lIns="91440" tIns="45720" rIns="91440" bIns="45720" rtlCol="0" anchor="b">
            <a:normAutofit/>
          </a:bodyPr>
          <a:lstStyle/>
          <a:p>
            <a:r>
              <a:rPr lang="en-US" sz="6600" kern="1200" dirty="0">
                <a:solidFill>
                  <a:schemeClr val="tx1"/>
                </a:solidFill>
                <a:latin typeface="+mj-lt"/>
                <a:ea typeface="+mj-ea"/>
                <a:cs typeface="+mj-cs"/>
              </a:rPr>
              <a:t>Table of Contents</a:t>
            </a:r>
          </a:p>
        </p:txBody>
      </p:sp>
      <p:sp>
        <p:nvSpPr>
          <p:cNvPr id="10" name="Freeform: Shape 9">
            <a:extLst>
              <a:ext uri="{FF2B5EF4-FFF2-40B4-BE49-F238E27FC236}">
                <a16:creationId xmlns:a16="http://schemas.microsoft.com/office/drawing/2014/main" id="{AA607D34-E2A9-4595-9DB2-5472E077C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7082" y="0"/>
            <a:ext cx="4884918" cy="6858000"/>
          </a:xfrm>
          <a:custGeom>
            <a:avLst/>
            <a:gdLst>
              <a:gd name="connsiteX0" fmla="*/ 1097203 w 4884918"/>
              <a:gd name="connsiteY0" fmla="*/ 0 h 6858000"/>
              <a:gd name="connsiteX1" fmla="*/ 1154155 w 4884918"/>
              <a:gd name="connsiteY1" fmla="*/ 0 h 6858000"/>
              <a:gd name="connsiteX2" fmla="*/ 972305 w 4884918"/>
              <a:gd name="connsiteY2" fmla="*/ 343212 h 6858000"/>
              <a:gd name="connsiteX3" fmla="*/ 780524 w 4884918"/>
              <a:gd name="connsiteY3" fmla="*/ 761067 h 6858000"/>
              <a:gd name="connsiteX4" fmla="*/ 737045 w 4884918"/>
              <a:gd name="connsiteY4" fmla="*/ 865164 h 6858000"/>
              <a:gd name="connsiteX5" fmla="*/ 762322 w 4884918"/>
              <a:gd name="connsiteY5" fmla="*/ 830676 h 6858000"/>
              <a:gd name="connsiteX6" fmla="*/ 1118805 w 4884918"/>
              <a:gd name="connsiteY6" fmla="*/ 160440 h 6858000"/>
              <a:gd name="connsiteX7" fmla="*/ 1221640 w 4884918"/>
              <a:gd name="connsiteY7" fmla="*/ 0 h 6858000"/>
              <a:gd name="connsiteX8" fmla="*/ 4884918 w 4884918"/>
              <a:gd name="connsiteY8" fmla="*/ 0 h 6858000"/>
              <a:gd name="connsiteX9" fmla="*/ 4884918 w 4884918"/>
              <a:gd name="connsiteY9" fmla="*/ 6857999 h 6858000"/>
              <a:gd name="connsiteX10" fmla="*/ 4884918 w 4884918"/>
              <a:gd name="connsiteY10" fmla="*/ 6858000 h 6858000"/>
              <a:gd name="connsiteX11" fmla="*/ 704817 w 4884918"/>
              <a:gd name="connsiteY11" fmla="*/ 6858000 h 6858000"/>
              <a:gd name="connsiteX12" fmla="*/ 618717 w 4884918"/>
              <a:gd name="connsiteY12" fmla="*/ 6672538 h 6858000"/>
              <a:gd name="connsiteX13" fmla="*/ 309324 w 4884918"/>
              <a:gd name="connsiteY13" fmla="*/ 5833618 h 6858000"/>
              <a:gd name="connsiteX14" fmla="*/ 209850 w 4884918"/>
              <a:gd name="connsiteY14" fmla="*/ 5484180 h 6858000"/>
              <a:gd name="connsiteX15" fmla="*/ 211619 w 4884918"/>
              <a:gd name="connsiteY15" fmla="*/ 5517653 h 6858000"/>
              <a:gd name="connsiteX16" fmla="*/ 361778 w 4884918"/>
              <a:gd name="connsiteY16" fmla="*/ 6145524 h 6858000"/>
              <a:gd name="connsiteX17" fmla="*/ 591356 w 4884918"/>
              <a:gd name="connsiteY17" fmla="*/ 6843306 h 6858000"/>
              <a:gd name="connsiteX18" fmla="*/ 597415 w 4884918"/>
              <a:gd name="connsiteY18" fmla="*/ 6858000 h 6858000"/>
              <a:gd name="connsiteX19" fmla="*/ 545224 w 4884918"/>
              <a:gd name="connsiteY19" fmla="*/ 6858000 h 6858000"/>
              <a:gd name="connsiteX20" fmla="*/ 533604 w 4884918"/>
              <a:gd name="connsiteY20" fmla="*/ 6830072 h 6858000"/>
              <a:gd name="connsiteX21" fmla="*/ 169657 w 4884918"/>
              <a:gd name="connsiteY21" fmla="*/ 5556577 h 6858000"/>
              <a:gd name="connsiteX22" fmla="*/ 12169 w 4884918"/>
              <a:gd name="connsiteY22" fmla="*/ 4362835 h 6858000"/>
              <a:gd name="connsiteX23" fmla="*/ 46168 w 4884918"/>
              <a:gd name="connsiteY23" fmla="*/ 3338487 h 6858000"/>
              <a:gd name="connsiteX24" fmla="*/ 490574 w 4884918"/>
              <a:gd name="connsiteY24" fmla="*/ 1381078 h 6858000"/>
              <a:gd name="connsiteX25" fmla="*/ 984701 w 4884918"/>
              <a:gd name="connsiteY25" fmla="*/ 2082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84918" h="6858000">
                <a:moveTo>
                  <a:pt x="1097203" y="0"/>
                </a:moveTo>
                <a:lnTo>
                  <a:pt x="1154155" y="0"/>
                </a:lnTo>
                <a:lnTo>
                  <a:pt x="972305" y="343212"/>
                </a:lnTo>
                <a:cubicBezTo>
                  <a:pt x="904739" y="480367"/>
                  <a:pt x="840941" y="619727"/>
                  <a:pt x="780524" y="761067"/>
                </a:cubicBezTo>
                <a:cubicBezTo>
                  <a:pt x="765737" y="795681"/>
                  <a:pt x="751579" y="830550"/>
                  <a:pt x="737045" y="865164"/>
                </a:cubicBezTo>
                <a:cubicBezTo>
                  <a:pt x="748306" y="856057"/>
                  <a:pt x="757014" y="844174"/>
                  <a:pt x="762322" y="830676"/>
                </a:cubicBezTo>
                <a:cubicBezTo>
                  <a:pt x="870201" y="600612"/>
                  <a:pt x="988539" y="376889"/>
                  <a:pt x="1118805" y="160440"/>
                </a:cubicBezTo>
                <a:lnTo>
                  <a:pt x="1221640" y="0"/>
                </a:lnTo>
                <a:lnTo>
                  <a:pt x="4884918" y="0"/>
                </a:lnTo>
                <a:lnTo>
                  <a:pt x="4884918" y="6857999"/>
                </a:lnTo>
                <a:lnTo>
                  <a:pt x="4884918" y="6858000"/>
                </a:lnTo>
                <a:lnTo>
                  <a:pt x="704817" y="6858000"/>
                </a:lnTo>
                <a:lnTo>
                  <a:pt x="618717" y="6672538"/>
                </a:lnTo>
                <a:cubicBezTo>
                  <a:pt x="501618" y="6400947"/>
                  <a:pt x="398622" y="6121213"/>
                  <a:pt x="309324" y="5833618"/>
                </a:cubicBezTo>
                <a:cubicBezTo>
                  <a:pt x="275071" y="5723183"/>
                  <a:pt x="246125" y="5611225"/>
                  <a:pt x="209850" y="5484180"/>
                </a:cubicBezTo>
                <a:cubicBezTo>
                  <a:pt x="209859" y="5495363"/>
                  <a:pt x="210448" y="5506534"/>
                  <a:pt x="211619" y="5517653"/>
                </a:cubicBezTo>
                <a:cubicBezTo>
                  <a:pt x="261166" y="5727113"/>
                  <a:pt x="303888" y="5938474"/>
                  <a:pt x="361778" y="6145524"/>
                </a:cubicBezTo>
                <a:cubicBezTo>
                  <a:pt x="428356" y="6383258"/>
                  <a:pt x="504422" y="6616111"/>
                  <a:pt x="591356" y="6843306"/>
                </a:cubicBezTo>
                <a:lnTo>
                  <a:pt x="597415" y="6858000"/>
                </a:lnTo>
                <a:lnTo>
                  <a:pt x="545224" y="6858000"/>
                </a:lnTo>
                <a:lnTo>
                  <a:pt x="533604" y="6830072"/>
                </a:lnTo>
                <a:cubicBezTo>
                  <a:pt x="376384" y="6416985"/>
                  <a:pt x="257344" y="5991917"/>
                  <a:pt x="169657" y="5556577"/>
                </a:cubicBezTo>
                <a:cubicBezTo>
                  <a:pt x="90154" y="5162256"/>
                  <a:pt x="43261" y="4763750"/>
                  <a:pt x="12169" y="4362835"/>
                </a:cubicBezTo>
                <a:cubicBezTo>
                  <a:pt x="-14122" y="4019865"/>
                  <a:pt x="4458" y="3679429"/>
                  <a:pt x="46168" y="3338487"/>
                </a:cubicBezTo>
                <a:cubicBezTo>
                  <a:pt x="125796" y="2672248"/>
                  <a:pt x="274744" y="2016203"/>
                  <a:pt x="490574" y="1381078"/>
                </a:cubicBezTo>
                <a:cubicBezTo>
                  <a:pt x="629230" y="976550"/>
                  <a:pt x="791584" y="584320"/>
                  <a:pt x="984701" y="208241"/>
                </a:cubicBezTo>
                <a:close/>
              </a:path>
            </a:pathLst>
          </a:custGeom>
          <a:solidFill>
            <a:schemeClr val="accent2"/>
          </a:solidFill>
          <a:ln w="6857"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24A3F7BA-23A0-721D-DC13-17AC0C52F213}"/>
              </a:ext>
            </a:extLst>
          </p:cNvPr>
          <p:cNvSpPr>
            <a:spLocks noGrp="1"/>
          </p:cNvSpPr>
          <p:nvPr>
            <p:ph idx="1"/>
          </p:nvPr>
        </p:nvSpPr>
        <p:spPr>
          <a:xfrm>
            <a:off x="8129872" y="1122363"/>
            <a:ext cx="3223928" cy="3980314"/>
          </a:xfrm>
        </p:spPr>
        <p:txBody>
          <a:bodyPr vert="horz" lIns="91440" tIns="45720" rIns="91440" bIns="45720" rtlCol="0" anchor="b">
            <a:normAutofit fontScale="85000" lnSpcReduction="20000"/>
          </a:bodyPr>
          <a:lstStyle/>
          <a:p>
            <a:r>
              <a:rPr lang="en-US" sz="2400" dirty="0">
                <a:solidFill>
                  <a:srgbClr val="FFFFFF"/>
                </a:solidFill>
              </a:rPr>
              <a:t>1. Title Page</a:t>
            </a:r>
          </a:p>
          <a:p>
            <a:r>
              <a:rPr lang="en-US" sz="2400" kern="1200" dirty="0">
                <a:solidFill>
                  <a:srgbClr val="FFFFFF"/>
                </a:solidFill>
                <a:latin typeface="+mn-lt"/>
                <a:ea typeface="+mn-ea"/>
                <a:cs typeface="+mn-cs"/>
              </a:rPr>
              <a:t>2. Table of Contents</a:t>
            </a:r>
          </a:p>
          <a:p>
            <a:r>
              <a:rPr lang="en-US" sz="2400" dirty="0">
                <a:solidFill>
                  <a:srgbClr val="FFFFFF"/>
                </a:solidFill>
              </a:rPr>
              <a:t>3. Questions asked</a:t>
            </a:r>
          </a:p>
          <a:p>
            <a:r>
              <a:rPr lang="en-US" sz="2400" kern="1200" dirty="0">
                <a:solidFill>
                  <a:srgbClr val="FFFFFF"/>
                </a:solidFill>
                <a:latin typeface="+mn-lt"/>
                <a:ea typeface="+mn-ea"/>
                <a:cs typeface="+mn-cs"/>
              </a:rPr>
              <a:t>4. Key </a:t>
            </a:r>
            <a:r>
              <a:rPr lang="en-US" sz="2400" dirty="0">
                <a:solidFill>
                  <a:srgbClr val="FFFFFF"/>
                </a:solidFill>
              </a:rPr>
              <a:t>Terms </a:t>
            </a:r>
          </a:p>
          <a:p>
            <a:r>
              <a:rPr lang="en-US" sz="2400" kern="1200" dirty="0">
                <a:solidFill>
                  <a:srgbClr val="FFFFFF"/>
                </a:solidFill>
                <a:latin typeface="+mn-lt"/>
                <a:ea typeface="+mn-ea"/>
                <a:cs typeface="+mn-cs"/>
              </a:rPr>
              <a:t>5</a:t>
            </a:r>
            <a:r>
              <a:rPr lang="en-US" sz="2400" dirty="0">
                <a:solidFill>
                  <a:srgbClr val="FFFFFF"/>
                </a:solidFill>
              </a:rPr>
              <a:t>-6 The Data</a:t>
            </a:r>
          </a:p>
          <a:p>
            <a:r>
              <a:rPr lang="en-US" sz="2400" dirty="0">
                <a:solidFill>
                  <a:srgbClr val="FFFFFF"/>
                </a:solidFill>
              </a:rPr>
              <a:t>7-8 Time to Invest</a:t>
            </a:r>
          </a:p>
          <a:p>
            <a:r>
              <a:rPr lang="en-US" sz="2400" dirty="0">
                <a:solidFill>
                  <a:srgbClr val="FFFFFF"/>
                </a:solidFill>
              </a:rPr>
              <a:t>9-10 Price vs Supply</a:t>
            </a:r>
          </a:p>
          <a:p>
            <a:r>
              <a:rPr lang="en-US" sz="2400" dirty="0">
                <a:solidFill>
                  <a:srgbClr val="FFFFFF"/>
                </a:solidFill>
              </a:rPr>
              <a:t>11. Market Cap</a:t>
            </a:r>
          </a:p>
          <a:p>
            <a:r>
              <a:rPr lang="en-US" sz="2400" dirty="0">
                <a:solidFill>
                  <a:srgbClr val="FFFFFF"/>
                </a:solidFill>
              </a:rPr>
              <a:t>12-14 Comparison with Other Coins</a:t>
            </a:r>
          </a:p>
          <a:p>
            <a:r>
              <a:rPr lang="en-US" sz="2400" dirty="0">
                <a:solidFill>
                  <a:srgbClr val="FFFFFF"/>
                </a:solidFill>
              </a:rPr>
              <a:t>15-17 Conclusions</a:t>
            </a:r>
          </a:p>
          <a:p>
            <a:r>
              <a:rPr lang="en-US" sz="2400" dirty="0">
                <a:solidFill>
                  <a:srgbClr val="FFFFFF"/>
                </a:solidFill>
              </a:rPr>
              <a:t>18. Thanks</a:t>
            </a:r>
          </a:p>
          <a:p>
            <a:endParaRPr lang="en-US" sz="2400" dirty="0">
              <a:solidFill>
                <a:srgbClr val="FFFFFF"/>
              </a:solidFill>
            </a:endParaRPr>
          </a:p>
        </p:txBody>
      </p:sp>
      <p:sp>
        <p:nvSpPr>
          <p:cNvPr id="12"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80" y="5439978"/>
            <a:ext cx="5897880" cy="18288"/>
          </a:xfrm>
          <a:custGeom>
            <a:avLst/>
            <a:gdLst>
              <a:gd name="connsiteX0" fmla="*/ 0 w 5897880"/>
              <a:gd name="connsiteY0" fmla="*/ 0 h 18288"/>
              <a:gd name="connsiteX1" fmla="*/ 537362 w 5897880"/>
              <a:gd name="connsiteY1" fmla="*/ 0 h 18288"/>
              <a:gd name="connsiteX2" fmla="*/ 1133704 w 5897880"/>
              <a:gd name="connsiteY2" fmla="*/ 0 h 18288"/>
              <a:gd name="connsiteX3" fmla="*/ 1671066 w 5897880"/>
              <a:gd name="connsiteY3" fmla="*/ 0 h 18288"/>
              <a:gd name="connsiteX4" fmla="*/ 2385365 w 5897880"/>
              <a:gd name="connsiteY4" fmla="*/ 0 h 18288"/>
              <a:gd name="connsiteX5" fmla="*/ 3040685 w 5897880"/>
              <a:gd name="connsiteY5" fmla="*/ 0 h 18288"/>
              <a:gd name="connsiteX6" fmla="*/ 3696005 w 5897880"/>
              <a:gd name="connsiteY6" fmla="*/ 0 h 18288"/>
              <a:gd name="connsiteX7" fmla="*/ 4469282 w 5897880"/>
              <a:gd name="connsiteY7" fmla="*/ 0 h 18288"/>
              <a:gd name="connsiteX8" fmla="*/ 5183581 w 5897880"/>
              <a:gd name="connsiteY8" fmla="*/ 0 h 18288"/>
              <a:gd name="connsiteX9" fmla="*/ 5897880 w 5897880"/>
              <a:gd name="connsiteY9" fmla="*/ 0 h 18288"/>
              <a:gd name="connsiteX10" fmla="*/ 5897880 w 5897880"/>
              <a:gd name="connsiteY10" fmla="*/ 18288 h 18288"/>
              <a:gd name="connsiteX11" fmla="*/ 5419496 w 5897880"/>
              <a:gd name="connsiteY11" fmla="*/ 18288 h 18288"/>
              <a:gd name="connsiteX12" fmla="*/ 4882134 w 5897880"/>
              <a:gd name="connsiteY12" fmla="*/ 18288 h 18288"/>
              <a:gd name="connsiteX13" fmla="*/ 4167835 w 5897880"/>
              <a:gd name="connsiteY13" fmla="*/ 18288 h 18288"/>
              <a:gd name="connsiteX14" fmla="*/ 3394558 w 5897880"/>
              <a:gd name="connsiteY14" fmla="*/ 18288 h 18288"/>
              <a:gd name="connsiteX15" fmla="*/ 2798216 w 5897880"/>
              <a:gd name="connsiteY15" fmla="*/ 18288 h 18288"/>
              <a:gd name="connsiteX16" fmla="*/ 2024939 w 5897880"/>
              <a:gd name="connsiteY16" fmla="*/ 18288 h 18288"/>
              <a:gd name="connsiteX17" fmla="*/ 1487576 w 5897880"/>
              <a:gd name="connsiteY17" fmla="*/ 18288 h 18288"/>
              <a:gd name="connsiteX18" fmla="*/ 1009193 w 5897880"/>
              <a:gd name="connsiteY18" fmla="*/ 18288 h 18288"/>
              <a:gd name="connsiteX19" fmla="*/ 0 w 5897880"/>
              <a:gd name="connsiteY19" fmla="*/ 18288 h 18288"/>
              <a:gd name="connsiteX20" fmla="*/ 0 w 5897880"/>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97880" h="18288" fill="none" extrusionOk="0">
                <a:moveTo>
                  <a:pt x="0" y="0"/>
                </a:moveTo>
                <a:cubicBezTo>
                  <a:pt x="232564" y="21549"/>
                  <a:pt x="389747" y="7320"/>
                  <a:pt x="537362" y="0"/>
                </a:cubicBezTo>
                <a:cubicBezTo>
                  <a:pt x="684977" y="-7320"/>
                  <a:pt x="894159" y="-7726"/>
                  <a:pt x="1133704" y="0"/>
                </a:cubicBezTo>
                <a:cubicBezTo>
                  <a:pt x="1373249" y="7726"/>
                  <a:pt x="1440352" y="-304"/>
                  <a:pt x="1671066" y="0"/>
                </a:cubicBezTo>
                <a:cubicBezTo>
                  <a:pt x="1901780" y="304"/>
                  <a:pt x="2091497" y="765"/>
                  <a:pt x="2385365" y="0"/>
                </a:cubicBezTo>
                <a:cubicBezTo>
                  <a:pt x="2679233" y="-765"/>
                  <a:pt x="2762926" y="2802"/>
                  <a:pt x="3040685" y="0"/>
                </a:cubicBezTo>
                <a:cubicBezTo>
                  <a:pt x="3318444" y="-2802"/>
                  <a:pt x="3409726" y="9093"/>
                  <a:pt x="3696005" y="0"/>
                </a:cubicBezTo>
                <a:cubicBezTo>
                  <a:pt x="3982284" y="-9093"/>
                  <a:pt x="4087272" y="27119"/>
                  <a:pt x="4469282" y="0"/>
                </a:cubicBezTo>
                <a:cubicBezTo>
                  <a:pt x="4851292" y="-27119"/>
                  <a:pt x="4924835" y="26473"/>
                  <a:pt x="5183581" y="0"/>
                </a:cubicBezTo>
                <a:cubicBezTo>
                  <a:pt x="5442327" y="-26473"/>
                  <a:pt x="5598463" y="7328"/>
                  <a:pt x="5897880" y="0"/>
                </a:cubicBezTo>
                <a:cubicBezTo>
                  <a:pt x="5898259" y="7355"/>
                  <a:pt x="5898164" y="10249"/>
                  <a:pt x="5897880" y="18288"/>
                </a:cubicBezTo>
                <a:cubicBezTo>
                  <a:pt x="5682742" y="31268"/>
                  <a:pt x="5520014" y="14700"/>
                  <a:pt x="5419496" y="18288"/>
                </a:cubicBezTo>
                <a:cubicBezTo>
                  <a:pt x="5318978" y="21876"/>
                  <a:pt x="5012864" y="-2446"/>
                  <a:pt x="4882134" y="18288"/>
                </a:cubicBezTo>
                <a:cubicBezTo>
                  <a:pt x="4751404" y="39022"/>
                  <a:pt x="4313676" y="-3937"/>
                  <a:pt x="4167835" y="18288"/>
                </a:cubicBezTo>
                <a:cubicBezTo>
                  <a:pt x="4021994" y="40513"/>
                  <a:pt x="3715729" y="50049"/>
                  <a:pt x="3394558" y="18288"/>
                </a:cubicBezTo>
                <a:cubicBezTo>
                  <a:pt x="3073387" y="-13473"/>
                  <a:pt x="3093227" y="29828"/>
                  <a:pt x="2798216" y="18288"/>
                </a:cubicBezTo>
                <a:cubicBezTo>
                  <a:pt x="2503205" y="6748"/>
                  <a:pt x="2297615" y="22459"/>
                  <a:pt x="2024939" y="18288"/>
                </a:cubicBezTo>
                <a:cubicBezTo>
                  <a:pt x="1752263" y="14117"/>
                  <a:pt x="1629814" y="-5485"/>
                  <a:pt x="1487576" y="18288"/>
                </a:cubicBezTo>
                <a:cubicBezTo>
                  <a:pt x="1345338" y="42061"/>
                  <a:pt x="1238885" y="15810"/>
                  <a:pt x="1009193" y="18288"/>
                </a:cubicBezTo>
                <a:cubicBezTo>
                  <a:pt x="779501" y="20766"/>
                  <a:pt x="441829" y="-24679"/>
                  <a:pt x="0" y="18288"/>
                </a:cubicBezTo>
                <a:cubicBezTo>
                  <a:pt x="-384" y="12702"/>
                  <a:pt x="-513" y="4636"/>
                  <a:pt x="0" y="0"/>
                </a:cubicBezTo>
                <a:close/>
              </a:path>
              <a:path w="5897880" h="18288" stroke="0" extrusionOk="0">
                <a:moveTo>
                  <a:pt x="0" y="0"/>
                </a:moveTo>
                <a:cubicBezTo>
                  <a:pt x="196299" y="-26676"/>
                  <a:pt x="463834" y="6738"/>
                  <a:pt x="596341" y="0"/>
                </a:cubicBezTo>
                <a:cubicBezTo>
                  <a:pt x="728848" y="-6738"/>
                  <a:pt x="857267" y="1845"/>
                  <a:pt x="1074725" y="0"/>
                </a:cubicBezTo>
                <a:cubicBezTo>
                  <a:pt x="1292183" y="-1845"/>
                  <a:pt x="1545672" y="3744"/>
                  <a:pt x="1848002" y="0"/>
                </a:cubicBezTo>
                <a:cubicBezTo>
                  <a:pt x="2150332" y="-3744"/>
                  <a:pt x="2306688" y="-14526"/>
                  <a:pt x="2444344" y="0"/>
                </a:cubicBezTo>
                <a:cubicBezTo>
                  <a:pt x="2582000" y="14526"/>
                  <a:pt x="2761095" y="-11862"/>
                  <a:pt x="3040685" y="0"/>
                </a:cubicBezTo>
                <a:cubicBezTo>
                  <a:pt x="3320275" y="11862"/>
                  <a:pt x="3622320" y="-32867"/>
                  <a:pt x="3813962" y="0"/>
                </a:cubicBezTo>
                <a:cubicBezTo>
                  <a:pt x="4005604" y="32867"/>
                  <a:pt x="4117810" y="-10778"/>
                  <a:pt x="4351325" y="0"/>
                </a:cubicBezTo>
                <a:cubicBezTo>
                  <a:pt x="4584840" y="10778"/>
                  <a:pt x="4963783" y="-32384"/>
                  <a:pt x="5124602" y="0"/>
                </a:cubicBezTo>
                <a:cubicBezTo>
                  <a:pt x="5285421" y="32384"/>
                  <a:pt x="5705238" y="-29538"/>
                  <a:pt x="5897880" y="0"/>
                </a:cubicBezTo>
                <a:cubicBezTo>
                  <a:pt x="5898220" y="5688"/>
                  <a:pt x="5897711" y="13142"/>
                  <a:pt x="5897880" y="18288"/>
                </a:cubicBezTo>
                <a:cubicBezTo>
                  <a:pt x="5630425" y="-1425"/>
                  <a:pt x="5532865" y="12244"/>
                  <a:pt x="5242560" y="18288"/>
                </a:cubicBezTo>
                <a:cubicBezTo>
                  <a:pt x="4952255" y="24332"/>
                  <a:pt x="4783060" y="5748"/>
                  <a:pt x="4646219" y="18288"/>
                </a:cubicBezTo>
                <a:cubicBezTo>
                  <a:pt x="4509378" y="30828"/>
                  <a:pt x="4163771" y="-13995"/>
                  <a:pt x="3872941" y="18288"/>
                </a:cubicBezTo>
                <a:cubicBezTo>
                  <a:pt x="3582111" y="50571"/>
                  <a:pt x="3362704" y="-1402"/>
                  <a:pt x="3099664" y="18288"/>
                </a:cubicBezTo>
                <a:cubicBezTo>
                  <a:pt x="2836624" y="37978"/>
                  <a:pt x="2747441" y="19657"/>
                  <a:pt x="2562301" y="18288"/>
                </a:cubicBezTo>
                <a:cubicBezTo>
                  <a:pt x="2377161" y="16919"/>
                  <a:pt x="2104946" y="21735"/>
                  <a:pt x="1906981" y="18288"/>
                </a:cubicBezTo>
                <a:cubicBezTo>
                  <a:pt x="1709016" y="14841"/>
                  <a:pt x="1304654" y="-2323"/>
                  <a:pt x="1133704" y="18288"/>
                </a:cubicBezTo>
                <a:cubicBezTo>
                  <a:pt x="962754" y="38899"/>
                  <a:pt x="457048" y="2985"/>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ketch line 2">
            <a:extLst>
              <a:ext uri="{FF2B5EF4-FFF2-40B4-BE49-F238E27FC236}">
                <a16:creationId xmlns:a16="http://schemas.microsoft.com/office/drawing/2014/main" id="{8FFD9892-EDE5-4886-A313-66099DA8C8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1F32DAAF-1357-E82A-00BB-D3A9318B166D}"/>
              </a:ext>
            </a:extLst>
          </p:cNvPr>
          <p:cNvSpPr>
            <a:spLocks noGrp="1"/>
          </p:cNvSpPr>
          <p:nvPr>
            <p:ph type="sldNum" sz="quarter" idx="12"/>
          </p:nvPr>
        </p:nvSpPr>
        <p:spPr/>
        <p:txBody>
          <a:bodyPr/>
          <a:lstStyle/>
          <a:p>
            <a:fld id="{B101D636-9E7C-C74C-8EB7-D8314F3BF320}" type="slidenum">
              <a:rPr lang="en-US" smtClean="0"/>
              <a:t>2</a:t>
            </a:fld>
            <a:endParaRPr lang="en-US"/>
          </a:p>
        </p:txBody>
      </p:sp>
    </p:spTree>
    <p:extLst>
      <p:ext uri="{BB962C8B-B14F-4D97-AF65-F5344CB8AC3E}">
        <p14:creationId xmlns:p14="http://schemas.microsoft.com/office/powerpoint/2010/main" val="3550060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606EE02-F4F5-4930-1AE6-7D15B638F9A7}"/>
              </a:ext>
            </a:extLst>
          </p:cNvPr>
          <p:cNvSpPr>
            <a:spLocks noGrp="1"/>
          </p:cNvSpPr>
          <p:nvPr>
            <p:ph type="title"/>
          </p:nvPr>
        </p:nvSpPr>
        <p:spPr>
          <a:xfrm>
            <a:off x="621792" y="1161288"/>
            <a:ext cx="3602736" cy="4526280"/>
          </a:xfrm>
        </p:spPr>
        <p:txBody>
          <a:bodyPr>
            <a:normAutofit/>
          </a:bodyPr>
          <a:lstStyle/>
          <a:p>
            <a:r>
              <a:rPr lang="en-US" sz="4000"/>
              <a:t>What are we looking for?</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E0466C3-B49E-18D0-08A5-9D5670F7B9B6}"/>
              </a:ext>
            </a:extLst>
          </p:cNvPr>
          <p:cNvGraphicFramePr>
            <a:graphicFrameLocks noGrp="1"/>
          </p:cNvGraphicFramePr>
          <p:nvPr>
            <p:ph idx="1"/>
            <p:extLst>
              <p:ext uri="{D42A27DB-BD31-4B8C-83A1-F6EECF244321}">
                <p14:modId xmlns:p14="http://schemas.microsoft.com/office/powerpoint/2010/main" val="949555027"/>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43272D9D-A78B-B59E-39CE-6E720CC05DCF}"/>
              </a:ext>
            </a:extLst>
          </p:cNvPr>
          <p:cNvSpPr>
            <a:spLocks noGrp="1"/>
          </p:cNvSpPr>
          <p:nvPr>
            <p:ph type="sldNum" sz="quarter" idx="12"/>
          </p:nvPr>
        </p:nvSpPr>
        <p:spPr/>
        <p:txBody>
          <a:bodyPr/>
          <a:lstStyle/>
          <a:p>
            <a:fld id="{B101D636-9E7C-C74C-8EB7-D8314F3BF320}" type="slidenum">
              <a:rPr lang="en-US" smtClean="0"/>
              <a:t>3</a:t>
            </a:fld>
            <a:endParaRPr lang="en-US"/>
          </a:p>
        </p:txBody>
      </p:sp>
    </p:spTree>
    <p:extLst>
      <p:ext uri="{BB962C8B-B14F-4D97-AF65-F5344CB8AC3E}">
        <p14:creationId xmlns:p14="http://schemas.microsoft.com/office/powerpoint/2010/main" val="2751344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AE316E-8AD3-43F9-68B5-9E1BDE3AD22E}"/>
              </a:ext>
            </a:extLst>
          </p:cNvPr>
          <p:cNvSpPr>
            <a:spLocks noGrp="1"/>
          </p:cNvSpPr>
          <p:nvPr>
            <p:ph type="title"/>
          </p:nvPr>
        </p:nvSpPr>
        <p:spPr>
          <a:xfrm>
            <a:off x="635000" y="640823"/>
            <a:ext cx="3418659" cy="5583148"/>
          </a:xfrm>
        </p:spPr>
        <p:txBody>
          <a:bodyPr anchor="ctr">
            <a:normAutofit/>
          </a:bodyPr>
          <a:lstStyle/>
          <a:p>
            <a:r>
              <a:rPr lang="en-US" sz="5400"/>
              <a:t>Key Terms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5BD6A38-5E27-FDEB-401C-CCC9B788BC67}"/>
              </a:ext>
            </a:extLst>
          </p:cNvPr>
          <p:cNvGraphicFramePr>
            <a:graphicFrameLocks noGrp="1"/>
          </p:cNvGraphicFramePr>
          <p:nvPr>
            <p:ph idx="1"/>
            <p:extLst>
              <p:ext uri="{D42A27DB-BD31-4B8C-83A1-F6EECF244321}">
                <p14:modId xmlns:p14="http://schemas.microsoft.com/office/powerpoint/2010/main" val="66037477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E8C6795-E053-9DA3-FB86-27BF751AE343}"/>
              </a:ext>
            </a:extLst>
          </p:cNvPr>
          <p:cNvSpPr>
            <a:spLocks noGrp="1"/>
          </p:cNvSpPr>
          <p:nvPr>
            <p:ph type="sldNum" sz="quarter" idx="12"/>
          </p:nvPr>
        </p:nvSpPr>
        <p:spPr/>
        <p:txBody>
          <a:bodyPr/>
          <a:lstStyle/>
          <a:p>
            <a:fld id="{B101D636-9E7C-C74C-8EB7-D8314F3BF320}" type="slidenum">
              <a:rPr lang="en-US" smtClean="0"/>
              <a:t>4</a:t>
            </a:fld>
            <a:endParaRPr lang="en-US"/>
          </a:p>
        </p:txBody>
      </p:sp>
    </p:spTree>
    <p:extLst>
      <p:ext uri="{BB962C8B-B14F-4D97-AF65-F5344CB8AC3E}">
        <p14:creationId xmlns:p14="http://schemas.microsoft.com/office/powerpoint/2010/main" val="108030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AFEE7-FA2C-FD17-9CEB-0D578C30B9FD}"/>
              </a:ext>
            </a:extLst>
          </p:cNvPr>
          <p:cNvSpPr>
            <a:spLocks noGrp="1"/>
          </p:cNvSpPr>
          <p:nvPr>
            <p:ph type="title"/>
          </p:nvPr>
        </p:nvSpPr>
        <p:spPr>
          <a:xfrm>
            <a:off x="630936" y="640080"/>
            <a:ext cx="4818888" cy="1481328"/>
          </a:xfrm>
        </p:spPr>
        <p:txBody>
          <a:bodyPr anchor="b">
            <a:normAutofit/>
          </a:bodyPr>
          <a:lstStyle/>
          <a:p>
            <a:r>
              <a:rPr lang="en-US" sz="5400"/>
              <a:t>The Data</a:t>
            </a:r>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B09E5B0-DA3D-C3D0-26EA-73BCBDAD62DD}"/>
              </a:ext>
            </a:extLst>
          </p:cNvPr>
          <p:cNvSpPr>
            <a:spLocks noGrp="1"/>
          </p:cNvSpPr>
          <p:nvPr>
            <p:ph idx="1"/>
          </p:nvPr>
        </p:nvSpPr>
        <p:spPr>
          <a:xfrm>
            <a:off x="630936" y="2660904"/>
            <a:ext cx="4818888" cy="3547872"/>
          </a:xfrm>
        </p:spPr>
        <p:txBody>
          <a:bodyPr anchor="t">
            <a:normAutofit/>
          </a:bodyPr>
          <a:lstStyle/>
          <a:p>
            <a:pPr marL="0" indent="0">
              <a:buNone/>
            </a:pPr>
            <a:r>
              <a:rPr lang="en-US" sz="2200"/>
              <a:t>As we haven’t been provided a dataset for this piece of analysis, I’ve had to source the data myself.  To achieve this, I designed a web Scraper using some python software called Scrapy, this allowed me to download a dataset of Crypto Prices from the website www.coinmarketcap.com</a:t>
            </a:r>
          </a:p>
        </p:txBody>
      </p:sp>
      <p:pic>
        <p:nvPicPr>
          <p:cNvPr id="4" name="Picture 3">
            <a:extLst>
              <a:ext uri="{FF2B5EF4-FFF2-40B4-BE49-F238E27FC236}">
                <a16:creationId xmlns:a16="http://schemas.microsoft.com/office/drawing/2014/main" id="{04F0B7C4-2084-E9E9-864F-44295A2783C4}"/>
              </a:ext>
            </a:extLst>
          </p:cNvPr>
          <p:cNvPicPr>
            <a:picLocks noChangeAspect="1"/>
          </p:cNvPicPr>
          <p:nvPr/>
        </p:nvPicPr>
        <p:blipFill>
          <a:blip r:embed="rId2"/>
          <a:stretch>
            <a:fillRect/>
          </a:stretch>
        </p:blipFill>
        <p:spPr>
          <a:xfrm>
            <a:off x="6099048" y="2736066"/>
            <a:ext cx="5458968" cy="1385868"/>
          </a:xfrm>
          <a:prstGeom prst="rect">
            <a:avLst/>
          </a:prstGeom>
        </p:spPr>
      </p:pic>
      <p:sp>
        <p:nvSpPr>
          <p:cNvPr id="5" name="Slide Number Placeholder 4">
            <a:extLst>
              <a:ext uri="{FF2B5EF4-FFF2-40B4-BE49-F238E27FC236}">
                <a16:creationId xmlns:a16="http://schemas.microsoft.com/office/drawing/2014/main" id="{8E85967A-3FA7-9986-CAF0-398E4A0E9B3B}"/>
              </a:ext>
            </a:extLst>
          </p:cNvPr>
          <p:cNvSpPr>
            <a:spLocks noGrp="1"/>
          </p:cNvSpPr>
          <p:nvPr>
            <p:ph type="sldNum" sz="quarter" idx="12"/>
          </p:nvPr>
        </p:nvSpPr>
        <p:spPr/>
        <p:txBody>
          <a:bodyPr/>
          <a:lstStyle/>
          <a:p>
            <a:fld id="{B101D636-9E7C-C74C-8EB7-D8314F3BF320}" type="slidenum">
              <a:rPr lang="en-US" smtClean="0"/>
              <a:t>5</a:t>
            </a:fld>
            <a:endParaRPr lang="en-US"/>
          </a:p>
        </p:txBody>
      </p:sp>
    </p:spTree>
    <p:extLst>
      <p:ext uri="{BB962C8B-B14F-4D97-AF65-F5344CB8AC3E}">
        <p14:creationId xmlns:p14="http://schemas.microsoft.com/office/powerpoint/2010/main" val="2263238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786FC5-D475-8A65-2153-8B5B0146BDD0}"/>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mj-lt"/>
                <a:ea typeface="+mj-ea"/>
                <a:cs typeface="+mj-cs"/>
              </a:rPr>
              <a:t>Data After Cleaning</a:t>
            </a:r>
          </a:p>
        </p:txBody>
      </p:sp>
      <p:sp>
        <p:nvSpPr>
          <p:cNvPr id="1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E11A544-7B39-8516-390C-8CEF3BA025F9}"/>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200"/>
              <a:t>The data cleaning process was done using the Pandas library with Python, it was also done on a Jupyter Notebook which will be attached to this presentation.  A couple of steps in the data cleaning were</a:t>
            </a:r>
          </a:p>
          <a:p>
            <a:pPr marL="342900" indent="-228600">
              <a:lnSpc>
                <a:spcPct val="90000"/>
              </a:lnSpc>
              <a:spcAft>
                <a:spcPts val="600"/>
              </a:spcAft>
              <a:buFont typeface="Arial" panose="020B0604020202020204" pitchFamily="34" charset="0"/>
              <a:buChar char="•"/>
            </a:pPr>
            <a:r>
              <a:rPr lang="en-US" sz="1200"/>
              <a:t>Remove text from the data column and format the number as a date</a:t>
            </a:r>
          </a:p>
          <a:p>
            <a:pPr marL="342900" indent="-228600">
              <a:lnSpc>
                <a:spcPct val="90000"/>
              </a:lnSpc>
              <a:spcAft>
                <a:spcPts val="600"/>
              </a:spcAft>
              <a:buFont typeface="Arial" panose="020B0604020202020204" pitchFamily="34" charset="0"/>
              <a:buChar char="•"/>
            </a:pPr>
            <a:r>
              <a:rPr lang="en-US" sz="1200"/>
              <a:t>Sort the values so the coins appear concurrently instead of in any order</a:t>
            </a:r>
          </a:p>
          <a:p>
            <a:pPr marL="342900" indent="-228600">
              <a:lnSpc>
                <a:spcPct val="90000"/>
              </a:lnSpc>
              <a:spcAft>
                <a:spcPts val="600"/>
              </a:spcAft>
              <a:buFont typeface="Arial" panose="020B0604020202020204" pitchFamily="34" charset="0"/>
              <a:buChar char="•"/>
            </a:pPr>
            <a:r>
              <a:rPr lang="en-US" sz="1200"/>
              <a:t>Save a separate dataset for each coin with over a 52 weeks worth of data, this is for further analysis and will be attached</a:t>
            </a:r>
          </a:p>
        </p:txBody>
      </p:sp>
      <p:graphicFrame>
        <p:nvGraphicFramePr>
          <p:cNvPr id="4" name="Content Placeholder 3">
            <a:extLst>
              <a:ext uri="{FF2B5EF4-FFF2-40B4-BE49-F238E27FC236}">
                <a16:creationId xmlns:a16="http://schemas.microsoft.com/office/drawing/2014/main" id="{7DEC3518-DFB1-C5DE-5C63-D23BF7A9091D}"/>
              </a:ext>
            </a:extLst>
          </p:cNvPr>
          <p:cNvGraphicFramePr>
            <a:graphicFrameLocks noGrp="1"/>
          </p:cNvGraphicFramePr>
          <p:nvPr>
            <p:ph idx="1"/>
            <p:extLst>
              <p:ext uri="{D42A27DB-BD31-4B8C-83A1-F6EECF244321}">
                <p14:modId xmlns:p14="http://schemas.microsoft.com/office/powerpoint/2010/main" val="2829240030"/>
              </p:ext>
            </p:extLst>
          </p:nvPr>
        </p:nvGraphicFramePr>
        <p:xfrm>
          <a:off x="630936" y="2451713"/>
          <a:ext cx="10917938" cy="3637800"/>
        </p:xfrm>
        <a:graphic>
          <a:graphicData uri="http://schemas.openxmlformats.org/drawingml/2006/table">
            <a:tbl>
              <a:tblPr firstRow="1" bandRow="1">
                <a:tableStyleId>{5C22544A-7EE6-4342-B048-85BDC9FD1C3A}</a:tableStyleId>
              </a:tblPr>
              <a:tblGrid>
                <a:gridCol w="2292539">
                  <a:extLst>
                    <a:ext uri="{9D8B030D-6E8A-4147-A177-3AD203B41FA5}">
                      <a16:colId xmlns:a16="http://schemas.microsoft.com/office/drawing/2014/main" val="699111340"/>
                    </a:ext>
                  </a:extLst>
                </a:gridCol>
                <a:gridCol w="1148162">
                  <a:extLst>
                    <a:ext uri="{9D8B030D-6E8A-4147-A177-3AD203B41FA5}">
                      <a16:colId xmlns:a16="http://schemas.microsoft.com/office/drawing/2014/main" val="2384837880"/>
                    </a:ext>
                  </a:extLst>
                </a:gridCol>
                <a:gridCol w="1249044">
                  <a:extLst>
                    <a:ext uri="{9D8B030D-6E8A-4147-A177-3AD203B41FA5}">
                      <a16:colId xmlns:a16="http://schemas.microsoft.com/office/drawing/2014/main" val="3516946725"/>
                    </a:ext>
                  </a:extLst>
                </a:gridCol>
                <a:gridCol w="1299485">
                  <a:extLst>
                    <a:ext uri="{9D8B030D-6E8A-4147-A177-3AD203B41FA5}">
                      <a16:colId xmlns:a16="http://schemas.microsoft.com/office/drawing/2014/main" val="2119356701"/>
                    </a:ext>
                  </a:extLst>
                </a:gridCol>
                <a:gridCol w="2257862">
                  <a:extLst>
                    <a:ext uri="{9D8B030D-6E8A-4147-A177-3AD203B41FA5}">
                      <a16:colId xmlns:a16="http://schemas.microsoft.com/office/drawing/2014/main" val="1286902178"/>
                    </a:ext>
                  </a:extLst>
                </a:gridCol>
                <a:gridCol w="2670846">
                  <a:extLst>
                    <a:ext uri="{9D8B030D-6E8A-4147-A177-3AD203B41FA5}">
                      <a16:colId xmlns:a16="http://schemas.microsoft.com/office/drawing/2014/main" val="513608020"/>
                    </a:ext>
                  </a:extLst>
                </a:gridCol>
              </a:tblGrid>
              <a:tr h="454725">
                <a:tc>
                  <a:txBody>
                    <a:bodyPr/>
                    <a:lstStyle/>
                    <a:p>
                      <a:pPr algn="l" fontAlgn="b"/>
                      <a:r>
                        <a:rPr lang="en-GB" sz="2400" u="none" strike="noStrike">
                          <a:effectLst/>
                        </a:rPr>
                        <a:t>Formatted date</a:t>
                      </a:r>
                      <a:endParaRPr lang="en-GB" sz="2400" b="1" i="0" u="none" strike="noStrike">
                        <a:solidFill>
                          <a:srgbClr val="FFFFFF"/>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Name</a:t>
                      </a:r>
                      <a:endParaRPr lang="en-GB" sz="2400" b="1" i="0" u="none" strike="noStrike">
                        <a:solidFill>
                          <a:srgbClr val="FFFFFF"/>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Symbol</a:t>
                      </a:r>
                      <a:endParaRPr lang="en-GB" sz="2400" b="1" i="0" u="none" strike="noStrike">
                        <a:solidFill>
                          <a:srgbClr val="FFFFFF"/>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Price($)</a:t>
                      </a:r>
                      <a:endParaRPr lang="en-GB" sz="2400" b="1" i="0" u="none" strike="noStrike">
                        <a:solidFill>
                          <a:srgbClr val="FFFFFF"/>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Market Cap ($)</a:t>
                      </a:r>
                      <a:endParaRPr lang="en-GB" sz="2400" b="1" i="0" u="none" strike="noStrike">
                        <a:solidFill>
                          <a:srgbClr val="FFFFFF"/>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Circulating Supply</a:t>
                      </a:r>
                      <a:endParaRPr lang="en-GB" sz="2400" b="1" i="0" u="none" strike="noStrike">
                        <a:solidFill>
                          <a:srgbClr val="FFFFFF"/>
                        </a:solidFill>
                        <a:effectLst/>
                        <a:latin typeface="Calibri" panose="020F0502020204030204" pitchFamily="34" charset="0"/>
                      </a:endParaRPr>
                    </a:p>
                  </a:txBody>
                  <a:tcPr marL="18915" marR="18915" marT="18915" marB="0" anchor="b"/>
                </a:tc>
                <a:extLst>
                  <a:ext uri="{0D108BD9-81ED-4DB2-BD59-A6C34878D82A}">
                    <a16:rowId xmlns:a16="http://schemas.microsoft.com/office/drawing/2014/main" val="571262804"/>
                  </a:ext>
                </a:extLst>
              </a:tr>
              <a:tr h="454725">
                <a:tc>
                  <a:txBody>
                    <a:bodyPr/>
                    <a:lstStyle/>
                    <a:p>
                      <a:pPr algn="r" fontAlgn="b"/>
                      <a:r>
                        <a:rPr lang="en-GB" sz="2400" u="none" strike="noStrike">
                          <a:effectLst/>
                        </a:rPr>
                        <a:t>28/04/2013</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Bitcoin</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BTC</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134.21</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1488566972</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11091325</a:t>
                      </a:r>
                      <a:endParaRPr lang="en-GB" sz="2400" b="0" i="0" u="none" strike="noStrike">
                        <a:solidFill>
                          <a:srgbClr val="000000"/>
                        </a:solidFill>
                        <a:effectLst/>
                        <a:latin typeface="Calibri" panose="020F0502020204030204" pitchFamily="34" charset="0"/>
                      </a:endParaRPr>
                    </a:p>
                  </a:txBody>
                  <a:tcPr marL="18915" marR="18915" marT="18915" marB="0" anchor="b"/>
                </a:tc>
                <a:extLst>
                  <a:ext uri="{0D108BD9-81ED-4DB2-BD59-A6C34878D82A}">
                    <a16:rowId xmlns:a16="http://schemas.microsoft.com/office/drawing/2014/main" val="3757952238"/>
                  </a:ext>
                </a:extLst>
              </a:tr>
              <a:tr h="454725">
                <a:tc>
                  <a:txBody>
                    <a:bodyPr/>
                    <a:lstStyle/>
                    <a:p>
                      <a:pPr algn="r" fontAlgn="b"/>
                      <a:r>
                        <a:rPr lang="en-GB" sz="2400" u="none" strike="noStrike">
                          <a:effectLst/>
                        </a:rPr>
                        <a:t>05/05/2013</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Bitcoin</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BTC</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115.91</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1288693216</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11118050</a:t>
                      </a:r>
                      <a:endParaRPr lang="en-GB" sz="2400" b="0" i="0" u="none" strike="noStrike">
                        <a:solidFill>
                          <a:srgbClr val="000000"/>
                        </a:solidFill>
                        <a:effectLst/>
                        <a:latin typeface="Calibri" panose="020F0502020204030204" pitchFamily="34" charset="0"/>
                      </a:endParaRPr>
                    </a:p>
                  </a:txBody>
                  <a:tcPr marL="18915" marR="18915" marT="18915" marB="0" anchor="b"/>
                </a:tc>
                <a:extLst>
                  <a:ext uri="{0D108BD9-81ED-4DB2-BD59-A6C34878D82A}">
                    <a16:rowId xmlns:a16="http://schemas.microsoft.com/office/drawing/2014/main" val="3549305945"/>
                  </a:ext>
                </a:extLst>
              </a:tr>
              <a:tr h="454725">
                <a:tc>
                  <a:txBody>
                    <a:bodyPr/>
                    <a:lstStyle/>
                    <a:p>
                      <a:pPr algn="r" fontAlgn="b"/>
                      <a:r>
                        <a:rPr lang="en-GB" sz="2400" u="none" strike="noStrike">
                          <a:effectLst/>
                        </a:rPr>
                        <a:t>12/05/2013</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Bitcoin</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BTC</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115</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1281982625</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11147675</a:t>
                      </a:r>
                      <a:endParaRPr lang="en-GB" sz="2400" b="0" i="0" u="none" strike="noStrike">
                        <a:solidFill>
                          <a:srgbClr val="000000"/>
                        </a:solidFill>
                        <a:effectLst/>
                        <a:latin typeface="Calibri" panose="020F0502020204030204" pitchFamily="34" charset="0"/>
                      </a:endParaRPr>
                    </a:p>
                  </a:txBody>
                  <a:tcPr marL="18915" marR="18915" marT="18915" marB="0" anchor="b"/>
                </a:tc>
                <a:extLst>
                  <a:ext uri="{0D108BD9-81ED-4DB2-BD59-A6C34878D82A}">
                    <a16:rowId xmlns:a16="http://schemas.microsoft.com/office/drawing/2014/main" val="2361093370"/>
                  </a:ext>
                </a:extLst>
              </a:tr>
              <a:tr h="454725">
                <a:tc>
                  <a:txBody>
                    <a:bodyPr/>
                    <a:lstStyle/>
                    <a:p>
                      <a:pPr algn="r" fontAlgn="b"/>
                      <a:r>
                        <a:rPr lang="en-GB" sz="2400" u="none" strike="noStrike">
                          <a:effectLst/>
                        </a:rPr>
                        <a:t>19/05/2013</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Bitcoin</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BTC</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121.99</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1363205020</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11174725</a:t>
                      </a:r>
                      <a:endParaRPr lang="en-GB" sz="2400" b="0" i="0" u="none" strike="noStrike">
                        <a:solidFill>
                          <a:srgbClr val="000000"/>
                        </a:solidFill>
                        <a:effectLst/>
                        <a:latin typeface="Calibri" panose="020F0502020204030204" pitchFamily="34" charset="0"/>
                      </a:endParaRPr>
                    </a:p>
                  </a:txBody>
                  <a:tcPr marL="18915" marR="18915" marT="18915" marB="0" anchor="b"/>
                </a:tc>
                <a:extLst>
                  <a:ext uri="{0D108BD9-81ED-4DB2-BD59-A6C34878D82A}">
                    <a16:rowId xmlns:a16="http://schemas.microsoft.com/office/drawing/2014/main" val="1397589482"/>
                  </a:ext>
                </a:extLst>
              </a:tr>
              <a:tr h="454725">
                <a:tc>
                  <a:txBody>
                    <a:bodyPr/>
                    <a:lstStyle/>
                    <a:p>
                      <a:pPr algn="r" fontAlgn="b"/>
                      <a:r>
                        <a:rPr lang="en-GB" sz="2400" u="none" strike="noStrike">
                          <a:effectLst/>
                        </a:rPr>
                        <a:t>26/05/2013</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Bitcoin</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BTC</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133.48</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1495292967</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11202375</a:t>
                      </a:r>
                      <a:endParaRPr lang="en-GB" sz="2400" b="0" i="0" u="none" strike="noStrike">
                        <a:solidFill>
                          <a:srgbClr val="000000"/>
                        </a:solidFill>
                        <a:effectLst/>
                        <a:latin typeface="Calibri" panose="020F0502020204030204" pitchFamily="34" charset="0"/>
                      </a:endParaRPr>
                    </a:p>
                  </a:txBody>
                  <a:tcPr marL="18915" marR="18915" marT="18915" marB="0" anchor="b"/>
                </a:tc>
                <a:extLst>
                  <a:ext uri="{0D108BD9-81ED-4DB2-BD59-A6C34878D82A}">
                    <a16:rowId xmlns:a16="http://schemas.microsoft.com/office/drawing/2014/main" val="228047866"/>
                  </a:ext>
                </a:extLst>
              </a:tr>
              <a:tr h="454725">
                <a:tc>
                  <a:txBody>
                    <a:bodyPr/>
                    <a:lstStyle/>
                    <a:p>
                      <a:pPr algn="r" fontAlgn="b"/>
                      <a:r>
                        <a:rPr lang="en-GB" sz="2400" u="none" strike="noStrike">
                          <a:effectLst/>
                        </a:rPr>
                        <a:t>02/06/2013</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Bitcoin</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BTC</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122.29</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1373839383</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11234075</a:t>
                      </a:r>
                      <a:endParaRPr lang="en-GB" sz="2400" b="0" i="0" u="none" strike="noStrike">
                        <a:solidFill>
                          <a:srgbClr val="000000"/>
                        </a:solidFill>
                        <a:effectLst/>
                        <a:latin typeface="Calibri" panose="020F0502020204030204" pitchFamily="34" charset="0"/>
                      </a:endParaRPr>
                    </a:p>
                  </a:txBody>
                  <a:tcPr marL="18915" marR="18915" marT="18915" marB="0" anchor="b"/>
                </a:tc>
                <a:extLst>
                  <a:ext uri="{0D108BD9-81ED-4DB2-BD59-A6C34878D82A}">
                    <a16:rowId xmlns:a16="http://schemas.microsoft.com/office/drawing/2014/main" val="493920037"/>
                  </a:ext>
                </a:extLst>
              </a:tr>
              <a:tr h="454725">
                <a:tc>
                  <a:txBody>
                    <a:bodyPr/>
                    <a:lstStyle/>
                    <a:p>
                      <a:pPr algn="r" fontAlgn="b"/>
                      <a:r>
                        <a:rPr lang="en-GB" sz="2400" u="none" strike="noStrike">
                          <a:effectLst/>
                        </a:rPr>
                        <a:t>09/06/2013</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Bitcoin</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l" fontAlgn="b"/>
                      <a:r>
                        <a:rPr lang="en-GB" sz="2400" u="none" strike="noStrike">
                          <a:effectLst/>
                        </a:rPr>
                        <a:t>BTC</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100</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1126642500</a:t>
                      </a:r>
                      <a:endParaRPr lang="en-GB" sz="2400" b="0" i="0" u="none" strike="noStrike">
                        <a:solidFill>
                          <a:srgbClr val="000000"/>
                        </a:solidFill>
                        <a:effectLst/>
                        <a:latin typeface="Calibri" panose="020F0502020204030204" pitchFamily="34" charset="0"/>
                      </a:endParaRPr>
                    </a:p>
                  </a:txBody>
                  <a:tcPr marL="18915" marR="18915" marT="18915" marB="0" anchor="b"/>
                </a:tc>
                <a:tc>
                  <a:txBody>
                    <a:bodyPr/>
                    <a:lstStyle/>
                    <a:p>
                      <a:pPr algn="r" fontAlgn="b"/>
                      <a:r>
                        <a:rPr lang="en-GB" sz="2400" u="none" strike="noStrike">
                          <a:effectLst/>
                        </a:rPr>
                        <a:t>11266425</a:t>
                      </a:r>
                      <a:endParaRPr lang="en-GB" sz="2400" b="0" i="0" u="none" strike="noStrike">
                        <a:solidFill>
                          <a:srgbClr val="000000"/>
                        </a:solidFill>
                        <a:effectLst/>
                        <a:latin typeface="Calibri" panose="020F0502020204030204" pitchFamily="34" charset="0"/>
                      </a:endParaRPr>
                    </a:p>
                  </a:txBody>
                  <a:tcPr marL="18915" marR="18915" marT="18915" marB="0" anchor="b"/>
                </a:tc>
                <a:extLst>
                  <a:ext uri="{0D108BD9-81ED-4DB2-BD59-A6C34878D82A}">
                    <a16:rowId xmlns:a16="http://schemas.microsoft.com/office/drawing/2014/main" val="4282181167"/>
                  </a:ext>
                </a:extLst>
              </a:tr>
            </a:tbl>
          </a:graphicData>
        </a:graphic>
      </p:graphicFrame>
      <p:sp>
        <p:nvSpPr>
          <p:cNvPr id="3" name="Slide Number Placeholder 2">
            <a:extLst>
              <a:ext uri="{FF2B5EF4-FFF2-40B4-BE49-F238E27FC236}">
                <a16:creationId xmlns:a16="http://schemas.microsoft.com/office/drawing/2014/main" id="{A43D6063-4476-3CF0-46D2-58E719D8AEC6}"/>
              </a:ext>
            </a:extLst>
          </p:cNvPr>
          <p:cNvSpPr>
            <a:spLocks noGrp="1"/>
          </p:cNvSpPr>
          <p:nvPr>
            <p:ph type="sldNum" sz="quarter" idx="12"/>
          </p:nvPr>
        </p:nvSpPr>
        <p:spPr/>
        <p:txBody>
          <a:bodyPr/>
          <a:lstStyle/>
          <a:p>
            <a:fld id="{B101D636-9E7C-C74C-8EB7-D8314F3BF320}" type="slidenum">
              <a:rPr lang="en-US" smtClean="0"/>
              <a:t>6</a:t>
            </a:fld>
            <a:endParaRPr lang="en-US"/>
          </a:p>
        </p:txBody>
      </p:sp>
    </p:spTree>
    <p:extLst>
      <p:ext uri="{BB962C8B-B14F-4D97-AF65-F5344CB8AC3E}">
        <p14:creationId xmlns:p14="http://schemas.microsoft.com/office/powerpoint/2010/main" val="59175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67E440-42CA-1E53-7BC2-861C4118DBCF}"/>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3400" kern="1200">
                <a:solidFill>
                  <a:schemeClr val="tx1"/>
                </a:solidFill>
                <a:latin typeface="+mj-lt"/>
                <a:ea typeface="+mj-ea"/>
                <a:cs typeface="+mj-cs"/>
              </a:rPr>
              <a:t>Is there a good time of year to invest in Bitcoin?</a:t>
            </a:r>
          </a:p>
        </p:txBody>
      </p:sp>
      <p:sp>
        <p:nvSpPr>
          <p:cNvPr id="1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568E06A-8B8E-33CB-E727-89E3A0951357}"/>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I thought the best way to answer this question was through a simple Line Graph plotting the price of Bitcoin against the time of year.  I think this chart shows the price of Bitcoin is very volatile,  however it does appear that most of the major rises occur around the 4</a:t>
            </a:r>
            <a:r>
              <a:rPr lang="en-US" sz="2200" baseline="30000" dirty="0"/>
              <a:t>th</a:t>
            </a:r>
            <a:r>
              <a:rPr lang="en-US" sz="2200" dirty="0"/>
              <a:t> quarters, further investigation would be required to determine if this is the case though.</a:t>
            </a:r>
          </a:p>
        </p:txBody>
      </p:sp>
      <p:graphicFrame>
        <p:nvGraphicFramePr>
          <p:cNvPr id="4" name="Content Placeholder 3">
            <a:extLst>
              <a:ext uri="{FF2B5EF4-FFF2-40B4-BE49-F238E27FC236}">
                <a16:creationId xmlns:a16="http://schemas.microsoft.com/office/drawing/2014/main" id="{DCA93DE7-F81B-460C-50CA-0276F485B1C7}"/>
              </a:ext>
            </a:extLst>
          </p:cNvPr>
          <p:cNvGraphicFramePr>
            <a:graphicFrameLocks noGrp="1"/>
          </p:cNvGraphicFramePr>
          <p:nvPr>
            <p:ph idx="1"/>
            <p:extLst>
              <p:ext uri="{D42A27DB-BD31-4B8C-83A1-F6EECF244321}">
                <p14:modId xmlns:p14="http://schemas.microsoft.com/office/powerpoint/2010/main" val="2623848810"/>
              </p:ext>
            </p:extLst>
          </p:nvPr>
        </p:nvGraphicFramePr>
        <p:xfrm>
          <a:off x="6099048" y="640080"/>
          <a:ext cx="5458968" cy="557784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CFF23593-49CC-2E37-90F8-916C96B7BED3}"/>
              </a:ext>
            </a:extLst>
          </p:cNvPr>
          <p:cNvSpPr>
            <a:spLocks noGrp="1"/>
          </p:cNvSpPr>
          <p:nvPr>
            <p:ph type="sldNum" sz="quarter" idx="12"/>
          </p:nvPr>
        </p:nvSpPr>
        <p:spPr/>
        <p:txBody>
          <a:bodyPr/>
          <a:lstStyle/>
          <a:p>
            <a:fld id="{B101D636-9E7C-C74C-8EB7-D8314F3BF320}" type="slidenum">
              <a:rPr lang="en-US" smtClean="0"/>
              <a:t>7</a:t>
            </a:fld>
            <a:endParaRPr lang="en-US"/>
          </a:p>
        </p:txBody>
      </p:sp>
    </p:spTree>
    <p:extLst>
      <p:ext uri="{BB962C8B-B14F-4D97-AF65-F5344CB8AC3E}">
        <p14:creationId xmlns:p14="http://schemas.microsoft.com/office/powerpoint/2010/main" val="291101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C24ED4-E55C-FAD3-FC82-7A04C2143A43}"/>
              </a:ext>
            </a:extLst>
          </p:cNvPr>
          <p:cNvSpPr>
            <a:spLocks noGrp="1"/>
          </p:cNvSpPr>
          <p:nvPr>
            <p:ph type="title"/>
          </p:nvPr>
        </p:nvSpPr>
        <p:spPr>
          <a:xfrm>
            <a:off x="630936" y="639520"/>
            <a:ext cx="3429000" cy="1719072"/>
          </a:xfrm>
        </p:spPr>
        <p:txBody>
          <a:bodyPr anchor="b">
            <a:normAutofit/>
          </a:bodyPr>
          <a:lstStyle/>
          <a:p>
            <a:r>
              <a:rPr lang="en-US" sz="5000" dirty="0"/>
              <a:t>Further Investigation</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CDCAAB19-8CE1-2348-CDCF-2BC9A253779E}"/>
              </a:ext>
            </a:extLst>
          </p:cNvPr>
          <p:cNvGraphicFramePr>
            <a:graphicFrameLocks noGrp="1"/>
          </p:cNvGraphicFramePr>
          <p:nvPr>
            <p:ph idx="1"/>
            <p:extLst>
              <p:ext uri="{D42A27DB-BD31-4B8C-83A1-F6EECF244321}">
                <p14:modId xmlns:p14="http://schemas.microsoft.com/office/powerpoint/2010/main" val="466488499"/>
              </p:ext>
            </p:extLst>
          </p:nvPr>
        </p:nvGraphicFramePr>
        <p:xfrm>
          <a:off x="6470467" y="4687503"/>
          <a:ext cx="5090597" cy="1436084"/>
        </p:xfrm>
        <a:graphic>
          <a:graphicData uri="http://schemas.openxmlformats.org/drawingml/2006/table">
            <a:tbl>
              <a:tblPr>
                <a:tableStyleId>{5C22544A-7EE6-4342-B048-85BDC9FD1C3A}</a:tableStyleId>
              </a:tblPr>
              <a:tblGrid>
                <a:gridCol w="1726913">
                  <a:extLst>
                    <a:ext uri="{9D8B030D-6E8A-4147-A177-3AD203B41FA5}">
                      <a16:colId xmlns:a16="http://schemas.microsoft.com/office/drawing/2014/main" val="2156341421"/>
                    </a:ext>
                  </a:extLst>
                </a:gridCol>
                <a:gridCol w="1726913">
                  <a:extLst>
                    <a:ext uri="{9D8B030D-6E8A-4147-A177-3AD203B41FA5}">
                      <a16:colId xmlns:a16="http://schemas.microsoft.com/office/drawing/2014/main" val="144029329"/>
                    </a:ext>
                  </a:extLst>
                </a:gridCol>
                <a:gridCol w="1636771">
                  <a:extLst>
                    <a:ext uri="{9D8B030D-6E8A-4147-A177-3AD203B41FA5}">
                      <a16:colId xmlns:a16="http://schemas.microsoft.com/office/drawing/2014/main" val="2079500782"/>
                    </a:ext>
                  </a:extLst>
                </a:gridCol>
              </a:tblGrid>
              <a:tr h="280226">
                <a:tc>
                  <a:txBody>
                    <a:bodyPr/>
                    <a:lstStyle/>
                    <a:p>
                      <a:pPr algn="l" fontAlgn="b"/>
                      <a:r>
                        <a:rPr lang="en-GB" sz="1200" u="none" strike="noStrike" dirty="0">
                          <a:effectLst/>
                        </a:rPr>
                        <a:t> </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200" u="none" strike="noStrike" dirty="0">
                          <a:effectLst/>
                        </a:rPr>
                        <a:t>Average Changes</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GB" sz="1200" u="none" strike="noStrike">
                          <a:effectLst/>
                        </a:rPr>
                        <a:t>Sum of Changes</a:t>
                      </a:r>
                      <a:endParaRPr lang="en-GB"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64404042"/>
                  </a:ext>
                </a:extLst>
              </a:tr>
              <a:tr h="284519">
                <a:tc>
                  <a:txBody>
                    <a:bodyPr/>
                    <a:lstStyle/>
                    <a:p>
                      <a:pPr algn="l" fontAlgn="b"/>
                      <a:r>
                        <a:rPr lang="en-GB" sz="1200" u="none" strike="noStrike" dirty="0">
                          <a:effectLst/>
                        </a:rPr>
                        <a:t>Q1</a:t>
                      </a:r>
                      <a:endParaRPr lang="en-GB"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159.3344828</a:t>
                      </a:r>
                      <a:endParaRPr lang="en-GB" sz="1200" b="0" i="0" u="none" strike="noStrike">
                        <a:solidFill>
                          <a:srgbClr val="0061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18482.8</a:t>
                      </a:r>
                      <a:endParaRPr lang="en-GB" sz="1200" b="0" i="0" u="none" strike="noStrike">
                        <a:solidFill>
                          <a:srgbClr val="0061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0169465"/>
                  </a:ext>
                </a:extLst>
              </a:tr>
              <a:tr h="284519">
                <a:tc>
                  <a:txBody>
                    <a:bodyPr/>
                    <a:lstStyle/>
                    <a:p>
                      <a:pPr algn="l" fontAlgn="b"/>
                      <a:r>
                        <a:rPr lang="en-GB" sz="1200" u="none" strike="noStrike">
                          <a:effectLst/>
                        </a:rPr>
                        <a:t>Q2</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-227.24425</a:t>
                      </a:r>
                      <a:endParaRPr lang="en-GB" sz="1200" b="0" i="0" u="none" strike="noStrike">
                        <a:solidFill>
                          <a:srgbClr val="9C0006"/>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-27269.31</a:t>
                      </a:r>
                      <a:endParaRPr lang="en-GB" sz="1200" b="0" i="0" u="none" strike="noStrike">
                        <a:solidFill>
                          <a:srgbClr val="9C000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76712748"/>
                  </a:ext>
                </a:extLst>
              </a:tr>
              <a:tr h="284519">
                <a:tc>
                  <a:txBody>
                    <a:bodyPr/>
                    <a:lstStyle/>
                    <a:p>
                      <a:pPr algn="l" fontAlgn="b"/>
                      <a:r>
                        <a:rPr lang="en-GB" sz="1200" u="none" strike="noStrike">
                          <a:effectLst/>
                        </a:rPr>
                        <a:t>Q3</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74.52355932</a:t>
                      </a:r>
                      <a:endParaRPr lang="en-GB" sz="1200" b="0" i="0" u="none" strike="noStrike">
                        <a:solidFill>
                          <a:srgbClr val="0061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8793.78</a:t>
                      </a:r>
                      <a:endParaRPr lang="en-GB" sz="1200" b="0" i="0" u="none" strike="noStrike">
                        <a:solidFill>
                          <a:srgbClr val="0061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35469357"/>
                  </a:ext>
                </a:extLst>
              </a:tr>
              <a:tr h="302301">
                <a:tc>
                  <a:txBody>
                    <a:bodyPr/>
                    <a:lstStyle/>
                    <a:p>
                      <a:pPr algn="l" fontAlgn="b"/>
                      <a:r>
                        <a:rPr lang="en-GB" sz="1200" u="none" strike="noStrike">
                          <a:effectLst/>
                        </a:rPr>
                        <a:t>Q4</a:t>
                      </a:r>
                      <a:endParaRPr lang="en-GB" sz="12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GB" sz="1200" u="none" strike="noStrike">
                          <a:effectLst/>
                        </a:rPr>
                        <a:t>264.0985593</a:t>
                      </a:r>
                      <a:endParaRPr lang="en-GB" sz="1200" b="0" i="0" u="none" strike="noStrike">
                        <a:solidFill>
                          <a:srgbClr val="006100"/>
                        </a:solidFill>
                        <a:effectLst/>
                        <a:latin typeface="Calibri" panose="020F0502020204030204" pitchFamily="34" charset="0"/>
                      </a:endParaRPr>
                    </a:p>
                  </a:txBody>
                  <a:tcPr marL="9525" marR="9525" marT="9525" marB="0" anchor="b"/>
                </a:tc>
                <a:tc>
                  <a:txBody>
                    <a:bodyPr/>
                    <a:lstStyle/>
                    <a:p>
                      <a:pPr algn="r" fontAlgn="b"/>
                      <a:r>
                        <a:rPr lang="en-GB" sz="1200" u="none" strike="noStrike" dirty="0">
                          <a:effectLst/>
                        </a:rPr>
                        <a:t>31163.63</a:t>
                      </a:r>
                      <a:endParaRPr lang="en-GB" sz="1200" b="0" i="0" u="none" strike="noStrike" dirty="0">
                        <a:solidFill>
                          <a:srgbClr val="0061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98080847"/>
                  </a:ext>
                </a:extLst>
              </a:tr>
            </a:tbl>
          </a:graphicData>
        </a:graphic>
      </p:graphicFrame>
      <p:pic>
        <p:nvPicPr>
          <p:cNvPr id="5" name="Content Placeholder 4">
            <a:extLst>
              <a:ext uri="{FF2B5EF4-FFF2-40B4-BE49-F238E27FC236}">
                <a16:creationId xmlns:a16="http://schemas.microsoft.com/office/drawing/2014/main" id="{38E7D9D7-880D-1204-2119-F23C2A78AC51}"/>
              </a:ext>
            </a:extLst>
          </p:cNvPr>
          <p:cNvPicPr>
            <a:picLocks noChangeAspect="1"/>
          </p:cNvPicPr>
          <p:nvPr/>
        </p:nvPicPr>
        <p:blipFill>
          <a:blip r:embed="rId2"/>
          <a:stretch>
            <a:fillRect/>
          </a:stretch>
        </p:blipFill>
        <p:spPr>
          <a:xfrm>
            <a:off x="4349578" y="480251"/>
            <a:ext cx="7211486" cy="3731941"/>
          </a:xfrm>
          <a:prstGeom prst="rect">
            <a:avLst/>
          </a:prstGeom>
        </p:spPr>
      </p:pic>
      <p:sp>
        <p:nvSpPr>
          <p:cNvPr id="8" name="TextBox 7">
            <a:extLst>
              <a:ext uri="{FF2B5EF4-FFF2-40B4-BE49-F238E27FC236}">
                <a16:creationId xmlns:a16="http://schemas.microsoft.com/office/drawing/2014/main" id="{9DF3FAC8-453D-6299-D998-07077ED7BA1A}"/>
              </a:ext>
            </a:extLst>
          </p:cNvPr>
          <p:cNvSpPr txBox="1"/>
          <p:nvPr/>
        </p:nvSpPr>
        <p:spPr>
          <a:xfrm>
            <a:off x="643278" y="2842054"/>
            <a:ext cx="3416658" cy="3693319"/>
          </a:xfrm>
          <a:prstGeom prst="rect">
            <a:avLst/>
          </a:prstGeom>
          <a:noFill/>
        </p:spPr>
        <p:txBody>
          <a:bodyPr wrap="square" rtlCol="0">
            <a:spAutoFit/>
          </a:bodyPr>
          <a:lstStyle/>
          <a:p>
            <a:r>
              <a:rPr lang="en-US" dirty="0"/>
              <a:t>This line graph shows us the different price changes for each quarter, I think the numbers in the table and the line chart tell us that if you were going to invest in Bitcoin, then just before the 4</a:t>
            </a:r>
            <a:r>
              <a:rPr lang="en-US" baseline="30000" dirty="0"/>
              <a:t>th</a:t>
            </a:r>
            <a:r>
              <a:rPr lang="en-US" dirty="0"/>
              <a:t> quarter may be the best time to do it, it has the highest average change and highest sum of changes, also from the chart it looks like Q4 has the highest highs but not the lowest lows.</a:t>
            </a:r>
          </a:p>
          <a:p>
            <a:endParaRPr lang="en-US" dirty="0"/>
          </a:p>
        </p:txBody>
      </p:sp>
      <p:sp>
        <p:nvSpPr>
          <p:cNvPr id="3" name="Slide Number Placeholder 2">
            <a:extLst>
              <a:ext uri="{FF2B5EF4-FFF2-40B4-BE49-F238E27FC236}">
                <a16:creationId xmlns:a16="http://schemas.microsoft.com/office/drawing/2014/main" id="{10A20817-AED6-5880-82AF-CC719CDE6769}"/>
              </a:ext>
            </a:extLst>
          </p:cNvPr>
          <p:cNvSpPr>
            <a:spLocks noGrp="1"/>
          </p:cNvSpPr>
          <p:nvPr>
            <p:ph type="sldNum" sz="quarter" idx="12"/>
          </p:nvPr>
        </p:nvSpPr>
        <p:spPr/>
        <p:txBody>
          <a:bodyPr/>
          <a:lstStyle/>
          <a:p>
            <a:fld id="{B101D636-9E7C-C74C-8EB7-D8314F3BF320}" type="slidenum">
              <a:rPr lang="en-US" smtClean="0"/>
              <a:t>8</a:t>
            </a:fld>
            <a:endParaRPr lang="en-US"/>
          </a:p>
        </p:txBody>
      </p:sp>
    </p:spTree>
    <p:extLst>
      <p:ext uri="{BB962C8B-B14F-4D97-AF65-F5344CB8AC3E}">
        <p14:creationId xmlns:p14="http://schemas.microsoft.com/office/powerpoint/2010/main" val="134628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99FF3E-A8A1-9B18-EEE5-8FF28ACD564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Price Vs Supply</a:t>
            </a:r>
          </a:p>
        </p:txBody>
      </p:sp>
      <p:sp>
        <p:nvSpPr>
          <p:cNvPr id="2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5B6B1746-D45F-D216-3C8D-AB89CB9A5C3C}"/>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dirty="0"/>
              <a:t>This is a chart plotting the Price of Bitcoin against the Circulating Supply with a trend line cutting through it.  Note that the Y-axis doesn’t start at 0, this is because the minimum value for the supply is 10000000 and starting at 0 would have wasted a lot of space,  to get a better idea of the relationship between these two characteristics, I have edited the chart, so the price increases on a logarithmic scale,  allowing us to see more clearly when the price of the coin is lower.</a:t>
            </a:r>
            <a:endParaRPr lang="en-US" sz="1700"/>
          </a:p>
        </p:txBody>
      </p:sp>
      <p:pic>
        <p:nvPicPr>
          <p:cNvPr id="10" name="Content Placeholder 9" descr="Chart, scatter chart&#10;&#10;Description automatically generated">
            <a:extLst>
              <a:ext uri="{FF2B5EF4-FFF2-40B4-BE49-F238E27FC236}">
                <a16:creationId xmlns:a16="http://schemas.microsoft.com/office/drawing/2014/main" id="{F2977685-DF9A-2DB6-108A-876B6CC75540}"/>
              </a:ext>
            </a:extLst>
          </p:cNvPr>
          <p:cNvPicPr>
            <a:picLocks noGrp="1" noChangeAspect="1"/>
          </p:cNvPicPr>
          <p:nvPr>
            <p:ph idx="1"/>
          </p:nvPr>
        </p:nvPicPr>
        <p:blipFill>
          <a:blip r:embed="rId2"/>
          <a:stretch>
            <a:fillRect/>
          </a:stretch>
        </p:blipFill>
        <p:spPr>
          <a:xfrm>
            <a:off x="4654296" y="1280217"/>
            <a:ext cx="6903720" cy="4297566"/>
          </a:xfrm>
          <a:prstGeom prst="rect">
            <a:avLst/>
          </a:prstGeom>
        </p:spPr>
      </p:pic>
      <p:sp>
        <p:nvSpPr>
          <p:cNvPr id="3" name="Slide Number Placeholder 2">
            <a:extLst>
              <a:ext uri="{FF2B5EF4-FFF2-40B4-BE49-F238E27FC236}">
                <a16:creationId xmlns:a16="http://schemas.microsoft.com/office/drawing/2014/main" id="{EB2D7ED1-BB93-D0ED-DD45-8753B2E4CF18}"/>
              </a:ext>
            </a:extLst>
          </p:cNvPr>
          <p:cNvSpPr>
            <a:spLocks noGrp="1"/>
          </p:cNvSpPr>
          <p:nvPr>
            <p:ph type="sldNum" sz="quarter" idx="12"/>
          </p:nvPr>
        </p:nvSpPr>
        <p:spPr/>
        <p:txBody>
          <a:bodyPr/>
          <a:lstStyle/>
          <a:p>
            <a:fld id="{B101D636-9E7C-C74C-8EB7-D8314F3BF320}" type="slidenum">
              <a:rPr lang="en-US" smtClean="0"/>
              <a:t>9</a:t>
            </a:fld>
            <a:endParaRPr lang="en-US"/>
          </a:p>
        </p:txBody>
      </p:sp>
    </p:spTree>
    <p:extLst>
      <p:ext uri="{BB962C8B-B14F-4D97-AF65-F5344CB8AC3E}">
        <p14:creationId xmlns:p14="http://schemas.microsoft.com/office/powerpoint/2010/main" val="2693995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5535</TotalTime>
  <Words>1523</Words>
  <Application>Microsoft Macintosh PowerPoint</Application>
  <PresentationFormat>Widescreen</PresentationFormat>
  <Paragraphs>288</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Courier New</vt:lpstr>
      <vt:lpstr>Office Theme</vt:lpstr>
      <vt:lpstr>Bitcoin/Crypto Analysis</vt:lpstr>
      <vt:lpstr>Table of Contents</vt:lpstr>
      <vt:lpstr>What are we looking for?</vt:lpstr>
      <vt:lpstr>Key Terms</vt:lpstr>
      <vt:lpstr>The Data</vt:lpstr>
      <vt:lpstr>Data After Cleaning</vt:lpstr>
      <vt:lpstr>Is there a good time of year to invest in Bitcoin?</vt:lpstr>
      <vt:lpstr>Further Investigation</vt:lpstr>
      <vt:lpstr>Price Vs Supply</vt:lpstr>
      <vt:lpstr>Price v Supply Correlation</vt:lpstr>
      <vt:lpstr>Is the Price the Highest when Market Cap is Highest?</vt:lpstr>
      <vt:lpstr>How is Bitcoin Performing in Comparison to Other Popular Coins </vt:lpstr>
      <vt:lpstr>Line Graphs to show the Price of Crypto Coins </vt:lpstr>
      <vt:lpstr>Correlation Coefficient Matrix</vt:lpstr>
      <vt:lpstr>Conclusions</vt:lpstr>
      <vt:lpstr>PowerPoint Presentation</vt:lpstr>
      <vt:lpstr>Performance against other Crypto Coins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Bitcoin/Crypto Analysis</dc:title>
  <dc:creator>thomas wasnidge</dc:creator>
  <cp:lastModifiedBy>thomas wasnidge</cp:lastModifiedBy>
  <cp:revision>7</cp:revision>
  <dcterms:created xsi:type="dcterms:W3CDTF">2022-05-30T18:25:13Z</dcterms:created>
  <dcterms:modified xsi:type="dcterms:W3CDTF">2022-06-09T19:21:49Z</dcterms:modified>
</cp:coreProperties>
</file>