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oter Placeholder 4"/>
          <p:cNvSpPr txBox="1"/>
          <p:nvPr/>
        </p:nvSpPr>
        <p:spPr>
          <a:xfrm>
            <a:off x="4084319" y="266373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SOLELY FOR PURPOSES OF FORAGE WORK EXPERIENCE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Footer Placeholder 4"/>
          <p:cNvSpPr txBox="1"/>
          <p:nvPr/>
        </p:nvSpPr>
        <p:spPr>
          <a:xfrm>
            <a:off x="4084319" y="41155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SOLELY FOR PURPOSES OF FORAGE WORK EXPERIENCE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 algn="ctr">
              <a:defRPr sz="6000"/>
            </a:pPr>
            <a:r>
              <a:t>Ticket Booking Analysis</a:t>
            </a:r>
          </a:p>
        </p:txBody>
      </p:sp>
      <p:sp>
        <p:nvSpPr>
          <p:cNvPr id="97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British Airways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Analysis</a:t>
            </a:r>
          </a:p>
        </p:txBody>
      </p:sp>
      <p:sp>
        <p:nvSpPr>
          <p:cNvPr id="100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Data of 50,000 was analyzed to develop a model that can predict ticket booking.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Key factors analyzed:</a:t>
            </a:r>
          </a:p>
          <a:p>
            <a:pPr marL="428449" indent="-290146" defTabSz="452627">
              <a:lnSpc>
                <a:spcPct val="100000"/>
              </a:lnSpc>
              <a:spcBef>
                <a:spcPts val="0"/>
              </a:spcBef>
              <a:buFont typeface="Courier"/>
              <a:defRPr sz="1485">
                <a:latin typeface="Arial"/>
                <a:ea typeface="Arial"/>
                <a:cs typeface="Arial"/>
                <a:sym typeface="Arial"/>
              </a:defRPr>
            </a:pPr>
            <a:r>
              <a:t>num_passengers = number of passengers travelling</a:t>
            </a:r>
          </a:p>
          <a:p>
            <a:pPr marL="428449" indent="-290146" defTabSz="452627">
              <a:lnSpc>
                <a:spcPct val="100000"/>
              </a:lnSpc>
              <a:spcBef>
                <a:spcPts val="0"/>
              </a:spcBef>
              <a:buFont typeface="Courier"/>
              <a:defRPr sz="1485">
                <a:latin typeface="Arial"/>
                <a:ea typeface="Arial"/>
                <a:cs typeface="Arial"/>
                <a:sym typeface="Arial"/>
              </a:defRPr>
            </a:pPr>
            <a:r>
              <a:t>sales_channel = sales channel booking was made on</a:t>
            </a:r>
          </a:p>
          <a:p>
            <a:pPr marL="428449" indent="-290146" defTabSz="452627">
              <a:lnSpc>
                <a:spcPct val="100000"/>
              </a:lnSpc>
              <a:spcBef>
                <a:spcPts val="0"/>
              </a:spcBef>
              <a:buFont typeface="Courier"/>
              <a:defRPr sz="1485">
                <a:latin typeface="Arial"/>
                <a:ea typeface="Arial"/>
                <a:cs typeface="Arial"/>
                <a:sym typeface="Arial"/>
              </a:defRPr>
            </a:pPr>
            <a:r>
              <a:t>trip_type = trip Type (Round Trip, One Way, Circle Trip)</a:t>
            </a:r>
          </a:p>
          <a:p>
            <a:pPr marL="428449" indent="-290146" defTabSz="452627">
              <a:lnSpc>
                <a:spcPct val="100000"/>
              </a:lnSpc>
              <a:spcBef>
                <a:spcPts val="0"/>
              </a:spcBef>
              <a:buFont typeface="Courier"/>
              <a:defRPr sz="1485">
                <a:latin typeface="Arial"/>
                <a:ea typeface="Arial"/>
                <a:cs typeface="Arial"/>
                <a:sym typeface="Arial"/>
              </a:defRPr>
            </a:pPr>
            <a:r>
              <a:t>purchase_lead = number of days between travel date and booking date</a:t>
            </a:r>
          </a:p>
          <a:p>
            <a:pPr marL="428449" indent="-290146" defTabSz="452627">
              <a:lnSpc>
                <a:spcPct val="100000"/>
              </a:lnSpc>
              <a:spcBef>
                <a:spcPts val="0"/>
              </a:spcBef>
              <a:buFont typeface="Courier"/>
              <a:defRPr sz="1485">
                <a:latin typeface="Arial"/>
                <a:ea typeface="Arial"/>
                <a:cs typeface="Arial"/>
                <a:sym typeface="Arial"/>
              </a:defRPr>
            </a:pPr>
            <a:r>
              <a:t>length_of_stay = number of days spent at destination</a:t>
            </a:r>
          </a:p>
          <a:p>
            <a:pPr marL="428449" indent="-290146" defTabSz="452627">
              <a:lnSpc>
                <a:spcPct val="100000"/>
              </a:lnSpc>
              <a:spcBef>
                <a:spcPts val="0"/>
              </a:spcBef>
              <a:buFont typeface="Courier"/>
              <a:defRPr sz="1485">
                <a:latin typeface="Arial"/>
                <a:ea typeface="Arial"/>
                <a:cs typeface="Arial"/>
                <a:sym typeface="Arial"/>
              </a:defRPr>
            </a:pPr>
            <a:r>
              <a:t>flight_hour = hour of flight departure</a:t>
            </a:r>
          </a:p>
          <a:p>
            <a:pPr marL="428449" indent="-290146" defTabSz="452627">
              <a:lnSpc>
                <a:spcPct val="100000"/>
              </a:lnSpc>
              <a:spcBef>
                <a:spcPts val="0"/>
              </a:spcBef>
              <a:buFont typeface="Courier"/>
              <a:defRPr sz="1485">
                <a:latin typeface="Arial"/>
                <a:ea typeface="Arial"/>
                <a:cs typeface="Arial"/>
                <a:sym typeface="Arial"/>
              </a:defRPr>
            </a:pPr>
            <a:r>
              <a:t>flight_day = day of week of flight departure</a:t>
            </a:r>
          </a:p>
          <a:p>
            <a:pPr marL="428449" indent="-290146" defTabSz="452627">
              <a:lnSpc>
                <a:spcPct val="100000"/>
              </a:lnSpc>
              <a:spcBef>
                <a:spcPts val="0"/>
              </a:spcBef>
              <a:buFont typeface="Courier"/>
              <a:defRPr sz="1485">
                <a:latin typeface="Arial"/>
                <a:ea typeface="Arial"/>
                <a:cs typeface="Arial"/>
                <a:sym typeface="Arial"/>
              </a:defRPr>
            </a:pPr>
            <a:r>
              <a:t>route = origin -&gt; destination flight route</a:t>
            </a:r>
          </a:p>
          <a:p>
            <a:pPr marL="428449" indent="-290146" defTabSz="452627">
              <a:lnSpc>
                <a:spcPct val="100000"/>
              </a:lnSpc>
              <a:spcBef>
                <a:spcPts val="0"/>
              </a:spcBef>
              <a:buFont typeface="Courier"/>
              <a:defRPr sz="1485">
                <a:latin typeface="Arial"/>
                <a:ea typeface="Arial"/>
                <a:cs typeface="Arial"/>
                <a:sym typeface="Arial"/>
              </a:defRPr>
            </a:pPr>
            <a:r>
              <a:t>booking_origin = country from where booking was made</a:t>
            </a:r>
          </a:p>
          <a:p>
            <a:pPr marL="428449" indent="-290146" defTabSz="452627">
              <a:lnSpc>
                <a:spcPct val="100000"/>
              </a:lnSpc>
              <a:spcBef>
                <a:spcPts val="0"/>
              </a:spcBef>
              <a:buFont typeface="Courier"/>
              <a:defRPr sz="1485">
                <a:latin typeface="Arial"/>
                <a:ea typeface="Arial"/>
                <a:cs typeface="Arial"/>
                <a:sym typeface="Arial"/>
              </a:defRPr>
            </a:pPr>
            <a:r>
              <a:t>wants_extra_baggage = if the customer wanted extra baggage in the booking</a:t>
            </a:r>
          </a:p>
          <a:p>
            <a:pPr marL="428449" indent="-290146" defTabSz="452627">
              <a:lnSpc>
                <a:spcPct val="100000"/>
              </a:lnSpc>
              <a:spcBef>
                <a:spcPts val="0"/>
              </a:spcBef>
              <a:buFont typeface="Courier"/>
              <a:defRPr sz="1485">
                <a:latin typeface="Arial"/>
                <a:ea typeface="Arial"/>
                <a:cs typeface="Arial"/>
                <a:sym typeface="Arial"/>
              </a:defRPr>
            </a:pPr>
            <a:r>
              <a:t>wants_preferred_seat = if the customer wanted a preferred seat in the booking</a:t>
            </a:r>
          </a:p>
          <a:p>
            <a:pPr marL="428449" indent="-290146" defTabSz="452627">
              <a:lnSpc>
                <a:spcPct val="100000"/>
              </a:lnSpc>
              <a:spcBef>
                <a:spcPts val="0"/>
              </a:spcBef>
              <a:buFont typeface="Courier"/>
              <a:defRPr sz="1485">
                <a:latin typeface="Arial"/>
                <a:ea typeface="Arial"/>
                <a:cs typeface="Arial"/>
                <a:sym typeface="Arial"/>
              </a:defRPr>
            </a:pPr>
            <a:r>
              <a:t>wants_in_flight_meals = if the customer wanted in-flight meals in the booking</a:t>
            </a:r>
          </a:p>
          <a:p>
            <a:pPr marL="428449" indent="-290146" defTabSz="452627">
              <a:lnSpc>
                <a:spcPct val="100000"/>
              </a:lnSpc>
              <a:spcBef>
                <a:spcPts val="0"/>
              </a:spcBef>
              <a:buFont typeface="Courier"/>
              <a:defRPr sz="1485">
                <a:latin typeface="Arial"/>
                <a:ea typeface="Arial"/>
                <a:cs typeface="Arial"/>
                <a:sym typeface="Arial"/>
              </a:defRPr>
            </a:pPr>
            <a:r>
              <a:t>flight_duration = total duration of flight (in hours)</a:t>
            </a:r>
          </a:p>
          <a:p>
            <a:pPr marL="428449" indent="-290146" defTabSz="452627">
              <a:lnSpc>
                <a:spcPct val="100000"/>
              </a:lnSpc>
              <a:spcBef>
                <a:spcPts val="0"/>
              </a:spcBef>
              <a:buFont typeface="Courier"/>
              <a:defRPr sz="1485">
                <a:latin typeface="Arial"/>
                <a:ea typeface="Arial"/>
                <a:cs typeface="Arial"/>
                <a:sym typeface="Arial"/>
              </a:defRPr>
            </a:pPr>
            <a:r>
              <a:t>booking_complete = flag indicating if the customer completed the booking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Majority of passengers do not book their tickets pre fligh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Majority of passengers do not book their tickets pre flight.</a:t>
            </a:r>
          </a:p>
        </p:txBody>
      </p:sp>
      <p:pic>
        <p:nvPicPr>
          <p:cNvPr id="103" name="imballanced_data.png" descr="imballanced_data.png"/>
          <p:cNvPicPr>
            <a:picLocks noChangeAspect="1"/>
          </p:cNvPicPr>
          <p:nvPr/>
        </p:nvPicPr>
        <p:blipFill>
          <a:blip r:embed="rId2">
            <a:extLst/>
          </a:blip>
          <a:srcRect l="3831" t="0" r="0" b="17958"/>
          <a:stretch>
            <a:fillRect/>
          </a:stretch>
        </p:blipFill>
        <p:spPr>
          <a:xfrm>
            <a:off x="2541984" y="1766506"/>
            <a:ext cx="7108165" cy="4469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07" name="sales_channel.png" descr="sales_chann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202" y="2011"/>
            <a:ext cx="10243596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ubtitle"/>
          <p:cNvSpPr txBox="1"/>
          <p:nvPr>
            <p:ph type="subTitle" sz="quarter" idx="1"/>
          </p:nvPr>
        </p:nvSpPr>
        <p:spPr>
          <a:xfrm>
            <a:off x="1523999" y="1606515"/>
            <a:ext cx="9144001" cy="16557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10" name="trip_type.png" descr="trip_typ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6158" y="-1"/>
            <a:ext cx="6959684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14" name="most_valuabe_leads.png" descr="most_valuabe_lead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549" y="122661"/>
            <a:ext cx="10502901" cy="661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We train multiple classification model to our initial data which had been divided in to training and testing set.…"/>
          <p:cNvSpPr txBox="1"/>
          <p:nvPr/>
        </p:nvSpPr>
        <p:spPr>
          <a:xfrm>
            <a:off x="482851" y="393490"/>
            <a:ext cx="11226297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/>
            <a:r>
              <a:t>We train multiple classification model to our initial data which had been divided in to training and testing set.</a:t>
            </a:r>
          </a:p>
          <a:p>
            <a:pPr/>
            <a:r>
              <a:t>We observed that RandomForestClassifier model performed the best among others with a f1 score of 0.96.</a:t>
            </a:r>
          </a:p>
        </p:txBody>
      </p:sp>
      <p:pic>
        <p:nvPicPr>
          <p:cNvPr id="117" name="performance.png" descr="performan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5111" y="1532090"/>
            <a:ext cx="7565483" cy="51348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