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99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4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6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981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6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8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1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3" name="Picture 2" descr="一張含有 鮮豔, 圓形 的圖片&#10;&#10;自動產生的描述">
            <a:extLst>
              <a:ext uri="{FF2B5EF4-FFF2-40B4-BE49-F238E27FC236}">
                <a16:creationId xmlns:a16="http://schemas.microsoft.com/office/drawing/2014/main" id="{E4B5ACC9-06D8-330D-D37B-0BBB4884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31" r="11895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9E6C70-4256-FB55-AEAB-9C9403595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altLang="zh-TW" sz="6000"/>
              <a:t>LwM2M </a:t>
            </a:r>
            <a:r>
              <a:rPr lang="zh-TW" altLang="en-US" sz="6000"/>
              <a:t>協議</a:t>
            </a:r>
          </a:p>
        </p:txBody>
      </p:sp>
    </p:spTree>
    <p:extLst>
      <p:ext uri="{BB962C8B-B14F-4D97-AF65-F5344CB8AC3E}">
        <p14:creationId xmlns:p14="http://schemas.microsoft.com/office/powerpoint/2010/main" val="3797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00D86-25D9-3BBD-73DF-93187A18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LwM2M </a:t>
            </a:r>
            <a:r>
              <a:rPr lang="zh-TW" altLang="en-US" dirty="0"/>
              <a:t>伺服器功能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396E8-2BD3-4BEA-5A01-CDACBFDD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65079"/>
            <a:ext cx="8770571" cy="4396299"/>
          </a:xfrm>
        </p:spPr>
        <p:txBody>
          <a:bodyPr>
            <a:normAutofit/>
          </a:bodyPr>
          <a:lstStyle/>
          <a:p>
            <a:r>
              <a:rPr lang="zh-TW" altLang="en-US" dirty="0"/>
              <a:t>設備註冊與生命周期管理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註冊 </a:t>
            </a:r>
            <a:r>
              <a:rPr lang="en-US" altLang="zh-TW" dirty="0"/>
              <a:t>(Registration)</a:t>
            </a:r>
            <a:r>
              <a:rPr lang="zh-TW" altLang="en-US" dirty="0"/>
              <a:t>、註銷 </a:t>
            </a:r>
            <a:r>
              <a:rPr lang="en-US" altLang="zh-TW" dirty="0"/>
              <a:t>(Deregister)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更新註冊 </a:t>
            </a:r>
            <a:r>
              <a:rPr lang="en-US" altLang="zh-TW" dirty="0"/>
              <a:t>(Update Registration):</a:t>
            </a:r>
            <a:r>
              <a:rPr lang="zh-TW" altLang="en-US" dirty="0"/>
              <a:t>定期向伺服器發送更新請求，保持註冊有效</a:t>
            </a:r>
            <a:endParaRPr lang="en-US" altLang="zh-TW" dirty="0"/>
          </a:p>
          <a:p>
            <a:r>
              <a:rPr lang="zh-TW" altLang="en-US" dirty="0"/>
              <a:t>資源操作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 </a:t>
            </a:r>
            <a:r>
              <a:rPr lang="en-US" altLang="zh-TW" dirty="0"/>
              <a:t>(Read)</a:t>
            </a:r>
            <a:r>
              <a:rPr lang="zh-TW" altLang="en-US" dirty="0"/>
              <a:t>、寫入 </a:t>
            </a:r>
            <a:r>
              <a:rPr lang="en-US" altLang="zh-TW" dirty="0"/>
              <a:t>(Write):</a:t>
            </a:r>
            <a:r>
              <a:rPr lang="zh-TW" altLang="en-US" dirty="0"/>
              <a:t> 發送讀取和寫入請求，操作設備資源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觸發 </a:t>
            </a:r>
            <a:r>
              <a:rPr lang="en-US" altLang="zh-TW" dirty="0"/>
              <a:t>(Execute):</a:t>
            </a:r>
            <a:r>
              <a:rPr lang="zh-TW" altLang="en-US" dirty="0"/>
              <a:t> 發送觸發後設備執行某個動作，例如</a:t>
            </a:r>
            <a:r>
              <a:rPr lang="en-US" altLang="zh-TW" dirty="0"/>
              <a:t>: </a:t>
            </a:r>
            <a:r>
              <a:rPr lang="zh-TW" altLang="en-US" dirty="0"/>
              <a:t>重啟設備、開關設備</a:t>
            </a:r>
            <a:endParaRPr lang="en-US" altLang="zh-TW" dirty="0"/>
          </a:p>
          <a:p>
            <a:r>
              <a:rPr lang="zh-TW" altLang="en-US" dirty="0"/>
              <a:t>訂閱與通知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觀察 </a:t>
            </a:r>
            <a:r>
              <a:rPr lang="en-US" altLang="zh-TW" dirty="0"/>
              <a:t>(Observe):</a:t>
            </a:r>
            <a:r>
              <a:rPr lang="zh-TW" altLang="en-US" dirty="0"/>
              <a:t> 伺服器訂閱設備某個資源的變化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接收通知 </a:t>
            </a:r>
            <a:r>
              <a:rPr lang="en-US" altLang="zh-TW" dirty="0"/>
              <a:t>(Notify):</a:t>
            </a:r>
            <a:r>
              <a:rPr lang="zh-TW" altLang="en-US" dirty="0"/>
              <a:t> 當資源的值發生變化時，設備主動向伺服器通知變更</a:t>
            </a:r>
          </a:p>
        </p:txBody>
      </p:sp>
    </p:spTree>
    <p:extLst>
      <p:ext uri="{BB962C8B-B14F-4D97-AF65-F5344CB8AC3E}">
        <p14:creationId xmlns:p14="http://schemas.microsoft.com/office/powerpoint/2010/main" val="361916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E212A-4C15-85EB-5C78-AD3F61F0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DBFAD-6F0E-AA63-6F81-85661420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伺服器向客戶端發送 </a:t>
            </a:r>
            <a:r>
              <a:rPr lang="en-US" altLang="zh-TW" dirty="0"/>
              <a:t>PUT </a:t>
            </a:r>
            <a:r>
              <a:rPr lang="zh-TW" altLang="en-US" dirty="0"/>
              <a:t>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資料內容 </a:t>
            </a:r>
            <a:r>
              <a:rPr lang="en-US" altLang="zh-TW" dirty="0"/>
              <a:t>Payload: value</a:t>
            </a:r>
          </a:p>
          <a:p>
            <a:r>
              <a:rPr lang="zh-TW" altLang="en-US" dirty="0"/>
              <a:t>客戶端接收請求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自定義操作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寫入資料</a:t>
            </a:r>
          </a:p>
          <a:p>
            <a:r>
              <a:rPr lang="zh-TW" altLang="en-US" dirty="0"/>
              <a:t>客戶端向伺服器發送 </a:t>
            </a:r>
            <a:r>
              <a:rPr lang="en-US" altLang="zh-TW" dirty="0"/>
              <a:t>ACK </a:t>
            </a:r>
            <a:r>
              <a:rPr lang="zh-TW" altLang="en-US" dirty="0"/>
              <a:t>回復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回復資源 </a:t>
            </a:r>
            <a:r>
              <a:rPr lang="en-US" altLang="zh-TW" dirty="0"/>
              <a:t>Uri-Path: /a/b/c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B21D561-D8EC-F57E-61F9-C6FDC311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8401"/>
            <a:ext cx="1219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3292C-1E08-F968-D14F-C9B6F255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BC66</a:t>
            </a:r>
            <a:r>
              <a:rPr lang="zh-TW" altLang="en-US" dirty="0"/>
              <a:t> </a:t>
            </a:r>
            <a:r>
              <a:rPr lang="en-US" altLang="zh-TW" dirty="0"/>
              <a:t>AT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4523C-4FBA-EA7B-4AE3-7540E916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// </a:t>
            </a:r>
            <a:r>
              <a:rPr lang="zh-TW" altLang="en-US" dirty="0">
                <a:latin typeface="Consolas" panose="020B0609020204030204" pitchFamily="49" charset="0"/>
              </a:rPr>
              <a:t>接收到伺服器的寫入請求，資料內容為 </a:t>
            </a:r>
            <a:r>
              <a:rPr lang="en-US" altLang="zh-TW" dirty="0">
                <a:latin typeface="Consolas" panose="020B0609020204030204" pitchFamily="49" charset="0"/>
              </a:rPr>
              <a:t>"5155454354454C"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+QLWURC: "write",36560,9,0,0,2,7,"5155454354454C",0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// </a:t>
            </a:r>
            <a:r>
              <a:rPr lang="zh-TW" altLang="en-US" dirty="0">
                <a:latin typeface="Consolas" panose="020B0609020204030204" pitchFamily="49" charset="0"/>
              </a:rPr>
              <a:t>回復寫入請求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AT+QLWWRRSP=36560,2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OK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+QLWWRRSP: 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6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BF07F-FC59-FA76-F28D-6FF4996E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A7F25-7160-6480-24F2-9F463A49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伺服器向客戶端發送 </a:t>
            </a:r>
            <a:r>
              <a:rPr lang="en-US" altLang="zh-TW" dirty="0"/>
              <a:t>GET </a:t>
            </a:r>
            <a:r>
              <a:rPr lang="zh-TW" altLang="en-US" dirty="0"/>
              <a:t>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r>
              <a:rPr lang="zh-TW" altLang="en-US" dirty="0"/>
              <a:t>客戶端接收請求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自定義操作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讀取資料</a:t>
            </a:r>
          </a:p>
          <a:p>
            <a:r>
              <a:rPr lang="zh-TW" altLang="en-US" dirty="0"/>
              <a:t>客戶端向伺服器發送 </a:t>
            </a:r>
            <a:r>
              <a:rPr lang="en-US" altLang="zh-TW" dirty="0"/>
              <a:t>ACK </a:t>
            </a:r>
            <a:r>
              <a:rPr lang="zh-TW" altLang="en-US" dirty="0"/>
              <a:t>回復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回復資源 </a:t>
            </a:r>
            <a:r>
              <a:rPr lang="en-US" altLang="zh-TW" dirty="0"/>
              <a:t>Uri-Path: /a/b/c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資料內容 </a:t>
            </a:r>
            <a:r>
              <a:rPr lang="en-US" altLang="zh-TW" dirty="0"/>
              <a:t>Payload: value</a:t>
            </a:r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7538AF7-9CEB-0642-1615-E1BEE69D8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876"/>
            <a:ext cx="12192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9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F58EE-A23A-0AC1-CFBD-58269753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BC66</a:t>
            </a:r>
            <a:r>
              <a:rPr lang="zh-TW" altLang="en-US" dirty="0"/>
              <a:t> </a:t>
            </a:r>
            <a:r>
              <a:rPr lang="en-US" altLang="zh-TW" dirty="0"/>
              <a:t>AT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8C0FA2-4255-6FB9-1EA1-FB92EE29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// </a:t>
            </a:r>
            <a:r>
              <a:rPr lang="zh-TW" altLang="en-US" dirty="0">
                <a:latin typeface="Consolas" panose="020B0609020204030204" pitchFamily="49" charset="0"/>
              </a:rPr>
              <a:t>接收到伺服器的讀取請求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+QLWURC: "read",62953,9,0,0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// </a:t>
            </a:r>
            <a:r>
              <a:rPr lang="zh-TW" altLang="en-US" dirty="0">
                <a:latin typeface="Consolas" panose="020B0609020204030204" pitchFamily="49" charset="0"/>
              </a:rPr>
              <a:t>回復讀取請求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AT+QLWRDRSP=62953,1,9,0,0,1,5,"abcde",0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OK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+QLWRDRSP: 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8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E852E-397B-7B2E-7427-9C0CD645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Execute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5048D-3BA5-C52B-830B-158C2A1E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伺服器向客戶端發送 </a:t>
            </a:r>
            <a:r>
              <a:rPr lang="en-US" altLang="zh-TW" dirty="0"/>
              <a:t>POST </a:t>
            </a:r>
            <a:r>
              <a:rPr lang="zh-TW" altLang="en-US" dirty="0"/>
              <a:t>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r>
              <a:rPr lang="zh-TW" altLang="en-US" dirty="0"/>
              <a:t>客戶端執行操作</a:t>
            </a:r>
          </a:p>
          <a:p>
            <a:r>
              <a:rPr lang="zh-TW" altLang="en-US" dirty="0"/>
              <a:t>客戶端向伺服器發送 </a:t>
            </a:r>
            <a:r>
              <a:rPr lang="en-US" altLang="zh-TW" dirty="0"/>
              <a:t>ACK </a:t>
            </a:r>
            <a:r>
              <a:rPr lang="zh-TW" altLang="en-US" dirty="0"/>
              <a:t>回復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回復資源 </a:t>
            </a:r>
            <a:r>
              <a:rPr lang="en-US" altLang="zh-TW" dirty="0"/>
              <a:t>Uri-Path: /a/b/c</a:t>
            </a:r>
            <a:endParaRPr lang="zh-TW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89F0F13-4E0B-6EB2-E4B2-2A6CD5B92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039"/>
            <a:ext cx="121920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1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00212-3B17-98E9-9319-B188E795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Execute BC66</a:t>
            </a:r>
            <a:r>
              <a:rPr lang="zh-TW" altLang="en-US" dirty="0"/>
              <a:t> </a:t>
            </a:r>
            <a:r>
              <a:rPr lang="en-US" altLang="zh-TW" dirty="0"/>
              <a:t>AT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B9AD1-607B-684B-C2FE-0CE11434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// </a:t>
            </a:r>
            <a:r>
              <a:rPr lang="zh-TW" altLang="en-US" dirty="0"/>
              <a:t>接收到伺服器的執行請求</a:t>
            </a:r>
            <a:endParaRPr lang="en-US" altLang="zh-TW" dirty="0"/>
          </a:p>
          <a:p>
            <a:r>
              <a:rPr lang="en-US" altLang="zh-TW" dirty="0"/>
              <a:t>+QLWURC: "execute",39040,15,0,5</a:t>
            </a:r>
          </a:p>
          <a:p>
            <a:r>
              <a:rPr lang="en-US" altLang="zh-TW" dirty="0"/>
              <a:t>// </a:t>
            </a:r>
            <a:r>
              <a:rPr lang="zh-TW" altLang="en-US" dirty="0"/>
              <a:t>回復執行請求</a:t>
            </a:r>
          </a:p>
          <a:p>
            <a:r>
              <a:rPr lang="en-US" altLang="zh-TW" dirty="0"/>
              <a:t>AT+QLWEXERSP=39040,2</a:t>
            </a:r>
            <a:endParaRPr lang="zh-TW" altLang="en-US" dirty="0"/>
          </a:p>
          <a:p>
            <a:r>
              <a:rPr lang="en-US" altLang="zh-TW" dirty="0"/>
              <a:t>OK</a:t>
            </a:r>
          </a:p>
          <a:p>
            <a:endParaRPr lang="en-US" altLang="zh-TW" dirty="0"/>
          </a:p>
          <a:p>
            <a:r>
              <a:rPr lang="en-US" altLang="zh-TW" dirty="0"/>
              <a:t>+QLWEXERSP: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59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E585D-C6CD-6D74-BD77-B67707BB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89" y="-480665"/>
            <a:ext cx="8770571" cy="1345269"/>
          </a:xfrm>
        </p:spPr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Observe &amp; </a:t>
            </a:r>
            <a:r>
              <a:rPr lang="zh-TW" altLang="en-US" dirty="0"/>
              <a:t>通知 </a:t>
            </a:r>
            <a:r>
              <a:rPr lang="en-US" altLang="zh-TW" dirty="0"/>
              <a:t>Notify</a:t>
            </a:r>
            <a:endParaRPr lang="zh-TW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89250A7-CBCC-E941-337B-009C12D79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89" y="882468"/>
            <a:ext cx="9839822" cy="59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4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416A4-501B-89A7-EEE9-29779386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Observe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CE795-B1FF-DA48-6EAF-128DEEB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當伺服器想要監控客戶端的資源變化時，可以向客戶端發送 觀察 </a:t>
            </a:r>
            <a:r>
              <a:rPr lang="en-US" altLang="zh-TW" dirty="0"/>
              <a:t>(Observe) </a:t>
            </a:r>
            <a:r>
              <a:rPr lang="zh-TW" altLang="en-US" dirty="0"/>
              <a:t>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POST </a:t>
            </a:r>
            <a:r>
              <a:rPr lang="zh-TW" altLang="en-US" dirty="0"/>
              <a:t>請求，會在 </a:t>
            </a:r>
            <a:r>
              <a:rPr lang="en-US" altLang="zh-TW" dirty="0"/>
              <a:t>Option </a:t>
            </a:r>
            <a:r>
              <a:rPr lang="zh-TW" altLang="en-US" dirty="0"/>
              <a:t>中帶上 </a:t>
            </a:r>
            <a:r>
              <a:rPr lang="en-US" altLang="zh-TW" dirty="0"/>
              <a:t>Observe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r>
              <a:rPr lang="zh-TW" altLang="en-US" dirty="0"/>
              <a:t>客戶端向伺服器發送 </a:t>
            </a:r>
            <a:r>
              <a:rPr lang="en-US" altLang="zh-TW" dirty="0"/>
              <a:t>ACK </a:t>
            </a:r>
            <a:r>
              <a:rPr lang="zh-TW" altLang="en-US" dirty="0"/>
              <a:t>回復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回復資源 </a:t>
            </a:r>
            <a:r>
              <a:rPr lang="en-US" altLang="zh-TW" dirty="0"/>
              <a:t>Uri-Path: /a/b/c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資料內容 </a:t>
            </a:r>
            <a:r>
              <a:rPr lang="en-US" altLang="zh-TW" dirty="0"/>
              <a:t>Payload: value</a:t>
            </a:r>
            <a:endParaRPr lang="zh-TW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2BFEE6A-FE4A-B5CF-2810-8A4889FE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039"/>
            <a:ext cx="121920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9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21E9E-4121-7BB3-DB98-0194B0B9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接收通知 </a:t>
            </a:r>
            <a:r>
              <a:rPr lang="en-US" altLang="zh-TW" dirty="0"/>
              <a:t>Notify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73C35-46BE-6FF7-BEF7-7562AA02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當資源變化時，客戶端向伺服器發送 通知 </a:t>
            </a:r>
            <a:r>
              <a:rPr lang="en-US" altLang="zh-TW" dirty="0"/>
              <a:t>(Notify)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Content </a:t>
            </a:r>
            <a:r>
              <a:rPr lang="zh-TW" altLang="en-US" dirty="0"/>
              <a:t>消息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資料內容 </a:t>
            </a:r>
            <a:r>
              <a:rPr lang="en-US" altLang="zh-TW" dirty="0"/>
              <a:t>Payload: value</a:t>
            </a:r>
          </a:p>
          <a:p>
            <a:r>
              <a:rPr lang="zh-TW" altLang="en-US" dirty="0"/>
              <a:t>伺服器接收通知，回應空的 </a:t>
            </a:r>
            <a:r>
              <a:rPr lang="en-US" altLang="zh-TW" dirty="0"/>
              <a:t>ACK </a:t>
            </a:r>
            <a:r>
              <a:rPr lang="zh-TW" altLang="en-US" dirty="0"/>
              <a:t>消息，表示接收成功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83C6516-5A28-2611-ADED-F4733DEBB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0151"/>
            <a:ext cx="12192000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4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82F0E-8B08-0178-A973-6F2E9BE4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LwM2M </a:t>
            </a:r>
            <a:r>
              <a:rPr lang="zh-TW" altLang="en-US" dirty="0"/>
              <a:t>客戶端伺服器連線方案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35975-3AF4-3158-1E4A-5837EEAA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直接連線</a:t>
            </a:r>
            <a:r>
              <a:rPr lang="en-US" altLang="zh-TW" dirty="0"/>
              <a:t>: </a:t>
            </a:r>
            <a:r>
              <a:rPr lang="zh-TW" altLang="en-US" dirty="0"/>
              <a:t>設備直接連線到 </a:t>
            </a:r>
            <a:r>
              <a:rPr lang="en-US" altLang="zh-TW" dirty="0"/>
              <a:t>LwM2M Server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不需要建置引導伺服器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設備直接連線到主伺服器，速度較快</a:t>
            </a:r>
            <a:endParaRPr lang="en-US" altLang="zh-TW" dirty="0"/>
          </a:p>
          <a:p>
            <a:r>
              <a:rPr lang="zh-TW" altLang="en-US" dirty="0"/>
              <a:t>引導連線</a:t>
            </a:r>
            <a:r>
              <a:rPr lang="en-US" altLang="zh-TW" dirty="0"/>
              <a:t>: </a:t>
            </a:r>
            <a:r>
              <a:rPr lang="zh-TW" altLang="en-US" dirty="0"/>
              <a:t>設備先連線到 引導伺服器，再連線到引導指定的 </a:t>
            </a:r>
            <a:r>
              <a:rPr lang="en-US" altLang="zh-TW" dirty="0"/>
              <a:t>LwM2M Server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支持在運營過程中更改伺服器資訊，無需現場干預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設備只需要連接 </a:t>
            </a:r>
            <a:r>
              <a:rPr lang="en-US" altLang="zh-TW" dirty="0"/>
              <a:t>Bootstrap Server</a:t>
            </a:r>
            <a:r>
              <a:rPr lang="zh-TW" altLang="en-US" dirty="0"/>
              <a:t>，即可獲取所有主伺服器、備份伺服器等資訊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支持不同廠商設備統一配置管理</a:t>
            </a:r>
          </a:p>
        </p:txBody>
      </p:sp>
    </p:spTree>
    <p:extLst>
      <p:ext uri="{BB962C8B-B14F-4D97-AF65-F5344CB8AC3E}">
        <p14:creationId xmlns:p14="http://schemas.microsoft.com/office/powerpoint/2010/main" val="3095286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BCD0B-B84C-8F6F-C981-5B465B98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觀察 </a:t>
            </a:r>
            <a:r>
              <a:rPr lang="en-US" altLang="zh-TW" dirty="0"/>
              <a:t>Observe &amp; </a:t>
            </a:r>
            <a:r>
              <a:rPr lang="zh-TW" altLang="en-US" dirty="0"/>
              <a:t>通知 </a:t>
            </a:r>
            <a:r>
              <a:rPr lang="en-US" altLang="zh-TW" dirty="0"/>
              <a:t>Notify</a:t>
            </a:r>
            <a:br>
              <a:rPr lang="en-US" altLang="zh-TW" dirty="0"/>
            </a:br>
            <a:r>
              <a:rPr lang="en-US" altLang="zh-TW" dirty="0"/>
              <a:t>BC26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 範例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6359A51-CD77-BDC9-A2F4-1B3BB712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Observe </a:t>
            </a:r>
            <a:r>
              <a:rPr lang="zh-TW" altLang="en-US" dirty="0"/>
              <a:t>請求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Notify </a:t>
            </a:r>
            <a:r>
              <a:rPr lang="zh-TW" altLang="en-US" dirty="0"/>
              <a:t>通知</a:t>
            </a:r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0798659-16EC-1278-EE4D-B06574B5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37" y="2947859"/>
            <a:ext cx="6124575" cy="1362075"/>
          </a:xfrm>
          <a:prstGeom prst="rect">
            <a:avLst/>
          </a:prstGeom>
        </p:spPr>
      </p:pic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6177537-84D0-DCB2-6408-02EBFAECF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37" y="4945517"/>
            <a:ext cx="5819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1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71F20-F38F-FE5E-088D-0EEA68BD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直接連線 </a:t>
            </a:r>
            <a:r>
              <a:rPr lang="en-US" altLang="zh-TW" dirty="0"/>
              <a:t>LwM2M Server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B0C7DE-A58D-1E8E-DCFF-6A3AE3E2BD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2" y="2312988"/>
            <a:ext cx="8616396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30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D214B-6663-D7FD-641A-3AB52FE3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引導連線 </a:t>
            </a:r>
            <a:r>
              <a:rPr lang="en-US" altLang="zh-TW" dirty="0"/>
              <a:t>LwM2M Server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69FFC0-9E3D-1395-1CFE-89E39F8FB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20" y="2242650"/>
            <a:ext cx="8658665" cy="43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7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4D34-D569-5CEA-FD7F-F3399A39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LwM2M </a:t>
            </a:r>
            <a:r>
              <a:rPr lang="zh-TW" altLang="en-US" dirty="0"/>
              <a:t>客戶端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CA11E8-0397-A391-FBB3-323FB408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Endpoint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客戶端的唯一識別符，即設備名稱，由客戶端自行設定。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當連線到 引導伺服器 時，會根據 </a:t>
            </a:r>
            <a:r>
              <a:rPr lang="en-US" altLang="zh-TW" dirty="0"/>
              <a:t>Endpoint </a:t>
            </a:r>
            <a:r>
              <a:rPr lang="zh-TW" altLang="en-US" dirty="0"/>
              <a:t>進行辨認並載入相應的設定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註冊時，</a:t>
            </a:r>
            <a:r>
              <a:rPr lang="en-US" altLang="zh-TW" dirty="0"/>
              <a:t>LwM2M Server </a:t>
            </a:r>
            <a:r>
              <a:rPr lang="zh-TW" altLang="en-US" dirty="0"/>
              <a:t>會根據 </a:t>
            </a:r>
            <a:r>
              <a:rPr lang="en-US" altLang="zh-TW" dirty="0"/>
              <a:t>Endpoint </a:t>
            </a:r>
            <a:r>
              <a:rPr lang="zh-TW" altLang="en-US" dirty="0"/>
              <a:t>進行辨認</a:t>
            </a:r>
            <a:endParaRPr lang="en-US" altLang="zh-TW" dirty="0"/>
          </a:p>
          <a:p>
            <a:r>
              <a:rPr lang="en-US" altLang="zh-TW" dirty="0"/>
              <a:t>Lifetime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又稱保持連接與心跳 </a:t>
            </a:r>
            <a:r>
              <a:rPr lang="en-US" altLang="zh-TW" dirty="0"/>
              <a:t>(Keep-Alive)</a:t>
            </a:r>
            <a:r>
              <a:rPr lang="zh-TW" altLang="en-US" dirty="0"/>
              <a:t>，客戶端定期向伺服器發送 </a:t>
            </a:r>
            <a:r>
              <a:rPr lang="en-US" altLang="zh-TW" dirty="0"/>
              <a:t>Update </a:t>
            </a:r>
            <a:r>
              <a:rPr lang="zh-TW" altLang="en-US" dirty="0"/>
              <a:t>消息，以保持註冊狀態並更新狀態（如 </a:t>
            </a:r>
            <a:r>
              <a:rPr lang="en-US" altLang="zh-TW" dirty="0"/>
              <a:t>IP </a:t>
            </a:r>
            <a:r>
              <a:rPr lang="zh-TW" altLang="en-US" dirty="0"/>
              <a:t>地址變更或資源更新）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客戶端需根據配置的生命周期（</a:t>
            </a:r>
            <a:r>
              <a:rPr lang="en-US" altLang="zh-TW" dirty="0"/>
              <a:t>Lifetime</a:t>
            </a:r>
            <a:r>
              <a:rPr lang="zh-TW" altLang="en-US" dirty="0"/>
              <a:t>）設定來發送更新請求</a:t>
            </a:r>
          </a:p>
        </p:txBody>
      </p:sp>
    </p:spTree>
    <p:extLst>
      <p:ext uri="{BB962C8B-B14F-4D97-AF65-F5344CB8AC3E}">
        <p14:creationId xmlns:p14="http://schemas.microsoft.com/office/powerpoint/2010/main" val="37631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2DBBA-7658-5072-43B2-695FD7BC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89" y="-223651"/>
            <a:ext cx="8770571" cy="1345269"/>
          </a:xfrm>
        </p:spPr>
        <p:txBody>
          <a:bodyPr/>
          <a:lstStyle/>
          <a:p>
            <a:r>
              <a:rPr lang="zh-TW" altLang="en-US" dirty="0"/>
              <a:t>客戶端的資源結構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74250C-1955-B336-79BD-9C332FFFC2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" y="1206329"/>
            <a:ext cx="10522368" cy="53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34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16F918-F6E7-AB7A-5524-C237EF6B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dirty="0"/>
              <a:t>物件資源規範</a:t>
            </a:r>
            <a:endParaRPr lang="zh-TW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8CE4E5F-6A54-B757-F2D4-08A817DC2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27533"/>
              </p:ext>
            </p:extLst>
          </p:nvPr>
        </p:nvGraphicFramePr>
        <p:xfrm>
          <a:off x="1086645" y="2644621"/>
          <a:ext cx="10428598" cy="299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24">
                  <a:extLst>
                    <a:ext uri="{9D8B030D-6E8A-4147-A177-3AD203B41FA5}">
                      <a16:colId xmlns:a16="http://schemas.microsoft.com/office/drawing/2014/main" val="1687366860"/>
                    </a:ext>
                  </a:extLst>
                </a:gridCol>
                <a:gridCol w="2277831">
                  <a:extLst>
                    <a:ext uri="{9D8B030D-6E8A-4147-A177-3AD203B41FA5}">
                      <a16:colId xmlns:a16="http://schemas.microsoft.com/office/drawing/2014/main" val="3729912096"/>
                    </a:ext>
                  </a:extLst>
                </a:gridCol>
                <a:gridCol w="4200043">
                  <a:extLst>
                    <a:ext uri="{9D8B030D-6E8A-4147-A177-3AD203B41FA5}">
                      <a16:colId xmlns:a16="http://schemas.microsoft.com/office/drawing/2014/main" val="1458569814"/>
                    </a:ext>
                  </a:extLst>
                </a:gridCol>
              </a:tblGrid>
              <a:tr h="425546">
                <a:tc>
                  <a:txBody>
                    <a:bodyPr/>
                    <a:lstStyle/>
                    <a:p>
                      <a:r>
                        <a:rPr lang="zh-TW" altLang="en-US" sz="1900"/>
                        <a:t>物件名稱</a:t>
                      </a:r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物件 </a:t>
                      </a:r>
                      <a:r>
                        <a:rPr lang="en-US" altLang="zh-TW" sz="1900"/>
                        <a:t>ID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 dirty="0"/>
                        <a:t>說明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1145041334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r>
                        <a:rPr lang="en-US" altLang="zh-TW" sz="1900"/>
                        <a:t>Security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0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包含伺服器安全連接相關配置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3774767267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r>
                        <a:rPr lang="en-US" altLang="zh-TW" sz="1900"/>
                        <a:t>Server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1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包含伺服器地址、通信參數等資訊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3959094289"/>
                  </a:ext>
                </a:extLst>
              </a:tr>
              <a:tr h="445559">
                <a:tc>
                  <a:txBody>
                    <a:bodyPr/>
                    <a:lstStyle/>
                    <a:p>
                      <a:r>
                        <a:rPr lang="en-US" altLang="zh-TW" sz="1900"/>
                        <a:t>Device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3</a:t>
                      </a:r>
                      <a:endParaRPr lang="zh-TW" altLang="en-US" sz="1900" dirty="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提供設備相關資訊，如製造商名稱等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3409314476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r>
                        <a:rPr lang="en-US" altLang="zh-TW" sz="1900"/>
                        <a:t>Firmware Update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4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網絡連接狀態與參數監控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1307882971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r>
                        <a:rPr lang="en-US" altLang="zh-TW" sz="1900"/>
                        <a:t>Connectivity Monitoring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5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支持固件下載和更新管理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930976257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r>
                        <a:rPr lang="en-US" altLang="zh-TW" sz="1900"/>
                        <a:t>Location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6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 dirty="0"/>
                        <a:t>設備的地理位置資訊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314404761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1A6AE41-04FE-C7D5-B59A-373AF9350CD2}"/>
              </a:ext>
            </a:extLst>
          </p:cNvPr>
          <p:cNvSpPr/>
          <p:nvPr/>
        </p:nvSpPr>
        <p:spPr>
          <a:xfrm>
            <a:off x="1124044" y="3064355"/>
            <a:ext cx="10352792" cy="816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F8D987C-2408-77AC-53E6-4DC1AA90B732}"/>
              </a:ext>
            </a:extLst>
          </p:cNvPr>
          <p:cNvCxnSpPr>
            <a:cxnSpLocks/>
          </p:cNvCxnSpPr>
          <p:nvPr/>
        </p:nvCxnSpPr>
        <p:spPr>
          <a:xfrm flipV="1">
            <a:off x="4326673" y="3933219"/>
            <a:ext cx="379142" cy="1918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3C6B43-4CFC-4038-CA06-1175901E63D7}"/>
              </a:ext>
            </a:extLst>
          </p:cNvPr>
          <p:cNvSpPr txBox="1"/>
          <p:nvPr/>
        </p:nvSpPr>
        <p:spPr>
          <a:xfrm>
            <a:off x="2533557" y="5942249"/>
            <a:ext cx="372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Bootstrap Server </a:t>
            </a:r>
            <a:r>
              <a:rPr lang="zh-TW" altLang="en-US" b="1" dirty="0">
                <a:solidFill>
                  <a:srgbClr val="FF0000"/>
                </a:solidFill>
              </a:rPr>
              <a:t>會設定的物件</a:t>
            </a:r>
          </a:p>
        </p:txBody>
      </p:sp>
    </p:spTree>
    <p:extLst>
      <p:ext uri="{BB962C8B-B14F-4D97-AF65-F5344CB8AC3E}">
        <p14:creationId xmlns:p14="http://schemas.microsoft.com/office/powerpoint/2010/main" val="24095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151F3-72FE-A352-AABF-F3EE99A1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物件結構表示的語法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7613D-239D-52D5-CEB3-A789325B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每個資源的完整標識由 物件 </a:t>
            </a:r>
            <a:r>
              <a:rPr lang="en-US" altLang="zh-TW" dirty="0"/>
              <a:t>ID/</a:t>
            </a:r>
            <a:r>
              <a:rPr lang="zh-TW" altLang="en-US" dirty="0"/>
              <a:t>實例 </a:t>
            </a:r>
            <a:r>
              <a:rPr lang="en-US" altLang="zh-TW" dirty="0"/>
              <a:t>ID/</a:t>
            </a:r>
            <a:r>
              <a:rPr lang="zh-TW" altLang="en-US" dirty="0"/>
              <a:t>資源 </a:t>
            </a:r>
            <a:r>
              <a:rPr lang="en-US" altLang="zh-TW" dirty="0"/>
              <a:t>ID </a:t>
            </a:r>
            <a:r>
              <a:rPr lang="zh-TW" altLang="en-US" dirty="0"/>
              <a:t>表示</a:t>
            </a:r>
            <a:endParaRPr lang="en-US" altLang="zh-TW" dirty="0"/>
          </a:p>
          <a:p>
            <a:r>
              <a:rPr lang="en-US" altLang="zh-TW" dirty="0">
                <a:highlight>
                  <a:srgbClr val="C0C0C0"/>
                </a:highlight>
                <a:latin typeface="Consolas" panose="020B0609020204030204" pitchFamily="49" charset="0"/>
              </a:rPr>
              <a:t>// Object 0, Instance 1, Resource 2</a:t>
            </a:r>
          </a:p>
          <a:p>
            <a:r>
              <a:rPr lang="en-US" altLang="zh-TW" dirty="0">
                <a:highlight>
                  <a:srgbClr val="C0C0C0"/>
                </a:highlight>
                <a:latin typeface="Consolas" panose="020B0609020204030204" pitchFamily="49" charset="0"/>
              </a:rPr>
              <a:t>/0/1/2</a:t>
            </a:r>
            <a:endParaRPr lang="zh-TW" alt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625610-8090-D2C7-B632-3BD2544F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39" y="3557273"/>
            <a:ext cx="5288261" cy="33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8D346-7344-C1BE-F4E6-0B662FBB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 Server</a:t>
            </a:r>
            <a:r>
              <a:rPr lang="zh-TW" altLang="en-US" dirty="0"/>
              <a:t> 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9C664-769D-26F8-95DF-60FCFB09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Server </a:t>
            </a:r>
            <a:r>
              <a:rPr lang="zh-TW" altLang="en-US" dirty="0"/>
              <a:t>地址：幫 </a:t>
            </a:r>
            <a:r>
              <a:rPr lang="en-US" altLang="zh-TW" dirty="0"/>
              <a:t>Client </a:t>
            </a:r>
            <a:r>
              <a:rPr lang="zh-TW" altLang="en-US" dirty="0"/>
              <a:t>設定 </a:t>
            </a:r>
            <a:r>
              <a:rPr lang="en-US" altLang="zh-TW" dirty="0"/>
              <a:t>LwM2M Server </a:t>
            </a:r>
            <a:r>
              <a:rPr lang="zh-TW" altLang="en-US" dirty="0"/>
              <a:t>的地址和端口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安全憑證：提供連接 </a:t>
            </a:r>
            <a:r>
              <a:rPr lang="en-US" altLang="zh-TW" dirty="0"/>
              <a:t>LwM2M Server </a:t>
            </a:r>
            <a:r>
              <a:rPr lang="zh-TW" altLang="en-US" dirty="0"/>
              <a:t>所需的安全憑證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資源操作：寫入 </a:t>
            </a:r>
            <a:r>
              <a:rPr lang="en-US" altLang="zh-TW" dirty="0"/>
              <a:t>(Write)</a:t>
            </a:r>
            <a:r>
              <a:rPr lang="zh-TW" altLang="en-US" dirty="0"/>
              <a:t>、刪除 </a:t>
            </a:r>
            <a:r>
              <a:rPr lang="en-US" altLang="zh-TW" dirty="0"/>
              <a:t>(Delete)</a:t>
            </a:r>
            <a:r>
              <a:rPr lang="zh-TW" altLang="en-US" dirty="0"/>
              <a:t>、讀取 </a:t>
            </a:r>
            <a:r>
              <a:rPr lang="en-US" altLang="zh-TW" dirty="0"/>
              <a:t>(Read)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認證與授權：設備是否被授權接入特定伺服器</a:t>
            </a:r>
          </a:p>
        </p:txBody>
      </p:sp>
    </p:spTree>
    <p:extLst>
      <p:ext uri="{BB962C8B-B14F-4D97-AF65-F5344CB8AC3E}">
        <p14:creationId xmlns:p14="http://schemas.microsoft.com/office/powerpoint/2010/main" val="9856537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29223F"/>
      </a:dk2>
      <a:lt2>
        <a:srgbClr val="E8E2E5"/>
      </a:lt2>
      <a:accent1>
        <a:srgbClr val="46B383"/>
      </a:accent1>
      <a:accent2>
        <a:srgbClr val="3BB1AE"/>
      </a:accent2>
      <a:accent3>
        <a:srgbClr val="4D95C3"/>
      </a:accent3>
      <a:accent4>
        <a:srgbClr val="3B52B1"/>
      </a:accent4>
      <a:accent5>
        <a:srgbClr val="674DC3"/>
      </a:accent5>
      <a:accent6>
        <a:srgbClr val="863BB1"/>
      </a:accent6>
      <a:hlink>
        <a:srgbClr val="BF3F7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849</Words>
  <Application>Microsoft Office PowerPoint</Application>
  <PresentationFormat>寬螢幕</PresentationFormat>
  <Paragraphs>133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Meiryo</vt:lpstr>
      <vt:lpstr>Arial</vt:lpstr>
      <vt:lpstr>Consolas</vt:lpstr>
      <vt:lpstr>Corbel</vt:lpstr>
      <vt:lpstr>SketchLinesVTI</vt:lpstr>
      <vt:lpstr>LwM2M 協議</vt:lpstr>
      <vt:lpstr>LwM2M 客戶端伺服器連線方案</vt:lpstr>
      <vt:lpstr>直接連線 LwM2M Server</vt:lpstr>
      <vt:lpstr>引導連線 LwM2M Server</vt:lpstr>
      <vt:lpstr>LwM2M 客戶端</vt:lpstr>
      <vt:lpstr>客戶端的資源結構</vt:lpstr>
      <vt:lpstr>物件資源規範</vt:lpstr>
      <vt:lpstr>物件結構表示的語法</vt:lpstr>
      <vt:lpstr>Bootstrap Server 的功能</vt:lpstr>
      <vt:lpstr>LwM2M 伺服器功能</vt:lpstr>
      <vt:lpstr>Write 操作</vt:lpstr>
      <vt:lpstr>Write BC66 AT 範例</vt:lpstr>
      <vt:lpstr>Read 操作</vt:lpstr>
      <vt:lpstr>Read BC66 AT 範例</vt:lpstr>
      <vt:lpstr>Execute 操作</vt:lpstr>
      <vt:lpstr>Execute BC66 AT 範例</vt:lpstr>
      <vt:lpstr>觀察 Observe &amp; 通知 Notify</vt:lpstr>
      <vt:lpstr>觀察 Observe</vt:lpstr>
      <vt:lpstr>接收通知 Notify</vt:lpstr>
      <vt:lpstr>觀察 Observe &amp; 通知 Notify BC26 AT 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SHAN-YU HUANG</dc:creator>
  <cp:lastModifiedBy>SHAN-YU HUANG</cp:lastModifiedBy>
  <cp:revision>1</cp:revision>
  <dcterms:created xsi:type="dcterms:W3CDTF">2024-11-22T21:00:49Z</dcterms:created>
  <dcterms:modified xsi:type="dcterms:W3CDTF">2024-11-22T21:53:50Z</dcterms:modified>
</cp:coreProperties>
</file>