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5" r:id="rId5"/>
    <p:sldId id="268" r:id="rId6"/>
    <p:sldId id="259" r:id="rId7"/>
    <p:sldId id="260" r:id="rId8"/>
    <p:sldId id="270" r:id="rId9"/>
    <p:sldId id="258" r:id="rId10"/>
    <p:sldId id="261" r:id="rId11"/>
    <p:sldId id="262" r:id="rId12"/>
    <p:sldId id="263" r:id="rId13"/>
    <p:sldId id="271" r:id="rId14"/>
    <p:sldId id="264" r:id="rId15"/>
    <p:sldId id="272" r:id="rId16"/>
    <p:sldId id="273" r:id="rId17"/>
    <p:sldId id="276" r:id="rId18"/>
    <p:sldId id="279" r:id="rId19"/>
    <p:sldId id="277" r:id="rId20"/>
    <p:sldId id="274" r:id="rId21"/>
    <p:sldId id="275" r:id="rId22"/>
    <p:sldId id="280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A5AFE-DFB8-41CF-0490-6AF77BA97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8A3669-3B7D-23A6-D2A7-7D2E6E1DA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F174DF-BDD6-F168-1254-E1DE0924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43C5-30FD-4142-A872-40587514CCD8}" type="datetimeFigureOut">
              <a:rPr lang="zh-TW" altLang="en-US" smtClean="0"/>
              <a:t>2024/09/25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7584D0-AD13-A249-E855-1C9399AD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8147A9-6247-5E39-F736-A6591C8B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CB4E-3605-47CA-B1C0-F0F6BE729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75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25D594-F632-D205-7ED2-BB1F5F0F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DA0AAF-12C8-A7EE-7D8F-68D11E653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6D1F57-DF8F-AEED-D116-1E4F7E1E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43C5-30FD-4142-A872-40587514CCD8}" type="datetimeFigureOut">
              <a:rPr lang="zh-TW" altLang="en-US" smtClean="0"/>
              <a:t>2024/09/25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C7EBBE-64BD-BA34-5B09-9241A927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705F01-3CCF-3863-5695-C95FF2C2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CB4E-3605-47CA-B1C0-F0F6BE729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11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E1B52D8-F1DE-C2D1-9B35-3CE285FF2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68A730-8BFE-7344-5EC0-F9924462A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214836-7E7E-E9CE-1725-44510C9B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43C5-30FD-4142-A872-40587514CCD8}" type="datetimeFigureOut">
              <a:rPr lang="zh-TW" altLang="en-US" smtClean="0"/>
              <a:t>2024/09/25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397E52-BBF0-3D75-AAE0-AA50DFCA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9291BA-264E-C078-7B53-28A4AB8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CB4E-3605-47CA-B1C0-F0F6BE729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67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4B3468-5A2F-C7F9-141C-15C4BAA7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23E347-3C00-C171-578C-B969FADA3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ACAE66-F0CE-1A73-CBFA-856CEEC4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43C5-30FD-4142-A872-40587514CCD8}" type="datetimeFigureOut">
              <a:rPr lang="zh-TW" altLang="en-US" smtClean="0"/>
              <a:t>2024/09/25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E564BD-3BFB-6BBE-B2FF-894B8FD1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5661F8-64D7-F515-E879-BE23FA23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CB4E-3605-47CA-B1C0-F0F6BE729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74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8E7C3-8A8F-CAB0-7FA6-5456E794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B08311-8EF1-045E-8582-5A6CA0DFE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CA37F7-224E-2592-D4B8-A65D35AB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43C5-30FD-4142-A872-40587514CCD8}" type="datetimeFigureOut">
              <a:rPr lang="zh-TW" altLang="en-US" smtClean="0"/>
              <a:t>2024/09/25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704B69-AED4-7E22-E590-0CBD8872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790CCE-7937-B2F4-68FB-3115A7E6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CB4E-3605-47CA-B1C0-F0F6BE729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30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0FB70D-E424-D931-097F-134B9E94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2A0BE5-BE4D-6231-3B19-6CB48E50E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87D3E4-B86D-991F-FD25-AC22AD31A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656C60-4A37-86A8-BE89-707772C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43C5-30FD-4142-A872-40587514CCD8}" type="datetimeFigureOut">
              <a:rPr lang="zh-TW" altLang="en-US" smtClean="0"/>
              <a:t>2024/09/25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CEF8FD-28EC-6EAB-4B7A-9652C589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B8890F-D8FE-5F6E-A33C-370FC302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CB4E-3605-47CA-B1C0-F0F6BE729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559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1B7EA2-23FE-B6FD-8386-168AE904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BA61C5E-09D0-6326-5A48-6DE1BEAFA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1C8B47-A770-FA2E-9C77-988A60802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8CE3B75-2EFA-09D5-2467-E73E34FAE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5A9535-9030-FD92-986F-9DD53AB8A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A405BF4-A42D-16FC-B986-C5ED5997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43C5-30FD-4142-A872-40587514CCD8}" type="datetimeFigureOut">
              <a:rPr lang="zh-TW" altLang="en-US" smtClean="0"/>
              <a:t>2024/09/25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CE2231-46F9-C131-BE3D-3F2C6B7F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B9B3D4-A43E-C3FC-709F-C2988876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CB4E-3605-47CA-B1C0-F0F6BE729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51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824069-7761-84B1-03CD-9DEF02B7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D1FAFB7-7E80-74AC-2CEC-F71ABED9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43C5-30FD-4142-A872-40587514CCD8}" type="datetimeFigureOut">
              <a:rPr lang="zh-TW" altLang="en-US" smtClean="0"/>
              <a:t>2024/09/25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6A10DAC-6D8C-AC94-0D84-CEF0608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B9431A-03E9-8110-270B-AFED54BF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CB4E-3605-47CA-B1C0-F0F6BE729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92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A6F226-DDF7-0CD5-836E-3A7BB360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43C5-30FD-4142-A872-40587514CCD8}" type="datetimeFigureOut">
              <a:rPr lang="zh-TW" altLang="en-US" smtClean="0"/>
              <a:t>2024/09/25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312A9B2-1612-F90D-BBDC-5FDBE12F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D61E82-3207-49F5-9441-2AC11AA5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CB4E-3605-47CA-B1C0-F0F6BE729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33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E50D5-89BB-CFE3-9A82-B4DCD916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23575-14C6-7665-407E-C84125098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622824-6E4A-C9EB-E2C7-87B677897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4C64CF-ABC8-3C2D-EF89-39F4B05B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43C5-30FD-4142-A872-40587514CCD8}" type="datetimeFigureOut">
              <a:rPr lang="zh-TW" altLang="en-US" smtClean="0"/>
              <a:t>2024/09/25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7450E5-D4A5-9F52-FC91-1DFA3E44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A56CB9-FAB6-D3FF-500A-B88C91EE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CB4E-3605-47CA-B1C0-F0F6BE729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71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D30201-A006-EBBC-7A44-1A717839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9F2431-5500-783D-6225-896CBA2CB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CFD171D-BD5C-8E56-56D9-7B8DB33B2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E24417-A5EB-CD2E-EFCB-FC6B96AC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43C5-30FD-4142-A872-40587514CCD8}" type="datetimeFigureOut">
              <a:rPr lang="zh-TW" altLang="en-US" smtClean="0"/>
              <a:t>2024/09/25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6B16EC-F02C-D3C0-ED76-54721D2F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2EEC5B-A68E-D800-32F3-658E8920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5CB4E-3605-47CA-B1C0-F0F6BE729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33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101B8B7-8D6C-ADC7-0E32-88CAC5F4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D62DA3-3B03-A2DA-C738-CC5C459ED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D0CD4B-91EE-A591-7721-6D136B678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AA43C5-30FD-4142-A872-40587514CCD8}" type="datetimeFigureOut">
              <a:rPr lang="zh-TW" altLang="en-US" smtClean="0"/>
              <a:t>2024/09/25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F26B2E-F5E8-7FD7-DE43-E4B54EF57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DFCC1E-9B46-0A50-7780-1894626FC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B5CB4E-3605-47CA-B1C0-F0F6BE7295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70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F3136A0-C2F5-E35C-F9A1-A311EAADD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zh-TW" altLang="en-US" sz="5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第一堂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154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ADE56F-0085-7264-55B5-D5E24E71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D4208F-A83C-DCC6-85D6-D1C3C277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7"/>
            <a:ext cx="10515600" cy="5332285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設定啟用 </a:t>
            </a:r>
            <a:r>
              <a:rPr lang="en-US" altLang="zh-TW" dirty="0">
                <a:latin typeface="Consolas" panose="020B0609020204030204" pitchFamily="49" charset="0"/>
              </a:rPr>
              <a:t>APN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AT+QGACT=&lt;op&gt;,&lt;</a:t>
            </a:r>
            <a:r>
              <a:rPr lang="en-US" altLang="zh-TW" dirty="0" err="1">
                <a:latin typeface="Consolas" panose="020B0609020204030204" pitchFamily="49" charset="0"/>
              </a:rPr>
              <a:t>cid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&lt;op&gt;: 0 </a:t>
            </a:r>
            <a:r>
              <a:rPr lang="zh-TW" altLang="en-US" dirty="0">
                <a:latin typeface="Consolas" panose="020B0609020204030204" pitchFamily="49" charset="0"/>
              </a:rPr>
              <a:t>禁用</a:t>
            </a:r>
            <a:r>
              <a:rPr lang="en-US" altLang="zh-TW" dirty="0">
                <a:latin typeface="Consolas" panose="020B0609020204030204" pitchFamily="49" charset="0"/>
              </a:rPr>
              <a:t>, 1 </a:t>
            </a:r>
            <a:r>
              <a:rPr lang="zh-TW" altLang="en-US" dirty="0">
                <a:latin typeface="Consolas" panose="020B0609020204030204" pitchFamily="49" charset="0"/>
              </a:rPr>
              <a:t>啟用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latin typeface="Consolas" panose="020B0609020204030204" pitchFamily="49" charset="0"/>
              </a:rPr>
              <a:t>cid</a:t>
            </a:r>
            <a:r>
              <a:rPr lang="en-US" altLang="zh-TW" dirty="0">
                <a:latin typeface="Consolas" panose="020B0609020204030204" pitchFamily="49" charset="0"/>
              </a:rPr>
              <a:t>&gt;: </a:t>
            </a:r>
            <a:r>
              <a:rPr lang="zh-TW" altLang="en-US" dirty="0">
                <a:latin typeface="Consolas" panose="020B0609020204030204" pitchFamily="49" charset="0"/>
              </a:rPr>
              <a:t>指定 </a:t>
            </a:r>
            <a:r>
              <a:rPr lang="en-US" altLang="zh-TW" dirty="0">
                <a:latin typeface="Consolas" panose="020B0609020204030204" pitchFamily="49" charset="0"/>
              </a:rPr>
              <a:t>PDP </a:t>
            </a:r>
            <a:r>
              <a:rPr lang="zh-TW" altLang="en-US" dirty="0">
                <a:latin typeface="Consolas" panose="020B0609020204030204" pitchFamily="49" charset="0"/>
              </a:rPr>
              <a:t>上下文 </a:t>
            </a:r>
            <a:r>
              <a:rPr lang="en-US" altLang="zh-TW" dirty="0">
                <a:latin typeface="Consolas" panose="020B0609020204030204" pitchFamily="49" charset="0"/>
              </a:rPr>
              <a:t>ID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設定預設註冊 </a:t>
            </a:r>
            <a:r>
              <a:rPr lang="en-US" altLang="zh-TW" dirty="0">
                <a:latin typeface="Consolas" panose="020B0609020204030204" pitchFamily="49" charset="0"/>
              </a:rPr>
              <a:t>APN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AT+QCGDEFCONT=&lt;</a:t>
            </a:r>
            <a:r>
              <a:rPr lang="en-US" altLang="zh-TW" dirty="0" err="1">
                <a:latin typeface="Consolas" panose="020B0609020204030204" pitchFamily="49" charset="0"/>
              </a:rPr>
              <a:t>PDP_type</a:t>
            </a:r>
            <a:r>
              <a:rPr lang="en-US" altLang="zh-TW" dirty="0">
                <a:latin typeface="Consolas" panose="020B0609020204030204" pitchFamily="49" charset="0"/>
              </a:rPr>
              <a:t>&gt;,[APN]</a:t>
            </a:r>
          </a:p>
          <a:p>
            <a:pPr lvl="2"/>
            <a:r>
              <a:rPr lang="en-US" altLang="zh-TW" dirty="0"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latin typeface="Consolas" panose="020B0609020204030204" pitchFamily="49" charset="0"/>
              </a:rPr>
              <a:t>PDP_type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n-US" altLang="zh-TW" dirty="0">
                <a:latin typeface="Consolas" panose="020B0609020204030204" pitchFamily="49" charset="0"/>
              </a:rPr>
              <a:t>"IP"</a:t>
            </a:r>
            <a:r>
              <a:rPr lang="zh-TW" altLang="en-US" dirty="0">
                <a:latin typeface="Consolas" panose="020B0609020204030204" pitchFamily="49" charset="0"/>
              </a:rPr>
              <a:t>：適用於傳統的 </a:t>
            </a:r>
            <a:r>
              <a:rPr lang="en-US" altLang="zh-TW" dirty="0">
                <a:latin typeface="Consolas" panose="020B0609020204030204" pitchFamily="49" charset="0"/>
              </a:rPr>
              <a:t>IPv4 </a:t>
            </a:r>
            <a:r>
              <a:rPr lang="zh-TW" altLang="en-US" dirty="0">
                <a:latin typeface="Consolas" panose="020B0609020204030204" pitchFamily="49" charset="0"/>
              </a:rPr>
              <a:t>網路傳輸</a:t>
            </a:r>
          </a:p>
          <a:p>
            <a:pPr lvl="3"/>
            <a:r>
              <a:rPr lang="en-US" altLang="zh-TW" dirty="0">
                <a:latin typeface="Consolas" panose="020B0609020204030204" pitchFamily="49" charset="0"/>
              </a:rPr>
              <a:t>"IPV6"</a:t>
            </a:r>
            <a:r>
              <a:rPr lang="zh-TW" altLang="en-US" dirty="0">
                <a:latin typeface="Consolas" panose="020B0609020204030204" pitchFamily="49" charset="0"/>
              </a:rPr>
              <a:t>：用於下一代 </a:t>
            </a:r>
            <a:r>
              <a:rPr lang="en-US" altLang="zh-TW" dirty="0">
                <a:latin typeface="Consolas" panose="020B0609020204030204" pitchFamily="49" charset="0"/>
              </a:rPr>
              <a:t>IPv6 </a:t>
            </a:r>
            <a:r>
              <a:rPr lang="zh-TW" altLang="en-US" dirty="0">
                <a:latin typeface="Consolas" panose="020B0609020204030204" pitchFamily="49" charset="0"/>
              </a:rPr>
              <a:t>網路，地址空間更大查看已連接的 </a:t>
            </a:r>
            <a:r>
              <a:rPr lang="en-US" altLang="zh-TW" dirty="0">
                <a:latin typeface="Consolas" panose="020B0609020204030204" pitchFamily="49" charset="0"/>
              </a:rPr>
              <a:t>PDP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設定頻段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AT+QBAND=&lt;</a:t>
            </a:r>
            <a:r>
              <a:rPr lang="en-US" altLang="zh-TW" dirty="0" err="1">
                <a:latin typeface="Consolas" panose="020B0609020204030204" pitchFamily="49" charset="0"/>
              </a:rPr>
              <a:t>band_number</a:t>
            </a:r>
            <a:r>
              <a:rPr lang="en-US" altLang="zh-TW" dirty="0">
                <a:latin typeface="Consolas" panose="020B0609020204030204" pitchFamily="49" charset="0"/>
              </a:rPr>
              <a:t>&gt;,&lt;band&gt;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查看已連接的 </a:t>
            </a:r>
            <a:r>
              <a:rPr lang="en-US" altLang="zh-TW" dirty="0">
                <a:latin typeface="Consolas" panose="020B0609020204030204" pitchFamily="49" charset="0"/>
              </a:rPr>
              <a:t>PDP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AT+CGDCONT?</a:t>
            </a:r>
          </a:p>
          <a:p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02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85D28D-95CA-910E-D3C5-380EF149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設定中華電信網路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68EC25C-61A0-0F0F-EE8A-FEFE3BCCD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381" y="2385893"/>
            <a:ext cx="4166419" cy="145243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AFF15CF-D711-D7D7-5889-4C0EA50D4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31079"/>
            <a:ext cx="10515600" cy="1123106"/>
          </a:xfrm>
          <a:prstGeom prst="rect">
            <a:avLst/>
          </a:prstGeom>
        </p:spPr>
      </p:pic>
      <p:pic>
        <p:nvPicPr>
          <p:cNvPr id="11" name="圖片 10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95385BAD-9F91-8BB8-687C-07D1CB4AB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5893"/>
            <a:ext cx="6012414" cy="145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33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42C81-FE1A-2A2B-FA02-0C70440B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網路狀態查詢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21B553-B706-7CA6-867E-303F80804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998"/>
            <a:ext cx="10515600" cy="5495927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PDP </a:t>
            </a:r>
            <a:r>
              <a:rPr lang="zh-TW" altLang="en-US" dirty="0">
                <a:latin typeface="Consolas" panose="020B0609020204030204" pitchFamily="49" charset="0"/>
              </a:rPr>
              <a:t>上下文狀態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AT+CGATT?				0 </a:t>
            </a:r>
            <a:r>
              <a:rPr lang="zh-TW" altLang="en-US" dirty="0">
                <a:latin typeface="Consolas" panose="020B0609020204030204" pitchFamily="49" charset="0"/>
              </a:rPr>
              <a:t>停用</a:t>
            </a:r>
            <a:r>
              <a:rPr lang="en-US" altLang="zh-TW" dirty="0">
                <a:latin typeface="Consolas" panose="020B0609020204030204" pitchFamily="49" charset="0"/>
              </a:rPr>
              <a:t>, 1 </a:t>
            </a:r>
            <a:r>
              <a:rPr lang="zh-TW" altLang="en-US" dirty="0">
                <a:latin typeface="Consolas" panose="020B0609020204030204" pitchFamily="49" charset="0"/>
              </a:rPr>
              <a:t>啟用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</a:rPr>
              <a:t>網路註冊狀態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AT+CEREG?				+CEREG: 0,1 </a:t>
            </a:r>
            <a:r>
              <a:rPr lang="zh-TW" altLang="en-US" dirty="0">
                <a:latin typeface="Consolas" panose="020B0609020204030204" pitchFamily="49" charset="0"/>
              </a:rPr>
              <a:t>已註冊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</a:rPr>
              <a:t>查詢訊號狀態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AT+CSQ					</a:t>
            </a:r>
            <a:r>
              <a:rPr lang="zh-TW" altLang="en-US" dirty="0">
                <a:latin typeface="Consolas" panose="020B0609020204030204" pitchFamily="49" charset="0"/>
              </a:rPr>
              <a:t>簡易查詢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AT+CESQ				</a:t>
            </a:r>
            <a:r>
              <a:rPr lang="zh-TW" altLang="en-US" dirty="0">
                <a:latin typeface="Consolas" panose="020B0609020204030204" pitchFamily="49" charset="0"/>
              </a:rPr>
              <a:t>詳細查詢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zh-TW" altLang="en-US" dirty="0">
                <a:latin typeface="Consolas" panose="020B0609020204030204" pitchFamily="49" charset="0"/>
              </a:rPr>
              <a:t>查詢 </a:t>
            </a:r>
            <a:r>
              <a:rPr lang="en-US" altLang="zh-TW" dirty="0">
                <a:latin typeface="Consolas" panose="020B0609020204030204" pitchFamily="49" charset="0"/>
              </a:rPr>
              <a:t>IP </a:t>
            </a:r>
            <a:r>
              <a:rPr lang="zh-TW" altLang="en-US" dirty="0">
                <a:latin typeface="Consolas" panose="020B0609020204030204" pitchFamily="49" charset="0"/>
              </a:rPr>
              <a:t>地址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AT+QIPADDR				</a:t>
            </a:r>
            <a:r>
              <a:rPr lang="zh-TW" altLang="en-US" dirty="0">
                <a:latin typeface="Consolas" panose="020B0609020204030204" pitchFamily="49" charset="0"/>
              </a:rPr>
              <a:t>用戶設備當前 </a:t>
            </a:r>
            <a:r>
              <a:rPr lang="en-US" altLang="zh-TW" dirty="0">
                <a:latin typeface="Consolas" panose="020B0609020204030204" pitchFamily="49" charset="0"/>
              </a:rPr>
              <a:t>IP </a:t>
            </a:r>
            <a:r>
              <a:rPr lang="zh-TW" altLang="en-US" dirty="0">
                <a:latin typeface="Consolas" panose="020B0609020204030204" pitchFamily="49" charset="0"/>
              </a:rPr>
              <a:t>地址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AT+CGPADDR				</a:t>
            </a:r>
            <a:r>
              <a:rPr lang="zh-TW" altLang="en-US" dirty="0">
                <a:latin typeface="Consolas" panose="020B0609020204030204" pitchFamily="49" charset="0"/>
              </a:rPr>
              <a:t>查詢所有 </a:t>
            </a:r>
            <a:r>
              <a:rPr lang="en-US" altLang="zh-TW" dirty="0">
                <a:latin typeface="Consolas" panose="020B0609020204030204" pitchFamily="49" charset="0"/>
              </a:rPr>
              <a:t>PDP</a:t>
            </a:r>
            <a:r>
              <a:rPr lang="zh-TW" altLang="en-US" dirty="0">
                <a:latin typeface="Consolas" panose="020B0609020204030204" pitchFamily="49" charset="0"/>
              </a:rPr>
              <a:t> 上下文 </a:t>
            </a:r>
            <a:r>
              <a:rPr lang="en-US" altLang="zh-TW" dirty="0">
                <a:latin typeface="Consolas" panose="020B0609020204030204" pitchFamily="49" charset="0"/>
              </a:rPr>
              <a:t>IP</a:t>
            </a:r>
            <a:r>
              <a:rPr lang="zh-TW" altLang="en-US" dirty="0">
                <a:latin typeface="Consolas" panose="020B0609020204030204" pitchFamily="49" charset="0"/>
              </a:rPr>
              <a:t> 地址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PING</a:t>
            </a:r>
            <a:r>
              <a:rPr lang="zh-TW" altLang="en-US" dirty="0">
                <a:latin typeface="Consolas" panose="020B0609020204030204" pitchFamily="49" charset="0"/>
              </a:rPr>
              <a:t> 測試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AT+QPING=1,8.8.8.8		Ping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Google DNS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391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0620B5-0C37-A073-6454-A43C0865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IDEAS Chain</a:t>
            </a:r>
            <a:endParaRPr lang="zh-TW" altLang="en-US" sz="5400" dirty="0">
              <a:solidFill>
                <a:schemeClr val="bg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5486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26E13-BFB1-DD20-E728-FDCF92C0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9" y="0"/>
            <a:ext cx="11046542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資料類型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796321-9E35-F271-D634-06D27D010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552" y="1325563"/>
            <a:ext cx="3743632" cy="563614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2FE7591A-2C2B-357E-FA48-F89D986FB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29" y="2378354"/>
            <a:ext cx="5277412" cy="2989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2A0CBDCD-FDA1-21C3-AF59-12FC86ED8B37}"/>
              </a:ext>
            </a:extLst>
          </p:cNvPr>
          <p:cNvSpPr txBox="1">
            <a:spLocks/>
          </p:cNvSpPr>
          <p:nvPr/>
        </p:nvSpPr>
        <p:spPr>
          <a:xfrm>
            <a:off x="6096000" y="1325563"/>
            <a:ext cx="3743632" cy="563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時間序列資料</a:t>
            </a:r>
          </a:p>
        </p:txBody>
      </p:sp>
      <p:pic>
        <p:nvPicPr>
          <p:cNvPr id="10" name="圖片 9" descr="一張含有 文字, 螢幕擷取畫面, 軟體, 電腦圖示 的圖片&#10;&#10;自動產生的描述">
            <a:extLst>
              <a:ext uri="{FF2B5EF4-FFF2-40B4-BE49-F238E27FC236}">
                <a16:creationId xmlns:a16="http://schemas.microsoft.com/office/drawing/2014/main" id="{C91342E7-7802-82CC-D01D-A01A8CDD7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824" y="2378354"/>
            <a:ext cx="5416447" cy="4017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282D969-2E95-1DBE-6AE8-10430A02B1BB}"/>
              </a:ext>
            </a:extLst>
          </p:cNvPr>
          <p:cNvSpPr/>
          <p:nvPr/>
        </p:nvSpPr>
        <p:spPr>
          <a:xfrm>
            <a:off x="1327355" y="2378354"/>
            <a:ext cx="717755" cy="414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D87368-75EF-C2AB-2C65-4BB994A603FA}"/>
              </a:ext>
            </a:extLst>
          </p:cNvPr>
          <p:cNvSpPr/>
          <p:nvPr/>
        </p:nvSpPr>
        <p:spPr>
          <a:xfrm>
            <a:off x="7452773" y="2317781"/>
            <a:ext cx="835821" cy="414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4031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02C54F-DB82-4DD4-EF4C-CDB539AB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93" y="365125"/>
            <a:ext cx="11066207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屬性類型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262604-BFBC-094C-579A-1233C93F6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93" y="1845290"/>
            <a:ext cx="3350342" cy="534117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客戶端屬性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6869A34-6E97-BC11-86F5-761307117A0C}"/>
              </a:ext>
            </a:extLst>
          </p:cNvPr>
          <p:cNvSpPr txBox="1">
            <a:spLocks/>
          </p:cNvSpPr>
          <p:nvPr/>
        </p:nvSpPr>
        <p:spPr>
          <a:xfrm>
            <a:off x="5789913" y="1846160"/>
            <a:ext cx="3350342" cy="53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共享屬性</a:t>
            </a:r>
          </a:p>
        </p:txBody>
      </p:sp>
      <p:pic>
        <p:nvPicPr>
          <p:cNvPr id="6" name="圖片 5" descr="一張含有 文字, 螢幕擷取畫面, 軟體, 數字 的圖片&#10;&#10;自動產生的描述">
            <a:extLst>
              <a:ext uri="{FF2B5EF4-FFF2-40B4-BE49-F238E27FC236}">
                <a16:creationId xmlns:a16="http://schemas.microsoft.com/office/drawing/2014/main" id="{82BA2FDF-D84C-6872-B03D-D6F7257D3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3" y="2730654"/>
            <a:ext cx="5257800" cy="28960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6C159429-0850-6B62-DAFC-3B8AAAB98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13" y="2730654"/>
            <a:ext cx="6134158" cy="289600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6C24B37-A1D1-E005-26C6-04D888594B49}"/>
              </a:ext>
            </a:extLst>
          </p:cNvPr>
          <p:cNvCxnSpPr>
            <a:cxnSpLocks/>
          </p:cNvCxnSpPr>
          <p:nvPr/>
        </p:nvCxnSpPr>
        <p:spPr>
          <a:xfrm>
            <a:off x="6381135" y="3519948"/>
            <a:ext cx="5093110" cy="1750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737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931094-B5EB-F54A-77DB-0CD66EC7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修改屬性</a:t>
            </a:r>
          </a:p>
        </p:txBody>
      </p:sp>
      <p:pic>
        <p:nvPicPr>
          <p:cNvPr id="5" name="內容版面配置區 4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8F0FA01F-1943-27D9-8F1A-3970C1032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905568" cy="4592330"/>
          </a:xfrm>
        </p:spPr>
      </p:pic>
      <p:pic>
        <p:nvPicPr>
          <p:cNvPr id="7" name="圖片 6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3018B985-0F83-3F5A-7EE0-1683661DB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53833" y="271246"/>
            <a:ext cx="2789903" cy="2481786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5CEEE4D-E6E9-182C-9EE0-E34DBC5A4AEB}"/>
              </a:ext>
            </a:extLst>
          </p:cNvPr>
          <p:cNvCxnSpPr>
            <a:cxnSpLocks/>
          </p:cNvCxnSpPr>
          <p:nvPr/>
        </p:nvCxnSpPr>
        <p:spPr>
          <a:xfrm flipH="1">
            <a:off x="6813755" y="2399071"/>
            <a:ext cx="3569110" cy="3539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0EA063F-864B-88E4-BC31-07AD95DCF195}"/>
              </a:ext>
            </a:extLst>
          </p:cNvPr>
          <p:cNvSpPr/>
          <p:nvPr/>
        </p:nvSpPr>
        <p:spPr>
          <a:xfrm>
            <a:off x="4984955" y="2753032"/>
            <a:ext cx="1828800" cy="314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5555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64A51F-9DD7-4614-F66C-84D447DE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獲取屬性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CAACB9-4A43-815E-DFE8-72DF6215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6268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0620B5-0C37-A073-6454-A43C0865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網路連接</a:t>
            </a:r>
          </a:p>
        </p:txBody>
      </p:sp>
    </p:spTree>
    <p:extLst>
      <p:ext uri="{BB962C8B-B14F-4D97-AF65-F5344CB8AC3E}">
        <p14:creationId xmlns:p14="http://schemas.microsoft.com/office/powerpoint/2010/main" val="116394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EA0A2-F258-6B1F-DA61-EF93A6EB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TCP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三次握手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702EB3-B2CC-3D75-2A2E-12ED967DC5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17473"/>
            <a:ext cx="10515600" cy="332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880B760-9ED2-774E-261E-98C894EE91C1}"/>
              </a:ext>
            </a:extLst>
          </p:cNvPr>
          <p:cNvSpPr txBox="1"/>
          <p:nvPr/>
        </p:nvSpPr>
        <p:spPr>
          <a:xfrm>
            <a:off x="5330982" y="3198167"/>
            <a:ext cx="1530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SYN-ACK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1B1C4EE-1D03-E783-5B8F-01AA159E2575}"/>
              </a:ext>
            </a:extLst>
          </p:cNvPr>
          <p:cNvSpPr txBox="1"/>
          <p:nvPr/>
        </p:nvSpPr>
        <p:spPr>
          <a:xfrm>
            <a:off x="5699897" y="2009717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SYN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C8413E-2508-E838-0F64-01ADE44A6289}"/>
              </a:ext>
            </a:extLst>
          </p:cNvPr>
          <p:cNvSpPr txBox="1"/>
          <p:nvPr/>
        </p:nvSpPr>
        <p:spPr>
          <a:xfrm>
            <a:off x="5699897" y="4560733"/>
            <a:ext cx="789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ACK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949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0620B5-0C37-A073-6454-A43C0865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DSI2598+</a:t>
            </a:r>
            <a:r>
              <a:rPr lang="zh-TW" alt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介紹</a:t>
            </a:r>
          </a:p>
        </p:txBody>
      </p:sp>
    </p:spTree>
    <p:extLst>
      <p:ext uri="{BB962C8B-B14F-4D97-AF65-F5344CB8AC3E}">
        <p14:creationId xmlns:p14="http://schemas.microsoft.com/office/powerpoint/2010/main" val="1674202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03029B-D690-3606-D914-9717E833E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協定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DFB3EC4-406C-0D85-792D-4F08EA1F9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225" y="1825625"/>
            <a:ext cx="7389549" cy="4351338"/>
          </a:xfrm>
        </p:spPr>
      </p:pic>
    </p:spTree>
    <p:extLst>
      <p:ext uri="{BB962C8B-B14F-4D97-AF65-F5344CB8AC3E}">
        <p14:creationId xmlns:p14="http://schemas.microsoft.com/office/powerpoint/2010/main" val="935583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DF402-0CF6-F986-5FBB-B3A8208F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協定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5F7AE61-BF4E-FD5D-4103-04B10C09F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4086"/>
            <a:ext cx="10515600" cy="3651250"/>
          </a:xfrm>
        </p:spPr>
      </p:pic>
    </p:spTree>
    <p:extLst>
      <p:ext uri="{BB962C8B-B14F-4D97-AF65-F5344CB8AC3E}">
        <p14:creationId xmlns:p14="http://schemas.microsoft.com/office/powerpoint/2010/main" val="96364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3A5CDC-60C2-90FF-29F7-C380797E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5AE526-812D-73E0-04F4-87E577FB1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</a:rPr>
              <a:t>建立連接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AT+QIOPEN=1,0,"TCP","iiot.ideaschain.com.tw",80,0,0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傳送資料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AT+QISEND=0,&lt;</a:t>
            </a:r>
            <a:r>
              <a:rPr lang="en-US" altLang="zh-TW" dirty="0" err="1">
                <a:latin typeface="Consolas" panose="020B0609020204030204" pitchFamily="49" charset="0"/>
              </a:rPr>
              <a:t>data_length</a:t>
            </a:r>
            <a:r>
              <a:rPr lang="en-US" altLang="zh-TW" dirty="0">
                <a:latin typeface="Consolas" panose="020B0609020204030204" pitchFamily="49" charset="0"/>
              </a:rPr>
              <a:t>&gt;,"&lt;data&gt;"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AT+QISEND=0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接收資料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AT+QIRD=0,&lt;</a:t>
            </a:r>
            <a:r>
              <a:rPr lang="en-US" altLang="zh-TW" dirty="0" err="1">
                <a:latin typeface="Consolas" panose="020B0609020204030204" pitchFamily="49" charset="0"/>
              </a:rPr>
              <a:t>data_length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</a:p>
          <a:p>
            <a:r>
              <a:rPr lang="zh-TW" altLang="en-US" dirty="0">
                <a:latin typeface="Consolas" panose="020B0609020204030204" pitchFamily="49" charset="0"/>
              </a:rPr>
              <a:t>中斷連接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AT+QICLOSE=0</a:t>
            </a:r>
          </a:p>
        </p:txBody>
      </p:sp>
    </p:spTree>
    <p:extLst>
      <p:ext uri="{BB962C8B-B14F-4D97-AF65-F5344CB8AC3E}">
        <p14:creationId xmlns:p14="http://schemas.microsoft.com/office/powerpoint/2010/main" val="18722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4A529AF-6CDC-E4DB-FA17-A161633304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53234" y="1054944"/>
            <a:ext cx="8885532" cy="474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1FF8FED-F693-5549-6529-D8A348264A33}"/>
              </a:ext>
            </a:extLst>
          </p:cNvPr>
          <p:cNvSpPr/>
          <p:nvPr/>
        </p:nvSpPr>
        <p:spPr>
          <a:xfrm>
            <a:off x="2428568" y="2283542"/>
            <a:ext cx="2576052" cy="22909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441B00A-BF48-FD51-157D-153776061E5D}"/>
              </a:ext>
            </a:extLst>
          </p:cNvPr>
          <p:cNvSpPr txBox="1"/>
          <p:nvPr/>
        </p:nvSpPr>
        <p:spPr>
          <a:xfrm>
            <a:off x="1758603" y="793334"/>
            <a:ext cx="3382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MTK MT2625 </a:t>
            </a:r>
            <a:r>
              <a:rPr lang="en-US" altLang="zh-TW" sz="3600" b="1" dirty="0">
                <a:solidFill>
                  <a:srgbClr val="FF0000"/>
                </a:solidFill>
              </a:rPr>
              <a:t>BC26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EF292FE-0D9C-E48D-0B11-2B3CEDA0DE90}"/>
              </a:ext>
            </a:extLst>
          </p:cNvPr>
          <p:cNvSpPr txBox="1"/>
          <p:nvPr/>
        </p:nvSpPr>
        <p:spPr>
          <a:xfrm>
            <a:off x="7590503" y="793334"/>
            <a:ext cx="246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STM32F103C8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7C8BF0-6845-53A5-08A7-B81D8E42C8E2}"/>
              </a:ext>
            </a:extLst>
          </p:cNvPr>
          <p:cNvSpPr/>
          <p:nvPr/>
        </p:nvSpPr>
        <p:spPr>
          <a:xfrm>
            <a:off x="7590502" y="2802193"/>
            <a:ext cx="1238865" cy="127573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35F8ED4-A4BE-07F9-CBA5-527ECAB9427B}"/>
              </a:ext>
            </a:extLst>
          </p:cNvPr>
          <p:cNvCxnSpPr/>
          <p:nvPr/>
        </p:nvCxnSpPr>
        <p:spPr>
          <a:xfrm>
            <a:off x="2910348" y="1316554"/>
            <a:ext cx="127820" cy="7973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BBF912C-BA39-E850-583D-9348B6317EE1}"/>
              </a:ext>
            </a:extLst>
          </p:cNvPr>
          <p:cNvCxnSpPr>
            <a:cxnSpLocks/>
          </p:cNvCxnSpPr>
          <p:nvPr/>
        </p:nvCxnSpPr>
        <p:spPr>
          <a:xfrm flipH="1">
            <a:off x="8288594" y="1316554"/>
            <a:ext cx="344129" cy="13774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86C0ECD-57E8-EE62-3BB6-268FABD08CE7}"/>
              </a:ext>
            </a:extLst>
          </p:cNvPr>
          <p:cNvCxnSpPr>
            <a:cxnSpLocks/>
          </p:cNvCxnSpPr>
          <p:nvPr/>
        </p:nvCxnSpPr>
        <p:spPr>
          <a:xfrm>
            <a:off x="4601499" y="4689987"/>
            <a:ext cx="152594" cy="89305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53259A6-AAA3-18D0-98B8-698E827C8FE7}"/>
              </a:ext>
            </a:extLst>
          </p:cNvPr>
          <p:cNvSpPr txBox="1"/>
          <p:nvPr/>
        </p:nvSpPr>
        <p:spPr>
          <a:xfrm>
            <a:off x="3825650" y="5583043"/>
            <a:ext cx="454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Serial1</a:t>
            </a:r>
            <a:r>
              <a:rPr lang="zh-TW" altLang="en-US" sz="28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發送 </a:t>
            </a:r>
            <a:r>
              <a:rPr lang="en-US" altLang="zh-TW" sz="28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</a:t>
            </a:r>
            <a:r>
              <a:rPr lang="zh-TW" altLang="en-US" sz="28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命令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64D5756-E291-11A1-E688-497D90046EB5}"/>
              </a:ext>
            </a:extLst>
          </p:cNvPr>
          <p:cNvCxnSpPr>
            <a:cxnSpLocks/>
          </p:cNvCxnSpPr>
          <p:nvPr/>
        </p:nvCxnSpPr>
        <p:spPr>
          <a:xfrm flipH="1">
            <a:off x="7437909" y="4168038"/>
            <a:ext cx="290246" cy="141500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F7A008F-D525-59B2-3BF4-4307FB44C348}"/>
              </a:ext>
            </a:extLst>
          </p:cNvPr>
          <p:cNvSpPr txBox="1"/>
          <p:nvPr/>
        </p:nvSpPr>
        <p:spPr>
          <a:xfrm>
            <a:off x="2881753" y="3105833"/>
            <a:ext cx="1558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rgbClr val="0070C0"/>
                </a:solidFill>
              </a:rPr>
              <a:t>NB-IoT</a:t>
            </a:r>
            <a:endParaRPr lang="zh-TW" alt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31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螢幕擷取畫面, 圖表, 電路 的圖片&#10;&#10;自動產生的描述">
            <a:extLst>
              <a:ext uri="{FF2B5EF4-FFF2-40B4-BE49-F238E27FC236}">
                <a16:creationId xmlns:a16="http://schemas.microsoft.com/office/drawing/2014/main" id="{55363307-6041-536E-E3CD-441593B4F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67" y="597310"/>
            <a:ext cx="10850865" cy="5663380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0B75944-EC70-D503-80D9-5E63BF4E0324}"/>
              </a:ext>
            </a:extLst>
          </p:cNvPr>
          <p:cNvSpPr/>
          <p:nvPr/>
        </p:nvSpPr>
        <p:spPr>
          <a:xfrm>
            <a:off x="2349909" y="2349910"/>
            <a:ext cx="3254477" cy="4424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0C208E-BF02-FA95-1598-2E5B6261143C}"/>
              </a:ext>
            </a:extLst>
          </p:cNvPr>
          <p:cNvSpPr/>
          <p:nvPr/>
        </p:nvSpPr>
        <p:spPr>
          <a:xfrm>
            <a:off x="7772400" y="5132439"/>
            <a:ext cx="1263446" cy="2064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8E3B8A5-CC34-B2B9-E93B-EAA4DE59BE92}"/>
              </a:ext>
            </a:extLst>
          </p:cNvPr>
          <p:cNvSpPr txBox="1"/>
          <p:nvPr/>
        </p:nvSpPr>
        <p:spPr>
          <a:xfrm>
            <a:off x="2349909" y="335700"/>
            <a:ext cx="226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BC26 Serial1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57ACAF6-3EB4-B11A-C758-D0BE566ACFC8}"/>
              </a:ext>
            </a:extLst>
          </p:cNvPr>
          <p:cNvSpPr txBox="1"/>
          <p:nvPr/>
        </p:nvSpPr>
        <p:spPr>
          <a:xfrm>
            <a:off x="6364847" y="6078967"/>
            <a:ext cx="4078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BC26 Reset (Low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active)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9CFF5FC-FF0A-4DBD-0B0F-B5CC4553FA59}"/>
              </a:ext>
            </a:extLst>
          </p:cNvPr>
          <p:cNvCxnSpPr/>
          <p:nvPr/>
        </p:nvCxnSpPr>
        <p:spPr>
          <a:xfrm>
            <a:off x="3460955" y="884903"/>
            <a:ext cx="0" cy="13568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BC9C7F5-7889-0E42-1BC6-A51F026D8B03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404123" y="5447071"/>
            <a:ext cx="0" cy="6318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22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0620B5-0C37-A073-6454-A43C0865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</a:t>
            </a:r>
            <a:r>
              <a:rPr lang="zh-TW" alt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指令</a:t>
            </a:r>
          </a:p>
        </p:txBody>
      </p:sp>
    </p:spTree>
    <p:extLst>
      <p:ext uri="{BB962C8B-B14F-4D97-AF65-F5344CB8AC3E}">
        <p14:creationId xmlns:p14="http://schemas.microsoft.com/office/powerpoint/2010/main" val="1441704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32A261-2D95-50ED-0FF7-7570F237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指令基本語法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E3BBF6-1FF7-E348-76D2-01C1F94BD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AT&lt;</a:t>
            </a:r>
            <a:r>
              <a:rPr lang="zh-TW" altLang="en-US" dirty="0">
                <a:latin typeface="Consolas" panose="020B0609020204030204" pitchFamily="49" charset="0"/>
              </a:rPr>
              <a:t>指令</a:t>
            </a:r>
            <a:r>
              <a:rPr lang="en-US" altLang="zh-TW" dirty="0">
                <a:latin typeface="Consolas" panose="020B0609020204030204" pitchFamily="49" charset="0"/>
              </a:rPr>
              <a:t>&gt;[</a:t>
            </a:r>
            <a:r>
              <a:rPr lang="zh-TW" altLang="en-US" dirty="0">
                <a:latin typeface="Consolas" panose="020B0609020204030204" pitchFamily="49" charset="0"/>
              </a:rPr>
              <a:t>參數</a:t>
            </a:r>
            <a:r>
              <a:rPr lang="en-US" altLang="zh-TW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ATI</a:t>
            </a:r>
          </a:p>
          <a:p>
            <a:pPr lvl="2"/>
            <a:r>
              <a:rPr lang="zh-TW" altLang="en-US" dirty="0">
                <a:latin typeface="Consolas" panose="020B0609020204030204" pitchFamily="49" charset="0"/>
              </a:rPr>
              <a:t>顯示設備資訊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ATE0</a:t>
            </a:r>
          </a:p>
          <a:p>
            <a:pPr lvl="2"/>
            <a:r>
              <a:rPr lang="zh-TW" altLang="en-US" dirty="0">
                <a:latin typeface="Consolas" panose="020B0609020204030204" pitchFamily="49" charset="0"/>
              </a:rPr>
              <a:t>隱藏輸入指令</a:t>
            </a:r>
            <a:endParaRPr lang="en-US" altLang="zh-TW" dirty="0">
              <a:latin typeface="Consolas" panose="020B0609020204030204" pitchFamily="49" charset="0"/>
            </a:endParaRP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ATE1</a:t>
            </a:r>
          </a:p>
          <a:p>
            <a:pPr lvl="2"/>
            <a:r>
              <a:rPr lang="zh-TW" altLang="en-US" dirty="0">
                <a:latin typeface="Consolas" panose="020B0609020204030204" pitchFamily="49" charset="0"/>
              </a:rPr>
              <a:t>顯示輸入指令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AT&amp;&lt;</a:t>
            </a:r>
            <a:r>
              <a:rPr lang="zh-TW" altLang="en-US" dirty="0">
                <a:latin typeface="Consolas" panose="020B0609020204030204" pitchFamily="49" charset="0"/>
              </a:rPr>
              <a:t>指令</a:t>
            </a:r>
            <a:r>
              <a:rPr lang="en-US" altLang="zh-TW" dirty="0">
                <a:latin typeface="Consolas" panose="020B0609020204030204" pitchFamily="49" charset="0"/>
              </a:rPr>
              <a:t>&gt;[</a:t>
            </a:r>
            <a:r>
              <a:rPr lang="zh-TW" altLang="en-US" dirty="0">
                <a:latin typeface="Consolas" panose="020B0609020204030204" pitchFamily="49" charset="0"/>
              </a:rPr>
              <a:t>參數</a:t>
            </a:r>
            <a:r>
              <a:rPr lang="en-US" altLang="zh-TW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AT&amp;W</a:t>
            </a:r>
          </a:p>
          <a:p>
            <a:pPr lvl="2"/>
            <a:r>
              <a:rPr lang="zh-TW" altLang="en-US" dirty="0">
                <a:latin typeface="Consolas" panose="020B0609020204030204" pitchFamily="49" charset="0"/>
              </a:rPr>
              <a:t>保存設定到 </a:t>
            </a:r>
            <a:r>
              <a:rPr lang="en-US" altLang="zh-TW" dirty="0">
                <a:latin typeface="Consolas" panose="020B0609020204030204" pitchFamily="49" charset="0"/>
              </a:rPr>
              <a:t>NVRAM</a:t>
            </a:r>
          </a:p>
          <a:p>
            <a:pPr lvl="1"/>
            <a:r>
              <a:rPr lang="en-US" altLang="zh-TW" dirty="0">
                <a:latin typeface="Consolas" panose="020B0609020204030204" pitchFamily="49" charset="0"/>
              </a:rPr>
              <a:t>AT&amp;F</a:t>
            </a:r>
          </a:p>
          <a:p>
            <a:pPr lvl="2"/>
            <a:r>
              <a:rPr lang="zh-TW" altLang="en-US" dirty="0">
                <a:latin typeface="Consolas" panose="020B0609020204030204" pitchFamily="49" charset="0"/>
              </a:rPr>
              <a:t>恢復出場設定</a:t>
            </a:r>
          </a:p>
        </p:txBody>
      </p:sp>
    </p:spTree>
    <p:extLst>
      <p:ext uri="{BB962C8B-B14F-4D97-AF65-F5344CB8AC3E}">
        <p14:creationId xmlns:p14="http://schemas.microsoft.com/office/powerpoint/2010/main" val="164950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629243-9CEF-A2EF-4947-63634C17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指令擴充語法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86230A-0C2C-37EF-C100-3DD15DE6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AT+&lt;</a:t>
            </a:r>
            <a:r>
              <a:rPr lang="zh-TW" altLang="en-US" dirty="0">
                <a:latin typeface="Consolas" panose="020B0609020204030204" pitchFamily="49" charset="0"/>
              </a:rPr>
              <a:t>指令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zh-TW" altLang="en-US" dirty="0">
                <a:latin typeface="Consolas" panose="020B0609020204030204" pitchFamily="49" charset="0"/>
              </a:rPr>
              <a:t>執行指令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AT+&lt;</a:t>
            </a:r>
            <a:r>
              <a:rPr lang="zh-TW" altLang="en-US" dirty="0">
                <a:latin typeface="Consolas" panose="020B0609020204030204" pitchFamily="49" charset="0"/>
              </a:rPr>
              <a:t>指令</a:t>
            </a:r>
            <a:r>
              <a:rPr lang="en-US" altLang="zh-TW" dirty="0">
                <a:latin typeface="Consolas" panose="020B0609020204030204" pitchFamily="49" charset="0"/>
              </a:rPr>
              <a:t>&gt;?</a:t>
            </a:r>
          </a:p>
          <a:p>
            <a:pPr lvl="1"/>
            <a:r>
              <a:rPr lang="zh-TW" altLang="en-US" dirty="0">
                <a:latin typeface="Consolas" panose="020B0609020204030204" pitchFamily="49" charset="0"/>
              </a:rPr>
              <a:t>查看指令的當前設定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AT+&lt;</a:t>
            </a:r>
            <a:r>
              <a:rPr lang="zh-TW" altLang="en-US" dirty="0">
                <a:latin typeface="Consolas" panose="020B0609020204030204" pitchFamily="49" charset="0"/>
              </a:rPr>
              <a:t>指令</a:t>
            </a:r>
            <a:r>
              <a:rPr lang="en-US" altLang="zh-TW" dirty="0">
                <a:latin typeface="Consolas" panose="020B0609020204030204" pitchFamily="49" charset="0"/>
              </a:rPr>
              <a:t>&gt;=?</a:t>
            </a:r>
          </a:p>
          <a:p>
            <a:pPr lvl="1"/>
            <a:r>
              <a:rPr lang="zh-TW" altLang="en-US" dirty="0">
                <a:latin typeface="Consolas" panose="020B0609020204030204" pitchFamily="49" charset="0"/>
              </a:rPr>
              <a:t>查看指令的可用參數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AT+&lt;</a:t>
            </a:r>
            <a:r>
              <a:rPr lang="zh-TW" altLang="en-US" dirty="0">
                <a:latin typeface="Consolas" panose="020B0609020204030204" pitchFamily="49" charset="0"/>
              </a:rPr>
              <a:t>指令</a:t>
            </a:r>
            <a:r>
              <a:rPr lang="en-US" altLang="zh-TW" dirty="0">
                <a:latin typeface="Consolas" panose="020B0609020204030204" pitchFamily="49" charset="0"/>
              </a:rPr>
              <a:t>&gt;=&lt;</a:t>
            </a:r>
            <a:r>
              <a:rPr lang="zh-TW" altLang="en-US" dirty="0">
                <a:latin typeface="Consolas" panose="020B0609020204030204" pitchFamily="49" charset="0"/>
              </a:rPr>
              <a:t>參數 </a:t>
            </a:r>
            <a:r>
              <a:rPr lang="en-US" altLang="zh-TW" dirty="0">
                <a:latin typeface="Consolas" panose="020B0609020204030204" pitchFamily="49" charset="0"/>
              </a:rPr>
              <a:t>1, </a:t>
            </a:r>
            <a:r>
              <a:rPr lang="zh-TW" altLang="en-US" dirty="0">
                <a:latin typeface="Consolas" panose="020B0609020204030204" pitchFamily="49" charset="0"/>
              </a:rPr>
              <a:t>參數 </a:t>
            </a:r>
            <a:r>
              <a:rPr lang="en-US" altLang="zh-TW" dirty="0">
                <a:latin typeface="Consolas" panose="020B0609020204030204" pitchFamily="49" charset="0"/>
              </a:rPr>
              <a:t>2 ...&gt;</a:t>
            </a:r>
          </a:p>
          <a:p>
            <a:pPr lvl="1"/>
            <a:r>
              <a:rPr lang="zh-TW" altLang="en-US" dirty="0">
                <a:latin typeface="Consolas" panose="020B0609020204030204" pitchFamily="49" charset="0"/>
              </a:rPr>
              <a:t>執行指令參數</a:t>
            </a:r>
          </a:p>
        </p:txBody>
      </p:sp>
    </p:spTree>
    <p:extLst>
      <p:ext uri="{BB962C8B-B14F-4D97-AF65-F5344CB8AC3E}">
        <p14:creationId xmlns:p14="http://schemas.microsoft.com/office/powerpoint/2010/main" val="312667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0620B5-0C37-A073-6454-A43C0865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NB-IoT</a:t>
            </a:r>
            <a:endParaRPr lang="zh-TW" altLang="en-US" sz="5400" dirty="0">
              <a:solidFill>
                <a:schemeClr val="bg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7347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一張含有 文字, 圖表, 字型, 螢幕擷取畫面 的圖片&#10;&#10;自動產生的描述">
            <a:extLst>
              <a:ext uri="{FF2B5EF4-FFF2-40B4-BE49-F238E27FC236}">
                <a16:creationId xmlns:a16="http://schemas.microsoft.com/office/drawing/2014/main" id="{A6D0AB9B-F4F1-79D6-4BAB-BF673880F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117462"/>
            <a:ext cx="12192000" cy="3444239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3EC16887-74F7-29E2-E00B-2FB1950D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767" y="399607"/>
            <a:ext cx="7744236" cy="1198537"/>
          </a:xfrm>
        </p:spPr>
        <p:txBody>
          <a:bodyPr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NB-IoT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連線架構</a:t>
            </a:r>
          </a:p>
        </p:txBody>
      </p:sp>
    </p:spTree>
    <p:extLst>
      <p:ext uri="{BB962C8B-B14F-4D97-AF65-F5344CB8AC3E}">
        <p14:creationId xmlns:p14="http://schemas.microsoft.com/office/powerpoint/2010/main" val="299974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411</Words>
  <Application>Microsoft Office PowerPoint</Application>
  <PresentationFormat>寬螢幕</PresentationFormat>
  <Paragraphs>87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微軟正黑體</vt:lpstr>
      <vt:lpstr>Aptos</vt:lpstr>
      <vt:lpstr>Aptos Display</vt:lpstr>
      <vt:lpstr>Arial</vt:lpstr>
      <vt:lpstr>Consolas</vt:lpstr>
      <vt:lpstr>Office 佈景主題</vt:lpstr>
      <vt:lpstr>第一堂</vt:lpstr>
      <vt:lpstr>DSI2598+ 介紹</vt:lpstr>
      <vt:lpstr>PowerPoint 簡報</vt:lpstr>
      <vt:lpstr>PowerPoint 簡報</vt:lpstr>
      <vt:lpstr>AT 指令</vt:lpstr>
      <vt:lpstr>AT 指令基本語法</vt:lpstr>
      <vt:lpstr>AT 指令擴充語法</vt:lpstr>
      <vt:lpstr>NB-IoT</vt:lpstr>
      <vt:lpstr>NB-IoT 連線架構</vt:lpstr>
      <vt:lpstr>網路設定</vt:lpstr>
      <vt:lpstr>設定中華電信網路</vt:lpstr>
      <vt:lpstr>網路狀態查詢</vt:lpstr>
      <vt:lpstr>IDEAS Chain</vt:lpstr>
      <vt:lpstr>資料類型</vt:lpstr>
      <vt:lpstr>屬性類型</vt:lpstr>
      <vt:lpstr>新增 / 修改屬性</vt:lpstr>
      <vt:lpstr>獲取屬性</vt:lpstr>
      <vt:lpstr>網路連接</vt:lpstr>
      <vt:lpstr>TCP 三次握手</vt:lpstr>
      <vt:lpstr>POST 協定(1)</vt:lpstr>
      <vt:lpstr>POST 協定(2)</vt:lpstr>
      <vt:lpstr>連線步驟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SHAN-YU HUANG</dc:creator>
  <cp:lastModifiedBy>SHAN-YU HUANG</cp:lastModifiedBy>
  <cp:revision>9</cp:revision>
  <dcterms:created xsi:type="dcterms:W3CDTF">2024-09-23T13:43:23Z</dcterms:created>
  <dcterms:modified xsi:type="dcterms:W3CDTF">2024-09-24T18:38:22Z</dcterms:modified>
</cp:coreProperties>
</file>