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8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83" r:id="rId21"/>
    <p:sldId id="286" r:id="rId22"/>
    <p:sldId id="281" r:id="rId23"/>
    <p:sldId id="278" r:id="rId24"/>
    <p:sldId id="279" r:id="rId25"/>
    <p:sldId id="280" r:id="rId26"/>
    <p:sldId id="282" r:id="rId27"/>
    <p:sldId id="287" r:id="rId28"/>
    <p:sldId id="293" r:id="rId29"/>
    <p:sldId id="307" r:id="rId30"/>
    <p:sldId id="288" r:id="rId31"/>
    <p:sldId id="297" r:id="rId32"/>
    <p:sldId id="289" r:id="rId33"/>
    <p:sldId id="290" r:id="rId34"/>
    <p:sldId id="291" r:id="rId35"/>
    <p:sldId id="292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6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6F922A-8F86-4845-81FC-5027BEC9DEF3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8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  <p14:sldId id="283"/>
            <p14:sldId id="286"/>
            <p14:sldId id="281"/>
            <p14:sldId id="278"/>
            <p14:sldId id="279"/>
            <p14:sldId id="280"/>
            <p14:sldId id="282"/>
            <p14:sldId id="287"/>
            <p14:sldId id="293"/>
            <p14:sldId id="307"/>
            <p14:sldId id="288"/>
            <p14:sldId id="297"/>
            <p14:sldId id="289"/>
            <p14:sldId id="290"/>
            <p14:sldId id="291"/>
          </p14:sldIdLst>
        </p14:section>
        <p14:section name="Untitled Section" id="{BBC77F82-A6A5-4BD2-ACC8-CFD9EDF79041}">
          <p14:sldIdLst>
            <p14:sldId id="292"/>
            <p14:sldId id="294"/>
            <p14:sldId id="295"/>
            <p14:sldId id="296"/>
            <p14:sldId id="298"/>
            <p14:sldId id="299"/>
            <p14:sldId id="300"/>
            <p14:sldId id="301"/>
            <p14:sldId id="302"/>
            <p14:sldId id="303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3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7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3589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66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2498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449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73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6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5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8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843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5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88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4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52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8EAFC-3C41-49AD-A01E-B9144C62B25B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614F94-3988-4EFD-8FB2-FEC67247CA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javase/javase8-archive-download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401CD2-1D91-6213-6990-15D62C26A8EB}"/>
              </a:ext>
            </a:extLst>
          </p:cNvPr>
          <p:cNvSpPr txBox="1"/>
          <p:nvPr/>
        </p:nvSpPr>
        <p:spPr>
          <a:xfrm>
            <a:off x="2143125" y="894307"/>
            <a:ext cx="4324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3948B-5FC3-64AB-3218-1E73DE8A6B60}"/>
              </a:ext>
            </a:extLst>
          </p:cNvPr>
          <p:cNvSpPr txBox="1"/>
          <p:nvPr/>
        </p:nvSpPr>
        <p:spPr>
          <a:xfrm>
            <a:off x="4857749" y="3105150"/>
            <a:ext cx="16097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90B9E-57E9-6940-C95F-2E28D09F454B}"/>
              </a:ext>
            </a:extLst>
          </p:cNvPr>
          <p:cNvSpPr txBox="1"/>
          <p:nvPr/>
        </p:nvSpPr>
        <p:spPr>
          <a:xfrm>
            <a:off x="6838950" y="3952875"/>
            <a:ext cx="426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dwardian Script ITC" panose="030303020407070D0804" pitchFamily="66" charset="0"/>
              </a:rPr>
              <a:t>Innojc</a:t>
            </a:r>
            <a:endParaRPr lang="en-IN" sz="8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1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D24FC-934A-6EAF-B9E0-571FD2E8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472" y="800100"/>
            <a:ext cx="8263980" cy="52412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Java first program: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</a:t>
            </a:r>
            <a:r>
              <a:rPr lang="en-IN" dirty="0">
                <a:solidFill>
                  <a:schemeClr val="tx1"/>
                </a:solidFill>
              </a:rPr>
              <a:t>public class Main {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</a:t>
            </a:r>
            <a:r>
              <a:rPr lang="en-IN" dirty="0">
                <a:solidFill>
                  <a:schemeClr val="tx1"/>
                </a:solidFill>
              </a:rPr>
              <a:t>public static void main(String[] args)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System.out.println(“</a:t>
            </a:r>
            <a:r>
              <a:rPr lang="en-IN" dirty="0">
                <a:solidFill>
                  <a:schemeClr val="accent4"/>
                </a:solidFill>
              </a:rPr>
              <a:t>Hello World</a:t>
            </a:r>
            <a:r>
              <a:rPr lang="en-IN" dirty="0">
                <a:solidFill>
                  <a:schemeClr val="tx1"/>
                </a:solidFill>
              </a:rPr>
              <a:t>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}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028" name="Picture 4" descr="Java How to Compile">
            <a:extLst>
              <a:ext uri="{FF2B5EF4-FFF2-40B4-BE49-F238E27FC236}">
                <a16:creationId xmlns:a16="http://schemas.microsoft.com/office/drawing/2014/main" id="{CDE7EBA1-CA20-F872-0E3E-5139564C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4" y="3233737"/>
            <a:ext cx="59150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2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7F5F0-30E7-A049-1444-FB821399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2001"/>
            <a:ext cx="8596668" cy="52793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public: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public keyword is an access modifier that represents visibility. It means it is visible to all.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Class: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class keyword is used to declare a class in Java.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static: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static is a keyword. If we declare any method as static, it is known as the static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Void: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void is the return type of the method. It means it doesn't return any value.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1"/>
                </a:solidFill>
              </a:rPr>
              <a:t>System.out.println():</a:t>
            </a:r>
            <a:br>
              <a:rPr lang="en-US" dirty="0">
                <a:solidFill>
                  <a:schemeClr val="accent1"/>
                </a:solidFill>
              </a:rPr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System.out.println() is used to print statement.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58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693FC-E16B-E33C-D478-84D0E4D24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5325"/>
            <a:ext cx="8596668" cy="534603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Variables and its types: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 variable is the name of a reserved area allocated in memory.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There are three type of variables.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1.Local variable.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2.Instance variable.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3.Static variable.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Local variable: </a:t>
            </a:r>
            <a:r>
              <a:rPr lang="en-IN" dirty="0">
                <a:solidFill>
                  <a:schemeClr val="tx1"/>
                </a:solidFill>
              </a:rPr>
              <a:t>A variable declared inside the body of method is called a local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variable.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A local variable cannot be defined with “static” keyword.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Instance variable: </a:t>
            </a:r>
            <a:r>
              <a:rPr lang="en-IN" dirty="0">
                <a:solidFill>
                  <a:schemeClr val="tx1"/>
                </a:solidFill>
              </a:rPr>
              <a:t>A variable declared inside the class but outside the body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of method is called instance variable.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It is not declared as static.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Static variable: </a:t>
            </a:r>
            <a:r>
              <a:rPr lang="en-US" dirty="0">
                <a:solidFill>
                  <a:schemeClr val="tx1"/>
                </a:solidFill>
              </a:rPr>
              <a:t>A variable that is declared as static is called a static variable.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         It cannot be local.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Static variable is stored in the stack memory, but stack memory is a part of heap memory.</a:t>
            </a:r>
          </a:p>
          <a:p>
            <a:pPr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6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DCF1F-763B-C856-1980-44C5F264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52475"/>
            <a:ext cx="8596668" cy="528888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basics;</a:t>
            </a:r>
          </a:p>
          <a:p>
            <a:pPr algn="l"/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Variables {</a:t>
            </a:r>
          </a:p>
          <a:p>
            <a:pPr marL="0" indent="0" algn="l">
              <a:buNone/>
            </a:pP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sum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 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//instance variable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sum1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15; </a:t>
            </a:r>
            <a:r>
              <a:rPr lang="en-US" sz="18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//static variable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samplemethod() {</a:t>
            </a:r>
          </a:p>
          <a:p>
            <a:pPr marL="0" indent="0" algn="l">
              <a:buNone/>
            </a:pPr>
            <a:r>
              <a:rPr lang="pt-B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num</a:t>
            </a:r>
            <a:r>
              <a:rPr lang="pt-BR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20; </a:t>
            </a:r>
            <a:r>
              <a:rPr lang="pt-BR" sz="1800" b="1" u="sng" dirty="0">
                <a:solidFill>
                  <a:srgbClr val="3F7F5F"/>
                </a:solidFill>
                <a:latin typeface="Consolas" panose="020B0609020204030204" pitchFamily="49" charset="0"/>
              </a:rPr>
              <a:t>//local variable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573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34E8-3594-AD02-5316-0C950035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34" y="698317"/>
            <a:ext cx="8596668" cy="54643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Data types: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</a:t>
            </a:r>
            <a:r>
              <a:rPr lang="en-US" dirty="0">
                <a:solidFill>
                  <a:schemeClr val="tx1"/>
                </a:solidFill>
              </a:rPr>
              <a:t>Data types specify the different sizes and values that can be stored in the variable. There are two types of datatypes in java.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1.Primitive datatypes.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2.Non-primitive datatypes.</a:t>
            </a:r>
          </a:p>
          <a:p>
            <a:pPr marL="0" indent="0">
              <a:buNone/>
            </a:pP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        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1026" name="Picture 2" descr="Java Data Types">
            <a:extLst>
              <a:ext uri="{FF2B5EF4-FFF2-40B4-BE49-F238E27FC236}">
                <a16:creationId xmlns:a16="http://schemas.microsoft.com/office/drawing/2014/main" id="{AD87B1C6-6B4B-1AFF-E53D-0601E440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781300"/>
            <a:ext cx="6667500" cy="3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21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ADBD-D400-8F1E-E537-2A01A32C0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package basics;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Datatype {</a:t>
            </a:r>
          </a:p>
          <a:p>
            <a:pPr marL="0" indent="0">
              <a:buNone/>
            </a:pPr>
            <a:r>
              <a:rPr lang="en-IN" dirty="0"/>
              <a:t>	public static void main(String[] args) {</a:t>
            </a:r>
          </a:p>
          <a:p>
            <a:pPr marL="0" indent="0">
              <a:buNone/>
            </a:pPr>
            <a:r>
              <a:rPr lang="en-IN" dirty="0"/>
              <a:t>		int a = 20;</a:t>
            </a:r>
          </a:p>
          <a:p>
            <a:pPr marL="0" indent="0">
              <a:buNone/>
            </a:pPr>
            <a:r>
              <a:rPr lang="en-IN" dirty="0"/>
              <a:t>		char ch = '@';</a:t>
            </a:r>
          </a:p>
          <a:p>
            <a:pPr marL="0" indent="0">
              <a:buNone/>
            </a:pPr>
            <a:r>
              <a:rPr lang="en-IN" dirty="0"/>
              <a:t>		boolean rev = true;</a:t>
            </a:r>
          </a:p>
          <a:p>
            <a:pPr marL="0" indent="0">
              <a:buNone/>
            </a:pPr>
            <a:r>
              <a:rPr lang="en-IN" dirty="0"/>
              <a:t>		float b = 5.345f;</a:t>
            </a:r>
          </a:p>
          <a:p>
            <a:pPr marL="0" indent="0">
              <a:buNone/>
            </a:pPr>
            <a:r>
              <a:rPr lang="en-IN" dirty="0"/>
              <a:t>		double  db = 34.9874d;</a:t>
            </a:r>
          </a:p>
          <a:p>
            <a:pPr marL="0" indent="0">
              <a:buNone/>
            </a:pPr>
            <a:r>
              <a:rPr lang="en-IN" dirty="0"/>
              <a:t>		byte c = 23;</a:t>
            </a:r>
          </a:p>
          <a:p>
            <a:pPr marL="0" indent="0">
              <a:buNone/>
            </a:pPr>
            <a:r>
              <a:rPr lang="en-IN" dirty="0"/>
              <a:t>		long ln = 343453454;                                     Output:20</a:t>
            </a:r>
          </a:p>
          <a:p>
            <a:pPr marL="0" indent="0">
              <a:buNone/>
            </a:pPr>
            <a:r>
              <a:rPr lang="en-IN" dirty="0"/>
              <a:t>		short sh = 3452;                                                        5.345f </a:t>
            </a:r>
          </a:p>
          <a:p>
            <a:pPr marL="0" indent="0">
              <a:buNone/>
            </a:pPr>
            <a:r>
              <a:rPr lang="en-IN" dirty="0"/>
              <a:t>		System.out.println(a);</a:t>
            </a:r>
          </a:p>
          <a:p>
            <a:pPr marL="0" indent="0">
              <a:buNone/>
            </a:pPr>
            <a:r>
              <a:rPr lang="en-IN" dirty="0"/>
              <a:t>		System.out.println(b);</a:t>
            </a:r>
          </a:p>
          <a:p>
            <a:pPr marL="0" indent="0">
              <a:buNone/>
            </a:pPr>
            <a:r>
              <a:rPr lang="en-IN" dirty="0"/>
              <a:t>	}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64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D1DB-8300-7357-C2E4-21148F01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325"/>
            <a:ext cx="8596668" cy="4371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String:</a:t>
            </a:r>
            <a:r>
              <a:rPr lang="en-IN" dirty="0">
                <a:solidFill>
                  <a:schemeClr val="tx1"/>
                </a:solidFill>
              </a:rPr>
              <a:t> In java, string is an object that represents a sequence of characters.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The java.lang.String is used to create a java object.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There are two ways to create a string object.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1.By string literal.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2.By new keyword.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It is a unique datatype.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It is an immutable object.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String str = “Hello”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String str1 = new String(“hi”);</a:t>
            </a:r>
          </a:p>
        </p:txBody>
      </p:sp>
    </p:spTree>
    <p:extLst>
      <p:ext uri="{BB962C8B-B14F-4D97-AF65-F5344CB8AC3E}">
        <p14:creationId xmlns:p14="http://schemas.microsoft.com/office/powerpoint/2010/main" val="814845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A2C09-9026-8BD4-33E1-F3F2B2FE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4375"/>
            <a:ext cx="8596668" cy="5326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Arrays: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</a:t>
            </a:r>
            <a:r>
              <a:rPr lang="en-IN" dirty="0">
                <a:solidFill>
                  <a:schemeClr val="tx1"/>
                </a:solidFill>
              </a:rPr>
              <a:t>Combines the group of values to a single variable.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String[] str = {“Telugu”, “Hindi”, “English”, “Maths”, “Science”, “Social”};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If we want to add class declaration for existing array, we need to fix indexes.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String[] str1 = new String[3];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str1[0] = “Commerce”;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str1[1] = “Biology”;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str1[2] = “Chemistry”;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To find length: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System.out.println(str.length);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3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A5CB5-26A8-E7C4-F8F2-6B2FEB2D5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5325"/>
            <a:ext cx="8596668" cy="53460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Comments: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Comments are used to explain java code and make it more readible.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There are two types of comments.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1.Single line comment: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</a:t>
            </a:r>
            <a:r>
              <a:rPr lang="en-IN" dirty="0">
                <a:solidFill>
                  <a:srgbClr val="00B0F0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This is the comment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2.Multi line comment: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</a:t>
            </a:r>
            <a:r>
              <a:rPr lang="en-IN" dirty="0">
                <a:solidFill>
                  <a:schemeClr val="tx1"/>
                </a:solidFill>
              </a:rPr>
              <a:t>For shorter: </a:t>
            </a:r>
            <a:r>
              <a:rPr lang="en-IN" dirty="0">
                <a:solidFill>
                  <a:srgbClr val="00B0F0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This is the comment </a:t>
            </a:r>
            <a:r>
              <a:rPr lang="en-IN" dirty="0">
                <a:solidFill>
                  <a:srgbClr val="00B0F0"/>
                </a:solidFill>
              </a:rPr>
              <a:t>//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For longer:   </a:t>
            </a:r>
            <a:r>
              <a:rPr lang="en-IN" dirty="0">
                <a:solidFill>
                  <a:srgbClr val="00B0F0"/>
                </a:solidFill>
              </a:rPr>
              <a:t>/* </a:t>
            </a:r>
            <a:r>
              <a:rPr lang="en-IN" dirty="0">
                <a:solidFill>
                  <a:schemeClr val="tx1"/>
                </a:solidFill>
              </a:rPr>
              <a:t>This is the comment </a:t>
            </a:r>
            <a:r>
              <a:rPr lang="en-IN" dirty="0">
                <a:solidFill>
                  <a:srgbClr val="00B0F0"/>
                </a:solidFill>
              </a:rPr>
              <a:t>*/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278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0C5E0-D085-3967-2FD0-58F0AB587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9675"/>
            <a:ext cx="8596668" cy="4831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Types of Declarations: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1.Lateral declaration: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</a:t>
            </a:r>
            <a:r>
              <a:rPr lang="en-IN" dirty="0">
                <a:solidFill>
                  <a:schemeClr val="tx1"/>
                </a:solidFill>
              </a:rPr>
              <a:t>Lateral declaration is stored in SPA (String Pool Area).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String str = “true”; </a:t>
            </a:r>
            <a:r>
              <a:rPr lang="en-IN" dirty="0">
                <a:solidFill>
                  <a:srgbClr val="00B0F0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Lateral declaration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2.Class declaration: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Class declaration is stored in heap memory.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String str1 new String(“Hi”); </a:t>
            </a:r>
            <a:r>
              <a:rPr lang="en-IN" dirty="0">
                <a:solidFill>
                  <a:srgbClr val="00B0F0"/>
                </a:solidFill>
              </a:rPr>
              <a:t>// </a:t>
            </a:r>
            <a:r>
              <a:rPr lang="en-IN" dirty="0">
                <a:solidFill>
                  <a:schemeClr val="tx1"/>
                </a:solidFill>
              </a:rPr>
              <a:t>Class declaration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SPA is also a part of heap memory.</a:t>
            </a: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38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3529C-9A03-90C3-6824-368C2171E5F3}"/>
              </a:ext>
            </a:extLst>
          </p:cNvPr>
          <p:cNvSpPr txBox="1"/>
          <p:nvPr/>
        </p:nvSpPr>
        <p:spPr>
          <a:xfrm>
            <a:off x="3095626" y="2209800"/>
            <a:ext cx="592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Bahnschrift SemiBold Condensed" panose="020B0502040204020203" pitchFamily="34" charset="0"/>
              </a:rPr>
              <a:t>Java</a:t>
            </a:r>
            <a:r>
              <a:rPr lang="en-IN" sz="6000" dirty="0">
                <a:latin typeface="Bahnschrift SemiBold Condensed" panose="020B0502040204020203" pitchFamily="34" charset="0"/>
              </a:rPr>
              <a:t> </a:t>
            </a:r>
            <a:r>
              <a:rPr lang="en-IN" sz="7200" dirty="0">
                <a:latin typeface="Bahnschrift SemiBold Condensed" panose="020B0502040204020203" pitchFamily="34" charset="0"/>
              </a:rPr>
              <a:t>Programming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8CA2F-B63A-542D-C928-BF02AC445BD3}"/>
              </a:ext>
            </a:extLst>
          </p:cNvPr>
          <p:cNvSpPr txBox="1"/>
          <p:nvPr/>
        </p:nvSpPr>
        <p:spPr>
          <a:xfrm flipH="1">
            <a:off x="5642552" y="4391024"/>
            <a:ext cx="3996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By: Partha </a:t>
            </a:r>
            <a:r>
              <a:rPr lang="en-IN" sz="2400" dirty="0">
                <a:latin typeface="Arial Narrow" panose="020B0606020202030204" pitchFamily="34" charset="0"/>
              </a:rPr>
              <a:t>Saradhi</a:t>
            </a:r>
            <a:r>
              <a:rPr lang="en-IN" sz="2400" dirty="0"/>
              <a:t> Reddy.W</a:t>
            </a:r>
          </a:p>
        </p:txBody>
      </p:sp>
    </p:spTree>
    <p:extLst>
      <p:ext uri="{BB962C8B-B14F-4D97-AF65-F5344CB8AC3E}">
        <p14:creationId xmlns:p14="http://schemas.microsoft.com/office/powerpoint/2010/main" val="217308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A07D6B-9718-4A69-D985-14F2AF8B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DF6B-4D83-74F2-E1B1-3E47B5A8D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600201"/>
            <a:ext cx="4185623" cy="444116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dirty="0">
                <a:solidFill>
                  <a:schemeClr val="accent1"/>
                </a:solidFill>
              </a:rPr>
              <a:t>1) If statement:</a:t>
            </a: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statements;</a:t>
            </a:r>
          </a:p>
          <a:p>
            <a:pPr marL="0" indent="0" algn="l">
              <a:buNone/>
            </a:pP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Conditions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 2)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B8AE0-DDD9-96F7-BA2C-BC3E8821B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600201"/>
            <a:ext cx="4712841" cy="4441162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dirty="0">
                <a:solidFill>
                  <a:schemeClr val="accent1"/>
                </a:solidFill>
              </a:rPr>
              <a:t>2) If-else statement: </a:t>
            </a:r>
            <a:r>
              <a:rPr lang="en-IN" dirty="0">
                <a:solidFill>
                  <a:schemeClr val="tx1"/>
                </a:solidFill>
              </a:rPr>
              <a:t>If condition fails, then use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     ‘else’.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statements;</a:t>
            </a:r>
          </a:p>
          <a:p>
            <a:pPr marL="0" indent="0" algn="l">
              <a:buNone/>
            </a:pP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Conditions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"World"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344462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3D437-66D0-4D33-1AD3-E409915A6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76250"/>
            <a:ext cx="9619191" cy="607695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IN" dirty="0">
                <a:solidFill>
                  <a:schemeClr val="accent1"/>
                </a:solidFill>
              </a:rPr>
              <a:t>3)Neated-if: </a:t>
            </a:r>
            <a:r>
              <a:rPr lang="en-IN" dirty="0">
                <a:solidFill>
                  <a:schemeClr val="tx1"/>
                </a:solidFill>
              </a:rPr>
              <a:t>A condition in condition.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statements;</a:t>
            </a:r>
          </a:p>
          <a:p>
            <a:pPr marL="0" indent="0" algn="l">
              <a:buNone/>
            </a:pP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Conditions {</a:t>
            </a: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custexp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custype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"pre"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custexp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10)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custype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IN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"pre"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"eligibility for the offer of 10 + 2 %!!!!!!"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"eligibility for the offer 10%!!!!"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"eligibility for the offer 5%!!!!!"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7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B0D4-8C37-6219-B29C-5E83BCC7C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6300" y="1114425"/>
            <a:ext cx="5019675" cy="492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chemeClr val="accent1"/>
                </a:solidFill>
              </a:rPr>
              <a:t>5) Switch statement: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</a:t>
            </a:r>
            <a:r>
              <a:rPr lang="en-IN" dirty="0">
                <a:solidFill>
                  <a:schemeClr val="tx1"/>
                </a:solidFill>
              </a:rPr>
              <a:t>String sub = “English”;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switch(sub)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case “Maths”: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System.out.println(“MPC”);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break;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case “Science”: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System.out.println(“</a:t>
            </a:r>
            <a:r>
              <a:rPr lang="en-IN" dirty="0" err="1">
                <a:solidFill>
                  <a:schemeClr val="tx1"/>
                </a:solidFill>
              </a:rPr>
              <a:t>BiPC</a:t>
            </a:r>
            <a:r>
              <a:rPr lang="en-IN" dirty="0">
                <a:solidFill>
                  <a:schemeClr val="tx1"/>
                </a:solidFill>
              </a:rPr>
              <a:t>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break;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default: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System.out.println(“FAIL!!!!!”);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3341D0-5E80-A35A-B5E4-4524E950A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850" y="1114425"/>
            <a:ext cx="4181475" cy="4926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4) If-else-if: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</a:t>
            </a:r>
            <a:r>
              <a:rPr lang="en-IN" dirty="0">
                <a:solidFill>
                  <a:schemeClr val="tx1"/>
                </a:solidFill>
              </a:rPr>
              <a:t>int marks = 40;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if(marks &gt; 90)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System.out.println(“Excellent”);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} else if(marks &gt; 70)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System.out.println(“Good”);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} else if(marks &gt; 50)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System.out.println(“Poor”);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} else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System.out.println(“Fail!!!!!!”);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}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58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9E68-2BD6-F573-0036-BF3A3630E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38175"/>
            <a:ext cx="9752541" cy="5372099"/>
          </a:xfrm>
        </p:spPr>
        <p:txBody>
          <a:bodyPr>
            <a:noAutofit/>
          </a:bodyPr>
          <a:lstStyle/>
          <a:p>
            <a:pPr algn="l"/>
            <a:r>
              <a:rPr lang="en-IN" dirty="0">
                <a:solidFill>
                  <a:schemeClr val="accent1"/>
                </a:solidFill>
              </a:rPr>
              <a:t>Loops: </a:t>
            </a:r>
            <a:r>
              <a:rPr lang="en-IN" dirty="0">
                <a:solidFill>
                  <a:schemeClr val="tx1"/>
                </a:solidFill>
              </a:rPr>
              <a:t>There are three types of loops in java.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1.For-loop.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2.While loop.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3.Do-while loop.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1.For-loop: </a:t>
            </a:r>
            <a:r>
              <a:rPr lang="en-IN" dirty="0">
                <a:solidFill>
                  <a:schemeClr val="tx1"/>
                </a:solidFill>
              </a:rPr>
              <a:t>Java for loop is used to iterate a part of the program several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times.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There are three types for for-loops.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2"/>
                </a:solidFill>
              </a:rPr>
              <a:t>A)Simple for loop: </a:t>
            </a:r>
            <a:r>
              <a:rPr lang="en-IN" dirty="0">
                <a:solidFill>
                  <a:schemeClr val="tx1"/>
                </a:solidFill>
              </a:rPr>
              <a:t>for() {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           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              </a:t>
            </a:r>
            <a:r>
              <a:rPr lang="en-IN" dirty="0">
                <a:solidFill>
                  <a:schemeClr val="tx1"/>
                </a:solidFill>
              </a:rPr>
              <a:t>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packages basics;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public class Loopstatements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public static void main(string[] args)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for(int i = 0; i &lt; 5; i++)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System.out.println(i);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}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315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3379C1-5097-F3AA-6D52-89CCC75CE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57225"/>
            <a:ext cx="9628716" cy="583882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dirty="0">
                <a:solidFill>
                  <a:schemeClr val="accent1"/>
                </a:solidFill>
              </a:rPr>
              <a:t>B)for-each loop: </a:t>
            </a:r>
            <a:r>
              <a:rPr lang="en-IN" dirty="0">
                <a:solidFill>
                  <a:schemeClr val="tx1"/>
                </a:solidFill>
              </a:rPr>
              <a:t>To iterate fast.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"hindi"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"maths"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"science"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"social"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</a:p>
          <a:p>
            <a:pPr marL="0" indent="0" algn="l">
              <a:buNone/>
            </a:pP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&lt;= 5;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"***Backward***"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5;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0; </a:t>
            </a:r>
            <a:r>
              <a:rPr lang="nn-NO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--)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str1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0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0D9F2-C5D3-2754-9088-CF262EFC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6751"/>
            <a:ext cx="8596668" cy="5374612"/>
          </a:xfrm>
        </p:spPr>
        <p:txBody>
          <a:bodyPr/>
          <a:lstStyle/>
          <a:p>
            <a:pPr marL="0" indent="0" algn="l">
              <a:buNone/>
            </a:pPr>
            <a:r>
              <a:rPr lang="en-IN" dirty="0">
                <a:solidFill>
                  <a:schemeClr val="accent1"/>
                </a:solidFill>
              </a:rPr>
              <a:t>C)Labelled for loop: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String[][]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{{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}, {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"Hindi"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}};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outer: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IN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j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outer;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8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ED8A-9CE3-4B6B-88A6-3286613B4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933451"/>
            <a:ext cx="4185623" cy="510791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While loop: </a:t>
            </a:r>
            <a:r>
              <a:rPr lang="en-US" dirty="0">
                <a:solidFill>
                  <a:schemeClr val="tx1"/>
                </a:solidFill>
              </a:rPr>
              <a:t>The Java while loop is used to iterate a part of the program repeatedly until the specified Boolean condition is true.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dirty="0">
                <a:solidFill>
                  <a:schemeClr val="tx1"/>
                </a:solidFill>
              </a:rPr>
              <a:t>package basics;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public class Loopstatements 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public static void main(String[] args) 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int i = 3;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while(i &lt; 6) {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System.out.println(i);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i++;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}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B04981-1897-B7F0-0ADA-0675FAB9C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933451"/>
            <a:ext cx="4817616" cy="51079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Do-while loop: </a:t>
            </a:r>
            <a:r>
              <a:rPr lang="en-IN" dirty="0">
                <a:solidFill>
                  <a:schemeClr val="tx1"/>
                </a:solidFill>
              </a:rPr>
              <a:t>To execute atleast one time before checking the condition.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int i = 3;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while(i &gt; 6)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System.out.println(i);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i++;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do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System.out.println(i);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} while(i &gt; 6);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0363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882D-504E-F35B-CE88-3AD2922A3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43001"/>
            <a:ext cx="8596668" cy="3857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Access modifiers: </a:t>
            </a:r>
            <a:r>
              <a:rPr lang="en-IN" dirty="0">
                <a:solidFill>
                  <a:schemeClr val="tx1"/>
                </a:solidFill>
              </a:rPr>
              <a:t>Access modifiers are used to restrict the scope of class,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method, variable or constructor.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</a:t>
            </a:r>
            <a:r>
              <a:rPr lang="en-IN" dirty="0">
                <a:solidFill>
                  <a:schemeClr val="tx1"/>
                </a:solidFill>
              </a:rPr>
              <a:t>In java there are four types of access modifiers.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They are: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1.Public.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2.Private.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3.Protected.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4.Default.</a:t>
            </a:r>
          </a:p>
        </p:txBody>
      </p:sp>
    </p:spTree>
    <p:extLst>
      <p:ext uri="{BB962C8B-B14F-4D97-AF65-F5344CB8AC3E}">
        <p14:creationId xmlns:p14="http://schemas.microsoft.com/office/powerpoint/2010/main" val="350401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E4CC-44C3-AE65-92A9-909B4251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76316" cy="666750"/>
          </a:xfrm>
        </p:spPr>
        <p:txBody>
          <a:bodyPr/>
          <a:lstStyle/>
          <a:p>
            <a:r>
              <a:rPr lang="en-IN" dirty="0"/>
              <a:t>OOPS (Object Oriented Programming System)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D405-02C8-7E18-F052-FAF1DFBEB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375"/>
            <a:ext cx="8596668" cy="45649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Oops: </a:t>
            </a:r>
            <a:r>
              <a:rPr lang="en-IN" dirty="0">
                <a:solidFill>
                  <a:schemeClr val="tx1"/>
                </a:solidFill>
              </a:rPr>
              <a:t>These are pillars of java.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Oops is a methodology to design a program using classes and objects.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Oops contain: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1.Object.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2.Class.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3.Inheritence.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4.Polymorphism.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5.Abstraction.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6.Encapsulation.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Object: </a:t>
            </a:r>
            <a:r>
              <a:rPr lang="en-IN" dirty="0">
                <a:solidFill>
                  <a:schemeClr val="tx1"/>
                </a:solidFill>
              </a:rPr>
              <a:t>An entity that has state and behaviour is known as object. It can be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physical as well as logical entity.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Class:</a:t>
            </a:r>
            <a:r>
              <a:rPr lang="en-IN" dirty="0">
                <a:solidFill>
                  <a:schemeClr val="tx1"/>
                </a:solidFill>
              </a:rPr>
              <a:t> Group of objects is known as class. It is a logical entity.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057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99C9-02B1-140E-A9E7-EC944CBE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14375"/>
            <a:ext cx="8596668" cy="532698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646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7F42-A6D9-89C6-7A3E-7EFF9EE5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of Java: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86B5-95D5-4D8B-B10C-1C2623DF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7851"/>
            <a:ext cx="8596668" cy="43338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JAVA:</a:t>
            </a:r>
            <a:br>
              <a:rPr lang="en-IN" u="sng" dirty="0"/>
            </a:br>
            <a:r>
              <a:rPr lang="en-IN" u="sng" dirty="0"/>
              <a:t>   </a:t>
            </a:r>
            <a:br>
              <a:rPr lang="en-IN" u="sng" dirty="0"/>
            </a:br>
            <a:r>
              <a:rPr lang="en-IN" dirty="0"/>
              <a:t>       Java is a general purpose, high level, secure, robust and object-oriented programming    language.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The father of Java is James Gosling.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Java was developed by Sun Microsystems (Which is now the subsidiary of Oracle) in the year 1995.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Java is Used for:  </a:t>
            </a:r>
            <a:r>
              <a:rPr lang="en-IN" dirty="0">
                <a:solidFill>
                  <a:schemeClr val="tx1"/>
                </a:solidFill>
              </a:rPr>
              <a:t>1.Mobile applications.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2.Web applications.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3.Desktop applications.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4.Web Servers.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5.Games.</a:t>
            </a:r>
            <a:br>
              <a:rPr lang="en-IN" u="sng" dirty="0"/>
            </a:br>
            <a:r>
              <a:rPr lang="en-IN" u="sng" dirty="0"/>
              <a:t> </a:t>
            </a:r>
            <a:br>
              <a:rPr lang="en-IN" u="sng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8889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F508-EED4-D0A4-F9D5-B39BDE5F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14401"/>
            <a:ext cx="9533467" cy="512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solidFill>
                  <a:schemeClr val="accent1"/>
                </a:solidFill>
              </a:rPr>
              <a:t>Inheritence: </a:t>
            </a:r>
            <a:r>
              <a:rPr lang="en-IN" sz="1800" dirty="0">
                <a:solidFill>
                  <a:schemeClr val="tx1"/>
                </a:solidFill>
              </a:rPr>
              <a:t>Acquiring all the properties from one class to another class is known as </a:t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                   Inheritence.</a:t>
            </a:r>
            <a:br>
              <a:rPr lang="en-IN" sz="1800" dirty="0">
                <a:solidFill>
                  <a:schemeClr val="tx1"/>
                </a:solidFill>
              </a:rPr>
            </a:b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accent1"/>
                </a:solidFill>
              </a:rPr>
              <a:t>1) Why we use inheritance:</a:t>
            </a:r>
            <a:r>
              <a:rPr lang="en-IN" sz="1800" dirty="0">
                <a:solidFill>
                  <a:schemeClr val="tx1"/>
                </a:solidFill>
              </a:rPr>
              <a:t> a.For method overriding.</a:t>
            </a:r>
            <a:br>
              <a:rPr lang="en-IN" sz="1800" dirty="0">
                <a:solidFill>
                  <a:schemeClr val="tx1"/>
                </a:solidFill>
              </a:rPr>
            </a:br>
            <a:r>
              <a:rPr lang="en-IN" sz="1800" dirty="0">
                <a:solidFill>
                  <a:schemeClr val="tx1"/>
                </a:solidFill>
              </a:rPr>
              <a:t>                                          b.For code reusuability.</a:t>
            </a:r>
            <a:br>
              <a:rPr lang="en-IN" sz="1800" dirty="0">
                <a:solidFill>
                  <a:schemeClr val="tx1"/>
                </a:solidFill>
              </a:rPr>
            </a:br>
            <a:br>
              <a:rPr lang="en-IN" sz="1800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2) Superclass:</a:t>
            </a:r>
            <a:r>
              <a:rPr lang="en-IN" dirty="0">
                <a:solidFill>
                  <a:schemeClr val="tx1"/>
                </a:solidFill>
              </a:rPr>
              <a:t> Super class is a class from where subclass inherits the features.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It is the parent class.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3) Subclass:</a:t>
            </a:r>
            <a:r>
              <a:rPr lang="en-IN" dirty="0">
                <a:solidFill>
                  <a:schemeClr val="tx1"/>
                </a:solidFill>
              </a:rPr>
              <a:t> Subclass is a class which inherits the other class. It is the child class.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4) Syntax:</a:t>
            </a:r>
            <a:r>
              <a:rPr lang="en-IN" dirty="0">
                <a:solidFill>
                  <a:schemeClr val="tx1"/>
                </a:solidFill>
              </a:rPr>
              <a:t> public sub-class name extends super-class name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{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// methods and variables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}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5) extends keyword: </a:t>
            </a:r>
            <a:r>
              <a:rPr lang="en-IN" dirty="0">
                <a:solidFill>
                  <a:schemeClr val="tx1"/>
                </a:solidFill>
              </a:rPr>
              <a:t>extend keyword indicates that you are making a new class that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     that are derives from existing class.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</a:t>
            </a:r>
            <a:endParaRPr lang="en-IN" sz="18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91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3910A-CFDC-17A7-0B01-F5CF25B5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6301"/>
            <a:ext cx="8596668" cy="51650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Encapsulation: </a:t>
            </a:r>
            <a:r>
              <a:rPr lang="en-IN" dirty="0">
                <a:solidFill>
                  <a:schemeClr val="tx1"/>
                </a:solidFill>
              </a:rPr>
              <a:t>Encapsulation is the process of wrapping of code and data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together into a single unit.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1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EDBFFF-B396-C435-6628-0F1F3788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866775"/>
            <a:ext cx="8596312" cy="5175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Multiple inheritance is not supported in java for class  but it is supported for interface.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inheritence;</a:t>
            </a:r>
          </a:p>
          <a:p>
            <a:pPr marL="0" indent="0" algn="l">
              <a:buNone/>
            </a:pP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Admin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Develop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manage() {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super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.read();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write();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"manage code"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read() {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"admin read code updated"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1800" dirty="0"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758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7D327-D18C-475C-9A25-05E713F86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766493"/>
            <a:ext cx="8596312" cy="52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863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217C-90D9-C61A-8373-FA3106FB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Lists(Collection)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6D971-23A2-F4FC-854C-A60652907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Lists: </a:t>
            </a:r>
            <a:r>
              <a:rPr lang="en-IN" dirty="0">
                <a:solidFill>
                  <a:schemeClr val="tx1"/>
                </a:solidFill>
              </a:rPr>
              <a:t>1.It is the child interface of collection interface.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2.Ordered collection of objects.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3.Have duplicate values.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4.ArrayList, LinkedList, Vector and Stack.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To initiate the list interface: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List&lt;&gt;datatype&gt; list1 = new ArrayList&lt;&gt;();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1) ArrayList: </a:t>
            </a:r>
            <a:r>
              <a:rPr lang="en-IN" dirty="0">
                <a:solidFill>
                  <a:schemeClr val="tx1"/>
                </a:solidFill>
              </a:rPr>
              <a:t>1.Maintains the insertion order.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2.Uses a dynamic array.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  </a:t>
            </a:r>
            <a:r>
              <a:rPr lang="en-IN" dirty="0">
                <a:solidFill>
                  <a:schemeClr val="tx1"/>
                </a:solidFill>
              </a:rPr>
              <a:t>3.non-synchronized.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4.Elements stored in the ArrayList can be randomly accessed.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5.Manipulation is slow.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005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2989D-700F-A2B2-315E-8AC2C8C1C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6275"/>
            <a:ext cx="8596668" cy="5365087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IN" dirty="0">
                <a:solidFill>
                  <a:schemeClr val="accent1"/>
                </a:solidFill>
              </a:rPr>
              <a:t>2) LinkedLists: </a:t>
            </a:r>
            <a:r>
              <a:rPr lang="en-IN" dirty="0"/>
              <a:t>But in LinkedList the manipulation is fast because there is no</a:t>
            </a:r>
            <a:br>
              <a:rPr lang="en-IN" dirty="0"/>
            </a:br>
            <a:r>
              <a:rPr lang="en-IN" dirty="0"/>
              <a:t>                       shifting.</a:t>
            </a:r>
            <a:br>
              <a:rPr lang="en-IN" dirty="0"/>
            </a:br>
            <a:r>
              <a:rPr lang="en-IN" dirty="0"/>
              <a:t>It is used to store the elements in the doubly linkedlists.</a:t>
            </a:r>
            <a:br>
              <a:rPr lang="en-IN" dirty="0"/>
            </a:br>
            <a:endParaRPr lang="en-IN" dirty="0"/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ArrayList&lt;String&gt; </a:t>
            </a:r>
            <a:r>
              <a:rPr lang="en-IN" sz="1800" u="sng" dirty="0">
                <a:solidFill>
                  <a:srgbClr val="6A3E3E"/>
                </a:solidFill>
                <a:latin typeface="Consolas" panose="020B0609020204030204" pitchFamily="49" charset="0"/>
              </a:rPr>
              <a:t>list1</a:t>
            </a:r>
            <a:r>
              <a:rPr lang="en-IN" sz="1800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ArrayList&lt;&gt;();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LinkedList&lt;String&gt;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LinkedList&lt;&gt;();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"eng"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"math"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"sci"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"soc"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3F7F5F"/>
                </a:solidFill>
                <a:latin typeface="Consolas" panose="020B0609020204030204" pitchFamily="49" charset="0"/>
              </a:rPr>
              <a:t>// System.out.println(list.contains("</a:t>
            </a:r>
            <a:r>
              <a:rPr lang="en-IN" sz="1800" u="sng" dirty="0">
                <a:solidFill>
                  <a:srgbClr val="3F7F5F"/>
                </a:solidFill>
                <a:latin typeface="Consolas" panose="020B0609020204030204" pitchFamily="49" charset="0"/>
              </a:rPr>
              <a:t>hin"));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.remove(1);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.contains(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.remove(1)));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9104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37D1-82F5-4244-5BCB-437A49196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4849"/>
            <a:ext cx="8596668" cy="538162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3) Vector: </a:t>
            </a:r>
            <a:r>
              <a:rPr lang="en-IN" dirty="0">
                <a:solidFill>
                  <a:schemeClr val="tx1"/>
                </a:solidFill>
              </a:rPr>
              <a:t>1.Uses a dynamic array to store the values.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2.It is synchronized.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3.It is a legacy class.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4.It contains many methods that are not a part of collection framework.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Syntax: Vector&lt;data-type&gt; list = new String&lt;data-type&gt;();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4) Stack: </a:t>
            </a:r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The stack is the subclass of Vector.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2.It implements the last-in-first-out data structure.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3.The stack contains all of the methods of Vector class and also provides its methods like boolean push(), boolean peek(), boolean push(object o), which defines its properties.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Syntax: Stack&lt;data-type&gt; list = new Stack&lt;data-type&gt;();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POP: To remove a value.  list.pop();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PUSH: To add a value.      List.push(index);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pop is used to remove the first element of the stack.</a:t>
            </a: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843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23145-5778-2B15-95C2-E9D1589D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IN" dirty="0"/>
              <a:t>Set(Collection)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C9688-AECB-8E04-3CCB-0140CFCF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051"/>
            <a:ext cx="8596668" cy="44983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Set:</a:t>
            </a:r>
            <a:r>
              <a:rPr lang="en-IN" dirty="0">
                <a:solidFill>
                  <a:schemeClr val="tx1"/>
                </a:solidFill>
              </a:rPr>
              <a:t> 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1.It is present in java.util package.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2.It is an unordered collection.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3.It doesn’t allow to store duplicate elements.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4.We can store atmost one null value in a set.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5.Set is implemented by HashSet, LinkedHashSet and TreeSet.</a:t>
            </a:r>
          </a:p>
          <a:p>
            <a:pPr marL="0" indent="0">
              <a:buNone/>
            </a:pP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Set can be instantiated as: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1.Set&lt;data-type&gt; s1 = new HashSet&lt;data-type&gt;();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 Set&lt;data-type&gt; s2 = new LinkedHashSet&lt;data-type&gt;();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 Set&lt;data-type&gt; s3 = new TreeSet&lt;data-type&gt;();</a:t>
            </a:r>
          </a:p>
        </p:txBody>
      </p:sp>
    </p:spTree>
    <p:extLst>
      <p:ext uri="{BB962C8B-B14F-4D97-AF65-F5344CB8AC3E}">
        <p14:creationId xmlns:p14="http://schemas.microsoft.com/office/powerpoint/2010/main" val="3665694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7D2E-769B-4C4F-6693-45D8114D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8201"/>
            <a:ext cx="8596668" cy="5203162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arenR"/>
            </a:pPr>
            <a:r>
              <a:rPr lang="en-IN" dirty="0">
                <a:solidFill>
                  <a:schemeClr val="accent1"/>
                </a:solidFill>
              </a:rPr>
              <a:t>HashSet: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HashSet class implements Set Interface.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2.It represents the collection that uses a hash table for storage.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3.Hashing is used to store the elements in the HashSet.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4.It contains unique items.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HashSet&lt;String&gt;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HashSet&lt;String&gt;();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"hindi"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"maths"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"science"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"science"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524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2BA5A-E808-60AB-9551-F08055CDA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38201"/>
            <a:ext cx="8596668" cy="520316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dirty="0">
                <a:solidFill>
                  <a:schemeClr val="accent1"/>
                </a:solidFill>
              </a:rPr>
              <a:t>2) LinkedHashSet: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</a:t>
            </a:r>
            <a:r>
              <a:rPr lang="en-IN" dirty="0">
                <a:solidFill>
                  <a:schemeClr val="tx1"/>
                </a:solidFill>
              </a:rPr>
              <a:t>1.It stores the values in the insertion order.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LinkedHashSet&lt;String&gt;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LinkedHashSet&lt;String&gt;();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"Hindi"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"Maths"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"Science"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"Social"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"Social"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.remove(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07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1B0B-816B-AF18-F5FE-7A611DC1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6375"/>
            <a:ext cx="8596668" cy="41433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Platform: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</a:t>
            </a:r>
            <a:r>
              <a:rPr lang="en-IN" dirty="0">
                <a:solidFill>
                  <a:schemeClr val="tx1"/>
                </a:solidFill>
              </a:rPr>
              <a:t>Any hardware or software environment in which a program runs is known as platform.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Eg: OS</a:t>
            </a:r>
            <a:endParaRPr lang="en-IN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Java Platforms / Editions: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1.Java Standard Edition - used for desktop applications.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2.Java Enterprise  Edition – used for web applications.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3.Java Micro Edition – used for mobile applications.</a:t>
            </a:r>
            <a:r>
              <a:rPr lang="en-IN" dirty="0">
                <a:solidFill>
                  <a:schemeClr val="accent1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510085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9EE0-0BF5-DEBF-E6C8-E90883893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2951"/>
            <a:ext cx="8596668" cy="5298412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3) TreeSet: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</a:t>
            </a:r>
            <a:r>
              <a:rPr lang="en-IN" dirty="0">
                <a:solidFill>
                  <a:schemeClr val="tx1"/>
                </a:solidFill>
              </a:rPr>
              <a:t>1.It insert the values in the ascending order.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2.Maintains ordered collection.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3.Manipulation is quite fast.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4.It also contains unique elements.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TreeSet&lt;String&gt;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TreeSet&lt;String&gt;();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"Hindi"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.remove(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45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7CB5-6282-08EC-4C8B-EFFAFCCA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IN" dirty="0"/>
              <a:t>Queue(Collection)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F9A40-CAC9-DDC3-BC14-C58ABE821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3601"/>
            <a:ext cx="8596668" cy="3907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Queue: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 Queue interface maintains the first-in-first-out order.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2.It can be defined as an ordered list that is used to hold the elements which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are about to be processed.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3.There are various classes like PriorityQueue, Deque, and ArrayDeque which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implements the Queue interface.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Syntax: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Queue&lt;String&gt; q1 = new PriorityQueue(); 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 Queue&lt;String&gt; q2 = new ArrayDeque();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05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A410A-40C4-FD4D-A5A4-88A70A6B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00099"/>
            <a:ext cx="8838141" cy="5514975"/>
          </a:xfrm>
        </p:spPr>
        <p:txBody>
          <a:bodyPr>
            <a:normAutofit fontScale="77500" lnSpcReduction="20000"/>
          </a:bodyPr>
          <a:lstStyle/>
          <a:p>
            <a:pPr>
              <a:buAutoNum type="arabicParenR"/>
            </a:pPr>
            <a:r>
              <a:rPr lang="en-IN" dirty="0">
                <a:solidFill>
                  <a:schemeClr val="accent1"/>
                </a:solidFill>
              </a:rPr>
              <a:t>Priority Queue: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</a:t>
            </a:r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 The PriorityQueue class implements the Queue interface.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2.It holds the elements or objects which are to be processed by their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priorities.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3.PriorityQueue doesn't allow null values to be stored in the queue.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b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PriorityQueue&lt;String&gt; </a:t>
            </a: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PriorityQueue&lt;String&gt;();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"Telugu"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"Hindi"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"English"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"Maths"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"Science"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IN" sz="1800" dirty="0">
                <a:solidFill>
                  <a:srgbClr val="2A00FF"/>
                </a:solidFill>
                <a:latin typeface="Consolas" panose="020B0609020204030204" pitchFamily="49" charset="0"/>
              </a:rPr>
              <a:t>"Social"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"head:"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.element());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"head:"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.peek());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"head:"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.poll());</a:t>
            </a:r>
          </a:p>
          <a:p>
            <a:pPr marL="0" indent="0" algn="l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IN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IN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5039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95483-59B4-A82B-36E0-F2D16902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42951"/>
            <a:ext cx="8596668" cy="52984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Deque: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</a:t>
            </a:r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Deque interface extends the Queue interface.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2.In Deque, we can remove and add the elements from both the side.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3.Deque stands for a double-ended queue which enables us to perform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the operations at both the ends.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Deque can be instantiated as: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Deque d = new ArrayDeque();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2) ArrayDeque: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         </a:t>
            </a:r>
            <a:r>
              <a:rPr lang="en-US" dirty="0">
                <a:solidFill>
                  <a:schemeClr val="tx1"/>
                </a:solidFill>
              </a:rPr>
              <a:t>1. ArrayDeque class implements the Deque interface.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2.It facilitates us to use the Deque. Unlike queue, we can add or delete the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elements from both the ends.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5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2648-4ACF-CEA1-52C4-39D30757C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90575"/>
            <a:ext cx="8596668" cy="52507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package collections;</a:t>
            </a:r>
          </a:p>
          <a:p>
            <a:pPr marL="0" indent="0">
              <a:buNone/>
            </a:pPr>
            <a:r>
              <a:rPr lang="en-IN" dirty="0"/>
              <a:t>import java.util.ArrayDeque;</a:t>
            </a:r>
          </a:p>
          <a:p>
            <a:pPr marL="0" indent="0">
              <a:buNone/>
            </a:pPr>
            <a:r>
              <a:rPr lang="en-IN" dirty="0"/>
              <a:t>public class Listsinterface {</a:t>
            </a:r>
          </a:p>
          <a:p>
            <a:pPr marL="0" indent="0">
              <a:buNone/>
            </a:pPr>
            <a:r>
              <a:rPr lang="en-IN" dirty="0"/>
              <a:t>	public static void main(String[] args) {</a:t>
            </a:r>
          </a:p>
          <a:p>
            <a:pPr marL="0" indent="0">
              <a:buNone/>
            </a:pPr>
            <a:r>
              <a:rPr lang="en-IN" dirty="0"/>
              <a:t>	    ArrayDeque&lt;String&gt; list = new ArrayDeque&lt;String&gt;();</a:t>
            </a:r>
          </a:p>
          <a:p>
            <a:pPr marL="0" indent="0">
              <a:buNone/>
            </a:pPr>
            <a:r>
              <a:rPr lang="en-IN" dirty="0"/>
              <a:t>		list.add("Telugu");</a:t>
            </a:r>
          </a:p>
          <a:p>
            <a:pPr marL="0" indent="0">
              <a:buNone/>
            </a:pPr>
            <a:r>
              <a:rPr lang="en-IN" dirty="0"/>
              <a:t>		list.add("Hindi");</a:t>
            </a:r>
          </a:p>
          <a:p>
            <a:pPr marL="0" indent="0">
              <a:buNone/>
            </a:pPr>
            <a:r>
              <a:rPr lang="en-IN" dirty="0"/>
              <a:t>		list.add("English");</a:t>
            </a:r>
          </a:p>
          <a:p>
            <a:pPr marL="0" indent="0">
              <a:buNone/>
            </a:pPr>
            <a:r>
              <a:rPr lang="en-IN" dirty="0"/>
              <a:t>		list.add("Maths");</a:t>
            </a:r>
          </a:p>
          <a:p>
            <a:pPr marL="0" indent="0">
              <a:buNone/>
            </a:pPr>
            <a:r>
              <a:rPr lang="en-IN" dirty="0"/>
              <a:t>		list.add("Science");</a:t>
            </a:r>
          </a:p>
          <a:p>
            <a:pPr marL="0" indent="0">
              <a:buNone/>
            </a:pPr>
            <a:r>
              <a:rPr lang="en-IN" dirty="0"/>
              <a:t>		list.add("Social");</a:t>
            </a:r>
          </a:p>
          <a:p>
            <a:pPr marL="0" indent="0">
              <a:buNone/>
            </a:pPr>
            <a:r>
              <a:rPr lang="en-IN" dirty="0"/>
              <a:t>		System.out.println(list);</a:t>
            </a:r>
          </a:p>
          <a:p>
            <a:pPr marL="0" indent="0">
              <a:buNone/>
            </a:pPr>
            <a:r>
              <a:rPr lang="en-IN" dirty="0"/>
              <a:t>		list.peekFirst();</a:t>
            </a:r>
          </a:p>
          <a:p>
            <a:pPr marL="0" indent="0">
              <a:buNone/>
            </a:pPr>
            <a:r>
              <a:rPr lang="en-IN" dirty="0"/>
              <a:t>		System.out.println(list);</a:t>
            </a:r>
          </a:p>
          <a:p>
            <a:pPr marL="0" indent="0">
              <a:buNone/>
            </a:pPr>
            <a:r>
              <a:rPr lang="en-IN" dirty="0"/>
              <a:t>		list.pollFirst();</a:t>
            </a:r>
          </a:p>
          <a:p>
            <a:pPr marL="0" indent="0">
              <a:buNone/>
            </a:pPr>
            <a:r>
              <a:rPr lang="en-IN" dirty="0"/>
              <a:t>		System.out.println(list);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48792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224C-4AFE-A8FA-99E7-269BDC0B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2475"/>
          </a:xfrm>
        </p:spPr>
        <p:txBody>
          <a:bodyPr/>
          <a:lstStyle/>
          <a:p>
            <a:r>
              <a:rPr lang="en-IN" dirty="0"/>
              <a:t>Map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1A99-0C41-FBB8-8306-7D2A75D0B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00250"/>
            <a:ext cx="8266641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Map Interface: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 A map contains values on the basis of key, i.e. key and value pair.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2.Each key and value pair is known as an entry.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3.A Map contains unique keys.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4.A Map is useful if you have to search, update or delete elements on the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basis of a key.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5. A Map doesn't allow duplicate keys, but you can have duplicate values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6. HashMap and LinkedHashMap allow null keys and values, but TreeMap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doesn't allow any null key or value.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7. There are two interfaces for implementing java map i.e, Map and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SortedMap and there are three classes called HashMap, LinkedHashMap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and TreeMap.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10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1F26-3387-B750-FEBD-2B436306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6301"/>
            <a:ext cx="8596668" cy="516506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Java Version: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   </a:t>
            </a:r>
            <a:r>
              <a:rPr lang="en-IN" dirty="0">
                <a:solidFill>
                  <a:schemeClr val="tx1"/>
                </a:solidFill>
              </a:rPr>
              <a:t>Many Java Versions have been released till now. The current stable release of java is Java SE 18(March 2022).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Features of Java: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            </a:t>
            </a:r>
            <a:r>
              <a:rPr lang="en-IN" dirty="0">
                <a:solidFill>
                  <a:schemeClr val="tx1"/>
                </a:solidFill>
              </a:rPr>
              <a:t>1.Simple.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2.Secure.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3.Object-Oriented.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4.Robust.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5.Interpreted.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6.Multithreaded.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7.Platform Independent.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Types of Software: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1.System software – depends on the software program.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2.Application software – depends on the OS.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3.Internet software – depends on the internet.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         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4375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CDD8-C646-7016-3FCE-34F6BC48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0"/>
            <a:ext cx="8596668" cy="37528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Java Setup: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Download Java SE 8: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https://www.oracle.com/in/java/technologies/javase/javase8-archive-downloads.html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Download Eclipse IDE (2019-12):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eclipse.org/packages/releas/downloadse/2019https://www.eclipse.org-12/r</a:t>
            </a: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b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0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6E14-D8D4-907A-85B6-D81BEF03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IN" dirty="0">
                <a:solidFill>
                  <a:schemeClr val="accent5"/>
                </a:solidFill>
              </a:rPr>
              <a:t> </a:t>
            </a:r>
            <a:r>
              <a:rPr lang="en-IN" dirty="0">
                <a:solidFill>
                  <a:schemeClr val="accent4"/>
                </a:solidFill>
              </a:rPr>
              <a:t>of Testing: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1F88E-3C0C-C26D-1CC0-5F04C590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Testing: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</a:t>
            </a:r>
            <a:r>
              <a:rPr lang="en-IN" dirty="0">
                <a:solidFill>
                  <a:schemeClr val="tx1"/>
                </a:solidFill>
              </a:rPr>
              <a:t>Testing is the process of executing a program to find the errors.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Testing types: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1)Manual testing.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2)Automation testing.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Why Automation Testing: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       </a:t>
            </a:r>
            <a:r>
              <a:rPr lang="en-IN" dirty="0">
                <a:solidFill>
                  <a:schemeClr val="tx1"/>
                </a:solidFill>
              </a:rPr>
              <a:t>To achieve the limitations of regression testing.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92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854EE-AB0E-7C6D-1853-4C2E3A1F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Smoke testing: </a:t>
            </a:r>
            <a:r>
              <a:rPr lang="en-IN" dirty="0">
                <a:solidFill>
                  <a:schemeClr val="tx1"/>
                </a:solidFill>
              </a:rPr>
              <a:t>Smoke testing is a testing method that determines weather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the employed build is stable or not.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Sanity testing: </a:t>
            </a:r>
            <a:r>
              <a:rPr lang="en-IN" dirty="0">
                <a:solidFill>
                  <a:schemeClr val="tx1"/>
                </a:solidFill>
              </a:rPr>
              <a:t>Sanity testing is a subset of regression testing.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Sanity testing is performed to ensure that the code changes that are made are working as properly.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Regression testing: </a:t>
            </a:r>
            <a:r>
              <a:rPr lang="en-IN" dirty="0">
                <a:solidFill>
                  <a:schemeClr val="tx1"/>
                </a:solidFill>
              </a:rPr>
              <a:t>Regression testing is a software testing to confirm that a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                             recent program or code changes has not adversely affect on the existing features.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Retesting: </a:t>
            </a:r>
            <a:r>
              <a:rPr lang="en-US" dirty="0">
                <a:solidFill>
                  <a:schemeClr val="tx1"/>
                </a:solidFill>
              </a:rPr>
              <a:t>Retesting is a procedure where we need to check that particular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     test cases which are found with some bugs during the execution time.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4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6DED2-35D4-4127-88AE-39358514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5374"/>
            <a:ext cx="8596668" cy="43910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Why Seleniun: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accent1"/>
                </a:solidFill>
              </a:rPr>
              <a:t>   </a:t>
            </a: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1.It supports multiple languages like c, c#, python and Java.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2.It supports multiple browsers.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3.It supports multiple operating systems like windows, linux, Mac.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4.It is open source.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accent1"/>
                </a:solidFill>
              </a:rPr>
              <a:t>Open Source:</a:t>
            </a:r>
            <a:br>
              <a:rPr lang="en-IN" dirty="0">
                <a:solidFill>
                  <a:schemeClr val="accent1"/>
                </a:solidFill>
              </a:rPr>
            </a:br>
            <a:br>
              <a:rPr lang="en-IN" dirty="0">
                <a:solidFill>
                  <a:schemeClr val="accent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The actual code that is publicly available.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During compilation of java, the program converts into byte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Java is interpreted and multithreaded.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</a:rPr>
              <a:t>Java has its own memory called Heap memory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549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5528</TotalTime>
  <Words>4230</Words>
  <Application>Microsoft Office PowerPoint</Application>
  <PresentationFormat>Widescreen</PresentationFormat>
  <Paragraphs>277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Arial Narrow</vt:lpstr>
      <vt:lpstr>Bahnschrift SemiBold Condensed</vt:lpstr>
      <vt:lpstr>Consolas</vt:lpstr>
      <vt:lpstr>Edwardian Script ITC</vt:lpstr>
      <vt:lpstr>Trebuchet MS</vt:lpstr>
      <vt:lpstr>Wingdings</vt:lpstr>
      <vt:lpstr>Wingdings 3</vt:lpstr>
      <vt:lpstr>Facet</vt:lpstr>
      <vt:lpstr>PowerPoint Presentation</vt:lpstr>
      <vt:lpstr>PowerPoint Presentation</vt:lpstr>
      <vt:lpstr>Introduction of Java:</vt:lpstr>
      <vt:lpstr>PowerPoint Presentation</vt:lpstr>
      <vt:lpstr>PowerPoint Presentation</vt:lpstr>
      <vt:lpstr>PowerPoint Presentation</vt:lpstr>
      <vt:lpstr>Introduction of Testing: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OOPS (Object Oriented Programming System)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Lists(Collection)</vt:lpstr>
      <vt:lpstr>PowerPoint Presentation</vt:lpstr>
      <vt:lpstr>PowerPoint Presentation</vt:lpstr>
      <vt:lpstr>Set(Collection)</vt:lpstr>
      <vt:lpstr>PowerPoint Presentation</vt:lpstr>
      <vt:lpstr>PowerPoint Presentation</vt:lpstr>
      <vt:lpstr>PowerPoint Presentation</vt:lpstr>
      <vt:lpstr>Queue(Collection)</vt:lpstr>
      <vt:lpstr>PowerPoint Presentation</vt:lpstr>
      <vt:lpstr>PowerPoint Presentation</vt:lpstr>
      <vt:lpstr>PowerPoint Presentation</vt:lpstr>
      <vt:lpstr>Map Interface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PardhaSaradhi Wudaru</dc:creator>
  <cp:lastModifiedBy>PardhaSaradhi Wudaru</cp:lastModifiedBy>
  <cp:revision>14</cp:revision>
  <dcterms:created xsi:type="dcterms:W3CDTF">2022-10-27T09:26:30Z</dcterms:created>
  <dcterms:modified xsi:type="dcterms:W3CDTF">2022-11-10T13:50:10Z</dcterms:modified>
</cp:coreProperties>
</file>