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A9BF0F-E89A-4E8D-9C72-581A98C143E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>
                <a:latin typeface="Arial"/>
              </a:rPr>
              <a:t>Easy to add new applications and services using custom tools and templates</a:t>
            </a:r>
            <a:endParaRPr/>
          </a:p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You are probably wondering what an Continuous Integration Platform is.  And if not that is great and I can skip this section, otherwise, let me first explain one possible development process.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What do I mean by production?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Email warning</a:t>
            </a:r>
            <a:endParaRPr/>
          </a:p>
          <a:p>
            <a:r>
              <a:rPr lang="en-US" sz="2000">
                <a:latin typeface="Arial"/>
              </a:rPr>
              <a:t>Single point of failure</a:t>
            </a:r>
            <a:endParaRPr/>
          </a:p>
          <a:p>
            <a:r>
              <a:rPr lang="en-US" sz="2000">
                <a:latin typeface="Arial"/>
              </a:rPr>
              <a:t>People got blamed for changes they didn't commit</a:t>
            </a:r>
            <a:endParaRPr/>
          </a:p>
          <a:p>
            <a:r>
              <a:rPr lang="en-US" sz="2000">
                <a:latin typeface="Arial"/>
              </a:rPr>
              <a:t>Nightly build</a:t>
            </a:r>
            <a:endParaRPr/>
          </a:p>
          <a:p>
            <a:r>
              <a:rPr lang="en-US" sz="2000">
                <a:latin typeface="Arial"/>
              </a:rPr>
              <a:t>Took a long time</a:t>
            </a:r>
            <a:endParaRPr/>
          </a:p>
          <a:p>
            <a:r>
              <a:rPr lang="en-US" sz="2000">
                <a:latin typeface="Arial"/>
              </a:rPr>
              <a:t>Always broken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Due to the nature of the original development process, to handle problems that would occur required complicated cross team interactions.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Hence the deployment story was not great, there would be frequent problems, patching production was difficult, wrong version would get deployed, wait a long time before we could start testing.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37148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6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910880" y="1764360"/>
            <a:ext cx="6255000" cy="4990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910880" y="1764360"/>
            <a:ext cx="6255000" cy="4990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6948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16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37148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37148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16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1910880" y="1764360"/>
            <a:ext cx="6255000" cy="49906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1910880" y="1764360"/>
            <a:ext cx="6255000" cy="4990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6948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16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37148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37148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16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910880" y="1764360"/>
            <a:ext cx="6255000" cy="49906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910880" y="1764360"/>
            <a:ext cx="6255000" cy="4990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6948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499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437148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764720"/>
            <a:ext cx="442584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371480"/>
            <a:ext cx="9069480" cy="2380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640" y="2349360"/>
            <a:ext cx="8565480" cy="162072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"/>
              </a:rPr>
              <a:t>Kliknij, aby edytować styl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11640" y="4285440"/>
            <a:ext cx="7053840" cy="1932480"/>
          </a:xfrm>
          <a:prstGeom prst="rect">
            <a:avLst/>
          </a:prstGeom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lang="en-US" sz="3500" strike="noStrike">
                <a:solidFill>
                  <a:srgbClr val="ffffff"/>
                </a:solidFill>
                <a:latin typeface="Calibri"/>
              </a:rPr>
              <a:t>Kliknij, aby edytować styl wzorca podtytułu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5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6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Kliknij, aby edytować styl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4720"/>
            <a:ext cx="9069480" cy="499068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Seventh Outline LevelKliknij, aby edytować style wzorca tekstu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l-PL" sz="3100" strike="noStrike">
                <a:solidFill>
                  <a:srgbClr val="254061"/>
                </a:solidFill>
                <a:latin typeface="Calibri"/>
              </a:rPr>
              <a:t>Drugi poziom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l-PL" sz="2600" strike="noStrike">
                <a:solidFill>
                  <a:srgbClr val="254061"/>
                </a:solidFill>
                <a:latin typeface="Calibri"/>
              </a:rPr>
              <a:t>Trzeci poziom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l-PL" sz="2200" strike="noStrike">
                <a:solidFill>
                  <a:srgbClr val="254061"/>
                </a:solidFill>
                <a:latin typeface="Calibri"/>
              </a:rPr>
              <a:t>Czwarty poziom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l-PL" sz="2200" strike="noStrike">
                <a:solidFill>
                  <a:srgbClr val="254061"/>
                </a:solidFill>
                <a:latin typeface="Calibri"/>
              </a:rPr>
              <a:t>Piąty poziom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69480" cy="12600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Kliknij, aby edytować styl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5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6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55640" y="2349360"/>
            <a:ext cx="8565480" cy="16207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"/>
              </a:rPr>
              <a:t>Implementing a Continuous Integration Platform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790200" y="3828240"/>
            <a:ext cx="7053840" cy="19324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500" strike="noStrike">
                <a:solidFill>
                  <a:srgbClr val="ffffff"/>
                </a:solidFill>
                <a:latin typeface="Calibri"/>
              </a:rPr>
              <a:t>Warren Parad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Improved process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711720" y="4787640"/>
            <a:ext cx="1871640" cy="101988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Local Development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031920" y="2419560"/>
            <a:ext cx="1799640" cy="1511280"/>
          </a:xfrm>
          <a:prstGeom prst="diamond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Test build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4668840" y="4560120"/>
            <a:ext cx="1511640" cy="124740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Master branch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 flipV="1">
            <a:off x="1647720" y="3835080"/>
            <a:ext cx="360" cy="951120"/>
          </a:xfrm>
          <a:prstGeom prst="straightConnector1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6"/>
          <p:cNvSpPr/>
          <p:nvPr/>
        </p:nvSpPr>
        <p:spPr>
          <a:xfrm>
            <a:off x="2312640" y="3175560"/>
            <a:ext cx="718560" cy="360"/>
          </a:xfrm>
          <a:prstGeom prst="straightConnector1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4831920" y="3175560"/>
            <a:ext cx="611640" cy="1383840"/>
          </a:xfrm>
          <a:prstGeom prst="bentConnector2">
            <a:avLst/>
          </a:prstGeom>
          <a:noFill/>
          <a:ln w="38160">
            <a:solidFill>
              <a:srgbClr val="0785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8"/>
          <p:cNvSpPr/>
          <p:nvPr/>
        </p:nvSpPr>
        <p:spPr>
          <a:xfrm rot="5400000">
            <a:off x="2545200" y="3970440"/>
            <a:ext cx="1425600" cy="1347840"/>
          </a:xfrm>
          <a:prstGeom prst="bentConnector2">
            <a:avLst/>
          </a:prstGeom>
          <a:noFill/>
          <a:ln w="38160">
            <a:solidFill>
              <a:srgbClr val="c00000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9"/>
          <p:cNvSpPr/>
          <p:nvPr/>
        </p:nvSpPr>
        <p:spPr>
          <a:xfrm>
            <a:off x="920160" y="2387880"/>
            <a:ext cx="1455480" cy="1455480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New feature</a:t>
            </a:r>
            <a:endParaRPr/>
          </a:p>
        </p:txBody>
      </p:sp>
      <p:sp>
        <p:nvSpPr>
          <p:cNvPr id="209" name="CustomShape 10"/>
          <p:cNvSpPr/>
          <p:nvPr/>
        </p:nvSpPr>
        <p:spPr>
          <a:xfrm>
            <a:off x="6203520" y="2360160"/>
            <a:ext cx="1799640" cy="1511280"/>
          </a:xfrm>
          <a:prstGeom prst="diamond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Build</a:t>
            </a:r>
            <a:endParaRPr/>
          </a:p>
        </p:txBody>
      </p:sp>
      <p:sp>
        <p:nvSpPr>
          <p:cNvPr id="210" name="CustomShape 11"/>
          <p:cNvSpPr/>
          <p:nvPr/>
        </p:nvSpPr>
        <p:spPr>
          <a:xfrm flipV="1">
            <a:off x="6180840" y="3871800"/>
            <a:ext cx="921960" cy="1311840"/>
          </a:xfrm>
          <a:prstGeom prst="bentConnector2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2"/>
          <p:cNvSpPr/>
          <p:nvPr/>
        </p:nvSpPr>
        <p:spPr>
          <a:xfrm>
            <a:off x="7853760" y="4560120"/>
            <a:ext cx="1511640" cy="124740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Artifact repository</a:t>
            </a:r>
            <a:endParaRPr/>
          </a:p>
        </p:txBody>
      </p:sp>
      <p:sp>
        <p:nvSpPr>
          <p:cNvPr id="212" name="CustomShape 13"/>
          <p:cNvSpPr/>
          <p:nvPr/>
        </p:nvSpPr>
        <p:spPr>
          <a:xfrm>
            <a:off x="8003520" y="3115800"/>
            <a:ext cx="605880" cy="1443960"/>
          </a:xfrm>
          <a:prstGeom prst="bentConnector2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Improved process (cont.)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790200" y="3925440"/>
            <a:ext cx="155196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APP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3958560" y="2828160"/>
            <a:ext cx="1511640" cy="99540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Artifactory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3938400" y="4876560"/>
            <a:ext cx="155196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Deployment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7378920" y="257616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7378920" y="338616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219" name="CustomShape 7"/>
          <p:cNvSpPr/>
          <p:nvPr/>
        </p:nvSpPr>
        <p:spPr>
          <a:xfrm>
            <a:off x="7378920" y="419580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220" name="CustomShape 8"/>
          <p:cNvSpPr/>
          <p:nvPr/>
        </p:nvSpPr>
        <p:spPr>
          <a:xfrm>
            <a:off x="7378920" y="500544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 flipV="1">
            <a:off x="2342520" y="3325680"/>
            <a:ext cx="1615680" cy="85068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2342520" y="4177440"/>
            <a:ext cx="1595520" cy="9507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 flipV="1">
            <a:off x="5470920" y="2828160"/>
            <a:ext cx="1908000" cy="49752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5470920" y="3326400"/>
            <a:ext cx="1908000" cy="31140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3"/>
          <p:cNvSpPr/>
          <p:nvPr/>
        </p:nvSpPr>
        <p:spPr>
          <a:xfrm>
            <a:off x="5470920" y="3326400"/>
            <a:ext cx="1908000" cy="11210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5470920" y="3326400"/>
            <a:ext cx="1908000" cy="19310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5"/>
          <p:cNvSpPr/>
          <p:nvPr/>
        </p:nvSpPr>
        <p:spPr>
          <a:xfrm flipV="1">
            <a:off x="4714560" y="3824280"/>
            <a:ext cx="360" cy="1051920"/>
          </a:xfrm>
          <a:prstGeom prst="straightConnector1">
            <a:avLst/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Custom software development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Jenkins-Stash plugin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Repository automation</a:t>
            </a:r>
            <a:endParaRPr/>
          </a:p>
          <a:p>
            <a:r>
              <a:rPr lang="pl-PL" sz="2000" strike="noStrike">
                <a:solidFill>
                  <a:srgbClr val="254061"/>
                </a:solidFill>
                <a:latin typeface="Courier New"/>
              </a:rPr>
              <a:t>git clone ssh://git@git.repository.com/repository</a:t>
            </a:r>
            <a:endParaRPr/>
          </a:p>
          <a:p>
            <a:r>
              <a:rPr lang="pl-PL" sz="2000" strike="noStrike">
                <a:solidFill>
                  <a:srgbClr val="254061"/>
                </a:solidFill>
                <a:latin typeface="Courier New"/>
              </a:rPr>
              <a:t>awe init –t service</a:t>
            </a:r>
            <a:endParaRPr/>
          </a:p>
          <a:p>
            <a:r>
              <a:rPr lang="pl-PL" sz="2000" strike="noStrike">
                <a:solidFill>
                  <a:srgbClr val="254061"/>
                </a:solidFill>
                <a:latin typeface="Courier New"/>
              </a:rPr>
              <a:t>awe ci wparad@gmail.com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Stash API Ruby gem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Deployment scripts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Project outcomes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Teams own their release cycle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Faster development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Easier development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Robust process involving fewer teams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Industry standard technology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Automatically scalable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Still in use today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End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Stash plugin: </a:t>
            </a:r>
            <a:endParaRPr/>
          </a:p>
          <a:p>
            <a:r>
              <a:rPr lang="pl-PL" sz="2800" strike="noStrike">
                <a:solidFill>
                  <a:srgbClr val="0000ff"/>
                </a:solidFill>
                <a:latin typeface="Arial"/>
                <a:ea typeface="DejaVu Sans"/>
              </a:rPr>
              <a:t>https://github.com/wparad/stash-http-request-trigger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  <a:ea typeface="DejaVu Sans"/>
              </a:rPr>
              <a:t>Ruby Stash gem:</a:t>
            </a:r>
            <a:endParaRPr/>
          </a:p>
          <a:p>
            <a:r>
              <a:rPr lang="pl-PL" sz="2800" strike="noStrike">
                <a:solidFill>
                  <a:srgbClr val="0000ff"/>
                </a:solidFill>
                <a:latin typeface="Arial"/>
                <a:ea typeface="DejaVu Sans"/>
              </a:rPr>
              <a:t>https://github.com/wparad/Stash-API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Background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What is Continuous Integration?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l-PL" sz="2800" strike="noStrike">
                <a:solidFill>
                  <a:srgbClr val="254061"/>
                </a:solidFill>
                <a:latin typeface="Calibri"/>
              </a:rPr>
              <a:t>Software development pipeline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l-PL" sz="2800" strike="noStrike">
                <a:solidFill>
                  <a:srgbClr val="254061"/>
                </a:solidFill>
                <a:latin typeface="Calibri"/>
              </a:rPr>
              <a:t>Running application in production environment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l-PL" sz="2800" strike="noStrike">
                <a:solidFill>
                  <a:srgbClr val="254061"/>
                </a:solidFill>
                <a:latin typeface="Calibri"/>
              </a:rPr>
              <a:t>Managing the development process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2014200" y="5059440"/>
            <a:ext cx="1295640" cy="1295640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DEV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4390560" y="5063760"/>
            <a:ext cx="1295640" cy="129564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e46c0a"/>
                </a:solidFill>
                <a:latin typeface="Arial"/>
                <a:ea typeface="DejaVu Sans"/>
              </a:rPr>
              <a:t>?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6766920" y="5063760"/>
            <a:ext cx="1295640" cy="1295640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PROD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3310200" y="5707440"/>
            <a:ext cx="1080000" cy="360"/>
          </a:xfrm>
          <a:prstGeom prst="straightConnector1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5686560" y="5711760"/>
            <a:ext cx="1080000" cy="360"/>
          </a:xfrm>
          <a:prstGeom prst="straightConnector1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Importance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Run software in production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Maintain defect-free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Allow teams to deliver value faster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Automate repeatable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Introduction of new system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414800" y="2657520"/>
            <a:ext cx="1838880" cy="147528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Source Control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398240" y="5085720"/>
            <a:ext cx="1871640" cy="101988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Local Development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5518440" y="2657520"/>
            <a:ext cx="1799640" cy="1511280"/>
          </a:xfrm>
          <a:prstGeom prst="diamond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Build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3790800" y="2909520"/>
            <a:ext cx="1007280" cy="1007280"/>
          </a:xfrm>
          <a:prstGeom prst="flowChartDelay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7318440" y="4858200"/>
            <a:ext cx="1838880" cy="147528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10243e"/>
                </a:solidFill>
                <a:latin typeface="Arial"/>
                <a:ea typeface="DejaVu Sans"/>
              </a:rPr>
              <a:t>Network Filesystem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 flipV="1">
            <a:off x="2334240" y="4133160"/>
            <a:ext cx="360" cy="951120"/>
          </a:xfrm>
          <a:prstGeom prst="straightConnector1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7"/>
          <p:cNvSpPr/>
          <p:nvPr/>
        </p:nvSpPr>
        <p:spPr>
          <a:xfrm>
            <a:off x="4799160" y="3413520"/>
            <a:ext cx="718560" cy="360"/>
          </a:xfrm>
          <a:prstGeom prst="straightConnector1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7318440" y="3413520"/>
            <a:ext cx="919080" cy="1443600"/>
          </a:xfrm>
          <a:prstGeom prst="bentConnector2">
            <a:avLst/>
          </a:prstGeom>
          <a:noFill/>
          <a:ln w="38160">
            <a:solidFill>
              <a:srgbClr val="0785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"/>
          <p:cNvSpPr/>
          <p:nvPr/>
        </p:nvSpPr>
        <p:spPr>
          <a:xfrm rot="5400000">
            <a:off x="4132080" y="3308760"/>
            <a:ext cx="1425600" cy="3147120"/>
          </a:xfrm>
          <a:prstGeom prst="bentConnector2">
            <a:avLst/>
          </a:prstGeom>
          <a:noFill/>
          <a:ln w="38160">
            <a:solidFill>
              <a:srgbClr val="c00000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extShape 10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Initial development process</a:t>
            </a:r>
            <a:endParaRPr/>
          </a:p>
        </p:txBody>
      </p:sp>
      <p:sp>
        <p:nvSpPr>
          <p:cNvPr id="135" name="CustomShape 11"/>
          <p:cNvSpPr/>
          <p:nvPr/>
        </p:nvSpPr>
        <p:spPr>
          <a:xfrm rot="16200000">
            <a:off x="3936960" y="3083400"/>
            <a:ext cx="575640" cy="623520"/>
          </a:xfrm>
          <a:prstGeom prst="circularArrow">
            <a:avLst>
              <a:gd name="adj1" fmla="val 9289"/>
              <a:gd name="adj2" fmla="val 1142319"/>
              <a:gd name="adj3" fmla="val 20457677"/>
              <a:gd name="adj4" fmla="val 10764861"/>
              <a:gd name="adj5" fmla="val 12500"/>
            </a:avLst>
          </a:prstGeom>
          <a:solidFill>
            <a:schemeClr val="accent1">
              <a:lumMod val="50000"/>
            </a:schemeClr>
          </a:solidFill>
          <a:ln w="324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2"/>
          <p:cNvSpPr/>
          <p:nvPr/>
        </p:nvSpPr>
        <p:spPr>
          <a:xfrm rot="5400000">
            <a:off x="3990600" y="3083040"/>
            <a:ext cx="575640" cy="623520"/>
          </a:xfrm>
          <a:prstGeom prst="circularArrow">
            <a:avLst>
              <a:gd name="adj1" fmla="val 9289"/>
              <a:gd name="adj2" fmla="val 1142319"/>
              <a:gd name="adj3" fmla="val 20457677"/>
              <a:gd name="adj4" fmla="val 10764861"/>
              <a:gd name="adj5" fmla="val 12500"/>
            </a:avLst>
          </a:prstGeom>
          <a:solidFill>
            <a:schemeClr val="accent1">
              <a:lumMod val="50000"/>
            </a:schemeClr>
          </a:solidFill>
          <a:ln w="324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34200" y="5078160"/>
            <a:ext cx="935280" cy="935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2158560" y="5078160"/>
            <a:ext cx="935280" cy="935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3382560" y="5078160"/>
            <a:ext cx="935280" cy="935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606560" y="5078160"/>
            <a:ext cx="935280" cy="935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5830920" y="5078160"/>
            <a:ext cx="935280" cy="935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7054920" y="5078160"/>
            <a:ext cx="935280" cy="935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8278920" y="5078160"/>
            <a:ext cx="935280" cy="935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807120" y="3551760"/>
            <a:ext cx="8831160" cy="360"/>
          </a:xfrm>
          <a:prstGeom prst="straightConnector1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807120" y="2760480"/>
            <a:ext cx="8764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254061"/>
                </a:solidFill>
                <a:latin typeface="Arial"/>
                <a:ea typeface="DejaVu Sans"/>
              </a:rPr>
              <a:t>Source Control</a:t>
            </a:r>
            <a:endParaRPr/>
          </a:p>
        </p:txBody>
      </p:sp>
      <p:sp>
        <p:nvSpPr>
          <p:cNvPr id="146" name="CustomShape 10"/>
          <p:cNvSpPr/>
          <p:nvPr/>
        </p:nvSpPr>
        <p:spPr>
          <a:xfrm flipV="1">
            <a:off x="1402200" y="3551040"/>
            <a:ext cx="360" cy="1526400"/>
          </a:xfrm>
          <a:prstGeom prst="straightConnector1">
            <a:avLst/>
          </a:prstGeom>
          <a:noFill/>
          <a:ln w="38160">
            <a:solidFill>
              <a:srgbClr val="0785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 flipV="1">
            <a:off x="2626560" y="3551040"/>
            <a:ext cx="360" cy="1526400"/>
          </a:xfrm>
          <a:prstGeom prst="straightConnector1">
            <a:avLst/>
          </a:prstGeom>
          <a:noFill/>
          <a:ln w="38160">
            <a:solidFill>
              <a:srgbClr val="0785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 flipH="1">
            <a:off x="3849840" y="3551760"/>
            <a:ext cx="360" cy="1525680"/>
          </a:xfrm>
          <a:prstGeom prst="straightConnector1">
            <a:avLst/>
          </a:prstGeom>
          <a:noFill/>
          <a:ln w="38160">
            <a:solidFill>
              <a:srgbClr val="07850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3"/>
          <p:cNvSpPr/>
          <p:nvPr/>
        </p:nvSpPr>
        <p:spPr>
          <a:xfrm flipV="1">
            <a:off x="5074920" y="3551040"/>
            <a:ext cx="360" cy="1526400"/>
          </a:xfrm>
          <a:prstGeom prst="straightConnector1">
            <a:avLst/>
          </a:prstGeom>
          <a:noFill/>
          <a:ln w="38160">
            <a:solidFill>
              <a:srgbClr val="c00000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4"/>
          <p:cNvSpPr/>
          <p:nvPr/>
        </p:nvSpPr>
        <p:spPr>
          <a:xfrm>
            <a:off x="6298920" y="3551760"/>
            <a:ext cx="360" cy="1525680"/>
          </a:xfrm>
          <a:prstGeom prst="straightConnector1">
            <a:avLst/>
          </a:prstGeom>
          <a:noFill/>
          <a:ln w="38160">
            <a:solidFill>
              <a:srgbClr val="c00000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7522920" y="3551760"/>
            <a:ext cx="360" cy="1525680"/>
          </a:xfrm>
          <a:prstGeom prst="straightConnector1">
            <a:avLst/>
          </a:prstGeom>
          <a:noFill/>
          <a:ln w="38160">
            <a:solidFill>
              <a:srgbClr val="c00000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8747280" y="3551760"/>
            <a:ext cx="360" cy="1525680"/>
          </a:xfrm>
          <a:prstGeom prst="straightConnector1">
            <a:avLst/>
          </a:prstGeom>
          <a:noFill/>
          <a:ln w="38160">
            <a:solidFill>
              <a:srgbClr val="c00000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17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A single repository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External team involvement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06240" y="2167560"/>
            <a:ext cx="155196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APP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606240" y="2843280"/>
            <a:ext cx="155196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APP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606240" y="3519000"/>
            <a:ext cx="155196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APP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606240" y="4194360"/>
            <a:ext cx="155196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APP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606240" y="4870080"/>
            <a:ext cx="155196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APP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3031920" y="2167560"/>
            <a:ext cx="1151640" cy="320616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Internal</a:t>
            </a:r>
            <a:endParaRPr/>
          </a:p>
        </p:txBody>
      </p:sp>
      <p:sp>
        <p:nvSpPr>
          <p:cNvPr id="161" name="CustomShape 8"/>
          <p:cNvSpPr/>
          <p:nvPr/>
        </p:nvSpPr>
        <p:spPr>
          <a:xfrm>
            <a:off x="4831920" y="2168280"/>
            <a:ext cx="1079640" cy="151128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DBA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4831920" y="3895920"/>
            <a:ext cx="1079640" cy="147708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Release Ops</a:t>
            </a:r>
            <a:endParaRPr/>
          </a:p>
        </p:txBody>
      </p:sp>
      <p:sp>
        <p:nvSpPr>
          <p:cNvPr id="163" name="CustomShape 10"/>
          <p:cNvSpPr/>
          <p:nvPr/>
        </p:nvSpPr>
        <p:spPr>
          <a:xfrm>
            <a:off x="6920280" y="2182320"/>
            <a:ext cx="611640" cy="66060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6704280" y="300132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165" name="CustomShape 12"/>
          <p:cNvSpPr/>
          <p:nvPr/>
        </p:nvSpPr>
        <p:spPr>
          <a:xfrm>
            <a:off x="8684280" y="2167560"/>
            <a:ext cx="611640" cy="66060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8468280" y="298692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167" name="CustomShape 14"/>
          <p:cNvSpPr/>
          <p:nvPr/>
        </p:nvSpPr>
        <p:spPr>
          <a:xfrm>
            <a:off x="6951960" y="4012920"/>
            <a:ext cx="611640" cy="66060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8" name="CustomShape 15"/>
          <p:cNvSpPr/>
          <p:nvPr/>
        </p:nvSpPr>
        <p:spPr>
          <a:xfrm>
            <a:off x="6735960" y="483192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169" name="CustomShape 16"/>
          <p:cNvSpPr/>
          <p:nvPr/>
        </p:nvSpPr>
        <p:spPr>
          <a:xfrm>
            <a:off x="8684280" y="4012920"/>
            <a:ext cx="611640" cy="660600"/>
          </a:xfrm>
          <a:prstGeom prst="can">
            <a:avLst>
              <a:gd name="adj" fmla="val 16200"/>
            </a:avLst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8468280" y="4831920"/>
            <a:ext cx="104364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IT</a:t>
            </a:r>
            <a:endParaRPr/>
          </a:p>
        </p:txBody>
      </p:sp>
      <p:sp>
        <p:nvSpPr>
          <p:cNvPr id="171" name="CustomShape 18"/>
          <p:cNvSpPr/>
          <p:nvPr/>
        </p:nvSpPr>
        <p:spPr>
          <a:xfrm>
            <a:off x="6704280" y="5839920"/>
            <a:ext cx="2808000" cy="503640"/>
          </a:xfrm>
          <a:prstGeom prst="rect">
            <a:avLst/>
          </a:prstGeom>
          <a:noFill/>
          <a:ln w="284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10243e"/>
                </a:solidFill>
                <a:latin typeface="Arial"/>
                <a:ea typeface="DejaVu Sans"/>
              </a:rPr>
              <a:t>Problem Management</a:t>
            </a:r>
            <a:endParaRPr/>
          </a:p>
        </p:txBody>
      </p:sp>
      <p:sp>
        <p:nvSpPr>
          <p:cNvPr id="172" name="CustomShape 19"/>
          <p:cNvSpPr/>
          <p:nvPr/>
        </p:nvSpPr>
        <p:spPr>
          <a:xfrm>
            <a:off x="2158560" y="2419560"/>
            <a:ext cx="873000" cy="135072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0"/>
          <p:cNvSpPr/>
          <p:nvPr/>
        </p:nvSpPr>
        <p:spPr>
          <a:xfrm>
            <a:off x="2158560" y="3095280"/>
            <a:ext cx="873000" cy="6753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1"/>
          <p:cNvSpPr/>
          <p:nvPr/>
        </p:nvSpPr>
        <p:spPr>
          <a:xfrm>
            <a:off x="2158560" y="3771000"/>
            <a:ext cx="873000" cy="3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2"/>
          <p:cNvSpPr/>
          <p:nvPr/>
        </p:nvSpPr>
        <p:spPr>
          <a:xfrm flipV="1">
            <a:off x="2158560" y="3771000"/>
            <a:ext cx="873000" cy="6753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3"/>
          <p:cNvSpPr/>
          <p:nvPr/>
        </p:nvSpPr>
        <p:spPr>
          <a:xfrm flipV="1">
            <a:off x="2158560" y="3771000"/>
            <a:ext cx="873000" cy="135072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4"/>
          <p:cNvSpPr/>
          <p:nvPr/>
        </p:nvSpPr>
        <p:spPr>
          <a:xfrm>
            <a:off x="4183920" y="2924280"/>
            <a:ext cx="647640" cy="1710000"/>
          </a:xfrm>
          <a:prstGeom prst="straightConnector1">
            <a:avLst/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5"/>
          <p:cNvSpPr/>
          <p:nvPr/>
        </p:nvSpPr>
        <p:spPr>
          <a:xfrm>
            <a:off x="4183920" y="3771000"/>
            <a:ext cx="647640" cy="863280"/>
          </a:xfrm>
          <a:prstGeom prst="straightConnector1">
            <a:avLst/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6"/>
          <p:cNvSpPr/>
          <p:nvPr/>
        </p:nvSpPr>
        <p:spPr>
          <a:xfrm>
            <a:off x="4183920" y="4634640"/>
            <a:ext cx="647640" cy="360"/>
          </a:xfrm>
          <a:prstGeom prst="straightConnector1">
            <a:avLst/>
          </a:prstGeom>
          <a:noFill/>
          <a:ln w="3816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7"/>
          <p:cNvSpPr/>
          <p:nvPr/>
        </p:nvSpPr>
        <p:spPr>
          <a:xfrm flipV="1">
            <a:off x="4183920" y="2923560"/>
            <a:ext cx="647640" cy="1749240"/>
          </a:xfrm>
          <a:prstGeom prst="straightConnector1">
            <a:avLst/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8"/>
          <p:cNvSpPr/>
          <p:nvPr/>
        </p:nvSpPr>
        <p:spPr>
          <a:xfrm flipV="1">
            <a:off x="4183920" y="2923560"/>
            <a:ext cx="647640" cy="862920"/>
          </a:xfrm>
          <a:prstGeom prst="straightConnector1">
            <a:avLst/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9"/>
          <p:cNvSpPr/>
          <p:nvPr/>
        </p:nvSpPr>
        <p:spPr>
          <a:xfrm>
            <a:off x="4183920" y="2924280"/>
            <a:ext cx="647640" cy="360"/>
          </a:xfrm>
          <a:prstGeom prst="straightConnector1">
            <a:avLst/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0"/>
          <p:cNvSpPr/>
          <p:nvPr/>
        </p:nvSpPr>
        <p:spPr>
          <a:xfrm>
            <a:off x="5911920" y="4634640"/>
            <a:ext cx="823320" cy="448920"/>
          </a:xfrm>
          <a:prstGeom prst="curvedConnector3">
            <a:avLst>
              <a:gd name="adj1" fmla="val 62333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1"/>
          <p:cNvSpPr/>
          <p:nvPr/>
        </p:nvSpPr>
        <p:spPr>
          <a:xfrm flipV="1">
            <a:off x="5911920" y="3253320"/>
            <a:ext cx="791640" cy="13809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2"/>
          <p:cNvSpPr/>
          <p:nvPr/>
        </p:nvSpPr>
        <p:spPr>
          <a:xfrm flipV="1">
            <a:off x="5911920" y="3238920"/>
            <a:ext cx="2556000" cy="1395360"/>
          </a:xfrm>
          <a:prstGeom prst="curvedConnector3">
            <a:avLst>
              <a:gd name="adj1" fmla="val 34883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3"/>
          <p:cNvSpPr/>
          <p:nvPr/>
        </p:nvSpPr>
        <p:spPr>
          <a:xfrm>
            <a:off x="5911920" y="4634640"/>
            <a:ext cx="2556000" cy="448920"/>
          </a:xfrm>
          <a:prstGeom prst="curvedConnector3">
            <a:avLst>
              <a:gd name="adj1" fmla="val 60505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4"/>
          <p:cNvSpPr/>
          <p:nvPr/>
        </p:nvSpPr>
        <p:spPr>
          <a:xfrm flipV="1">
            <a:off x="5911920" y="2512800"/>
            <a:ext cx="1007640" cy="41112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5"/>
          <p:cNvSpPr/>
          <p:nvPr/>
        </p:nvSpPr>
        <p:spPr>
          <a:xfrm flipV="1">
            <a:off x="5911920" y="2498040"/>
            <a:ext cx="2772000" cy="425520"/>
          </a:xfrm>
          <a:prstGeom prst="curvedConnector3">
            <a:avLst>
              <a:gd name="adj1" fmla="val 54188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6"/>
          <p:cNvSpPr/>
          <p:nvPr/>
        </p:nvSpPr>
        <p:spPr>
          <a:xfrm>
            <a:off x="5911920" y="2924280"/>
            <a:ext cx="1039320" cy="14187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7"/>
          <p:cNvSpPr/>
          <p:nvPr/>
        </p:nvSpPr>
        <p:spPr>
          <a:xfrm>
            <a:off x="5911920" y="2924280"/>
            <a:ext cx="2772000" cy="1418760"/>
          </a:xfrm>
          <a:prstGeom prst="curvedConnector3">
            <a:avLst>
              <a:gd name="adj1" fmla="val 50458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8"/>
          <p:cNvSpPr/>
          <p:nvPr/>
        </p:nvSpPr>
        <p:spPr>
          <a:xfrm flipH="1" rot="16200000">
            <a:off x="7430400" y="5163120"/>
            <a:ext cx="503640" cy="8499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9"/>
          <p:cNvSpPr/>
          <p:nvPr/>
        </p:nvSpPr>
        <p:spPr>
          <a:xfrm rot="5400000">
            <a:off x="8297640" y="5146920"/>
            <a:ext cx="503640" cy="8816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0"/>
          <p:cNvSpPr/>
          <p:nvPr/>
        </p:nvSpPr>
        <p:spPr>
          <a:xfrm flipH="1" rot="5400000">
            <a:off x="4260600" y="2496240"/>
            <a:ext cx="969840" cy="6725520"/>
          </a:xfrm>
          <a:prstGeom prst="bentConnector3">
            <a:avLst>
              <a:gd name="adj1" fmla="val -23564"/>
            </a:avLst>
          </a:prstGeom>
          <a:noFill/>
          <a:ln w="28440">
            <a:solidFill>
              <a:schemeClr val="accent1">
                <a:lumMod val="50000"/>
              </a:schemeClr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Project objectives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One commit =&gt; one build =&gt; one artifact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Report build failures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Code reviews and automated testing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Clean master branch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Easy identification of artifacts and builds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Project stages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Meet with each application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Gather requirements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Research 3rd party technology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Review and present to stakeholders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Develop and test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Roll out in production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30276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pl-PL" sz="4900" strike="noStrike">
                <a:solidFill>
                  <a:srgbClr val="10243e"/>
                </a:solidFill>
                <a:latin typeface="Calibri"/>
              </a:rPr>
              <a:t>Integration of different aspects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504000" y="1764720"/>
            <a:ext cx="9069480" cy="4990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Stash/Git – source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Jenkins – build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Ruby – build scripts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Virtual machines for testing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Database servers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Artifactory – build artifact repository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Deployment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500" strike="noStrike">
                <a:solidFill>
                  <a:srgbClr val="254061"/>
                </a:solidFill>
                <a:latin typeface="Calibri"/>
              </a:rPr>
              <a:t>Production application machines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34035</TotalTime>
  <Application>LibreOffice/4.4.2.2$Linux_X86_64 LibreOffice_project/40m0$Build-2</Application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2015-10-07T20:33:05Z</dcterms:created>
  <dc:creator>Warren Parad</dc:creator>
  <dc:language>en-US</dc:language>
  <cp:lastModifiedBy>Warren Parad</cp:lastModifiedBy>
  <dcterms:modified xsi:type="dcterms:W3CDTF">2015-10-11T12:16:23Z</dcterms:modified>
  <cp:revision>85</cp:revision>
  <dc:title>Implementing a Continuous Integration Platform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Niestandardowy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