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31" Type="http://schemas.openxmlformats.org/officeDocument/2006/relationships/tableStyles" Target="tableStyles.xml" /><Relationship Id="rId30" Type="http://schemas.openxmlformats.org/officeDocument/2006/relationships/theme" Target="theme/theme1.xml" /><Relationship Id="rId1" Type="http://schemas.openxmlformats.org/officeDocument/2006/relationships/slideMaster" Target="slideMasters/slideMaster1.xml" /><Relationship Id="rId29" Type="http://schemas.openxmlformats.org/officeDocument/2006/relationships/viewProps" Target="viewProps.xml" /><Relationship Id="rId2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DataFrames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V. Paredes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 terminos de Machine Learning</a:t>
            </a:r>
          </a:p>
        </p:txBody>
      </p:sp>
      <p:sp>
        <p:nvSpPr>
          <p:cNvPr id="3" name="Content Placeholder 2"/>
          <p:cNvSpPr>
            <a:spLocks noGrp="1"/>
          </p:cNvSpPr>
          <p:nvPr>
            <p:ph idx="1"/>
          </p:nvPr>
        </p:nvSpPr>
        <p:spPr/>
        <p:txBody>
          <a:bodyPr/>
          <a:lstStyle/>
          <a:p>
            <a:pPr lvl="0" indent="0" marL="0">
              <a:buNone/>
            </a:pPr>
            <a:r>
              <a:rPr/>
              <a:t>Las columnas del marco de datos son las características o atributos y las filas son los ejemplos, muestras o como también se le llama observaciones (En especial a mi persona le van a escuchar bastante llamarlas de ese modo por pura costumbre, ustedes las pueden llamar ejemplos o muestras).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Extrayendo Información</a:t>
            </a:r>
          </a:p>
        </p:txBody>
      </p:sp>
      <p:sp>
        <p:nvSpPr>
          <p:cNvPr id="3" name="Content Placeholder 2"/>
          <p:cNvSpPr>
            <a:spLocks noGrp="1"/>
          </p:cNvSpPr>
          <p:nvPr>
            <p:ph idx="1"/>
          </p:nvPr>
        </p:nvSpPr>
        <p:spPr/>
        <p:txBody>
          <a:bodyPr/>
          <a:lstStyle/>
          <a:p>
            <a:pPr lvl="0" indent="0" marL="0">
              <a:buNone/>
            </a:pPr>
            <a:r>
              <a:rPr/>
              <a:t>Para extraer columnas enteras (vectores) de datos, podemos aprovechar el hecho de que un marco de datos es simplemente una lista de vectores.</a:t>
            </a:r>
          </a:p>
          <a:p>
            <a:pPr lvl="0" indent="0" marL="0">
              <a:buNone/>
            </a:pPr>
            <a:r>
              <a:rPr/>
              <a:t>Similar a las listas, la forma más directa de extraer un solo elemento es refiriéndose a él por su nombre.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Codigo</a:t>
            </a:r>
          </a:p>
        </p:txBody>
      </p:sp>
      <p:sp>
        <p:nvSpPr>
          <p:cNvPr id="3" name="Content Placeholder 2"/>
          <p:cNvSpPr>
            <a:spLocks noGrp="1"/>
          </p:cNvSpPr>
          <p:nvPr>
            <p:ph idx="1"/>
          </p:nvPr>
        </p:nvSpPr>
        <p:spPr/>
        <p:txBody>
          <a:bodyPr/>
          <a:lstStyle/>
          <a:p>
            <a:pPr lvl="0" indent="0" marL="0">
              <a:buNone/>
            </a:pPr>
            <a:r>
              <a:rPr/>
              <a:t>Por ejemplo, para obtener el vector subject_name, escriba:</a:t>
            </a:r>
          </a:p>
          <a:p>
            <a:pPr lvl="0" indent="0">
              <a:buNone/>
            </a:pPr>
            <a:r>
              <a:rPr>
                <a:solidFill>
                  <a:srgbClr val="003B4F"/>
                </a:solidFill>
                <a:latin typeface="Courier"/>
              </a:rPr>
              <a:t>pt_data</a:t>
            </a:r>
            <a:r>
              <a:rPr>
                <a:solidFill>
                  <a:srgbClr val="5E5E5E"/>
                </a:solidFill>
                <a:latin typeface="Courier"/>
              </a:rPr>
              <a:t>$</a:t>
            </a:r>
            <a:r>
              <a:rPr>
                <a:solidFill>
                  <a:srgbClr val="003B4F"/>
                </a:solidFill>
                <a:latin typeface="Courier"/>
              </a:rPr>
              <a:t>subject_name</a:t>
            </a:r>
          </a:p>
          <a:p>
            <a:pPr lvl="0" indent="0">
              <a:buNone/>
            </a:pPr>
            <a:r>
              <a:rPr>
                <a:latin typeface="Courier"/>
              </a:rPr>
              <a:t>[1] "John Doe"     "Jane Doe"     "Steve Graves"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Codigo</a:t>
            </a:r>
          </a:p>
        </p:txBody>
      </p:sp>
      <p:sp>
        <p:nvSpPr>
          <p:cNvPr id="3" name="Content Placeholder 2"/>
          <p:cNvSpPr>
            <a:spLocks noGrp="1"/>
          </p:cNvSpPr>
          <p:nvPr>
            <p:ph idx="1"/>
          </p:nvPr>
        </p:nvSpPr>
        <p:spPr/>
        <p:txBody>
          <a:bodyPr/>
          <a:lstStyle/>
          <a:p>
            <a:pPr lvl="0" indent="0" marL="0">
              <a:buNone/>
            </a:pPr>
            <a:r>
              <a:rPr/>
              <a:t>También similar a las listas, se puede usar un vector de nombres para extraer varias columnas de un marco de datos:</a:t>
            </a:r>
          </a:p>
          <a:p>
            <a:pPr lvl="0" indent="0">
              <a:buNone/>
            </a:pPr>
            <a:r>
              <a:rPr>
                <a:solidFill>
                  <a:srgbClr val="003B4F"/>
                </a:solidFill>
                <a:latin typeface="Courier"/>
              </a:rPr>
              <a:t>pt_data[</a:t>
            </a:r>
            <a:r>
              <a:rPr>
                <a:solidFill>
                  <a:srgbClr val="4758AB"/>
                </a:solidFill>
                <a:latin typeface="Courier"/>
              </a:rPr>
              <a:t>c</a:t>
            </a:r>
            <a:r>
              <a:rPr>
                <a:solidFill>
                  <a:srgbClr val="003B4F"/>
                </a:solidFill>
                <a:latin typeface="Courier"/>
              </a:rPr>
              <a:t>(</a:t>
            </a:r>
            <a:r>
              <a:rPr>
                <a:solidFill>
                  <a:srgbClr val="20794D"/>
                </a:solidFill>
                <a:latin typeface="Courier"/>
              </a:rPr>
              <a:t>"temperature"</a:t>
            </a:r>
            <a:r>
              <a:rPr>
                <a:solidFill>
                  <a:srgbClr val="003B4F"/>
                </a:solidFill>
                <a:latin typeface="Courier"/>
              </a:rPr>
              <a:t>, </a:t>
            </a:r>
            <a:r>
              <a:rPr>
                <a:solidFill>
                  <a:srgbClr val="20794D"/>
                </a:solidFill>
                <a:latin typeface="Courier"/>
              </a:rPr>
              <a:t>"flu_status"</a:t>
            </a:r>
            <a:r>
              <a:rPr>
                <a:solidFill>
                  <a:srgbClr val="003B4F"/>
                </a:solidFill>
                <a:latin typeface="Courier"/>
              </a:rPr>
              <a:t>)]</a:t>
            </a:r>
          </a:p>
          <a:p>
            <a:pPr lvl="0" indent="0">
              <a:buNone/>
            </a:pPr>
            <a:r>
              <a:rPr>
                <a:latin typeface="Courier"/>
              </a:rPr>
              <a:t>  temperature flu_status
1        98.1      FALSE
2        98.6      FALSE
3       101.4       TRUE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Alternativas</a:t>
            </a:r>
          </a:p>
        </p:txBody>
      </p:sp>
      <p:sp>
        <p:nvSpPr>
          <p:cNvPr id="3" name="Content Placeholder 2"/>
          <p:cNvSpPr>
            <a:spLocks noGrp="1"/>
          </p:cNvSpPr>
          <p:nvPr>
            <p:ph idx="1"/>
          </p:nvPr>
        </p:nvSpPr>
        <p:spPr/>
        <p:txBody>
          <a:bodyPr/>
          <a:lstStyle/>
          <a:p>
            <a:pPr lvl="0" indent="0" marL="0">
              <a:buNone/>
            </a:pPr>
            <a:r>
              <a:rPr/>
              <a:t>Cuando accedemos al marco de datos de esta manera, el resultado es un marco de datos que contiene todas las filas de datos para todas las columnas solicitadas.</a:t>
            </a:r>
          </a:p>
          <a:p>
            <a:pPr lvl="0" indent="0" marL="0">
              <a:buNone/>
            </a:pPr>
            <a:r>
              <a:rPr/>
              <a:t>Alternativamente, el comando pt_data[2: 3] también extraerá las columnas de temperatura y flu_status.</a:t>
            </a:r>
          </a:p>
          <a:p>
            <a:pPr lvl="0" indent="0">
              <a:buNone/>
            </a:pPr>
            <a:r>
              <a:rPr>
                <a:solidFill>
                  <a:srgbClr val="003B4F"/>
                </a:solidFill>
                <a:latin typeface="Courier"/>
              </a:rPr>
              <a:t>pt_data[</a:t>
            </a:r>
            <a:r>
              <a:rPr>
                <a:solidFill>
                  <a:srgbClr val="AD0000"/>
                </a:solidFill>
                <a:latin typeface="Courier"/>
              </a:rPr>
              <a:t>2</a:t>
            </a:r>
            <a:r>
              <a:rPr>
                <a:solidFill>
                  <a:srgbClr val="5E5E5E"/>
                </a:solidFill>
                <a:latin typeface="Courier"/>
              </a:rPr>
              <a:t>:</a:t>
            </a:r>
            <a:r>
              <a:rPr>
                <a:solidFill>
                  <a:srgbClr val="003B4F"/>
                </a:solidFill>
                <a:latin typeface="Courier"/>
              </a:rPr>
              <a:t> </a:t>
            </a:r>
            <a:r>
              <a:rPr>
                <a:solidFill>
                  <a:srgbClr val="AD0000"/>
                </a:solidFill>
                <a:latin typeface="Courier"/>
              </a:rPr>
              <a:t>3</a:t>
            </a:r>
            <a:r>
              <a:rPr>
                <a:solidFill>
                  <a:srgbClr val="003B4F"/>
                </a:solidFill>
                <a:latin typeface="Courier"/>
              </a:rPr>
              <a:t>]</a:t>
            </a:r>
          </a:p>
          <a:p>
            <a:pPr lvl="0" indent="0">
              <a:buNone/>
            </a:pPr>
            <a:r>
              <a:rPr>
                <a:latin typeface="Courier"/>
              </a:rPr>
              <a:t>  temperature flu_status
1        98.1      FALSE
2        98.6      FALSE
3       101.4       TRUE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Buena Práctica</a:t>
            </a:r>
          </a:p>
        </p:txBody>
      </p:sp>
      <p:sp>
        <p:nvSpPr>
          <p:cNvPr id="3" name="Content Placeholder 2"/>
          <p:cNvSpPr>
            <a:spLocks noGrp="1"/>
          </p:cNvSpPr>
          <p:nvPr>
            <p:ph idx="1"/>
          </p:nvPr>
        </p:nvSpPr>
        <p:spPr/>
        <p:txBody>
          <a:bodyPr/>
          <a:lstStyle/>
          <a:p>
            <a:pPr lvl="0" indent="0" marL="0">
              <a:buNone/>
            </a:pPr>
            <a:r>
              <a:rPr/>
              <a:t>Sin embargo, solicitar las columnas por nombre da como resultado un código R claro y fácil de mantener que no se romperá si el marco de datos se reestructura en el futuro.</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Excepciones</a:t>
            </a:r>
          </a:p>
        </p:txBody>
      </p:sp>
      <p:sp>
        <p:nvSpPr>
          <p:cNvPr id="3" name="Content Placeholder 2"/>
          <p:cNvSpPr>
            <a:spLocks noGrp="1"/>
          </p:cNvSpPr>
          <p:nvPr>
            <p:ph idx="1"/>
          </p:nvPr>
        </p:nvSpPr>
        <p:spPr/>
        <p:txBody>
          <a:bodyPr/>
          <a:lstStyle/>
          <a:p>
            <a:pPr lvl="0" indent="0" marL="0">
              <a:buNone/>
            </a:pPr>
            <a:r>
              <a:rPr/>
              <a:t>Para extraer valores en el marco de datos, se utilizan métodos como los [] para acceder a valores en vectores. Sin embargo, hay una excepción importante.</a:t>
            </a:r>
          </a:p>
          <a:p>
            <a:pPr lvl="0" indent="0" marL="0">
              <a:buNone/>
            </a:pPr>
            <a:r>
              <a:rPr/>
              <a:t>Debido a que el marco de datos es </a:t>
            </a:r>
            <a:r>
              <a:rPr b="1"/>
              <a:t>bidimensional</a:t>
            </a:r>
            <a:r>
              <a:rPr/>
              <a:t>, se deben especificar tanto las filas como las columnas que se desea extraer.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Excepciones</a:t>
            </a:r>
          </a:p>
        </p:txBody>
      </p:sp>
      <p:sp>
        <p:nvSpPr>
          <p:cNvPr id="3" name="Content Placeholder 2"/>
          <p:cNvSpPr>
            <a:spLocks noGrp="1"/>
          </p:cNvSpPr>
          <p:nvPr>
            <p:ph idx="1"/>
          </p:nvPr>
        </p:nvSpPr>
        <p:spPr/>
        <p:txBody>
          <a:bodyPr/>
          <a:lstStyle/>
          <a:p>
            <a:pPr lvl="0" indent="0" marL="0">
              <a:buNone/>
            </a:pPr>
            <a:r>
              <a:rPr/>
              <a:t>Las filas se especifican primero, seguidas de una coma y luego las columnas en un formato como este: </a:t>
            </a:r>
            <a:r>
              <a:rPr b="1"/>
              <a:t>[filas, columnas]</a:t>
            </a:r>
            <a:r>
              <a:rPr/>
              <a:t>.</a:t>
            </a:r>
          </a:p>
          <a:p>
            <a:pPr lvl="0" indent="0" marL="0">
              <a:buNone/>
            </a:pPr>
            <a:r>
              <a:rPr/>
              <a:t>Al igual que con los vectores, las filas y columnas se cuentan comenzando en uno.</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a:t>
            </a:r>
          </a:p>
        </p:txBody>
      </p:sp>
      <p:sp>
        <p:nvSpPr>
          <p:cNvPr id="3" name="Content Placeholder 2"/>
          <p:cNvSpPr>
            <a:spLocks noGrp="1"/>
          </p:cNvSpPr>
          <p:nvPr>
            <p:ph idx="1"/>
          </p:nvPr>
        </p:nvSpPr>
        <p:spPr/>
        <p:txBody>
          <a:bodyPr/>
          <a:lstStyle/>
          <a:p>
            <a:pPr lvl="0" indent="0" marL="0">
              <a:buNone/>
            </a:pPr>
            <a:r>
              <a:rPr/>
              <a:t>Para extraer el valor en la primera fila y la segunda columna del marco de datos del paciente (el valor de temperatura para John Doe), use el siguiente comando:</a:t>
            </a:r>
          </a:p>
          <a:p>
            <a:pPr lvl="0" indent="0">
              <a:buNone/>
            </a:pPr>
            <a:r>
              <a:rPr>
                <a:solidFill>
                  <a:srgbClr val="003B4F"/>
                </a:solidFill>
                <a:latin typeface="Courier"/>
              </a:rPr>
              <a:t>pt_data[</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p>
          <a:p>
            <a:pPr lvl="0" indent="0">
              <a:buNone/>
            </a:pPr>
            <a:r>
              <a:rPr>
                <a:latin typeface="Courier"/>
              </a:rPr>
              <a:t>[1] 98.1</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Mas datos</a:t>
            </a:r>
          </a:p>
        </p:txBody>
      </p:sp>
      <p:sp>
        <p:nvSpPr>
          <p:cNvPr id="3" name="Content Placeholder 2"/>
          <p:cNvSpPr>
            <a:spLocks noGrp="1"/>
          </p:cNvSpPr>
          <p:nvPr>
            <p:ph idx="1"/>
          </p:nvPr>
        </p:nvSpPr>
        <p:spPr/>
        <p:txBody>
          <a:bodyPr/>
          <a:lstStyle/>
          <a:p>
            <a:pPr lvl="0" indent="0" marL="0">
              <a:buNone/>
            </a:pPr>
            <a:r>
              <a:rPr/>
              <a:t>Si desea más de una fila o columna de datos, especifique vectores para las filas y columnas deseadas. El siguiente comando extraerá los datos de las filas primera y tercera y las columnas segunda y cuarta:</a:t>
            </a:r>
          </a:p>
          <a:p>
            <a:pPr lvl="0" indent="0">
              <a:buNone/>
            </a:pPr>
            <a:r>
              <a:rPr>
                <a:solidFill>
                  <a:srgbClr val="003B4F"/>
                </a:solidFill>
                <a:latin typeface="Courier"/>
              </a:rPr>
              <a:t>pt_data[,</a:t>
            </a:r>
            <a:r>
              <a:rPr>
                <a:solidFill>
                  <a:srgbClr val="AD0000"/>
                </a:solidFill>
                <a:latin typeface="Courier"/>
              </a:rPr>
              <a:t>1</a:t>
            </a:r>
            <a:r>
              <a:rPr>
                <a:solidFill>
                  <a:srgbClr val="003B4F"/>
                </a:solidFill>
                <a:latin typeface="Courier"/>
              </a:rPr>
              <a:t>]</a:t>
            </a:r>
          </a:p>
          <a:p>
            <a:pPr lvl="0" indent="0">
              <a:buNone/>
            </a:pPr>
            <a:r>
              <a:rPr>
                <a:latin typeface="Courier"/>
              </a:rPr>
              <a:t>[1] "John Doe"     "Jane Doe"     "Steve Graves"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sp>
        <p:nvSpPr>
          <p:cNvPr id="3" name="Content Placeholder 2"/>
          <p:cNvSpPr>
            <a:spLocks noGrp="1"/>
          </p:cNvSpPr>
          <p:nvPr>
            <p:ph idx="1"/>
          </p:nvPr>
        </p:nvSpPr>
        <p:spPr/>
        <p:txBody>
          <a:bodyPr/>
          <a:lstStyle/>
          <a:p>
            <a:pPr lvl="0" indent="0" marL="0">
              <a:buNone/>
            </a:pPr>
            <a:r>
              <a:rPr/>
              <a:t>Por mucho, la estructura de datos R más importante utilizada en el aprendizaje automático es el marco de datos o dataframes.</a:t>
            </a:r>
          </a:p>
          <a:p>
            <a:pPr lvl="0" indent="0" marL="0">
              <a:buNone/>
            </a:pPr>
            <a:r>
              <a:rPr/>
              <a:t>Es una estructura análoga a una hoja de cálculo o una base de datos, ya que tiene filas y columnas de datos. ## En términos de R</a:t>
            </a:r>
          </a:p>
          <a:p>
            <a:pPr lvl="0" indent="0" marL="0">
              <a:buNone/>
            </a:pPr>
            <a:r>
              <a:rPr/>
              <a:t>Un marco de datos puede entenderse como una lista de vectores o factores, cada uno con exactamente el mismo número de valores.</a:t>
            </a:r>
          </a:p>
          <a:p>
            <a:pPr lvl="0" indent="0" marL="0">
              <a:buNone/>
            </a:pPr>
            <a:r>
              <a:rPr/>
              <a:t>Debido a que el marco de datos es literalmente una lista de objetos de tipo vectorial, combina aspectos de ambos vectores y listas.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Mas datos</a:t>
            </a:r>
          </a:p>
        </p:txBody>
      </p:sp>
      <p:sp>
        <p:nvSpPr>
          <p:cNvPr id="3" name="Content Placeholder 2"/>
          <p:cNvSpPr>
            <a:spLocks noGrp="1"/>
          </p:cNvSpPr>
          <p:nvPr>
            <p:ph idx="1"/>
          </p:nvPr>
        </p:nvSpPr>
        <p:spPr/>
        <p:txBody>
          <a:bodyPr/>
          <a:lstStyle/>
          <a:p>
            <a:pPr lvl="0" indent="0" marL="0">
              <a:buNone/>
            </a:pPr>
            <a:r>
              <a:rPr/>
              <a:t>Para extraer todas las columnas de la primera fila, use el siguiente comando:</a:t>
            </a:r>
          </a:p>
          <a:p>
            <a:pPr lvl="0" indent="0">
              <a:buNone/>
            </a:pPr>
            <a:r>
              <a:rPr>
                <a:solidFill>
                  <a:srgbClr val="003B4F"/>
                </a:solidFill>
                <a:latin typeface="Courier"/>
              </a:rPr>
              <a:t>pt_data[</a:t>
            </a:r>
            <a:r>
              <a:rPr>
                <a:solidFill>
                  <a:srgbClr val="AD0000"/>
                </a:solidFill>
                <a:latin typeface="Courier"/>
              </a:rPr>
              <a:t>1</a:t>
            </a:r>
            <a:r>
              <a:rPr>
                <a:solidFill>
                  <a:srgbClr val="003B4F"/>
                </a:solidFill>
                <a:latin typeface="Courier"/>
              </a:rPr>
              <a:t>,]</a:t>
            </a:r>
          </a:p>
          <a:p>
            <a:pPr lvl="0" indent="0">
              <a:buNone/>
            </a:pPr>
            <a:r>
              <a:rPr>
                <a:latin typeface="Courier"/>
              </a:rPr>
              <a:t>  subject_name temperature flu_status gender blood symptoms
1     John Doe        98.1      FALSE   MALE     O   SEVERE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Mas datos</a:t>
            </a:r>
          </a:p>
        </p:txBody>
      </p:sp>
      <p:sp>
        <p:nvSpPr>
          <p:cNvPr id="3" name="Content Placeholder 2"/>
          <p:cNvSpPr>
            <a:spLocks noGrp="1"/>
          </p:cNvSpPr>
          <p:nvPr>
            <p:ph idx="1"/>
          </p:nvPr>
        </p:nvSpPr>
        <p:spPr/>
        <p:txBody>
          <a:bodyPr/>
          <a:lstStyle/>
          <a:p>
            <a:pPr lvl="0" indent="0" marL="0">
              <a:buNone/>
            </a:pPr>
            <a:r>
              <a:rPr/>
              <a:t>Para extraer todo, use el siguiente comando:</a:t>
            </a:r>
          </a:p>
          <a:p>
            <a:pPr lvl="0" indent="0">
              <a:buNone/>
            </a:pPr>
            <a:r>
              <a:rPr>
                <a:solidFill>
                  <a:srgbClr val="003B4F"/>
                </a:solidFill>
                <a:latin typeface="Courier"/>
              </a:rPr>
              <a:t>pt_data[,]</a:t>
            </a:r>
          </a:p>
          <a:p>
            <a:pPr lvl="0" indent="0">
              <a:buNone/>
            </a:pPr>
            <a:r>
              <a:rPr>
                <a:latin typeface="Courier"/>
              </a:rPr>
              <a:t>  subject_name temperature flu_status gender blood symptoms
1     John Doe        98.1      FALSE   MALE     O   SEVERE
2     Jane Doe        98.6      FALSE FEMALE    AB     MILD
3 Steve Graves       101.4       TRUE   MALE     A MODERATE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Otros Métodos</a:t>
            </a:r>
          </a:p>
        </p:txBody>
      </p:sp>
      <p:sp>
        <p:nvSpPr>
          <p:cNvPr id="3" name="Content Placeholder 2"/>
          <p:cNvSpPr>
            <a:spLocks noGrp="1"/>
          </p:cNvSpPr>
          <p:nvPr>
            <p:ph idx="1"/>
          </p:nvPr>
        </p:nvSpPr>
        <p:spPr/>
        <p:txBody>
          <a:bodyPr/>
          <a:lstStyle/>
          <a:p>
            <a:pPr lvl="0" indent="0" marL="0">
              <a:buNone/>
            </a:pPr>
            <a:r>
              <a:rPr/>
              <a:t>También se pueden utilizar otros métodos para acceder a valores en listas y vectores para recuperar filas y columnas de marcos de datos. Por ejemplo, se puede acceder a las columnas por nombre en lugar de por posición, y los signos negativos se pueden usar para excluir filas o columnas de datos.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a:t>
            </a:r>
          </a:p>
        </p:txBody>
      </p:sp>
      <p:sp>
        <p:nvSpPr>
          <p:cNvPr id="3" name="Content Placeholder 2"/>
          <p:cNvSpPr>
            <a:spLocks noGrp="1"/>
          </p:cNvSpPr>
          <p:nvPr>
            <p:ph idx="1"/>
          </p:nvPr>
        </p:nvSpPr>
        <p:spPr/>
        <p:txBody>
          <a:bodyPr/>
          <a:lstStyle/>
          <a:p>
            <a:pPr lvl="0" indent="0">
              <a:buNone/>
            </a:pPr>
            <a:r>
              <a:rPr>
                <a:solidFill>
                  <a:srgbClr val="003B4F"/>
                </a:solidFill>
                <a:latin typeface="Courier"/>
              </a:rPr>
              <a:t>pt_data[</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"temperature"</a:t>
            </a:r>
            <a:r>
              <a:rPr>
                <a:solidFill>
                  <a:srgbClr val="003B4F"/>
                </a:solidFill>
                <a:latin typeface="Courier"/>
              </a:rPr>
              <a:t>, </a:t>
            </a:r>
            <a:r>
              <a:rPr>
                <a:solidFill>
                  <a:srgbClr val="20794D"/>
                </a:solidFill>
                <a:latin typeface="Courier"/>
              </a:rPr>
              <a:t>"gender"</a:t>
            </a:r>
            <a:r>
              <a:rPr>
                <a:solidFill>
                  <a:srgbClr val="003B4F"/>
                </a:solidFill>
                <a:latin typeface="Courier"/>
              </a:rPr>
              <a:t>)]</a:t>
            </a:r>
          </a:p>
          <a:p>
            <a:pPr lvl="0" indent="0">
              <a:buNone/>
            </a:pPr>
            <a:r>
              <a:rPr>
                <a:latin typeface="Courier"/>
              </a:rPr>
              <a:t>  temperature gender
1        98.1   MALE
3       101.4   MALE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Equivalente a:</a:t>
            </a:r>
          </a:p>
        </p:txBody>
      </p:sp>
      <p:sp>
        <p:nvSpPr>
          <p:cNvPr id="3" name="Content Placeholder 2"/>
          <p:cNvSpPr>
            <a:spLocks noGrp="1"/>
          </p:cNvSpPr>
          <p:nvPr>
            <p:ph idx="1"/>
          </p:nvPr>
        </p:nvSpPr>
        <p:spPr/>
        <p:txBody>
          <a:bodyPr/>
          <a:lstStyle/>
          <a:p>
            <a:pPr lvl="0" indent="0">
              <a:buNone/>
            </a:pPr>
            <a:r>
              <a:rPr>
                <a:solidFill>
                  <a:srgbClr val="003B4F"/>
                </a:solidFill>
                <a:latin typeface="Courier"/>
              </a:rPr>
              <a:t>pt_data[</a:t>
            </a:r>
            <a:r>
              <a:rPr>
                <a:solidFill>
                  <a:srgbClr val="5E5E5E"/>
                </a:solidFill>
                <a:latin typeface="Courier"/>
              </a:rPr>
              <a:t>-</a:t>
            </a:r>
            <a:r>
              <a:rPr>
                <a:solidFill>
                  <a:srgbClr val="AD0000"/>
                </a:solidFill>
                <a:latin typeface="Courier"/>
              </a:rPr>
              <a:t>2</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5E5E5E"/>
                </a:solidFill>
                <a:latin typeface="Courier"/>
              </a:rPr>
              <a:t>-</a:t>
            </a:r>
            <a:r>
              <a:rPr>
                <a:solidFill>
                  <a:srgbClr val="AD0000"/>
                </a:solidFill>
                <a:latin typeface="Courier"/>
              </a:rPr>
              <a:t>1</a:t>
            </a:r>
            <a:r>
              <a:rPr>
                <a:solidFill>
                  <a:srgbClr val="003B4F"/>
                </a:solidFill>
                <a:latin typeface="Courier"/>
              </a:rPr>
              <a:t>,</a:t>
            </a:r>
            <a:r>
              <a:rPr>
                <a:solidFill>
                  <a:srgbClr val="5E5E5E"/>
                </a:solidFill>
                <a:latin typeface="Courier"/>
              </a:rPr>
              <a:t>-</a:t>
            </a:r>
            <a:r>
              <a:rPr>
                <a:solidFill>
                  <a:srgbClr val="AD0000"/>
                </a:solidFill>
                <a:latin typeface="Courier"/>
              </a:rPr>
              <a:t>3</a:t>
            </a:r>
            <a:r>
              <a:rPr>
                <a:solidFill>
                  <a:srgbClr val="003B4F"/>
                </a:solidFill>
                <a:latin typeface="Courier"/>
              </a:rPr>
              <a:t>,</a:t>
            </a:r>
            <a:r>
              <a:rPr>
                <a:solidFill>
                  <a:srgbClr val="5E5E5E"/>
                </a:solidFill>
                <a:latin typeface="Courier"/>
              </a:rPr>
              <a:t>-</a:t>
            </a:r>
            <a:r>
              <a:rPr>
                <a:solidFill>
                  <a:srgbClr val="AD0000"/>
                </a:solidFill>
                <a:latin typeface="Courier"/>
              </a:rPr>
              <a:t>5</a:t>
            </a:r>
            <a:r>
              <a:rPr>
                <a:solidFill>
                  <a:srgbClr val="003B4F"/>
                </a:solidFill>
                <a:latin typeface="Courier"/>
              </a:rPr>
              <a:t>,</a:t>
            </a:r>
            <a:r>
              <a:rPr>
                <a:solidFill>
                  <a:srgbClr val="5E5E5E"/>
                </a:solidFill>
                <a:latin typeface="Courier"/>
              </a:rPr>
              <a:t>-</a:t>
            </a:r>
            <a:r>
              <a:rPr>
                <a:solidFill>
                  <a:srgbClr val="AD0000"/>
                </a:solidFill>
                <a:latin typeface="Courier"/>
              </a:rPr>
              <a:t>6</a:t>
            </a:r>
            <a:r>
              <a:rPr>
                <a:solidFill>
                  <a:srgbClr val="003B4F"/>
                </a:solidFill>
                <a:latin typeface="Courier"/>
              </a:rPr>
              <a:t>)]</a:t>
            </a:r>
          </a:p>
          <a:p>
            <a:pPr lvl="0" indent="0">
              <a:buNone/>
            </a:pPr>
            <a:r>
              <a:rPr>
                <a:latin typeface="Courier"/>
              </a:rPr>
              <a:t>  temperature gender
1        98.1   MALE
3       101.4   MALE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Todo es practica</a:t>
            </a:r>
          </a:p>
        </p:txBody>
      </p:sp>
      <p:sp>
        <p:nvSpPr>
          <p:cNvPr id="3" name="Content Placeholder 2"/>
          <p:cNvSpPr>
            <a:spLocks noGrp="1"/>
          </p:cNvSpPr>
          <p:nvPr>
            <p:ph idx="1"/>
          </p:nvPr>
        </p:nvSpPr>
        <p:spPr/>
        <p:txBody>
          <a:bodyPr/>
          <a:lstStyle/>
          <a:p>
            <a:pPr lvl="0" indent="0" marL="0">
              <a:buNone/>
            </a:pPr>
            <a:r>
              <a:rPr/>
              <a:t>Para lograr familiarizarnos con los dataframes hay que hacer mucha práctica, en especial con operaciones similares como las que les he puesto en los ejemplos, espero que, al tener este documento en sus manos, o frente a sus ojos digitalmente escribiendo, ya tengan acceso a las fuentes de datos de la institución y puedan comenzar a interactuar con los datos propios.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Gracias</a:t>
            </a:r>
          </a:p>
        </p:txBody>
      </p:sp>
      <p:pic>
        <p:nvPicPr>
          <p:cNvPr descr="imagen/Dataframe.png" id="0" name="Picture 1"/>
          <p:cNvPicPr>
            <a:picLocks noGrp="1" noChangeAspect="1"/>
          </p:cNvPicPr>
          <p:nvPr/>
        </p:nvPicPr>
        <p:blipFill>
          <a:blip r:embed="rId2"/>
          <a:stretch>
            <a:fillRect/>
          </a:stretch>
        </p:blipFill>
        <p:spPr bwMode="auto">
          <a:xfrm>
            <a:off x="2590800" y="1816100"/>
            <a:ext cx="70231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DataFrame</a:t>
            </a:r>
          </a:p>
        </p:txBody>
      </p:sp>
      <p:pic>
        <p:nvPicPr>
          <p:cNvPr descr="imagen/RDataFrames.png" id="0" name="Picture 1"/>
          <p:cNvPicPr>
            <a:picLocks noGrp="1" noChangeAspect="1"/>
          </p:cNvPicPr>
          <p:nvPr/>
        </p:nvPicPr>
        <p:blipFill>
          <a:blip r:embed="rId2"/>
          <a:stretch>
            <a:fillRect/>
          </a:stretch>
        </p:blipFill>
        <p:spPr bwMode="auto">
          <a:xfrm>
            <a:off x="2286000" y="1816100"/>
            <a:ext cx="7620000" cy="4343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Recapitulando</a:t>
            </a:r>
          </a:p>
        </p:txBody>
      </p:sp>
      <p:sp>
        <p:nvSpPr>
          <p:cNvPr id="3" name="Content Placeholder 2"/>
          <p:cNvSpPr>
            <a:spLocks noGrp="1"/>
          </p:cNvSpPr>
          <p:nvPr>
            <p:ph idx="1"/>
          </p:nvPr>
        </p:nvSpPr>
        <p:spPr/>
        <p:txBody>
          <a:bodyPr/>
          <a:lstStyle/>
          <a:p>
            <a:pPr lvl="0" indent="0" marL="0">
              <a:buNone/>
            </a:pPr>
            <a:r>
              <a:rPr/>
              <a:t>Ingresemos nuevamente los datos con los que hemos venido trabajando.</a:t>
            </a:r>
          </a:p>
          <a:p>
            <a:pPr lvl="0" indent="0">
              <a:buNone/>
            </a:pPr>
            <a:r>
              <a:rPr>
                <a:solidFill>
                  <a:srgbClr val="003B4F"/>
                </a:solidFill>
                <a:latin typeface="Courier"/>
              </a:rPr>
              <a:t>subject_name &lt;- </a:t>
            </a:r>
            <a:r>
              <a:rPr>
                <a:solidFill>
                  <a:srgbClr val="4758AB"/>
                </a:solidFill>
                <a:latin typeface="Courier"/>
              </a:rPr>
              <a:t>c</a:t>
            </a:r>
            <a:r>
              <a:rPr>
                <a:solidFill>
                  <a:srgbClr val="003B4F"/>
                </a:solidFill>
                <a:latin typeface="Courier"/>
              </a:rPr>
              <a:t>(</a:t>
            </a:r>
            <a:r>
              <a:rPr>
                <a:solidFill>
                  <a:srgbClr val="20794D"/>
                </a:solidFill>
                <a:latin typeface="Courier"/>
              </a:rPr>
              <a:t>"John Doe"</a:t>
            </a:r>
            <a:r>
              <a:rPr>
                <a:solidFill>
                  <a:srgbClr val="003B4F"/>
                </a:solidFill>
                <a:latin typeface="Courier"/>
              </a:rPr>
              <a:t>, </a:t>
            </a:r>
            <a:r>
              <a:rPr>
                <a:solidFill>
                  <a:srgbClr val="20794D"/>
                </a:solidFill>
                <a:latin typeface="Courier"/>
              </a:rPr>
              <a:t>"Jane Doe"</a:t>
            </a:r>
            <a:r>
              <a:rPr>
                <a:solidFill>
                  <a:srgbClr val="003B4F"/>
                </a:solidFill>
                <a:latin typeface="Courier"/>
              </a:rPr>
              <a:t>, </a:t>
            </a:r>
            <a:r>
              <a:rPr>
                <a:solidFill>
                  <a:srgbClr val="20794D"/>
                </a:solidFill>
                <a:latin typeface="Courier"/>
              </a:rPr>
              <a:t>"Steve Graves"</a:t>
            </a:r>
            <a:r>
              <a:rPr>
                <a:solidFill>
                  <a:srgbClr val="003B4F"/>
                </a:solidFill>
                <a:latin typeface="Courier"/>
              </a:rPr>
              <a:t>)</a:t>
            </a:r>
            <a:br/>
            <a:r>
              <a:rPr>
                <a:solidFill>
                  <a:srgbClr val="003B4F"/>
                </a:solidFill>
                <a:latin typeface="Courier"/>
              </a:rPr>
              <a:t>temperature &lt;- </a:t>
            </a:r>
            <a:r>
              <a:rPr>
                <a:solidFill>
                  <a:srgbClr val="4758AB"/>
                </a:solidFill>
                <a:latin typeface="Courier"/>
              </a:rPr>
              <a:t>c</a:t>
            </a:r>
            <a:r>
              <a:rPr>
                <a:solidFill>
                  <a:srgbClr val="003B4F"/>
                </a:solidFill>
                <a:latin typeface="Courier"/>
              </a:rPr>
              <a:t>(</a:t>
            </a:r>
            <a:r>
              <a:rPr>
                <a:solidFill>
                  <a:srgbClr val="AD0000"/>
                </a:solidFill>
                <a:latin typeface="Courier"/>
              </a:rPr>
              <a:t>98.1</a:t>
            </a:r>
            <a:r>
              <a:rPr>
                <a:solidFill>
                  <a:srgbClr val="003B4F"/>
                </a:solidFill>
                <a:latin typeface="Courier"/>
              </a:rPr>
              <a:t>, </a:t>
            </a:r>
            <a:r>
              <a:rPr>
                <a:solidFill>
                  <a:srgbClr val="AD0000"/>
                </a:solidFill>
                <a:latin typeface="Courier"/>
              </a:rPr>
              <a:t>98.6</a:t>
            </a:r>
            <a:r>
              <a:rPr>
                <a:solidFill>
                  <a:srgbClr val="003B4F"/>
                </a:solidFill>
                <a:latin typeface="Courier"/>
              </a:rPr>
              <a:t>, </a:t>
            </a:r>
            <a:r>
              <a:rPr>
                <a:solidFill>
                  <a:srgbClr val="AD0000"/>
                </a:solidFill>
                <a:latin typeface="Courier"/>
              </a:rPr>
              <a:t>101.4</a:t>
            </a:r>
            <a:r>
              <a:rPr>
                <a:solidFill>
                  <a:srgbClr val="003B4F"/>
                </a:solidFill>
                <a:latin typeface="Courier"/>
              </a:rPr>
              <a:t>)</a:t>
            </a:r>
            <a:br/>
            <a:r>
              <a:rPr>
                <a:solidFill>
                  <a:srgbClr val="003B4F"/>
                </a:solidFill>
                <a:latin typeface="Courier"/>
              </a:rPr>
              <a:t>flu_status &lt;- </a:t>
            </a:r>
            <a:r>
              <a:rPr>
                <a:solidFill>
                  <a:srgbClr val="4758AB"/>
                </a:solidFill>
                <a:latin typeface="Courier"/>
              </a:rPr>
              <a:t>c</a:t>
            </a:r>
            <a:r>
              <a:rPr>
                <a:solidFill>
                  <a:srgbClr val="003B4F"/>
                </a:solidFill>
                <a:latin typeface="Courier"/>
              </a:rPr>
              <a:t>(</a:t>
            </a:r>
            <a:r>
              <a:rPr>
                <a:solidFill>
                  <a:srgbClr val="8F5902"/>
                </a:solidFill>
                <a:latin typeface="Courier"/>
              </a:rPr>
              <a:t>FALSE</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003B4F"/>
                </a:solidFill>
                <a:latin typeface="Courier"/>
              </a:rPr>
              <a:t>gender &lt;- </a:t>
            </a:r>
            <a:r>
              <a:rPr>
                <a:solidFill>
                  <a:srgbClr val="4758AB"/>
                </a:solidFill>
                <a:latin typeface="Courier"/>
              </a:rPr>
              <a:t>factor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"MALE"</a:t>
            </a:r>
            <a:r>
              <a:rPr>
                <a:solidFill>
                  <a:srgbClr val="003B4F"/>
                </a:solidFill>
                <a:latin typeface="Courier"/>
              </a:rPr>
              <a:t>, </a:t>
            </a:r>
            <a:r>
              <a:rPr>
                <a:solidFill>
                  <a:srgbClr val="20794D"/>
                </a:solidFill>
                <a:latin typeface="Courier"/>
              </a:rPr>
              <a:t>"FEMALE"</a:t>
            </a:r>
            <a:r>
              <a:rPr>
                <a:solidFill>
                  <a:srgbClr val="003B4F"/>
                </a:solidFill>
                <a:latin typeface="Courier"/>
              </a:rPr>
              <a:t>, </a:t>
            </a:r>
            <a:r>
              <a:rPr>
                <a:solidFill>
                  <a:srgbClr val="20794D"/>
                </a:solidFill>
                <a:latin typeface="Courier"/>
              </a:rPr>
              <a:t>"MALE"</a:t>
            </a:r>
            <a:r>
              <a:rPr>
                <a:solidFill>
                  <a:srgbClr val="003B4F"/>
                </a:solidFill>
                <a:latin typeface="Courier"/>
              </a:rPr>
              <a:t>))</a:t>
            </a:r>
            <a:br/>
            <a:r>
              <a:rPr>
                <a:solidFill>
                  <a:srgbClr val="003B4F"/>
                </a:solidFill>
                <a:latin typeface="Courier"/>
              </a:rPr>
              <a:t>blood &lt;- </a:t>
            </a:r>
            <a:r>
              <a:rPr>
                <a:solidFill>
                  <a:srgbClr val="4758AB"/>
                </a:solidFill>
                <a:latin typeface="Courier"/>
              </a:rPr>
              <a:t>factor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"O"</a:t>
            </a:r>
            <a:r>
              <a:rPr>
                <a:solidFill>
                  <a:srgbClr val="003B4F"/>
                </a:solidFill>
                <a:latin typeface="Courier"/>
              </a:rPr>
              <a:t>, </a:t>
            </a:r>
            <a:r>
              <a:rPr>
                <a:solidFill>
                  <a:srgbClr val="20794D"/>
                </a:solidFill>
                <a:latin typeface="Courier"/>
              </a:rPr>
              <a:t>"AB"</a:t>
            </a:r>
            <a:r>
              <a:rPr>
                <a:solidFill>
                  <a:srgbClr val="003B4F"/>
                </a:solidFill>
                <a:latin typeface="Courier"/>
              </a:rPr>
              <a:t>, </a:t>
            </a:r>
            <a:r>
              <a:rPr>
                <a:solidFill>
                  <a:srgbClr val="20794D"/>
                </a:solidFill>
                <a:latin typeface="Courier"/>
              </a:rPr>
              <a:t>"A"</a:t>
            </a: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"A"</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20794D"/>
                </a:solidFill>
                <a:latin typeface="Courier"/>
              </a:rPr>
              <a:t>"AB"</a:t>
            </a:r>
            <a:r>
              <a:rPr>
                <a:solidFill>
                  <a:srgbClr val="003B4F"/>
                </a:solidFill>
                <a:latin typeface="Courier"/>
              </a:rPr>
              <a:t>, </a:t>
            </a:r>
            <a:r>
              <a:rPr>
                <a:solidFill>
                  <a:srgbClr val="20794D"/>
                </a:solidFill>
                <a:latin typeface="Courier"/>
              </a:rPr>
              <a:t>"O"</a:t>
            </a:r>
            <a:r>
              <a:rPr>
                <a:solidFill>
                  <a:srgbClr val="003B4F"/>
                </a:solidFill>
                <a:latin typeface="Courier"/>
              </a:rPr>
              <a:t>))</a:t>
            </a:r>
            <a:br/>
            <a:r>
              <a:rPr>
                <a:solidFill>
                  <a:srgbClr val="003B4F"/>
                </a:solidFill>
                <a:latin typeface="Courier"/>
              </a:rPr>
              <a:t>symptoms &lt;- </a:t>
            </a:r>
            <a:r>
              <a:rPr>
                <a:solidFill>
                  <a:srgbClr val="4758AB"/>
                </a:solidFill>
                <a:latin typeface="Courier"/>
              </a:rPr>
              <a:t>factor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"SEVERE"</a:t>
            </a:r>
            <a:r>
              <a:rPr>
                <a:solidFill>
                  <a:srgbClr val="003B4F"/>
                </a:solidFill>
                <a:latin typeface="Courier"/>
              </a:rPr>
              <a:t>, </a:t>
            </a:r>
            <a:r>
              <a:rPr>
                <a:solidFill>
                  <a:srgbClr val="20794D"/>
                </a:solidFill>
                <a:latin typeface="Courier"/>
              </a:rPr>
              <a:t>"MILD"</a:t>
            </a:r>
            <a:r>
              <a:rPr>
                <a:solidFill>
                  <a:srgbClr val="003B4F"/>
                </a:solidFill>
                <a:latin typeface="Courier"/>
              </a:rPr>
              <a:t>, </a:t>
            </a:r>
            <a:r>
              <a:rPr>
                <a:solidFill>
                  <a:srgbClr val="20794D"/>
                </a:solidFill>
                <a:latin typeface="Courier"/>
              </a:rPr>
              <a:t>"MODERATE"</a:t>
            </a:r>
            <a:r>
              <a:rPr>
                <a:solidFill>
                  <a:srgbClr val="003B4F"/>
                </a:solidFill>
                <a:latin typeface="Courier"/>
              </a:rPr>
              <a:t>),</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"MILD"</a:t>
            </a:r>
            <a:r>
              <a:rPr>
                <a:solidFill>
                  <a:srgbClr val="003B4F"/>
                </a:solidFill>
                <a:latin typeface="Courier"/>
              </a:rPr>
              <a:t>, </a:t>
            </a:r>
            <a:r>
              <a:rPr>
                <a:solidFill>
                  <a:srgbClr val="20794D"/>
                </a:solidFill>
                <a:latin typeface="Courier"/>
              </a:rPr>
              <a:t>"MODERATE"</a:t>
            </a:r>
            <a:r>
              <a:rPr>
                <a:solidFill>
                  <a:srgbClr val="003B4F"/>
                </a:solidFill>
                <a:latin typeface="Courier"/>
              </a:rPr>
              <a:t>, </a:t>
            </a:r>
            <a:r>
              <a:rPr>
                <a:solidFill>
                  <a:srgbClr val="20794D"/>
                </a:solidFill>
                <a:latin typeface="Courier"/>
              </a:rPr>
              <a:t>"SEVERE"</a:t>
            </a:r>
            <a:r>
              <a:rPr>
                <a:solidFill>
                  <a:srgbClr val="003B4F"/>
                </a:solidFill>
                <a:latin typeface="Courier"/>
              </a:rPr>
              <a:t>), </a:t>
            </a:r>
            <a:r>
              <a:rPr>
                <a:solidFill>
                  <a:srgbClr val="657422"/>
                </a:solidFill>
                <a:latin typeface="Courier"/>
              </a:rPr>
              <a:t>ordered =</a:t>
            </a:r>
            <a:r>
              <a:rPr>
                <a:solidFill>
                  <a:srgbClr val="003B4F"/>
                </a:solidFill>
                <a:latin typeface="Courier"/>
              </a:rPr>
              <a:t> </a:t>
            </a:r>
            <a:r>
              <a:rPr>
                <a:solidFill>
                  <a:srgbClr val="8F5902"/>
                </a:solidFill>
                <a:latin typeface="Courier"/>
              </a:rPr>
              <a:t>TRUE</a:t>
            </a:r>
            <a:r>
              <a:rPr>
                <a:solidFill>
                  <a:srgbClr val="003B4F"/>
                </a:solidFill>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Creando un DataFrame</a:t>
            </a:r>
          </a:p>
        </p:txBody>
      </p:sp>
      <p:sp>
        <p:nvSpPr>
          <p:cNvPr id="3" name="Content Placeholder 2"/>
          <p:cNvSpPr>
            <a:spLocks noGrp="1"/>
          </p:cNvSpPr>
          <p:nvPr>
            <p:ph idx="1"/>
          </p:nvPr>
        </p:nvSpPr>
        <p:spPr/>
        <p:txBody>
          <a:bodyPr/>
          <a:lstStyle/>
          <a:p>
            <a:pPr lvl="0" indent="0" marL="0">
              <a:buNone/>
            </a:pPr>
            <a:r>
              <a:rPr/>
              <a:t>Vamos a crear un marco de datos para nuestro conjunto de datos de pacientes. Usando los vectores de datos del paciente que creamos anteriormente, la función data.frame() los combina en un marco de datos así:</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pt_data &lt;- </a:t>
            </a:r>
            <a:r>
              <a:rPr>
                <a:solidFill>
                  <a:srgbClr val="4758AB"/>
                </a:solidFill>
                <a:latin typeface="Courier"/>
              </a:rPr>
              <a:t>data.frame</a:t>
            </a:r>
            <a:r>
              <a:rPr>
                <a:solidFill>
                  <a:srgbClr val="003B4F"/>
                </a:solidFill>
                <a:latin typeface="Courier"/>
              </a:rPr>
              <a:t>(subject_name, temperature, flu_status, gender, blood, symptoms, </a:t>
            </a:r>
            <a:r>
              <a:rPr>
                <a:solidFill>
                  <a:srgbClr val="657422"/>
                </a:solidFill>
                <a:latin typeface="Courier"/>
              </a:rPr>
              <a:t>stringsAsFactors =</a:t>
            </a:r>
            <a:r>
              <a:rPr>
                <a:solidFill>
                  <a:srgbClr val="003B4F"/>
                </a:solidFill>
                <a:latin typeface="Courier"/>
              </a:rPr>
              <a:t> </a:t>
            </a:r>
            <a:r>
              <a:rPr>
                <a:solidFill>
                  <a:srgbClr val="8F5902"/>
                </a:solidFill>
                <a:latin typeface="Courier"/>
              </a:rPr>
              <a:t>FALSE</a:t>
            </a:r>
            <a:r>
              <a:rPr>
                <a:solidFill>
                  <a:srgbClr val="003B4F"/>
                </a:solidFill>
                <a:latin typeface="Courier"/>
              </a:rPr>
              <a:t>)</a:t>
            </a:r>
          </a:p>
          <a:p>
            <a:pPr lvl="0" indent="0" marL="0">
              <a:buNone/>
            </a:pPr>
            <a:r>
              <a:rPr/>
              <a:t>Es posible que note algo nuevo en el código anterior. Incluimos un parámetro adicional: </a:t>
            </a:r>
            <a:r>
              <a:rPr b="1"/>
              <a:t>stringsAsFactors = FALSE</a:t>
            </a:r>
            <a:r>
              <a:rPr/>
              <a:t>. Si no especificamos esta opción, R convertirá automáticamente cada vector de caracteres en un factor.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Caracteristica Util</a:t>
            </a:r>
          </a:p>
        </p:txBody>
      </p:sp>
      <p:sp>
        <p:nvSpPr>
          <p:cNvPr id="3" name="Content Placeholder 2"/>
          <p:cNvSpPr>
            <a:spLocks noGrp="1"/>
          </p:cNvSpPr>
          <p:nvPr>
            <p:ph idx="1"/>
          </p:nvPr>
        </p:nvSpPr>
        <p:spPr/>
        <p:txBody>
          <a:bodyPr/>
          <a:lstStyle/>
          <a:p>
            <a:pPr lvl="0" indent="0" marL="0">
              <a:buNone/>
            </a:pPr>
            <a:r>
              <a:rPr/>
              <a:t>Esta característica es ocasionalmente útil, pero a veces también es injustificada.</a:t>
            </a:r>
          </a:p>
          <a:p>
            <a:pPr lvl="0" indent="0" marL="0">
              <a:buNone/>
            </a:pPr>
            <a:r>
              <a:rPr/>
              <a:t>Aquí, por ejemplo, el campo subject_name definitivamente no son datos categóricos, ya que los nombres no son categorías de valores.</a:t>
            </a:r>
          </a:p>
          <a:p>
            <a:pPr lvl="0" indent="0" marL="0">
              <a:buNone/>
            </a:pPr>
            <a:r>
              <a:rPr/>
              <a:t>Por lo tanto, establecer la opción stringsAsFactors en FALSE nos permite convertir vectores de caracteres a factores solo donde tiene sentido para el proyecto.</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Estructura</a:t>
            </a:r>
          </a:p>
        </p:txBody>
      </p:sp>
      <p:sp>
        <p:nvSpPr>
          <p:cNvPr id="3" name="Content Placeholder 2"/>
          <p:cNvSpPr>
            <a:spLocks noGrp="1"/>
          </p:cNvSpPr>
          <p:nvPr>
            <p:ph idx="1"/>
          </p:nvPr>
        </p:nvSpPr>
        <p:spPr/>
        <p:txBody>
          <a:bodyPr/>
          <a:lstStyle/>
          <a:p>
            <a:pPr lvl="0" indent="0" marL="0">
              <a:buNone/>
            </a:pPr>
            <a:r>
              <a:rPr/>
              <a:t>Cuando mostramos el marco de datos pt_data, vemos que la estructura es bastante diferente de las estructuras de datos con las que trabajamos anteriormente:</a:t>
            </a:r>
          </a:p>
          <a:p>
            <a:pPr lvl="0" indent="0">
              <a:buNone/>
            </a:pPr>
            <a:r>
              <a:rPr>
                <a:solidFill>
                  <a:srgbClr val="003B4F"/>
                </a:solidFill>
                <a:latin typeface="Courier"/>
              </a:rPr>
              <a:t>pt_data</a:t>
            </a:r>
          </a:p>
          <a:p>
            <a:pPr lvl="0" indent="0">
              <a:buNone/>
            </a:pPr>
            <a:r>
              <a:rPr>
                <a:latin typeface="Courier"/>
              </a:rPr>
              <a:t>  subject_name temperature flu_status gender blood symptoms
1     John Doe        98.1      FALSE   MALE     O   SEVERE
2     Jane Doe        98.6      FALSE FEMALE    AB     MILD
3 Steve Graves       101.4       TRUE   MALE     A MODERATE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Comparando</a:t>
            </a:r>
          </a:p>
        </p:txBody>
      </p:sp>
      <p:sp>
        <p:nvSpPr>
          <p:cNvPr id="3" name="Content Placeholder 2"/>
          <p:cNvSpPr>
            <a:spLocks noGrp="1"/>
          </p:cNvSpPr>
          <p:nvPr>
            <p:ph idx="1"/>
          </p:nvPr>
        </p:nvSpPr>
        <p:spPr/>
        <p:txBody>
          <a:bodyPr/>
          <a:lstStyle/>
          <a:p>
            <a:pPr lvl="0" indent="0" marL="0">
              <a:buNone/>
            </a:pPr>
            <a:r>
              <a:rPr/>
              <a:t>En comparación con los vectores, factores y listas unidimensionales, un marco de datos tiene dos dimensiones y se muestra en formato de matriz.</a:t>
            </a:r>
          </a:p>
          <a:p>
            <a:pPr lvl="0" indent="0" marL="0">
              <a:buNone/>
            </a:pPr>
            <a:r>
              <a:rPr/>
              <a:t>Este marco de datos en particular tiene una columna para cada vector de datos del paciente y una fila para cada paciente.</a:t>
            </a:r>
          </a:p>
        </p:txBody>
      </p:sp>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DataFrames</dc:title>
  <dc:creator>William V. Paredes</dc:creator>
  <cp:keywords/>
  <dcterms:created xsi:type="dcterms:W3CDTF">2023-01-25T17:58:39Z</dcterms:created>
  <dcterms:modified xsi:type="dcterms:W3CDTF">2023-01-25T17:58:39Z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