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75E"/>
    <a:srgbClr val="0B81C1"/>
    <a:srgbClr val="0763A4"/>
    <a:srgbClr val="F19659"/>
    <a:srgbClr val="06508F"/>
    <a:srgbClr val="064684"/>
    <a:srgbClr val="F1F1F2"/>
    <a:srgbClr val="0EA0D4"/>
    <a:srgbClr val="FFDB7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sz="15620"/>
    <p:restoredTop sz="94660"/>
  </p:normalViewPr>
  <p:slideViewPr>
    <p:cSldViewPr snapToGrid="0">
      <p:cViewPr varScale="1">
        <p:scale>
          <a:sx d="100" n="115"/>
          <a:sy d="100" n="115"/>
        </p:scale>
        <p:origin x="396" y="9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3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ight gray shading">
    <p:bg>
      <p:bgPr>
        <a:gradFill>
          <a:gsLst>
            <a:gs pos="0">
              <a:schemeClr val="bg1"/>
            </a:gs>
            <a:gs pos="100000">
              <a:srgbClr val="DBDBD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Group 16"/>
          <p:cNvGrpSpPr/>
          <p:nvPr userDrawn="1"/>
        </p:nvGrpSpPr>
        <p:grpSpPr>
          <a:xfrm>
            <a:off x="328169" y="6237312"/>
            <a:ext cx="439241" cy="439240"/>
            <a:chOff x="186858" y="6096003"/>
            <a:chExt cx="580550" cy="580549"/>
          </a:xfrm>
          <a:solidFill>
            <a:schemeClr val="bg1">
              <a:lumMod val="95000"/>
            </a:schemeClr>
          </a:solidFill>
        </p:grpSpPr>
        <p:sp>
          <p:nvSpPr>
            <p:cNvPr id="18" name="Rectangle 17"/>
            <p:cNvSpPr/>
            <p:nvPr userDrawn="1"/>
          </p:nvSpPr>
          <p:spPr>
            <a:xfrm>
              <a:off x="186859" y="6096003"/>
              <a:ext cx="580549" cy="5805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GeosansLight" panose="02000603020000020003"/>
              </a:endParaRPr>
            </a:p>
          </p:txBody>
        </p:sp>
        <p:sp>
          <p:nvSpPr>
            <p:cNvPr id="19" name="Rectangle 18"/>
            <p:cNvSpPr/>
            <p:nvPr userDrawn="1"/>
          </p:nvSpPr>
          <p:spPr>
            <a:xfrm>
              <a:off x="186858" y="6612049"/>
              <a:ext cx="580549" cy="64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sp>
        <p:nvSpPr>
          <p:cNvPr id="3" name="Sous-titre 2"/>
          <p:cNvSpPr>
            <a:spLocks noGrp="1"/>
          </p:cNvSpPr>
          <p:nvPr>
            <p:ph type="subTitle" idx="1"/>
          </p:nvPr>
        </p:nvSpPr>
        <p:spPr>
          <a:xfrm>
            <a:off x="1784570" y="764704"/>
            <a:ext cx="9797832" cy="288032"/>
          </a:xfrm>
        </p:spPr>
        <p:txBody>
          <a:bodyPr anchor="ctr">
            <a:noAutofit/>
          </a:bodyPr>
          <a:lstStyle>
            <a:lvl1pPr marL="0" indent="0" algn="r">
              <a:buNone/>
              <a:defRPr sz="2000" cap="small" baseline="0">
                <a:solidFill>
                  <a:schemeClr val="accent1">
                    <a:lumMod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a:t>Modifiez le style des sous-titres du masque</a:t>
            </a:r>
            <a:endParaRPr lang="en-US"/>
          </a:p>
        </p:txBody>
      </p:sp>
      <p:sp>
        <p:nvSpPr>
          <p:cNvPr id="7" name="Espace réservé du titre 1"/>
          <p:cNvSpPr>
            <a:spLocks noGrp="1"/>
          </p:cNvSpPr>
          <p:nvPr>
            <p:ph type="title"/>
          </p:nvPr>
        </p:nvSpPr>
        <p:spPr>
          <a:xfrm>
            <a:off x="1784570" y="147094"/>
            <a:ext cx="9797832" cy="617612"/>
          </a:xfrm>
          <a:prstGeom prst="rect">
            <a:avLst/>
          </a:prstGeom>
        </p:spPr>
        <p:txBody>
          <a:bodyPr vert="horz" lIns="91440" tIns="45720" rIns="91440" bIns="45720" rtlCol="0" anchor="ctr">
            <a:noAutofit/>
          </a:bodyPr>
          <a:lstStyle>
            <a:lvl1pPr>
              <a:defRPr sz="4000">
                <a:solidFill>
                  <a:schemeClr val="accent1">
                    <a:lumMod val="75000"/>
                  </a:schemeClr>
                </a:solidFill>
              </a:defRPr>
            </a:lvl1pPr>
          </a:lstStyle>
          <a:p>
            <a:r>
              <a:rPr lang="fr-FR"/>
              <a:t>Modifiez le style du titre</a:t>
            </a:r>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1" b="19391"/>
          <a:stretch/>
        </p:blipFill>
        <p:spPr>
          <a:xfrm>
            <a:off x="10560496" y="5593032"/>
            <a:ext cx="1095488" cy="1083520"/>
          </a:xfrm>
          <a:prstGeom prst="rect">
            <a:avLst/>
          </a:prstGeom>
        </p:spPr>
      </p:pic>
      <p:sp>
        <p:nvSpPr>
          <p:cNvPr id="2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‹Nº›</a:t>
            </a:fld>
            <a:endParaRPr lang="en-US"/>
          </a:p>
        </p:txBody>
      </p:sp>
    </p:spTree>
    <p:extLst>
      <p:ext uri="{BB962C8B-B14F-4D97-AF65-F5344CB8AC3E}">
        <p14:creationId xmlns:p14="http://schemas.microsoft.com/office/powerpoint/2010/main" val="421517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6" name="Freeform 5"/>
          <p:cNvSpPr>
            <a:spLocks/>
          </p:cNvSpPr>
          <p:nvPr userDrawn="1"/>
        </p:nvSpPr>
        <p:spPr bwMode="auto">
          <a:xfrm>
            <a:off x="3175" y="107950"/>
            <a:ext cx="10734675" cy="873125"/>
          </a:xfrm>
          <a:custGeom>
            <a:avLst/>
            <a:gdLst>
              <a:gd name="T0" fmla="*/ 6762 w 6762"/>
              <a:gd name="T1" fmla="*/ 550 h 550"/>
              <a:gd name="T2" fmla="*/ 0 w 6762"/>
              <a:gd name="T3" fmla="*/ 550 h 550"/>
              <a:gd name="T4" fmla="*/ 0 w 6762"/>
              <a:gd name="T5" fmla="*/ 0 h 550"/>
              <a:gd name="T6" fmla="*/ 6762 w 6762"/>
              <a:gd name="T7" fmla="*/ 0 h 550"/>
              <a:gd name="T8" fmla="*/ 6503 w 6762"/>
              <a:gd name="T9" fmla="*/ 275 h 550"/>
              <a:gd name="T10" fmla="*/ 6762 w 6762"/>
              <a:gd name="T11" fmla="*/ 550 h 550"/>
            </a:gdLst>
            <a:ahLst/>
            <a:cxnLst>
              <a:cxn ang="0">
                <a:pos x="T0" y="T1"/>
              </a:cxn>
              <a:cxn ang="0">
                <a:pos x="T2" y="T3"/>
              </a:cxn>
              <a:cxn ang="0">
                <a:pos x="T4" y="T5"/>
              </a:cxn>
              <a:cxn ang="0">
                <a:pos x="T6" y="T7"/>
              </a:cxn>
              <a:cxn ang="0">
                <a:pos x="T8" y="T9"/>
              </a:cxn>
              <a:cxn ang="0">
                <a:pos x="T10" y="T11"/>
              </a:cxn>
            </a:cxnLst>
            <a:rect l="0" t="0" r="r" b="b"/>
            <a:pathLst>
              <a:path w="6762" h="550">
                <a:moveTo>
                  <a:pt x="6762" y="550"/>
                </a:moveTo>
                <a:lnTo>
                  <a:pt x="0" y="550"/>
                </a:lnTo>
                <a:lnTo>
                  <a:pt x="0" y="0"/>
                </a:lnTo>
                <a:lnTo>
                  <a:pt x="6762" y="0"/>
                </a:lnTo>
                <a:lnTo>
                  <a:pt x="6503" y="275"/>
                </a:lnTo>
                <a:lnTo>
                  <a:pt x="6762"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7" name="Freeform 6"/>
          <p:cNvSpPr>
            <a:spLocks/>
          </p:cNvSpPr>
          <p:nvPr userDrawn="1"/>
        </p:nvSpPr>
        <p:spPr bwMode="auto">
          <a:xfrm>
            <a:off x="10737850" y="107950"/>
            <a:ext cx="1450975" cy="873125"/>
          </a:xfrm>
          <a:custGeom>
            <a:avLst/>
            <a:gdLst>
              <a:gd name="T0" fmla="*/ 259 w 914"/>
              <a:gd name="T1" fmla="*/ 550 h 550"/>
              <a:gd name="T2" fmla="*/ 914 w 914"/>
              <a:gd name="T3" fmla="*/ 550 h 550"/>
              <a:gd name="T4" fmla="*/ 914 w 914"/>
              <a:gd name="T5" fmla="*/ 0 h 550"/>
              <a:gd name="T6" fmla="*/ 259 w 914"/>
              <a:gd name="T7" fmla="*/ 0 h 550"/>
              <a:gd name="T8" fmla="*/ 0 w 914"/>
              <a:gd name="T9" fmla="*/ 275 h 550"/>
              <a:gd name="T10" fmla="*/ 259 w 914"/>
              <a:gd name="T11" fmla="*/ 550 h 550"/>
            </a:gdLst>
            <a:ahLst/>
            <a:cxnLst>
              <a:cxn ang="0">
                <a:pos x="T0" y="T1"/>
              </a:cxn>
              <a:cxn ang="0">
                <a:pos x="T2" y="T3"/>
              </a:cxn>
              <a:cxn ang="0">
                <a:pos x="T4" y="T5"/>
              </a:cxn>
              <a:cxn ang="0">
                <a:pos x="T6" y="T7"/>
              </a:cxn>
              <a:cxn ang="0">
                <a:pos x="T8" y="T9"/>
              </a:cxn>
              <a:cxn ang="0">
                <a:pos x="T10" y="T11"/>
              </a:cxn>
            </a:cxnLst>
            <a:rect l="0" t="0" r="r" b="b"/>
            <a:pathLst>
              <a:path w="914" h="550">
                <a:moveTo>
                  <a:pt x="259" y="550"/>
                </a:moveTo>
                <a:lnTo>
                  <a:pt x="914" y="550"/>
                </a:lnTo>
                <a:lnTo>
                  <a:pt x="914" y="0"/>
                </a:lnTo>
                <a:lnTo>
                  <a:pt x="259" y="0"/>
                </a:lnTo>
                <a:lnTo>
                  <a:pt x="0" y="275"/>
                </a:lnTo>
                <a:lnTo>
                  <a:pt x="259"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8" name="Freeform 7"/>
          <p:cNvSpPr>
            <a:spLocks/>
          </p:cNvSpPr>
          <p:nvPr userDrawn="1"/>
        </p:nvSpPr>
        <p:spPr bwMode="auto">
          <a:xfrm>
            <a:off x="10028238" y="5745163"/>
            <a:ext cx="2160588" cy="1008063"/>
          </a:xfrm>
          <a:custGeom>
            <a:avLst/>
            <a:gdLst>
              <a:gd name="T0" fmla="*/ 384 w 1361"/>
              <a:gd name="T1" fmla="*/ 635 h 635"/>
              <a:gd name="T2" fmla="*/ 1361 w 1361"/>
              <a:gd name="T3" fmla="*/ 635 h 635"/>
              <a:gd name="T4" fmla="*/ 1361 w 1361"/>
              <a:gd name="T5" fmla="*/ 0 h 635"/>
              <a:gd name="T6" fmla="*/ 384 w 1361"/>
              <a:gd name="T7" fmla="*/ 0 h 635"/>
              <a:gd name="T8" fmla="*/ 0 w 1361"/>
              <a:gd name="T9" fmla="*/ 410 h 635"/>
              <a:gd name="T10" fmla="*/ 384 w 1361"/>
              <a:gd name="T11" fmla="*/ 635 h 635"/>
            </a:gdLst>
            <a:ahLst/>
            <a:cxnLst>
              <a:cxn ang="0">
                <a:pos x="T0" y="T1"/>
              </a:cxn>
              <a:cxn ang="0">
                <a:pos x="T2" y="T3"/>
              </a:cxn>
              <a:cxn ang="0">
                <a:pos x="T4" y="T5"/>
              </a:cxn>
              <a:cxn ang="0">
                <a:pos x="T6" y="T7"/>
              </a:cxn>
              <a:cxn ang="0">
                <a:pos x="T8" y="T9"/>
              </a:cxn>
              <a:cxn ang="0">
                <a:pos x="T10" y="T11"/>
              </a:cxn>
            </a:cxnLst>
            <a:rect l="0" t="0" r="r" b="b"/>
            <a:pathLst>
              <a:path w="1361" h="635">
                <a:moveTo>
                  <a:pt x="384" y="635"/>
                </a:moveTo>
                <a:lnTo>
                  <a:pt x="1361" y="635"/>
                </a:lnTo>
                <a:lnTo>
                  <a:pt x="1361" y="0"/>
                </a:lnTo>
                <a:lnTo>
                  <a:pt x="384" y="0"/>
                </a:lnTo>
                <a:lnTo>
                  <a:pt x="0" y="410"/>
                </a:lnTo>
                <a:lnTo>
                  <a:pt x="384" y="635"/>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2" name="Rectangle 8"/>
          <p:cNvSpPr>
            <a:spLocks noChangeArrowheads="1"/>
          </p:cNvSpPr>
          <p:nvPr userDrawn="1"/>
        </p:nvSpPr>
        <p:spPr bwMode="auto">
          <a:xfrm>
            <a:off x="3175" y="6396039"/>
            <a:ext cx="10734675" cy="357188"/>
          </a:xfrm>
          <a:prstGeom prst="rect">
            <a:avLst/>
          </a:pr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1"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309401" y="237909"/>
            <a:ext cx="4211799" cy="724247"/>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37831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pic>
        <p:nvPicPr>
          <p:cNvPr id="9" name="Imagen 6">
            <a:extLst>
              <a:ext uri="{FF2B5EF4-FFF2-40B4-BE49-F238E27FC236}">
                <a16:creationId xmlns:a16="http://schemas.microsoft.com/office/drawing/2014/main" id="{0D346A1E-4A2D-49DB-B587-F1D2899FECDF}"/>
              </a:ext>
            </a:extLst>
          </p:cNvPr>
          <p:cNvPicPr>
            <a:picLocks noChangeAspect="1"/>
          </p:cNvPicPr>
          <p:nvPr userDrawn="1"/>
        </p:nvPicPr>
        <p:blipFill>
          <a:blip r:embed="rId2"/>
          <a:stretch>
            <a:fillRect/>
          </a:stretch>
        </p:blipFill>
        <p:spPr>
          <a:xfrm>
            <a:off x="-3110" y="-1899"/>
            <a:ext cx="12213771" cy="6869574"/>
          </a:xfrm>
          <a:prstGeom prst="rect">
            <a:avLst/>
          </a:prstGeom>
        </p:spPr>
      </p:pic>
    </p:spTree>
    <p:extLst>
      <p:ext uri="{BB962C8B-B14F-4D97-AF65-F5344CB8AC3E}">
        <p14:creationId xmlns:p14="http://schemas.microsoft.com/office/powerpoint/2010/main" val="16238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20/01/2023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20/01/2023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media/image1.jpeg" Type="http://schemas.openxmlformats.org/officeDocument/2006/relationships/image" /><Relationship Id="rId2" Target="../slideLayouts/slideLayout2.xml" Type="http://schemas.openxmlformats.org/officeDocument/2006/relationships/slideLayout" /><Relationship Id="rId16"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s-ES"/>
              <a:t>Haga clic para modificar el estilo de título del patrón</a:t>
            </a:r>
          </a:p>
        </p:txBody>
      </p:sp>
      <p:sp>
        <p:nvSpPr>
          <p:cNvPr id="3" name="Marcador de texto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40771E8B-6CA5-40B2-8038-0E112F3DAC1C}" type="datetimeFigureOut">
              <a:rPr lang="es-ES" smtClean="0"/>
              <a:t>20/01/2023</a:t>
            </a:fld>
            <a:endParaRPr lang="es-ES"/>
          </a:p>
        </p:txBody>
      </p:sp>
      <p:sp>
        <p:nvSpPr>
          <p:cNvPr id="5" name="Marcador de pie de página 4"/>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jp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Introducción a R y RStudio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William V. Paredes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 R todo es un objeto</a:t>
            </a:r>
          </a:p>
        </p:txBody>
      </p:sp>
      <p:sp>
        <p:nvSpPr>
          <p:cNvPr id="3" name="Content Placeholder 2"/>
          <p:cNvSpPr>
            <a:spLocks noGrp="1"/>
          </p:cNvSpPr>
          <p:nvPr>
            <p:ph idx="1"/>
          </p:nvPr>
        </p:nvSpPr>
        <p:spPr/>
        <p:txBody>
          <a:bodyPr/>
          <a:lstStyle/>
          <a:p>
            <a:pPr lvl="0" indent="0" marL="0">
              <a:buNone/>
            </a:pPr>
            <a:r>
              <a:rPr/>
              <a:t>Finalmente haremos una multiplicación de x por 2</a:t>
            </a:r>
          </a:p>
          <a:p>
            <a:pPr lvl="0" indent="0">
              <a:buNone/>
            </a:pPr>
            <a:r>
              <a:rPr>
                <a:solidFill>
                  <a:srgbClr val="AD0000"/>
                </a:solidFill>
                <a:latin typeface="Courier"/>
              </a:rPr>
              <a:t>2</a:t>
            </a:r>
            <a:r>
              <a:rPr>
                <a:solidFill>
                  <a:srgbClr val="5E5E5E"/>
                </a:solidFill>
                <a:latin typeface="Courier"/>
              </a:rPr>
              <a:t>*</a:t>
            </a:r>
            <a:r>
              <a:rPr>
                <a:solidFill>
                  <a:srgbClr val="003B4F"/>
                </a:solidFill>
                <a:latin typeface="Courier"/>
              </a:rPr>
              <a:t>x</a:t>
            </a:r>
          </a:p>
          <a:p>
            <a:pPr lvl="0" indent="0">
              <a:buNone/>
            </a:pPr>
            <a:r>
              <a:rPr>
                <a:latin typeface="Courier"/>
              </a:rPr>
              <a:t>[1] 4046</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Algunas características importantes de R</a:t>
            </a:r>
          </a:p>
        </p:txBody>
      </p:sp>
      <p:sp>
        <p:nvSpPr>
          <p:cNvPr id="3" name="Content Placeholder 2"/>
          <p:cNvSpPr>
            <a:spLocks noGrp="1"/>
          </p:cNvSpPr>
          <p:nvPr>
            <p:ph idx="1"/>
          </p:nvPr>
        </p:nvSpPr>
        <p:spPr/>
        <p:txBody>
          <a:bodyPr/>
          <a:lstStyle/>
          <a:p>
            <a:pPr lvl="0" indent="0" marL="0">
              <a:buNone/>
            </a:pPr>
            <a:r>
              <a:rPr/>
              <a:t>El sistema R está dividido en dos partes conceptuales:</a:t>
            </a:r>
          </a:p>
          <a:p>
            <a:pPr lvl="0" indent="-457200" marL="457200">
              <a:buAutoNum type="arabicPeriod"/>
            </a:pPr>
            <a:r>
              <a:rPr/>
              <a:t>Sistema base de R</a:t>
            </a:r>
          </a:p>
          <a:p>
            <a:pPr lvl="0" indent="-457200" marL="457200">
              <a:buAutoNum type="arabicPeriod"/>
            </a:pPr>
            <a:r>
              <a:rPr/>
              <a:t>Todo lo demas</a:t>
            </a:r>
          </a:p>
          <a:p>
            <a:pPr lvl="0" indent="0" marL="0">
              <a:buNone/>
            </a:pPr>
            <a:r>
              <a:rPr/>
              <a:t>Lo pueden descargar en:</a:t>
            </a:r>
          </a:p>
          <a:p>
            <a:pPr lvl="0" indent="0" marL="0">
              <a:buNone/>
            </a:pPr>
            <a:r>
              <a:rPr/>
              <a:t>https://cran.r-project.org/bin/windows/base/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Algunas características importantes de R</a:t>
            </a:r>
          </a:p>
        </p:txBody>
      </p:sp>
      <p:sp>
        <p:nvSpPr>
          <p:cNvPr id="3" name="Content Placeholder 2"/>
          <p:cNvSpPr>
            <a:spLocks noGrp="1"/>
          </p:cNvSpPr>
          <p:nvPr>
            <p:ph idx="1"/>
          </p:nvPr>
        </p:nvSpPr>
        <p:spPr/>
        <p:txBody>
          <a:bodyPr/>
          <a:lstStyle/>
          <a:p>
            <a:pPr lvl="0" indent="0" marL="0">
              <a:buNone/>
            </a:pPr>
            <a:r>
              <a:rPr/>
              <a:t>R se caracteriza por tener varios paquetes modulares, (hoy más de 25,000) los importantes son los estadísticos y los de inteligencia artificial, sin embargo, existen para hacer conexiones por ejemplo a redes sociales, hacer particulares usos de mapas o geometrías, lo importante es antes de comenzar un proyecto plantearnos que queremos hacer o que retos nos va a imponer y posterior buscar las librerías que nos puedan ayudar a cumplir con nuestro objetivo.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Algunas características importantes de R</a:t>
            </a:r>
          </a:p>
        </p:txBody>
      </p:sp>
      <p:sp>
        <p:nvSpPr>
          <p:cNvPr id="3" name="Content Placeholder 2"/>
          <p:cNvSpPr>
            <a:spLocks noGrp="1"/>
          </p:cNvSpPr>
          <p:nvPr>
            <p:ph idx="1"/>
          </p:nvPr>
        </p:nvSpPr>
        <p:spPr/>
        <p:txBody>
          <a:bodyPr/>
          <a:lstStyle/>
          <a:p>
            <a:pPr lvl="0" indent="0" marL="0">
              <a:buNone/>
            </a:pPr>
            <a:r>
              <a:rPr/>
              <a:t>Nuestro sistema base de R contiene el paquete básico que se requiere para su ejecución y la mayoría de las funciones fundamentales. Los otros paquetes contenidos en la “base” del sistema incluye a utils, stats, datasets, graphics, grDevices, grid, tools, parallel, compiler, splines, tcltk, stats4.</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 Libre</a:t>
            </a:r>
          </a:p>
        </p:txBody>
      </p:sp>
      <p:sp>
        <p:nvSpPr>
          <p:cNvPr id="3" name="Content Placeholder 2"/>
          <p:cNvSpPr>
            <a:spLocks noGrp="1"/>
          </p:cNvSpPr>
          <p:nvPr>
            <p:ph idx="1"/>
          </p:nvPr>
        </p:nvSpPr>
        <p:spPr/>
        <p:txBody>
          <a:bodyPr/>
          <a:lstStyle/>
          <a:p>
            <a:pPr lvl="0" indent="0" marL="0">
              <a:buNone/>
            </a:pPr>
            <a:r>
              <a:rPr/>
              <a:t>Debido a que no hay que preocuparse por licencias y cuenta con la libertad que garantiza GNU.</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 decir, con R se tiene la libertad de:</a:t>
            </a:r>
          </a:p>
        </p:txBody>
      </p:sp>
      <p:sp>
        <p:nvSpPr>
          <p:cNvPr id="3" name="Content Placeholder 2"/>
          <p:cNvSpPr>
            <a:spLocks noGrp="1"/>
          </p:cNvSpPr>
          <p:nvPr>
            <p:ph idx="1"/>
          </p:nvPr>
        </p:nvSpPr>
        <p:spPr/>
        <p:txBody>
          <a:bodyPr/>
          <a:lstStyle/>
          <a:p>
            <a:pPr lvl="0" indent="-457200" marL="457200">
              <a:buAutoNum type="arabicPeriod"/>
            </a:pPr>
            <a:r>
              <a:rPr/>
              <a:t>Correrlo para cualquier propósito.</a:t>
            </a:r>
          </a:p>
          <a:p>
            <a:pPr lvl="0" indent="-457200" marL="457200">
              <a:buAutoNum type="arabicPeriod"/>
            </a:pPr>
            <a:r>
              <a:rPr/>
              <a:t>Estudiar cómo trabaja el programa y adaptarlo a sus necesidades, pues se tiene acceso al código fuente.</a:t>
            </a:r>
          </a:p>
          <a:p>
            <a:pPr lvl="0" indent="-457200" marL="457200">
              <a:buAutoNum type="arabicPeriod"/>
            </a:pPr>
            <a:r>
              <a:rPr/>
              <a:t>Redistribuir copias.</a:t>
            </a:r>
          </a:p>
          <a:p>
            <a:pPr lvl="0" indent="-457200" marL="457200">
              <a:buAutoNum type="arabicPeriod"/>
            </a:pPr>
            <a:r>
              <a:rPr/>
              <a:t>Mejorar el programa y liberar sus mejoras al público en general.</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Importante</a:t>
            </a:r>
          </a:p>
        </p:txBody>
      </p:sp>
      <p:sp>
        <p:nvSpPr>
          <p:cNvPr id="3" name="Content Placeholder 2"/>
          <p:cNvSpPr>
            <a:spLocks noGrp="1"/>
          </p:cNvSpPr>
          <p:nvPr>
            <p:ph idx="1"/>
          </p:nvPr>
        </p:nvSpPr>
        <p:spPr/>
        <p:txBody>
          <a:bodyPr/>
          <a:lstStyle/>
          <a:p>
            <a:pPr lvl="0" indent="0" marL="0">
              <a:buNone/>
            </a:pPr>
            <a:r>
              <a:rPr/>
              <a:t>Debido a su estructura, R consume mucho recurso de memoria, por lo tanto, si se utilizan datos de tamaño enorme, el programa se alentaría o, en el peor de los casos, no podría procesarlos.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Ayuda en R</a:t>
            </a:r>
          </a:p>
        </p:txBody>
      </p:sp>
      <p:sp>
        <p:nvSpPr>
          <p:cNvPr id="3" name="Content Placeholder 2"/>
          <p:cNvSpPr>
            <a:spLocks noGrp="1"/>
          </p:cNvSpPr>
          <p:nvPr>
            <p:ph idx="1"/>
          </p:nvPr>
        </p:nvSpPr>
        <p:spPr/>
        <p:txBody>
          <a:bodyPr/>
          <a:lstStyle/>
          <a:p>
            <a:pPr lvl="0" indent="0" marL="0">
              <a:buNone/>
            </a:pPr>
            <a:r>
              <a:rPr/>
              <a:t>R cuenta con una muy buena ayuda en el uso de funciones de manera muy similar a la función de man de UNIX. para obtener información de cualquier función en específico, por ejemplo, si nosotros quisiéramos saber cómo se utiliza la función para calcular modelos lineales “lm()” el comando es:</a:t>
            </a:r>
          </a:p>
          <a:p>
            <a:pPr lvl="0" indent="0">
              <a:buNone/>
            </a:pPr>
            <a:r>
              <a:rPr>
                <a:solidFill>
                  <a:srgbClr val="4758AB"/>
                </a:solidFill>
                <a:latin typeface="Courier"/>
              </a:rPr>
              <a:t>help</a:t>
            </a:r>
            <a:r>
              <a:rPr>
                <a:solidFill>
                  <a:srgbClr val="003B4F"/>
                </a:solidFill>
                <a:latin typeface="Courier"/>
              </a:rPr>
              <a:t>(lm)</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Otro modo de la ayuda</a:t>
            </a:r>
          </a:p>
        </p:txBody>
      </p:sp>
      <p:sp>
        <p:nvSpPr>
          <p:cNvPr id="3" name="Content Placeholder 2"/>
          <p:cNvSpPr>
            <a:spLocks noGrp="1"/>
          </p:cNvSpPr>
          <p:nvPr>
            <p:ph idx="1"/>
          </p:nvPr>
        </p:nvSpPr>
        <p:spPr/>
        <p:txBody>
          <a:bodyPr/>
          <a:lstStyle/>
          <a:p>
            <a:pPr lvl="0" indent="0" marL="0">
              <a:buNone/>
            </a:pPr>
            <a:r>
              <a:rPr/>
              <a:t>O abreviandolo:</a:t>
            </a:r>
          </a:p>
          <a:p>
            <a:pPr lvl="0" indent="0">
              <a:buNone/>
            </a:pPr>
            <a:r>
              <a:rPr>
                <a:solidFill>
                  <a:srgbClr val="003B4F"/>
                </a:solidFill>
                <a:latin typeface="Courier"/>
              </a:rPr>
              <a:t>?</a:t>
            </a:r>
            <a:r>
              <a:rPr>
                <a:solidFill>
                  <a:srgbClr val="4758AB"/>
                </a:solidFill>
                <a:latin typeface="Courier"/>
              </a:rPr>
              <a:t>lm</a:t>
            </a:r>
            <a:r>
              <a:rPr>
                <a:solidFill>
                  <a:srgbClr val="003B4F"/>
                </a:solidFill>
                <a:latin typeface="Courie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t>
            </a:r>
          </a:p>
        </p:txBody>
      </p:sp>
      <p:pic>
        <p:nvPicPr>
          <p:cNvPr descr="imagen/WhyR2.jpg" id="0" name="Picture 1"/>
          <p:cNvPicPr>
            <a:picLocks noGrp="1" noChangeAspect="1"/>
          </p:cNvPicPr>
          <p:nvPr/>
        </p:nvPicPr>
        <p:blipFill>
          <a:blip r:embed="rId2"/>
          <a:stretch>
            <a:fillRect/>
          </a:stretch>
        </p:blipFill>
        <p:spPr bwMode="auto">
          <a:xfrm>
            <a:off x="2844800" y="1816100"/>
            <a:ext cx="6515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¿Qué es R?</a:t>
            </a:r>
          </a:p>
        </p:txBody>
      </p:sp>
      <p:pic>
        <p:nvPicPr>
          <p:cNvPr descr="imagen/R_logo.svg.png" id="0" name="Picture 1"/>
          <p:cNvPicPr>
            <a:picLocks noGrp="1" noChangeAspect="1"/>
          </p:cNvPicPr>
          <p:nvPr/>
        </p:nvPicPr>
        <p:blipFill>
          <a:blip r:embed="rId2"/>
          <a:stretch>
            <a:fillRect/>
          </a:stretch>
        </p:blipFill>
        <p:spPr bwMode="auto">
          <a:xfrm>
            <a:off x="3289300" y="1816100"/>
            <a:ext cx="5600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Primero</a:t>
            </a:r>
          </a:p>
          <a:p>
            <a:pPr lvl="0" indent="0" marL="0">
              <a:buNone/>
            </a:pPr>
            <a:r>
              <a:rPr/>
              <a:t>Empezaremos diciendo que R es un lenguaje de programación interpretado, de distribución libre, bajo Licencia GNU, y se mantiene en un ambiente para el cómputo estadístico y gráfico. Este software corre en distintas plataformas Linux, Windows, MacOS, e incluso en PlayStation 3.</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Donde fue Creado y por quien?</a:t>
            </a:r>
          </a:p>
        </p:txBody>
      </p:sp>
      <p:sp>
        <p:nvSpPr>
          <p:cNvPr id="3" name="Content Placeholder 2"/>
          <p:cNvSpPr>
            <a:spLocks noGrp="1"/>
          </p:cNvSpPr>
          <p:nvPr>
            <p:ph idx="1"/>
          </p:nvPr>
        </p:nvSpPr>
        <p:spPr/>
        <p:txBody>
          <a:bodyPr/>
          <a:lstStyle/>
          <a:p>
            <a:pPr lvl="0" indent="0" marL="0">
              <a:buNone/>
            </a:pPr>
            <a:r>
              <a:rPr/>
              <a:t>R fue creado en 1992 en Nueva Zelanda por Ross Ihaka y Robert Gentleman (Ihaka [1998]). La intención inicial con R, era hacer un lenguaje didáctico, para ser utilizado en el curso de Introducción a la Estadística de la Universidad de Nueva Zelanda.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Imagenes Estadisticas</a:t>
            </a:r>
          </a:p>
        </p:txBody>
      </p:sp>
      <p:pic>
        <p:nvPicPr>
          <p:cNvPr descr="imagen/Estadistica.png" id="0" name="Picture 1"/>
          <p:cNvPicPr>
            <a:picLocks noGrp="1" noChangeAspect="1"/>
          </p:cNvPicPr>
          <p:nvPr/>
        </p:nvPicPr>
        <p:blipFill>
          <a:blip r:embed="rId2"/>
          <a:stretch>
            <a:fillRect/>
          </a:stretch>
        </p:blipFill>
        <p:spPr bwMode="auto">
          <a:xfrm>
            <a:off x="3683000" y="1816100"/>
            <a:ext cx="48133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Ross y Robert</a:t>
            </a:r>
          </a:p>
        </p:txBody>
      </p:sp>
      <p:sp>
        <p:nvSpPr>
          <p:cNvPr id="3" name="Content Placeholder 2"/>
          <p:cNvSpPr>
            <a:spLocks noGrp="1"/>
          </p:cNvSpPr>
          <p:nvPr>
            <p:ph idx="1"/>
          </p:nvPr>
        </p:nvSpPr>
        <p:spPr/>
        <p:txBody>
          <a:bodyPr/>
          <a:lstStyle/>
          <a:p>
            <a:pPr lvl="0" indent="0" marL="0">
              <a:buNone/>
            </a:pPr>
            <a:r>
              <a:rPr/>
              <a:t>A modo de broma Ross y Robert, comienzan a llamar “R” al lenguaje que implementaron, por las iniciales de sus nombres, y desde entonces así se le conoce en la muy extendida comunidad amante de dicho lenguaje. Luego de la creación de R (en 1992), se da un primer anuncio al público del software R en 1993. En el año de 1995 Martin Mächler, de la Escuela Politécnica Federal de Zúrich, convence a Ross y Robert a usar la Licencia GNU para hacer de R un software libre. Como consecuencia, a partir de 1997, R forma parte del proyecto GNU.</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 Posterior a ver la documentación.</a:t>
            </a:r>
          </a:p>
        </p:txBody>
      </p:sp>
      <p:sp>
        <p:nvSpPr>
          <p:cNvPr id="3" name="Content Placeholder 2"/>
          <p:cNvSpPr>
            <a:spLocks noGrp="1"/>
          </p:cNvSpPr>
          <p:nvPr>
            <p:ph idx="1"/>
          </p:nvPr>
        </p:nvSpPr>
        <p:spPr/>
        <p:txBody>
          <a:bodyPr/>
          <a:lstStyle/>
          <a:p>
            <a:pPr lvl="0" indent="0" marL="0">
              <a:buNone/>
            </a:pPr>
            <a:r>
              <a:rPr/>
              <a:t>En teoria a esta altura ya tienen instalado r y rstudio en su equipo, asi que manos a la obra pongamos este pequeño fragmento de codigo.</a:t>
            </a:r>
          </a:p>
          <a:p>
            <a:pPr lvl="0" indent="0">
              <a:buNone/>
            </a:pPr>
            <a:r>
              <a:rPr>
                <a:solidFill>
                  <a:srgbClr val="5E5E5E"/>
                </a:solidFill>
                <a:latin typeface="Courier"/>
              </a:rPr>
              <a:t># Este es un comentario; en R los comentarios empiezan a partir del caracter '#'.</a:t>
            </a:r>
            <a:br/>
            <a:br/>
            <a:r>
              <a:rPr>
                <a:solidFill>
                  <a:srgbClr val="5E5E5E"/>
                </a:solidFill>
                <a:latin typeface="Courier"/>
              </a:rPr>
              <a:t># En seguida asignaremos mediante código de R el valor 2022 a una variable llamada 'x':</a:t>
            </a:r>
            <a:br/>
            <a:br/>
            <a:r>
              <a:rPr>
                <a:solidFill>
                  <a:srgbClr val="003B4F"/>
                </a:solidFill>
                <a:latin typeface="Courier"/>
              </a:rPr>
              <a:t>x &lt;- </a:t>
            </a:r>
            <a:r>
              <a:rPr>
                <a:solidFill>
                  <a:srgbClr val="AD0000"/>
                </a:solidFill>
                <a:latin typeface="Courier"/>
              </a:rPr>
              <a:t>2023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 R todo es un objeto</a:t>
            </a:r>
          </a:p>
        </p:txBody>
      </p:sp>
      <p:sp>
        <p:nvSpPr>
          <p:cNvPr id="3" name="Content Placeholder 2"/>
          <p:cNvSpPr>
            <a:spLocks noGrp="1"/>
          </p:cNvSpPr>
          <p:nvPr>
            <p:ph idx="1"/>
          </p:nvPr>
        </p:nvSpPr>
        <p:spPr/>
        <p:txBody>
          <a:bodyPr/>
          <a:lstStyle/>
          <a:p>
            <a:pPr lvl="0" indent="0" marL="0">
              <a:buNone/>
            </a:pPr>
            <a:r>
              <a:rPr/>
              <a:t>Ahora se imprimirá el valor de la variable dos veces, la primera vez se hará de manera explícita por medio de la función print(), como sigue:</a:t>
            </a:r>
          </a:p>
          <a:p>
            <a:pPr lvl="0" indent="0">
              <a:buNone/>
            </a:pPr>
            <a:r>
              <a:rPr>
                <a:solidFill>
                  <a:srgbClr val="4758AB"/>
                </a:solidFill>
                <a:latin typeface="Courier"/>
              </a:rPr>
              <a:t>print</a:t>
            </a:r>
            <a:r>
              <a:rPr>
                <a:solidFill>
                  <a:srgbClr val="003B4F"/>
                </a:solidFill>
                <a:latin typeface="Courier"/>
              </a:rPr>
              <a:t>(x)</a:t>
            </a:r>
          </a:p>
          <a:p>
            <a:pPr lvl="0" indent="0">
              <a:buNone/>
            </a:pPr>
            <a:r>
              <a:rPr>
                <a:latin typeface="Courier"/>
              </a:rPr>
              <a:t>[1] 2023</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 R todo es un objeto</a:t>
            </a:r>
          </a:p>
        </p:txBody>
      </p:sp>
      <p:sp>
        <p:nvSpPr>
          <p:cNvPr id="3" name="Content Placeholder 2"/>
          <p:cNvSpPr>
            <a:spLocks noGrp="1"/>
          </p:cNvSpPr>
          <p:nvPr>
            <p:ph idx="1"/>
          </p:nvPr>
        </p:nvSpPr>
        <p:spPr/>
        <p:txBody>
          <a:bodyPr/>
          <a:lstStyle/>
          <a:p>
            <a:pPr lvl="0" indent="0" marL="0">
              <a:buNone/>
            </a:pPr>
            <a:r>
              <a:rPr/>
              <a:t>También lo podemos llamar de manera implícita únicamente tecleando la “X”</a:t>
            </a:r>
          </a:p>
          <a:p>
            <a:pPr lvl="0" indent="0">
              <a:buNone/>
            </a:pPr>
            <a:r>
              <a:rPr>
                <a:solidFill>
                  <a:srgbClr val="003B4F"/>
                </a:solidFill>
                <a:latin typeface="Courier"/>
              </a:rPr>
              <a:t>x</a:t>
            </a:r>
          </a:p>
          <a:p>
            <a:pPr lvl="0" indent="0">
              <a:buNone/>
            </a:pPr>
            <a:r>
              <a:rPr>
                <a:latin typeface="Courier"/>
              </a:rPr>
              <a:t>[1] 2023</a:t>
            </a:r>
          </a:p>
        </p:txBody>
      </p:sp>
    </p:spTree>
  </p:cSld>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766</Words>
  <Application>Microsoft Office PowerPoint</Application>
  <PresentationFormat>Panorámica</PresentationFormat>
  <Paragraphs>174</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GeosansLight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R y RStudio</dc:title>
  <dc:creator>William V. Paredes</dc:creator>
  <cp:keywords/>
  <dcterms:created xsi:type="dcterms:W3CDTF">2023-01-23T19:57:11Z</dcterms:created>
  <dcterms:modified xsi:type="dcterms:W3CDTF">2023-01-23T19:57:11Z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toc-title">
    <vt:lpwstr>Table of contents</vt:lpwstr>
  </property>
</Properties>
</file>