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20" Type="http://schemas.openxmlformats.org/officeDocument/2006/relationships/tableStyles" Target="tableStyles.xml" /><Relationship Id="rId19" Type="http://schemas.openxmlformats.org/officeDocument/2006/relationships/theme" Target="theme/theme1.xml" /><Relationship Id="rId1" Type="http://schemas.openxmlformats.org/officeDocument/2006/relationships/slideMaster" Target="slideMasters/slideMaster1.xml" /><Relationship Id="rId18" Type="http://schemas.openxmlformats.org/officeDocument/2006/relationships/viewProps" Target="viewProps.xml" /><Relationship Id="rId1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webp"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DPLYR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filter()</a:t>
            </a:r>
          </a:p>
        </p:txBody>
      </p:sp>
      <p:sp>
        <p:nvSpPr>
          <p:cNvPr id="3" name="Content Placeholder 2"/>
          <p:cNvSpPr>
            <a:spLocks noGrp="1"/>
          </p:cNvSpPr>
          <p:nvPr>
            <p:ph idx="1"/>
          </p:nvPr>
        </p:nvSpPr>
        <p:spPr/>
        <p:txBody>
          <a:bodyPr/>
          <a:lstStyle/>
          <a:p>
            <a:pPr lvl="0" indent="0" marL="0">
              <a:buNone/>
            </a:pPr>
            <a:r>
              <a:rPr/>
              <a:t>Ahora suponga que queremos filtrar la tabla de datos para mostrar solo las entradas para las cuales la tasa de homicidios es inferior a 0,71.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4758AB"/>
                </a:solidFill>
                <a:latin typeface="Courier"/>
              </a:rPr>
              <a:t>filter</a:t>
            </a:r>
            <a:r>
              <a:rPr>
                <a:solidFill>
                  <a:srgbClr val="003B4F"/>
                </a:solidFill>
                <a:latin typeface="Courier"/>
              </a:rPr>
              <a:t>(murders, rate </a:t>
            </a:r>
            <a:r>
              <a:rPr>
                <a:solidFill>
                  <a:srgbClr val="5E5E5E"/>
                </a:solidFill>
                <a:latin typeface="Courier"/>
              </a:rPr>
              <a:t>&lt;=</a:t>
            </a:r>
            <a:r>
              <a:rPr>
                <a:solidFill>
                  <a:srgbClr val="003B4F"/>
                </a:solidFill>
                <a:latin typeface="Courier"/>
              </a:rPr>
              <a:t> </a:t>
            </a:r>
            <a:r>
              <a:rPr>
                <a:solidFill>
                  <a:srgbClr val="AD0000"/>
                </a:solidFill>
                <a:latin typeface="Courier"/>
              </a:rPr>
              <a:t>0.71</a:t>
            </a:r>
            <a:r>
              <a:rPr>
                <a:solidFill>
                  <a:srgbClr val="003B4F"/>
                </a:solidFill>
                <a:latin typeface="Courier"/>
              </a:rPr>
              <a:t>)</a:t>
            </a:r>
          </a:p>
          <a:p>
            <a:pPr lvl="0" indent="0">
              <a:buNone/>
            </a:pPr>
            <a:r>
              <a:rPr>
                <a:latin typeface="Courier"/>
              </a:rPr>
              <a:t>          state abb        region population total      rate
1        Hawaii  HI          West    1360301     7 0.5145920
2          Iowa  IA North Central    3046355    21 0.6893484
3 New Hampshire  NH     Northeast    1316470     5 0.3798036
4  North Dakota  ND North Central     672591     4 0.5947151
5       Vermont  VT     Northeast     625741     2 0.3196211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select()</a:t>
            </a:r>
          </a:p>
        </p:txBody>
      </p:sp>
      <p:sp>
        <p:nvSpPr>
          <p:cNvPr id="3" name="Content Placeholder 2"/>
          <p:cNvSpPr>
            <a:spLocks noGrp="1"/>
          </p:cNvSpPr>
          <p:nvPr>
            <p:ph idx="1"/>
          </p:nvPr>
        </p:nvSpPr>
        <p:spPr/>
        <p:txBody>
          <a:bodyPr/>
          <a:lstStyle/>
          <a:p>
            <a:pPr lvl="0" indent="0" marL="0">
              <a:buNone/>
            </a:pPr>
            <a:r>
              <a:rPr/>
              <a:t>Aunque nuestra tabla de datos solo tiene seis columnas, algunas tablas de datos incluyen cientos. Si queremos ver algunas, podemos usar la función dplyr select().</a:t>
            </a:r>
          </a:p>
          <a:p>
            <a:pPr lvl="0" indent="0" marL="0">
              <a:buNone/>
            </a:pPr>
            <a:r>
              <a:rPr/>
              <a:t>En el siguiente código seleccionamos tres columnas, asignamos esto a un nuevo objeto y luego filtramos el nuevo objeto: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new_table &lt;- </a:t>
            </a:r>
            <a:r>
              <a:rPr>
                <a:solidFill>
                  <a:srgbClr val="4758AB"/>
                </a:solidFill>
                <a:latin typeface="Courier"/>
              </a:rPr>
              <a:t>select</a:t>
            </a:r>
            <a:r>
              <a:rPr>
                <a:solidFill>
                  <a:srgbClr val="003B4F"/>
                </a:solidFill>
                <a:latin typeface="Courier"/>
              </a:rPr>
              <a:t>(murders, state, region, rate)</a:t>
            </a:r>
            <a:br/>
            <a:r>
              <a:rPr>
                <a:solidFill>
                  <a:srgbClr val="4758AB"/>
                </a:solidFill>
                <a:latin typeface="Courier"/>
              </a:rPr>
              <a:t>filter</a:t>
            </a:r>
            <a:r>
              <a:rPr>
                <a:solidFill>
                  <a:srgbClr val="003B4F"/>
                </a:solidFill>
                <a:latin typeface="Courier"/>
              </a:rPr>
              <a:t>(new_table, rate </a:t>
            </a:r>
            <a:r>
              <a:rPr>
                <a:solidFill>
                  <a:srgbClr val="5E5E5E"/>
                </a:solidFill>
                <a:latin typeface="Courier"/>
              </a:rPr>
              <a:t>&lt;=</a:t>
            </a:r>
            <a:r>
              <a:rPr>
                <a:solidFill>
                  <a:srgbClr val="003B4F"/>
                </a:solidFill>
                <a:latin typeface="Courier"/>
              </a:rPr>
              <a:t> </a:t>
            </a:r>
            <a:r>
              <a:rPr>
                <a:solidFill>
                  <a:srgbClr val="AD0000"/>
                </a:solidFill>
                <a:latin typeface="Courier"/>
              </a:rPr>
              <a:t>0.71</a:t>
            </a:r>
            <a:r>
              <a:rPr>
                <a:solidFill>
                  <a:srgbClr val="003B4F"/>
                </a:solidFill>
                <a:latin typeface="Courier"/>
              </a:rPr>
              <a:t>)</a:t>
            </a:r>
          </a:p>
          <a:p>
            <a:pPr lvl="0" indent="0">
              <a:buNone/>
            </a:pPr>
            <a:r>
              <a:rPr>
                <a:latin typeface="Courier"/>
              </a:rPr>
              <a:t>          state        region      rate
1        Hawaii          West 0.5145920
2          Iowa North Central 0.6893484
3 New Hampshire     Northeast 0.3798036
4  North Dakota North Central 0.5947151
5       Vermont     Northeast 0.3196211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Operadores de tuberia</a:t>
            </a:r>
          </a:p>
        </p:txBody>
      </p:sp>
      <p:sp>
        <p:nvSpPr>
          <p:cNvPr id="3" name="Content Placeholder 2"/>
          <p:cNvSpPr>
            <a:spLocks noGrp="1"/>
          </p:cNvSpPr>
          <p:nvPr>
            <p:ph idx="1"/>
          </p:nvPr>
        </p:nvSpPr>
        <p:spPr/>
        <p:txBody>
          <a:bodyPr/>
          <a:lstStyle/>
          <a:p>
            <a:pPr lvl="0" indent="0" marL="0">
              <a:buNone/>
            </a:pPr>
            <a:r>
              <a:rPr/>
              <a:t>Con dplyr podemos realizar una serie de operaciones, por ejemplo, seleccionar y luego filtrar, enviando los resultados de una función a otra y así sucesivamente utilizando lo que se llama operador de tubería o pipes en inglés: %&gt;%.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%&gt;%</a:t>
            </a:r>
          </a:p>
        </p:txBody>
      </p:sp>
      <p:sp>
        <p:nvSpPr>
          <p:cNvPr id="3" name="Content Placeholder 2"/>
          <p:cNvSpPr>
            <a:spLocks noGrp="1"/>
          </p:cNvSpPr>
          <p:nvPr>
            <p:ph idx="1"/>
          </p:nvPr>
        </p:nvSpPr>
        <p:spPr/>
        <p:txBody>
          <a:bodyPr/>
          <a:lstStyle/>
          <a:p>
            <a:pPr lvl="0" indent="0" marL="0">
              <a:buNone/>
            </a:pPr>
            <a:r>
              <a:rPr/>
              <a:t>Escribimos el código anterior para mostrar tres variables (estado, región, tasa) para los estados que tienen tasas de homicidio por debajo de 0,71. Para hacer esto, definimos el objeto intermedio new_table. En dplyr podemos escribir código que se parezca más a una descripción de lo que queremos hacer sin objetos intermedios:</a:t>
            </a:r>
          </a:p>
          <a:p>
            <a:pPr lvl="0"/>
            <a:r>
              <a:rPr/>
              <a:t>original data → select → filter</a:t>
            </a:r>
          </a:p>
          <a:p>
            <a:pPr lvl="0" indent="0" marL="0">
              <a:buNone/>
            </a:pPr>
            <a:r>
              <a:rPr/>
              <a:t>Para tal operación, podemos usar la tubería%&gt;% (pipes). El código se ve así:</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Quarto</a:t>
            </a:r>
          </a:p>
        </p:txBody>
      </p:sp>
      <p:pic>
        <p:nvPicPr>
          <p:cNvPr descr="imagenes/dplyr.webp"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El paquete dplyr del tidyverse presenta funciones que realizan algunas de las operaciones más comunes cuando se trabaja con dataframes y usa nombres para estas funciones que son relativamente fáciles de recordar.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a:r>
              <a:rPr/>
              <a:t>Para cambiar la tabla de datos agregando una nueva columna, usamos mutate().</a:t>
            </a:r>
          </a:p>
          <a:p>
            <a:pPr lvl="0"/>
            <a:r>
              <a:rPr/>
              <a:t>Para filtrar la tabla de datos a un subconjunto de filas, usamos filter().</a:t>
            </a:r>
          </a:p>
          <a:p>
            <a:pPr lvl="0"/>
            <a:r>
              <a:rPr/>
              <a:t>Finalmente, para subdividir los datos seleccionando columnas específicas, usamos select().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mutate()</a:t>
            </a:r>
          </a:p>
        </p:txBody>
      </p:sp>
      <p:sp>
        <p:nvSpPr>
          <p:cNvPr id="3" name="Content Placeholder 2"/>
          <p:cNvSpPr>
            <a:spLocks noGrp="1"/>
          </p:cNvSpPr>
          <p:nvPr>
            <p:ph idx="1"/>
          </p:nvPr>
        </p:nvSpPr>
        <p:spPr/>
        <p:txBody>
          <a:bodyPr/>
          <a:lstStyle/>
          <a:p>
            <a:pPr lvl="0" indent="0" marL="0">
              <a:buNone/>
            </a:pPr>
            <a:r>
              <a:rPr/>
              <a:t>Vamos a aprender a usar esta función de la librería dplyr, esta función nos permite agregar una columna extra con distintos cálculos, o llamando otras funciones. Como ejemplo, vamos a querer que dentro del propio dataframe exista una columna extra en donde agregaremos la tasa de asesinatos por estado.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Como Funciona?</a:t>
            </a:r>
          </a:p>
        </p:txBody>
      </p:sp>
      <p:sp>
        <p:nvSpPr>
          <p:cNvPr id="3" name="Content Placeholder 2"/>
          <p:cNvSpPr>
            <a:spLocks noGrp="1"/>
          </p:cNvSpPr>
          <p:nvPr>
            <p:ph idx="1"/>
          </p:nvPr>
        </p:nvSpPr>
        <p:spPr/>
        <p:txBody>
          <a:bodyPr/>
          <a:lstStyle/>
          <a:p>
            <a:pPr lvl="0" indent="0" marL="0">
              <a:buNone/>
            </a:pPr>
            <a:r>
              <a:rPr/>
              <a:t>La función mutate() toma el dataframe como primer argumento y el nombre y los valores de la variable como segundo argumento usando la convención nombre = valores. Entonces, para agregar tasas de asesinatos por cada 100,000 habitantes, usamos: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(dslabs)</a:t>
            </a:r>
            <a:br/>
            <a:r>
              <a:rPr>
                <a:solidFill>
                  <a:srgbClr val="4758AB"/>
                </a:solidFill>
                <a:latin typeface="Courier"/>
              </a:rPr>
              <a:t>data</a:t>
            </a:r>
            <a:r>
              <a:rPr>
                <a:solidFill>
                  <a:srgbClr val="003B4F"/>
                </a:solidFill>
                <a:latin typeface="Courier"/>
              </a:rPr>
              <a:t>(</a:t>
            </a:r>
            <a:r>
              <a:rPr>
                <a:solidFill>
                  <a:srgbClr val="20794D"/>
                </a:solidFill>
                <a:latin typeface="Courier"/>
              </a:rPr>
              <a:t>"murders"</a:t>
            </a:r>
            <a:r>
              <a:rPr>
                <a:solidFill>
                  <a:srgbClr val="003B4F"/>
                </a:solidFill>
                <a:latin typeface="Courier"/>
              </a:rPr>
              <a:t>)</a:t>
            </a:r>
            <a:br/>
            <a:r>
              <a:rPr>
                <a:solidFill>
                  <a:srgbClr val="003B4F"/>
                </a:solidFill>
                <a:latin typeface="Courier"/>
              </a:rPr>
              <a:t>murders &lt;- </a:t>
            </a:r>
            <a:r>
              <a:rPr>
                <a:solidFill>
                  <a:srgbClr val="4758AB"/>
                </a:solidFill>
                <a:latin typeface="Courier"/>
              </a:rPr>
              <a:t>mutate</a:t>
            </a:r>
            <a:r>
              <a:rPr>
                <a:solidFill>
                  <a:srgbClr val="003B4F"/>
                </a:solidFill>
                <a:latin typeface="Courier"/>
              </a:rPr>
              <a:t>(murders, </a:t>
            </a:r>
            <a:r>
              <a:rPr>
                <a:solidFill>
                  <a:srgbClr val="657422"/>
                </a:solidFill>
                <a:latin typeface="Courier"/>
              </a:rPr>
              <a:t>rate =</a:t>
            </a:r>
            <a:r>
              <a:rPr>
                <a:solidFill>
                  <a:srgbClr val="003B4F"/>
                </a:solidFill>
                <a:latin typeface="Courier"/>
              </a:rPr>
              <a:t> total</a:t>
            </a:r>
            <a:r>
              <a:rPr>
                <a:solidFill>
                  <a:srgbClr val="5E5E5E"/>
                </a:solidFill>
                <a:latin typeface="Courier"/>
              </a:rPr>
              <a:t>/</a:t>
            </a:r>
            <a:r>
              <a:rPr>
                <a:solidFill>
                  <a:srgbClr val="003B4F"/>
                </a:solidFill>
                <a:latin typeface="Courier"/>
              </a:rPr>
              <a:t>population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r>
              <a:rPr>
                <a:solidFill>
                  <a:srgbClr val="AD0000"/>
                </a:solidFill>
                <a:latin typeface="Courier"/>
              </a:rPr>
              <a:t>5</a:t>
            </a:r>
            <a:r>
              <a:rPr>
                <a:solidFill>
                  <a:srgbClr val="003B4F"/>
                </a:solidFill>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Observando</a:t>
            </a:r>
          </a:p>
        </p:txBody>
      </p:sp>
      <p:sp>
        <p:nvSpPr>
          <p:cNvPr id="3" name="Content Placeholder 2"/>
          <p:cNvSpPr>
            <a:spLocks noGrp="1"/>
          </p:cNvSpPr>
          <p:nvPr>
            <p:ph idx="1"/>
          </p:nvPr>
        </p:nvSpPr>
        <p:spPr/>
        <p:txBody>
          <a:bodyPr/>
          <a:lstStyle/>
          <a:p>
            <a:pPr lvl="0" indent="0">
              <a:buNone/>
            </a:pPr>
            <a:r>
              <a:rPr>
                <a:latin typeface="Courier"/>
              </a:rPr>
              <a:t>       state abb region population total     rate
1    Alabama  AL  South    4779736   135 2.824424
2     Alaska  AK   West     710231    19 2.675186
3    Arizona  AZ   West    6392017   232 3.629527
4   Arkansas  AR  South    2915918    93 3.189390
5 California  CA   West   37253956  1257 3.374138
6   Colorado  CO   West    5029196    65 1.292453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OJO</a:t>
            </a:r>
          </a:p>
        </p:txBody>
      </p:sp>
      <p:sp>
        <p:nvSpPr>
          <p:cNvPr id="3" name="Content Placeholder 2"/>
          <p:cNvSpPr>
            <a:spLocks noGrp="1"/>
          </p:cNvSpPr>
          <p:nvPr>
            <p:ph idx="1"/>
          </p:nvPr>
        </p:nvSpPr>
        <p:spPr/>
        <p:txBody>
          <a:bodyPr/>
          <a:lstStyle/>
          <a:p>
            <a:pPr lvl="0" indent="0" marL="0">
              <a:buNone/>
            </a:pPr>
            <a:r>
              <a:rPr/>
              <a:t>Aunque hemos sobrescrito el objeto de asesinatos original, esto no cambia el objeto que se cargó con datos (murders). Si volvemos a cargar los datos murders, el original sobrescribirá nuestra versión mutada.</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DPLYR</dc:title>
  <dc:creator>William V. Paredes</dc:creator>
  <cp:keywords/>
  <dcterms:created xsi:type="dcterms:W3CDTF">2023-05-12T16:16:50Z</dcterms:created>
  <dcterms:modified xsi:type="dcterms:W3CDTF">2023-05-12T16:16:50Z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