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s-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2275E"/>
    <a:srgbClr val="0B81C1"/>
    <a:srgbClr val="0763A4"/>
    <a:srgbClr val="F19659"/>
    <a:srgbClr val="06508F"/>
    <a:srgbClr val="064684"/>
    <a:srgbClr val="F1F1F2"/>
    <a:srgbClr val="0EA0D4"/>
    <a:srgbClr val="FFDB7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Estilo medio 3 - Énfasis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22838BEF-8BB2-4498-84A7-C5851F593DF1}" styleName="Estilo medio 4 - Énfasis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p="http://schemas.openxmlformats.org/presentationml/2006/main" xmlns:r="http://schemas.openxmlformats.org/officeDocument/2006/relationships">
  <p:normalViewPr>
    <p:restoredLeft sz="15620"/>
    <p:restoredTop sz="94660"/>
  </p:normalViewPr>
  <p:slideViewPr>
    <p:cSldViewPr snapToGrid="0">
      <p:cViewPr varScale="1">
        <p:scale>
          <a:sx d="100" n="115"/>
          <a:sy d="100" n="115"/>
        </p:scale>
        <p:origin x="396" y="96"/>
      </p:cViewPr>
      <p:guideLst/>
    </p:cSldViewPr>
  </p:slideViewPr>
  <p:notesTextViewPr>
    <p:cViewPr>
      <p:scale>
        <a:sx d="1" n="1"/>
        <a:sy d="1" n="1"/>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4" Type="http://schemas.openxmlformats.org/officeDocument/2006/relationships/tableStyles" Target="tableStyles.xml" /><Relationship Id="rId23" Type="http://schemas.openxmlformats.org/officeDocument/2006/relationships/theme" Target="theme/theme1.xml" /><Relationship Id="rId1" Type="http://schemas.openxmlformats.org/officeDocument/2006/relationships/slideMaster" Target="slideMasters/slideMaster1.xml" /><Relationship Id="rId22" Type="http://schemas.openxmlformats.org/officeDocument/2006/relationships/viewProps" Target="viewProps.xml" /><Relationship Id="rId21"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texto vertical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40771E8B-6CA5-40B2-8038-0E112F3DAC1C}" type="datetimeFigureOut">
              <a:rPr lang="es-ES" smtClean="0"/>
              <a:t>20/01/2023</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541863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40771E8B-6CA5-40B2-8038-0E112F3DAC1C}" type="datetimeFigureOut">
              <a:rPr lang="es-ES" smtClean="0"/>
              <a:t>20/01/2023</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22150962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Default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763372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Light gray shading">
    <p:bg>
      <p:bgPr>
        <a:gradFill>
          <a:gsLst>
            <a:gs pos="0">
              <a:schemeClr val="bg1"/>
            </a:gs>
            <a:gs pos="100000">
              <a:srgbClr val="DBDBDB"/>
            </a:gs>
          </a:gsLst>
          <a:path path="circle">
            <a:fillToRect l="50000" t="50000" r="50000" b="50000"/>
          </a:path>
        </a:gradFill>
        <a:effectLst/>
      </p:bgPr>
    </p:bg>
    <p:spTree>
      <p:nvGrpSpPr>
        <p:cNvPr id="1" name=""/>
        <p:cNvGrpSpPr/>
        <p:nvPr/>
      </p:nvGrpSpPr>
      <p:grpSpPr>
        <a:xfrm>
          <a:off x="0" y="0"/>
          <a:ext cx="0" cy="0"/>
          <a:chOff x="0" y="0"/>
          <a:chExt cx="0" cy="0"/>
        </a:xfrm>
      </p:grpSpPr>
      <p:grpSp>
        <p:nvGrpSpPr>
          <p:cNvPr id="17" name="Group 16"/>
          <p:cNvGrpSpPr/>
          <p:nvPr userDrawn="1"/>
        </p:nvGrpSpPr>
        <p:grpSpPr>
          <a:xfrm>
            <a:off x="328169" y="6237312"/>
            <a:ext cx="439241" cy="439240"/>
            <a:chOff x="186858" y="6096003"/>
            <a:chExt cx="580550" cy="580549"/>
          </a:xfrm>
          <a:solidFill>
            <a:schemeClr val="bg1">
              <a:lumMod val="95000"/>
            </a:schemeClr>
          </a:solidFill>
        </p:grpSpPr>
        <p:sp>
          <p:nvSpPr>
            <p:cNvPr id="18" name="Rectangle 17"/>
            <p:cNvSpPr/>
            <p:nvPr userDrawn="1"/>
          </p:nvSpPr>
          <p:spPr>
            <a:xfrm>
              <a:off x="186859" y="6096003"/>
              <a:ext cx="580549" cy="58054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a:latin typeface="GeosansLight" panose="02000603020000020003"/>
              </a:endParaRPr>
            </a:p>
          </p:txBody>
        </p:sp>
        <p:sp>
          <p:nvSpPr>
            <p:cNvPr id="19" name="Rectangle 18"/>
            <p:cNvSpPr/>
            <p:nvPr userDrawn="1"/>
          </p:nvSpPr>
          <p:spPr>
            <a:xfrm>
              <a:off x="186858" y="6612049"/>
              <a:ext cx="580549" cy="6450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1"/>
            </a:p>
          </p:txBody>
        </p:sp>
      </p:grpSp>
      <p:sp>
        <p:nvSpPr>
          <p:cNvPr id="3" name="Sous-titre 2"/>
          <p:cNvSpPr>
            <a:spLocks noGrp="1"/>
          </p:cNvSpPr>
          <p:nvPr>
            <p:ph type="subTitle" idx="1"/>
          </p:nvPr>
        </p:nvSpPr>
        <p:spPr>
          <a:xfrm>
            <a:off x="1784570" y="764704"/>
            <a:ext cx="9797832" cy="288032"/>
          </a:xfrm>
        </p:spPr>
        <p:txBody>
          <a:bodyPr anchor="ctr">
            <a:noAutofit/>
          </a:bodyPr>
          <a:lstStyle>
            <a:lvl1pPr marL="0" indent="0" algn="r">
              <a:buNone/>
              <a:defRPr sz="2000" cap="small" baseline="0">
                <a:solidFill>
                  <a:schemeClr val="accent1">
                    <a:lumMod val="75000"/>
                  </a:schemeClr>
                </a:solidFill>
              </a:defRPr>
            </a:lvl1pPr>
            <a:lvl2pPr marL="457178" indent="0" algn="ctr">
              <a:buNone/>
              <a:defRPr>
                <a:solidFill>
                  <a:schemeClr val="tx1">
                    <a:tint val="75000"/>
                  </a:schemeClr>
                </a:solidFill>
              </a:defRPr>
            </a:lvl2pPr>
            <a:lvl3pPr marL="914354" indent="0" algn="ctr">
              <a:buNone/>
              <a:defRPr>
                <a:solidFill>
                  <a:schemeClr val="tx1">
                    <a:tint val="75000"/>
                  </a:schemeClr>
                </a:solidFill>
              </a:defRPr>
            </a:lvl3pPr>
            <a:lvl4pPr marL="1371532" indent="0" algn="ctr">
              <a:buNone/>
              <a:defRPr>
                <a:solidFill>
                  <a:schemeClr val="tx1">
                    <a:tint val="75000"/>
                  </a:schemeClr>
                </a:solidFill>
              </a:defRPr>
            </a:lvl4pPr>
            <a:lvl5pPr marL="1828709" indent="0" algn="ctr">
              <a:buNone/>
              <a:defRPr>
                <a:solidFill>
                  <a:schemeClr val="tx1">
                    <a:tint val="75000"/>
                  </a:schemeClr>
                </a:solidFill>
              </a:defRPr>
            </a:lvl5pPr>
            <a:lvl6pPr marL="2285886" indent="0" algn="ctr">
              <a:buNone/>
              <a:defRPr>
                <a:solidFill>
                  <a:schemeClr val="tx1">
                    <a:tint val="75000"/>
                  </a:schemeClr>
                </a:solidFill>
              </a:defRPr>
            </a:lvl6pPr>
            <a:lvl7pPr marL="2743062" indent="0" algn="ctr">
              <a:buNone/>
              <a:defRPr>
                <a:solidFill>
                  <a:schemeClr val="tx1">
                    <a:tint val="75000"/>
                  </a:schemeClr>
                </a:solidFill>
              </a:defRPr>
            </a:lvl7pPr>
            <a:lvl8pPr marL="3200240" indent="0" algn="ctr">
              <a:buNone/>
              <a:defRPr>
                <a:solidFill>
                  <a:schemeClr val="tx1">
                    <a:tint val="75000"/>
                  </a:schemeClr>
                </a:solidFill>
              </a:defRPr>
            </a:lvl8pPr>
            <a:lvl9pPr marL="3657418" indent="0" algn="ctr">
              <a:buNone/>
              <a:defRPr>
                <a:solidFill>
                  <a:schemeClr val="tx1">
                    <a:tint val="75000"/>
                  </a:schemeClr>
                </a:solidFill>
              </a:defRPr>
            </a:lvl9pPr>
          </a:lstStyle>
          <a:p>
            <a:r>
              <a:rPr lang="fr-FR"/>
              <a:t>Modifiez le style des sous-titres du masque</a:t>
            </a:r>
            <a:endParaRPr lang="en-US"/>
          </a:p>
        </p:txBody>
      </p:sp>
      <p:sp>
        <p:nvSpPr>
          <p:cNvPr id="7" name="Espace réservé du titre 1"/>
          <p:cNvSpPr>
            <a:spLocks noGrp="1"/>
          </p:cNvSpPr>
          <p:nvPr>
            <p:ph type="title"/>
          </p:nvPr>
        </p:nvSpPr>
        <p:spPr>
          <a:xfrm>
            <a:off x="1784570" y="147094"/>
            <a:ext cx="9797832" cy="617612"/>
          </a:xfrm>
          <a:prstGeom prst="rect">
            <a:avLst/>
          </a:prstGeom>
        </p:spPr>
        <p:txBody>
          <a:bodyPr vert="horz" lIns="91440" tIns="45720" rIns="91440" bIns="45720" rtlCol="0" anchor="ctr">
            <a:noAutofit/>
          </a:bodyPr>
          <a:lstStyle>
            <a:lvl1pPr>
              <a:defRPr sz="4000">
                <a:solidFill>
                  <a:schemeClr val="accent1">
                    <a:lumMod val="75000"/>
                  </a:schemeClr>
                </a:solidFill>
              </a:defRPr>
            </a:lvl1pPr>
          </a:lstStyle>
          <a:p>
            <a:r>
              <a:rPr lang="fr-FR"/>
              <a:t>Modifiez le style du titre</a:t>
            </a:r>
            <a:endParaRPr lang="en-US"/>
          </a:p>
        </p:txBody>
      </p:sp>
      <p:pic>
        <p:nvPicPr>
          <p:cNvPr id="10" name="Picture 9"/>
          <p:cNvPicPr>
            <a:picLocks noChangeAspect="1"/>
          </p:cNvPicPr>
          <p:nvPr userDrawn="1"/>
        </p:nvPicPr>
        <p:blipFill rotWithShape="1">
          <a:blip r:embed="rId2" cstate="print">
            <a:extLst>
              <a:ext uri="{28A0092B-C50C-407E-A947-70E740481C1C}">
                <a14:useLocalDpi xmlns:a14="http://schemas.microsoft.com/office/drawing/2010/main" val="0"/>
              </a:ext>
            </a:extLst>
          </a:blip>
          <a:srcRect r="18501" b="19391"/>
          <a:stretch/>
        </p:blipFill>
        <p:spPr>
          <a:xfrm>
            <a:off x="10560496" y="5593032"/>
            <a:ext cx="1095488" cy="1083520"/>
          </a:xfrm>
          <a:prstGeom prst="rect">
            <a:avLst/>
          </a:prstGeom>
        </p:spPr>
      </p:pic>
      <p:sp>
        <p:nvSpPr>
          <p:cNvPr id="20" name="Slide Number Placeholder 5"/>
          <p:cNvSpPr>
            <a:spLocks noGrp="1"/>
          </p:cNvSpPr>
          <p:nvPr>
            <p:ph type="sldNum" sz="quarter" idx="12"/>
          </p:nvPr>
        </p:nvSpPr>
        <p:spPr>
          <a:xfrm>
            <a:off x="328169" y="6237312"/>
            <a:ext cx="439241" cy="390437"/>
          </a:xfrm>
          <a:prstGeom prst="rect">
            <a:avLst/>
          </a:prstGeom>
        </p:spPr>
        <p:txBody>
          <a:bodyPr anchor="ctr"/>
          <a:lstStyle>
            <a:lvl1pPr algn="ctr">
              <a:defRPr sz="1400">
                <a:solidFill>
                  <a:srgbClr val="2F3A46"/>
                </a:solidFill>
              </a:defRPr>
            </a:lvl1pPr>
          </a:lstStyle>
          <a:p>
            <a:fld id="{F68327C5-B821-4FE9-A59A-A60D9EB59A9A}" type="slidenum">
              <a:rPr lang="en-US" smtClean="0"/>
              <a:pPr/>
              <a:t>‹Nº›</a:t>
            </a:fld>
            <a:endParaRPr lang="en-US"/>
          </a:p>
        </p:txBody>
      </p:sp>
    </p:spTree>
    <p:extLst>
      <p:ext uri="{BB962C8B-B14F-4D97-AF65-F5344CB8AC3E}">
        <p14:creationId xmlns:p14="http://schemas.microsoft.com/office/powerpoint/2010/main" val="42151788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Contents slide layout">
    <p:spTree>
      <p:nvGrpSpPr>
        <p:cNvPr id="1" name=""/>
        <p:cNvGrpSpPr/>
        <p:nvPr/>
      </p:nvGrpSpPr>
      <p:grpSpPr>
        <a:xfrm>
          <a:off x="0" y="0"/>
          <a:ext cx="0" cy="0"/>
          <a:chOff x="0" y="0"/>
          <a:chExt cx="0" cy="0"/>
        </a:xfrm>
      </p:grpSpPr>
      <p:sp>
        <p:nvSpPr>
          <p:cNvPr id="6" name="Freeform 5"/>
          <p:cNvSpPr>
            <a:spLocks/>
          </p:cNvSpPr>
          <p:nvPr userDrawn="1"/>
        </p:nvSpPr>
        <p:spPr bwMode="auto">
          <a:xfrm>
            <a:off x="3175" y="107950"/>
            <a:ext cx="10734675" cy="873125"/>
          </a:xfrm>
          <a:custGeom>
            <a:avLst/>
            <a:gdLst>
              <a:gd name="T0" fmla="*/ 6762 w 6762"/>
              <a:gd name="T1" fmla="*/ 550 h 550"/>
              <a:gd name="T2" fmla="*/ 0 w 6762"/>
              <a:gd name="T3" fmla="*/ 550 h 550"/>
              <a:gd name="T4" fmla="*/ 0 w 6762"/>
              <a:gd name="T5" fmla="*/ 0 h 550"/>
              <a:gd name="T6" fmla="*/ 6762 w 6762"/>
              <a:gd name="T7" fmla="*/ 0 h 550"/>
              <a:gd name="T8" fmla="*/ 6503 w 6762"/>
              <a:gd name="T9" fmla="*/ 275 h 550"/>
              <a:gd name="T10" fmla="*/ 6762 w 6762"/>
              <a:gd name="T11" fmla="*/ 550 h 550"/>
            </a:gdLst>
            <a:ahLst/>
            <a:cxnLst>
              <a:cxn ang="0">
                <a:pos x="T0" y="T1"/>
              </a:cxn>
              <a:cxn ang="0">
                <a:pos x="T2" y="T3"/>
              </a:cxn>
              <a:cxn ang="0">
                <a:pos x="T4" y="T5"/>
              </a:cxn>
              <a:cxn ang="0">
                <a:pos x="T6" y="T7"/>
              </a:cxn>
              <a:cxn ang="0">
                <a:pos x="T8" y="T9"/>
              </a:cxn>
              <a:cxn ang="0">
                <a:pos x="T10" y="T11"/>
              </a:cxn>
            </a:cxnLst>
            <a:rect l="0" t="0" r="r" b="b"/>
            <a:pathLst>
              <a:path w="6762" h="550">
                <a:moveTo>
                  <a:pt x="6762" y="550"/>
                </a:moveTo>
                <a:lnTo>
                  <a:pt x="0" y="550"/>
                </a:lnTo>
                <a:lnTo>
                  <a:pt x="0" y="0"/>
                </a:lnTo>
                <a:lnTo>
                  <a:pt x="6762" y="0"/>
                </a:lnTo>
                <a:lnTo>
                  <a:pt x="6503" y="275"/>
                </a:lnTo>
                <a:lnTo>
                  <a:pt x="6762" y="550"/>
                </a:lnTo>
                <a:close/>
              </a:path>
            </a:pathLst>
          </a:custGeom>
          <a:solidFill>
            <a:srgbClr val="3282BE"/>
          </a:solidFill>
          <a:ln w="12700" cap="flat" cmpd="sng" algn="ctr">
            <a:noFill/>
            <a:prstDash val="solid"/>
            <a:miter lim="800000"/>
          </a:ln>
          <a:effectLst/>
        </p:spPr>
        <p:txBody>
          <a:bodyPr rtlCol="0" anchor="ctr"/>
          <a:lstStyle/>
          <a:p>
            <a:pPr marR="0" lvl="0" indent="0" algn="ctr" defTabSz="914400" fontAlgn="auto">
              <a:lnSpc>
                <a:spcPct val="100000"/>
              </a:lnSpc>
              <a:spcBef>
                <a:spcPts val="0"/>
              </a:spcBef>
              <a:spcAft>
                <a:spcPts val="0"/>
              </a:spcAft>
              <a:buClrTx/>
              <a:buSzTx/>
              <a:buFontTx/>
              <a:buNone/>
              <a:tabLst/>
            </a:pPr>
            <a:endParaRPr kumimoji="0" lang="es-PE" b="0" i="0" u="none" strike="noStrike" kern="0" cap="none" spc="0" normalizeH="0" baseline="0">
              <a:ln>
                <a:noFill/>
              </a:ln>
              <a:solidFill>
                <a:prstClr val="white"/>
              </a:solidFill>
              <a:effectLst/>
              <a:uLnTx/>
              <a:uFillTx/>
              <a:latin typeface="Arial"/>
              <a:ea typeface="Arial Unicode MS"/>
            </a:endParaRPr>
          </a:p>
        </p:txBody>
      </p:sp>
      <p:sp>
        <p:nvSpPr>
          <p:cNvPr id="7" name="Freeform 6"/>
          <p:cNvSpPr>
            <a:spLocks/>
          </p:cNvSpPr>
          <p:nvPr userDrawn="1"/>
        </p:nvSpPr>
        <p:spPr bwMode="auto">
          <a:xfrm>
            <a:off x="10737850" y="107950"/>
            <a:ext cx="1450975" cy="873125"/>
          </a:xfrm>
          <a:custGeom>
            <a:avLst/>
            <a:gdLst>
              <a:gd name="T0" fmla="*/ 259 w 914"/>
              <a:gd name="T1" fmla="*/ 550 h 550"/>
              <a:gd name="T2" fmla="*/ 914 w 914"/>
              <a:gd name="T3" fmla="*/ 550 h 550"/>
              <a:gd name="T4" fmla="*/ 914 w 914"/>
              <a:gd name="T5" fmla="*/ 0 h 550"/>
              <a:gd name="T6" fmla="*/ 259 w 914"/>
              <a:gd name="T7" fmla="*/ 0 h 550"/>
              <a:gd name="T8" fmla="*/ 0 w 914"/>
              <a:gd name="T9" fmla="*/ 275 h 550"/>
              <a:gd name="T10" fmla="*/ 259 w 914"/>
              <a:gd name="T11" fmla="*/ 550 h 550"/>
            </a:gdLst>
            <a:ahLst/>
            <a:cxnLst>
              <a:cxn ang="0">
                <a:pos x="T0" y="T1"/>
              </a:cxn>
              <a:cxn ang="0">
                <a:pos x="T2" y="T3"/>
              </a:cxn>
              <a:cxn ang="0">
                <a:pos x="T4" y="T5"/>
              </a:cxn>
              <a:cxn ang="0">
                <a:pos x="T6" y="T7"/>
              </a:cxn>
              <a:cxn ang="0">
                <a:pos x="T8" y="T9"/>
              </a:cxn>
              <a:cxn ang="0">
                <a:pos x="T10" y="T11"/>
              </a:cxn>
            </a:cxnLst>
            <a:rect l="0" t="0" r="r" b="b"/>
            <a:pathLst>
              <a:path w="914" h="550">
                <a:moveTo>
                  <a:pt x="259" y="550"/>
                </a:moveTo>
                <a:lnTo>
                  <a:pt x="914" y="550"/>
                </a:lnTo>
                <a:lnTo>
                  <a:pt x="914" y="0"/>
                </a:lnTo>
                <a:lnTo>
                  <a:pt x="259" y="0"/>
                </a:lnTo>
                <a:lnTo>
                  <a:pt x="0" y="275"/>
                </a:lnTo>
                <a:lnTo>
                  <a:pt x="259" y="550"/>
                </a:lnTo>
                <a:close/>
              </a:path>
            </a:pathLst>
          </a:custGeom>
          <a:solidFill>
            <a:srgbClr val="3282BE"/>
          </a:solidFill>
          <a:ln w="12700" cap="flat" cmpd="sng" algn="ctr">
            <a:noFill/>
            <a:prstDash val="solid"/>
            <a:miter lim="800000"/>
          </a:ln>
          <a:effectLst/>
        </p:spPr>
        <p:txBody>
          <a:bodyPr rtlCol="0" anchor="ctr"/>
          <a:lstStyle/>
          <a:p>
            <a:pPr marR="0" lvl="0" indent="0" algn="ctr" defTabSz="914400" fontAlgn="auto">
              <a:lnSpc>
                <a:spcPct val="100000"/>
              </a:lnSpc>
              <a:spcBef>
                <a:spcPts val="0"/>
              </a:spcBef>
              <a:spcAft>
                <a:spcPts val="0"/>
              </a:spcAft>
              <a:buClrTx/>
              <a:buSzTx/>
              <a:buFontTx/>
              <a:buNone/>
              <a:tabLst/>
            </a:pPr>
            <a:endParaRPr kumimoji="0" lang="es-PE" b="0" i="0" u="none" strike="noStrike" kern="0" cap="none" spc="0" normalizeH="0" baseline="0">
              <a:ln>
                <a:noFill/>
              </a:ln>
              <a:solidFill>
                <a:prstClr val="white"/>
              </a:solidFill>
              <a:effectLst/>
              <a:uLnTx/>
              <a:uFillTx/>
              <a:latin typeface="Arial"/>
              <a:ea typeface="Arial Unicode MS"/>
            </a:endParaRPr>
          </a:p>
        </p:txBody>
      </p:sp>
      <p:sp>
        <p:nvSpPr>
          <p:cNvPr id="8" name="Freeform 7"/>
          <p:cNvSpPr>
            <a:spLocks/>
          </p:cNvSpPr>
          <p:nvPr userDrawn="1"/>
        </p:nvSpPr>
        <p:spPr bwMode="auto">
          <a:xfrm>
            <a:off x="10028238" y="5745163"/>
            <a:ext cx="2160588" cy="1008063"/>
          </a:xfrm>
          <a:custGeom>
            <a:avLst/>
            <a:gdLst>
              <a:gd name="T0" fmla="*/ 384 w 1361"/>
              <a:gd name="T1" fmla="*/ 635 h 635"/>
              <a:gd name="T2" fmla="*/ 1361 w 1361"/>
              <a:gd name="T3" fmla="*/ 635 h 635"/>
              <a:gd name="T4" fmla="*/ 1361 w 1361"/>
              <a:gd name="T5" fmla="*/ 0 h 635"/>
              <a:gd name="T6" fmla="*/ 384 w 1361"/>
              <a:gd name="T7" fmla="*/ 0 h 635"/>
              <a:gd name="T8" fmla="*/ 0 w 1361"/>
              <a:gd name="T9" fmla="*/ 410 h 635"/>
              <a:gd name="T10" fmla="*/ 384 w 1361"/>
              <a:gd name="T11" fmla="*/ 635 h 635"/>
            </a:gdLst>
            <a:ahLst/>
            <a:cxnLst>
              <a:cxn ang="0">
                <a:pos x="T0" y="T1"/>
              </a:cxn>
              <a:cxn ang="0">
                <a:pos x="T2" y="T3"/>
              </a:cxn>
              <a:cxn ang="0">
                <a:pos x="T4" y="T5"/>
              </a:cxn>
              <a:cxn ang="0">
                <a:pos x="T6" y="T7"/>
              </a:cxn>
              <a:cxn ang="0">
                <a:pos x="T8" y="T9"/>
              </a:cxn>
              <a:cxn ang="0">
                <a:pos x="T10" y="T11"/>
              </a:cxn>
            </a:cxnLst>
            <a:rect l="0" t="0" r="r" b="b"/>
            <a:pathLst>
              <a:path w="1361" h="635">
                <a:moveTo>
                  <a:pt x="384" y="635"/>
                </a:moveTo>
                <a:lnTo>
                  <a:pt x="1361" y="635"/>
                </a:lnTo>
                <a:lnTo>
                  <a:pt x="1361" y="0"/>
                </a:lnTo>
                <a:lnTo>
                  <a:pt x="384" y="0"/>
                </a:lnTo>
                <a:lnTo>
                  <a:pt x="0" y="410"/>
                </a:lnTo>
                <a:lnTo>
                  <a:pt x="384" y="635"/>
                </a:lnTo>
                <a:close/>
              </a:path>
            </a:pathLst>
          </a:custGeom>
          <a:solidFill>
            <a:srgbClr val="3282BE"/>
          </a:solidFill>
          <a:ln w="12700" cap="flat" cmpd="sng" algn="ctr">
            <a:noFill/>
            <a:prstDash val="solid"/>
            <a:miter lim="800000"/>
          </a:ln>
          <a:effectLst/>
        </p:spPr>
        <p:txBody>
          <a:bodyPr rtlCol="0" anchor="ctr"/>
          <a:lstStyle/>
          <a:p>
            <a:pPr marR="0" lvl="0" indent="0" algn="ctr" defTabSz="914400" fontAlgn="auto">
              <a:lnSpc>
                <a:spcPct val="100000"/>
              </a:lnSpc>
              <a:spcBef>
                <a:spcPts val="0"/>
              </a:spcBef>
              <a:spcAft>
                <a:spcPts val="0"/>
              </a:spcAft>
              <a:buClrTx/>
              <a:buSzTx/>
              <a:buFontTx/>
              <a:buNone/>
              <a:tabLst/>
            </a:pPr>
            <a:endParaRPr kumimoji="0" lang="es-PE" b="0" i="0" u="none" strike="noStrike" kern="0" cap="none" spc="0" normalizeH="0" baseline="0">
              <a:ln>
                <a:noFill/>
              </a:ln>
              <a:solidFill>
                <a:prstClr val="white"/>
              </a:solidFill>
              <a:effectLst/>
              <a:uLnTx/>
              <a:uFillTx/>
              <a:latin typeface="Arial"/>
              <a:ea typeface="Arial Unicode MS"/>
            </a:endParaRPr>
          </a:p>
        </p:txBody>
      </p:sp>
      <p:sp>
        <p:nvSpPr>
          <p:cNvPr id="22" name="Rectangle 8"/>
          <p:cNvSpPr>
            <a:spLocks noChangeArrowheads="1"/>
          </p:cNvSpPr>
          <p:nvPr userDrawn="1"/>
        </p:nvSpPr>
        <p:spPr bwMode="auto">
          <a:xfrm>
            <a:off x="3175" y="6396039"/>
            <a:ext cx="10734675" cy="357188"/>
          </a:xfrm>
          <a:prstGeom prst="rect">
            <a:avLst/>
          </a:prstGeom>
          <a:solidFill>
            <a:srgbClr val="3282BE"/>
          </a:solidFill>
          <a:ln w="12700" cap="flat" cmpd="sng" algn="ctr">
            <a:noFill/>
            <a:prstDash val="solid"/>
            <a:miter lim="800000"/>
          </a:ln>
          <a:effectLst/>
        </p:spPr>
        <p:txBody>
          <a:bodyPr rtlCol="0" anchor="ctr"/>
          <a:lstStyle/>
          <a:p>
            <a:pPr marR="0" lvl="0" indent="0" algn="ctr" defTabSz="914400" fontAlgn="auto">
              <a:lnSpc>
                <a:spcPct val="100000"/>
              </a:lnSpc>
              <a:spcBef>
                <a:spcPts val="0"/>
              </a:spcBef>
              <a:spcAft>
                <a:spcPts val="0"/>
              </a:spcAft>
              <a:buClrTx/>
              <a:buSzTx/>
              <a:buFontTx/>
              <a:buNone/>
              <a:tabLst/>
            </a:pPr>
            <a:endParaRPr kumimoji="0" lang="es-PE" b="0" i="0" u="none" strike="noStrike" kern="0" cap="none" spc="0" normalizeH="0" baseline="0">
              <a:ln>
                <a:noFill/>
              </a:ln>
              <a:solidFill>
                <a:prstClr val="white"/>
              </a:solidFill>
              <a:effectLst/>
              <a:uLnTx/>
              <a:uFillTx/>
              <a:latin typeface="Arial"/>
              <a:ea typeface="Arial Unicode MS"/>
            </a:endParaRPr>
          </a:p>
        </p:txBody>
      </p:sp>
      <p:sp>
        <p:nvSpPr>
          <p:cNvPr id="21" name="Text Placeholder 9">
            <a:extLst>
              <a:ext uri="{FF2B5EF4-FFF2-40B4-BE49-F238E27FC236}">
                <a16:creationId xmlns:a16="http://schemas.microsoft.com/office/drawing/2014/main" id="{23DE32A5-6181-4C51-AD5C-3F1A448478A1}"/>
              </a:ext>
            </a:extLst>
          </p:cNvPr>
          <p:cNvSpPr>
            <a:spLocks noGrp="1"/>
          </p:cNvSpPr>
          <p:nvPr userDrawn="1">
            <p:ph type="body" sz="quarter" idx="10" hasCustomPrompt="1"/>
          </p:nvPr>
        </p:nvSpPr>
        <p:spPr>
          <a:xfrm>
            <a:off x="309401" y="237909"/>
            <a:ext cx="4211799" cy="724247"/>
          </a:xfrm>
          <a:prstGeom prst="rect">
            <a:avLst/>
          </a:prstGeom>
        </p:spPr>
        <p:txBody>
          <a:bodyPr anchor="ctr"/>
          <a:lstStyle>
            <a:lvl1pPr marL="0" indent="0" algn="ctr">
              <a:buNone/>
              <a:defRPr sz="4000" b="0" baseline="0">
                <a:solidFill>
                  <a:schemeClr val="bg1"/>
                </a:solidFill>
                <a:latin typeface="+mj-lt"/>
                <a:cs typeface="Arial" pitchFamily="34" charset="0"/>
              </a:defRPr>
            </a:lvl1pPr>
          </a:lstStyle>
          <a:p>
            <a:pPr lvl="0"/>
            <a:r>
              <a:rPr lang="en-US" altLang="ko-KR"/>
              <a:t>BASIC LAYOUT</a:t>
            </a:r>
          </a:p>
        </p:txBody>
      </p:sp>
    </p:spTree>
    <p:extLst>
      <p:ext uri="{BB962C8B-B14F-4D97-AF65-F5344CB8AC3E}">
        <p14:creationId xmlns:p14="http://schemas.microsoft.com/office/powerpoint/2010/main" val="33783125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Encabezado de Sección">
    <p:spTree>
      <p:nvGrpSpPr>
        <p:cNvPr id="1" name=""/>
        <p:cNvGrpSpPr/>
        <p:nvPr/>
      </p:nvGrpSpPr>
      <p:grpSpPr>
        <a:xfrm>
          <a:off x="0" y="0"/>
          <a:ext cx="0" cy="0"/>
          <a:chOff x="0" y="0"/>
          <a:chExt cx="0" cy="0"/>
        </a:xfrm>
      </p:grpSpPr>
      <p:sp>
        <p:nvSpPr>
          <p:cNvPr id="4" name="Marcador de fecha 3"/>
          <p:cNvSpPr>
            <a:spLocks noGrp="1"/>
          </p:cNvSpPr>
          <p:nvPr>
            <p:ph type="dt" sz="half" idx="10"/>
          </p:nvPr>
        </p:nvSpPr>
        <p:spPr/>
        <p:txBody>
          <a:bodyPr/>
          <a:lstStyle/>
          <a:p>
            <a:fld id="{40771E8B-6CA5-40B2-8038-0E112F3DAC1C}" type="datetimeFigureOut">
              <a:rPr lang="es-ES" smtClean="0"/>
              <a:t>20/01/2023</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dirty="0"/>
          </a:p>
        </p:txBody>
      </p:sp>
      <p:pic>
        <p:nvPicPr>
          <p:cNvPr id="9" name="Imagen 6">
            <a:extLst>
              <a:ext uri="{FF2B5EF4-FFF2-40B4-BE49-F238E27FC236}">
                <a16:creationId xmlns:a16="http://schemas.microsoft.com/office/drawing/2014/main" id="{0D346A1E-4A2D-49DB-B587-F1D2899FECDF}"/>
              </a:ext>
            </a:extLst>
          </p:cNvPr>
          <p:cNvPicPr>
            <a:picLocks noChangeAspect="1"/>
          </p:cNvPicPr>
          <p:nvPr userDrawn="1"/>
        </p:nvPicPr>
        <p:blipFill>
          <a:blip r:embed="rId2"/>
          <a:stretch>
            <a:fillRect/>
          </a:stretch>
        </p:blipFill>
        <p:spPr>
          <a:xfrm>
            <a:off x="-3110" y="-1899"/>
            <a:ext cx="12213771" cy="6869574"/>
          </a:xfrm>
          <a:prstGeom prst="rect">
            <a:avLst/>
          </a:prstGeom>
        </p:spPr>
      </p:pic>
    </p:spTree>
    <p:extLst>
      <p:ext uri="{BB962C8B-B14F-4D97-AF65-F5344CB8AC3E}">
        <p14:creationId xmlns:p14="http://schemas.microsoft.com/office/powerpoint/2010/main" val="1623837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fecha 2"/>
          <p:cNvSpPr>
            <a:spLocks noGrp="1"/>
          </p:cNvSpPr>
          <p:nvPr>
            <p:ph type="dt" sz="half" idx="10"/>
          </p:nvPr>
        </p:nvSpPr>
        <p:spPr/>
        <p:txBody>
          <a:bodyPr/>
          <a:lstStyle/>
          <a:p>
            <a:fld id="{40771E8B-6CA5-40B2-8038-0E112F3DAC1C}" type="datetimeFigureOut">
              <a:rPr lang="es-ES" smtClean="0"/>
              <a:t>20/01/2023</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36306586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40771E8B-6CA5-40B2-8038-0E112F3DAC1C}" type="datetimeFigureOut">
              <a:rPr lang="es-ES" smtClean="0"/>
              <a:t>20/01/2023</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38360359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slideLayouts/slideLayout13.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17" Target="../media/image1.jpeg" Type="http://schemas.openxmlformats.org/officeDocument/2006/relationships/image" /><Relationship Id="rId2" Target="../slideLayouts/slideLayout2.xml" Type="http://schemas.openxmlformats.org/officeDocument/2006/relationships/slideLayout" /><Relationship Id="rId16" Target="../theme/theme1.xml" Type="http://schemas.openxmlformats.org/officeDocument/2006/relationships/theme"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5" Target="../slideLayouts/slideLayout1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 Id="rId14" Target="../slideLayouts/slideLayout14.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blipFill dpi="0" rotWithShape="1">
          <a:blip r:embed="rId17"/>
          <a:srcRect/>
          <a:stretch>
            <a:fillRect/>
          </a:stretch>
        </a:blip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anchor="ctr" bIns="45720" lIns="91440" rIns="91440" rtlCol="0" tIns="45720" vert="horz">
            <a:normAutofit/>
          </a:bodyPr>
          <a:lstStyle/>
          <a:p>
            <a:r>
              <a:rPr lang="es-ES"/>
              <a:t>Haga clic para modificar el estilo de título del patrón</a:t>
            </a:r>
          </a:p>
        </p:txBody>
      </p:sp>
      <p:sp>
        <p:nvSpPr>
          <p:cNvPr id="3" name="Marcador de texto 2"/>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40771E8B-6CA5-40B2-8038-0E112F3DAC1C}" type="datetimeFigureOut">
              <a:rPr lang="es-ES" smtClean="0"/>
              <a:t>20/01/2023</a:t>
            </a:fld>
            <a:endParaRPr lang="es-ES"/>
          </a:p>
        </p:txBody>
      </p:sp>
      <p:sp>
        <p:nvSpPr>
          <p:cNvPr id="5" name="Marcador de pie de página 4"/>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0F1556C4-DFC3-4611-A7CC-780699185E26}" type="slidenum">
              <a:rPr lang="es-ES" smtClean="0"/>
              <a:t>‹Nº›</a:t>
            </a:fld>
            <a:endParaRPr lang="es-ES"/>
          </a:p>
        </p:txBody>
      </p:sp>
    </p:spTree>
    <p:extLst>
      <p:ext uri="{BB962C8B-B14F-4D97-AF65-F5344CB8AC3E}">
        <p14:creationId xmlns:p14="http://schemas.microsoft.com/office/powerpoint/2010/main" val="2933118997"/>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l" defTabSz="914400" eaLnBrk="1" hangingPunct="1" latinLnBrk="0" rtl="0">
        <a:lnSpc>
          <a:spcPct val="90000"/>
        </a:lnSpc>
        <a:spcBef>
          <a:spcPct val="0"/>
        </a:spcBef>
        <a:buNone/>
        <a:defRPr kern="1200" sz="44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s-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2.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LISTAS</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William V. Paredes</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Codigo</a:t>
            </a:r>
          </a:p>
        </p:txBody>
      </p:sp>
      <p:sp>
        <p:nvSpPr>
          <p:cNvPr id="3" name="Content Placeholder 2"/>
          <p:cNvSpPr>
            <a:spLocks noGrp="1"/>
          </p:cNvSpPr>
          <p:nvPr>
            <p:ph idx="1"/>
          </p:nvPr>
        </p:nvSpPr>
        <p:spPr/>
        <p:txBody>
          <a:bodyPr/>
          <a:lstStyle/>
          <a:p>
            <a:pPr lvl="0" indent="0">
              <a:buNone/>
            </a:pPr>
            <a:r>
              <a:rPr>
                <a:solidFill>
                  <a:srgbClr val="003B4F"/>
                </a:solidFill>
                <a:latin typeface="Courier"/>
              </a:rPr>
              <a:t>subject1 &lt;- </a:t>
            </a:r>
            <a:r>
              <a:rPr>
                <a:solidFill>
                  <a:srgbClr val="4758AB"/>
                </a:solidFill>
                <a:latin typeface="Courier"/>
              </a:rPr>
              <a:t>list</a:t>
            </a:r>
            <a:r>
              <a:rPr>
                <a:solidFill>
                  <a:srgbClr val="003B4F"/>
                </a:solidFill>
                <a:latin typeface="Courier"/>
              </a:rPr>
              <a:t>(</a:t>
            </a:r>
            <a:r>
              <a:rPr>
                <a:solidFill>
                  <a:srgbClr val="657422"/>
                </a:solidFill>
                <a:latin typeface="Courier"/>
              </a:rPr>
              <a:t>fullname =</a:t>
            </a:r>
            <a:r>
              <a:rPr>
                <a:solidFill>
                  <a:srgbClr val="003B4F"/>
                </a:solidFill>
                <a:latin typeface="Courier"/>
              </a:rPr>
              <a:t> subject_name[</a:t>
            </a:r>
            <a:r>
              <a:rPr>
                <a:solidFill>
                  <a:srgbClr val="AD0000"/>
                </a:solidFill>
                <a:latin typeface="Courier"/>
              </a:rPr>
              <a:t>1</a:t>
            </a:r>
            <a:r>
              <a:rPr>
                <a:solidFill>
                  <a:srgbClr val="003B4F"/>
                </a:solidFill>
                <a:latin typeface="Courier"/>
              </a:rPr>
              <a:t>], </a:t>
            </a:r>
            <a:r>
              <a:rPr>
                <a:solidFill>
                  <a:srgbClr val="657422"/>
                </a:solidFill>
                <a:latin typeface="Courier"/>
              </a:rPr>
              <a:t>temperature =</a:t>
            </a:r>
            <a:r>
              <a:rPr>
                <a:solidFill>
                  <a:srgbClr val="003B4F"/>
                </a:solidFill>
                <a:latin typeface="Courier"/>
              </a:rPr>
              <a:t> temperature[</a:t>
            </a:r>
            <a:r>
              <a:rPr>
                <a:solidFill>
                  <a:srgbClr val="AD0000"/>
                </a:solidFill>
                <a:latin typeface="Courier"/>
              </a:rPr>
              <a:t>1</a:t>
            </a:r>
            <a:r>
              <a:rPr>
                <a:solidFill>
                  <a:srgbClr val="003B4F"/>
                </a:solidFill>
                <a:latin typeface="Courier"/>
              </a:rPr>
              <a:t>], </a:t>
            </a:r>
            <a:r>
              <a:rPr>
                <a:solidFill>
                  <a:srgbClr val="657422"/>
                </a:solidFill>
                <a:latin typeface="Courier"/>
              </a:rPr>
              <a:t>flu_status =</a:t>
            </a:r>
            <a:r>
              <a:rPr>
                <a:solidFill>
                  <a:srgbClr val="003B4F"/>
                </a:solidFill>
                <a:latin typeface="Courier"/>
              </a:rPr>
              <a:t> flu_status[</a:t>
            </a:r>
            <a:r>
              <a:rPr>
                <a:solidFill>
                  <a:srgbClr val="AD0000"/>
                </a:solidFill>
                <a:latin typeface="Courier"/>
              </a:rPr>
              <a:t>1</a:t>
            </a:r>
            <a:r>
              <a:rPr>
                <a:solidFill>
                  <a:srgbClr val="003B4F"/>
                </a:solidFill>
                <a:latin typeface="Courier"/>
              </a:rPr>
              <a:t>],</a:t>
            </a:r>
            <a:r>
              <a:rPr>
                <a:solidFill>
                  <a:srgbClr val="657422"/>
                </a:solidFill>
                <a:latin typeface="Courier"/>
              </a:rPr>
              <a:t>gender =</a:t>
            </a:r>
            <a:r>
              <a:rPr>
                <a:solidFill>
                  <a:srgbClr val="003B4F"/>
                </a:solidFill>
                <a:latin typeface="Courier"/>
              </a:rPr>
              <a:t> gender[</a:t>
            </a:r>
            <a:r>
              <a:rPr>
                <a:solidFill>
                  <a:srgbClr val="AD0000"/>
                </a:solidFill>
                <a:latin typeface="Courier"/>
              </a:rPr>
              <a:t>1</a:t>
            </a:r>
            <a:r>
              <a:rPr>
                <a:solidFill>
                  <a:srgbClr val="003B4F"/>
                </a:solidFill>
                <a:latin typeface="Courier"/>
              </a:rPr>
              <a:t>],</a:t>
            </a:r>
            <a:r>
              <a:rPr>
                <a:solidFill>
                  <a:srgbClr val="657422"/>
                </a:solidFill>
                <a:latin typeface="Courier"/>
              </a:rPr>
              <a:t>blood =</a:t>
            </a:r>
            <a:r>
              <a:rPr>
                <a:solidFill>
                  <a:srgbClr val="003B4F"/>
                </a:solidFill>
                <a:latin typeface="Courier"/>
              </a:rPr>
              <a:t> blood[</a:t>
            </a:r>
            <a:r>
              <a:rPr>
                <a:solidFill>
                  <a:srgbClr val="AD0000"/>
                </a:solidFill>
                <a:latin typeface="Courier"/>
              </a:rPr>
              <a:t>1</a:t>
            </a:r>
            <a:r>
              <a:rPr>
                <a:solidFill>
                  <a:srgbClr val="003B4F"/>
                </a:solidFill>
                <a:latin typeface="Courier"/>
              </a:rPr>
              <a:t>], </a:t>
            </a:r>
            <a:r>
              <a:rPr>
                <a:solidFill>
                  <a:srgbClr val="657422"/>
                </a:solidFill>
                <a:latin typeface="Courier"/>
              </a:rPr>
              <a:t>symptoms =</a:t>
            </a:r>
            <a:r>
              <a:rPr>
                <a:solidFill>
                  <a:srgbClr val="003B4F"/>
                </a:solidFill>
                <a:latin typeface="Courier"/>
              </a:rPr>
              <a:t> symptoms[</a:t>
            </a:r>
            <a:r>
              <a:rPr>
                <a:solidFill>
                  <a:srgbClr val="AD0000"/>
                </a:solidFill>
                <a:latin typeface="Courier"/>
              </a:rPr>
              <a:t>1</a:t>
            </a:r>
            <a:r>
              <a:rPr>
                <a:solidFill>
                  <a:srgbClr val="003B4F"/>
                </a:solidFill>
                <a:latin typeface="Courier"/>
              </a:rPr>
              <a: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Llamando al objeto</a:t>
            </a:r>
          </a:p>
        </p:txBody>
      </p:sp>
      <p:sp>
        <p:nvSpPr>
          <p:cNvPr id="3" name="Content Placeholder 2"/>
          <p:cNvSpPr>
            <a:spLocks noGrp="1"/>
          </p:cNvSpPr>
          <p:nvPr>
            <p:ph idx="1"/>
          </p:nvPr>
        </p:nvSpPr>
        <p:spPr/>
        <p:txBody>
          <a:bodyPr/>
          <a:lstStyle/>
          <a:p>
            <a:pPr lvl="0" indent="0">
              <a:buNone/>
            </a:pPr>
            <a:r>
              <a:rPr>
                <a:solidFill>
                  <a:srgbClr val="003B4F"/>
                </a:solidFill>
                <a:latin typeface="Courier"/>
              </a:rPr>
              <a:t>subject1</a:t>
            </a:r>
          </a:p>
          <a:p>
            <a:pPr lvl="0" indent="0">
              <a:buNone/>
            </a:pPr>
            <a:r>
              <a:rPr>
                <a:latin typeface="Courier"/>
              </a:rPr>
              <a:t>$fullname
[1] "John Doe"
$temperature
[1] 98.1
$flu_status
[1] FALSE
$gender
[1] MALE
Levels: FEMALE MALE
$blood
[1] O
Levels: A B AB O
$symptoms
[1] SEVERE
Levels: MILD &lt; MODERATE &lt; SEVERE</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Para tener en cuenta</a:t>
            </a:r>
          </a:p>
        </p:txBody>
      </p:sp>
      <p:sp>
        <p:nvSpPr>
          <p:cNvPr id="3" name="Content Placeholder 2"/>
          <p:cNvSpPr>
            <a:spLocks noGrp="1"/>
          </p:cNvSpPr>
          <p:nvPr>
            <p:ph idx="1"/>
          </p:nvPr>
        </p:nvSpPr>
        <p:spPr/>
        <p:txBody>
          <a:bodyPr/>
          <a:lstStyle/>
          <a:p>
            <a:pPr lvl="0" indent="0" marL="0">
              <a:buNone/>
            </a:pPr>
            <a:r>
              <a:rPr/>
              <a:t>Que los valores están etiquetados con los nombres que especificamos en el comando anterior. Sin embargo, todavía se puede acceder a una lista utilizando métodos similares a un vector. Para acceder al valor de temperatura, use el siguiente comando:</a:t>
            </a:r>
          </a:p>
          <a:p>
            <a:pPr lvl="0" indent="0">
              <a:buNone/>
            </a:pPr>
            <a:r>
              <a:rPr>
                <a:solidFill>
                  <a:srgbClr val="003B4F"/>
                </a:solidFill>
                <a:latin typeface="Courier"/>
              </a:rPr>
              <a:t>subject1[</a:t>
            </a:r>
            <a:r>
              <a:rPr>
                <a:solidFill>
                  <a:srgbClr val="AD0000"/>
                </a:solidFill>
                <a:latin typeface="Courier"/>
              </a:rPr>
              <a:t>2</a:t>
            </a:r>
            <a:r>
              <a:rPr>
                <a:solidFill>
                  <a:srgbClr val="003B4F"/>
                </a:solidFill>
                <a:latin typeface="Courier"/>
              </a:rPr>
              <a:t>]</a:t>
            </a:r>
          </a:p>
          <a:p>
            <a:pPr lvl="0" indent="0">
              <a:buNone/>
            </a:pPr>
            <a:r>
              <a:rPr>
                <a:latin typeface="Courier"/>
              </a:rPr>
              <a:t>$temperature
[1] 98.1</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Operador [[]]</a:t>
            </a:r>
          </a:p>
        </p:txBody>
      </p:sp>
      <p:sp>
        <p:nvSpPr>
          <p:cNvPr id="3" name="Content Placeholder 2"/>
          <p:cNvSpPr>
            <a:spLocks noGrp="1"/>
          </p:cNvSpPr>
          <p:nvPr>
            <p:ph idx="1"/>
          </p:nvPr>
        </p:nvSpPr>
        <p:spPr/>
        <p:txBody>
          <a:bodyPr/>
          <a:lstStyle/>
          <a:p>
            <a:pPr lvl="0" indent="0" marL="0">
              <a:buNone/>
            </a:pPr>
            <a:r>
              <a:rPr/>
              <a:t>El resultado de usar operadores de estilo vectorial en un objeto de lista es otro objeto de lista, que es un subconjunto de la lista original. Por ejemplo, el código anterior devolvió una lista con un solo componente de temperatura. Para devolver un solo elemento de la lista en su tipo de datos nativo, use corchetes dobles ([[y]]) cuando intente seleccionar el componente de la lista.</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Ejemplo</a:t>
            </a:r>
          </a:p>
        </p:txBody>
      </p:sp>
      <p:sp>
        <p:nvSpPr>
          <p:cNvPr id="3" name="Content Placeholder 2"/>
          <p:cNvSpPr>
            <a:spLocks noGrp="1"/>
          </p:cNvSpPr>
          <p:nvPr>
            <p:ph idx="1"/>
          </p:nvPr>
        </p:nvSpPr>
        <p:spPr/>
        <p:txBody>
          <a:bodyPr/>
          <a:lstStyle/>
          <a:p>
            <a:pPr lvl="0" indent="0" marL="0">
              <a:buNone/>
            </a:pPr>
            <a:r>
              <a:rPr/>
              <a:t>Lo siguiente devuelve un vector numérico de longitud uno:</a:t>
            </a:r>
          </a:p>
          <a:p>
            <a:pPr lvl="0" indent="0">
              <a:buNone/>
            </a:pPr>
            <a:r>
              <a:rPr>
                <a:solidFill>
                  <a:srgbClr val="003B4F"/>
                </a:solidFill>
                <a:latin typeface="Courier"/>
              </a:rPr>
              <a:t>subject1[[</a:t>
            </a:r>
            <a:r>
              <a:rPr>
                <a:solidFill>
                  <a:srgbClr val="AD0000"/>
                </a:solidFill>
                <a:latin typeface="Courier"/>
              </a:rPr>
              <a:t>2</a:t>
            </a:r>
            <a:r>
              <a:rPr>
                <a:solidFill>
                  <a:srgbClr val="003B4F"/>
                </a:solidFill>
                <a:latin typeface="Courier"/>
              </a:rPr>
              <a:t>]]</a:t>
            </a:r>
          </a:p>
          <a:p>
            <a:pPr lvl="0" indent="0">
              <a:buNone/>
            </a:pPr>
            <a:r>
              <a:rPr>
                <a:latin typeface="Courier"/>
              </a:rPr>
              <a:t>[1] 98.1</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Operador $</a:t>
            </a:r>
          </a:p>
        </p:txBody>
      </p:sp>
      <p:sp>
        <p:nvSpPr>
          <p:cNvPr id="3" name="Content Placeholder 2"/>
          <p:cNvSpPr>
            <a:spLocks noGrp="1"/>
          </p:cNvSpPr>
          <p:nvPr>
            <p:ph idx="1"/>
          </p:nvPr>
        </p:nvSpPr>
        <p:spPr/>
        <p:txBody>
          <a:bodyPr/>
          <a:lstStyle/>
          <a:p>
            <a:pPr lvl="0" indent="0" marL="0">
              <a:buNone/>
            </a:pPr>
            <a:r>
              <a:rPr/>
              <a:t>Para mayor claridad, a menudo es más fácil acceder a los componentes de la lista directamente, agregando $ y el nombre del valor al nombre del componente de la lista, de la siguiente manera:</a:t>
            </a:r>
          </a:p>
          <a:p>
            <a:pPr lvl="0" indent="0">
              <a:buNone/>
            </a:pPr>
            <a:r>
              <a:rPr>
                <a:solidFill>
                  <a:srgbClr val="003B4F"/>
                </a:solidFill>
                <a:latin typeface="Courier"/>
              </a:rPr>
              <a:t>subject1</a:t>
            </a:r>
            <a:r>
              <a:rPr>
                <a:solidFill>
                  <a:srgbClr val="5E5E5E"/>
                </a:solidFill>
                <a:latin typeface="Courier"/>
              </a:rPr>
              <a:t>$</a:t>
            </a:r>
            <a:r>
              <a:rPr>
                <a:solidFill>
                  <a:srgbClr val="003B4F"/>
                </a:solidFill>
                <a:latin typeface="Courier"/>
              </a:rPr>
              <a:t>temperature</a:t>
            </a:r>
          </a:p>
          <a:p>
            <a:pPr lvl="0" indent="0">
              <a:buNone/>
            </a:pPr>
            <a:r>
              <a:rPr>
                <a:latin typeface="Courier"/>
              </a:rPr>
              <a:t>[1] 98.1</a:t>
            </a:r>
          </a:p>
          <a:p>
            <a:pPr lvl="0" indent="0" marL="0">
              <a:buNone/>
            </a:pPr>
            <a:r>
              <a:rPr/>
              <a:t>Al igual que la notación de doble corchete, esto devuelve el componente de lista en su tipo de datos nativos (en este caso, un vector numérico de longitud uno).</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Acceso al Valor por Nombre</a:t>
            </a:r>
          </a:p>
        </p:txBody>
      </p:sp>
      <p:sp>
        <p:nvSpPr>
          <p:cNvPr id="3" name="Content Placeholder 2"/>
          <p:cNvSpPr>
            <a:spLocks noGrp="1"/>
          </p:cNvSpPr>
          <p:nvPr>
            <p:ph idx="1"/>
          </p:nvPr>
        </p:nvSpPr>
        <p:spPr/>
        <p:txBody>
          <a:bodyPr/>
          <a:lstStyle/>
          <a:p>
            <a:pPr lvl="0" indent="0" marL="0">
              <a:buNone/>
            </a:pPr>
            <a:r>
              <a:rPr/>
              <a:t>El acceso al valor por nombre también garantiza que se recupere el elemento correcto, incluso si el orden de los elementos de la lista se modifica más adelante. Es posible obtener varios elementos en una lista especificando un vector de nombres. Lo siguiente devuelve un subconjunto de la lista del sujeto 1, que contiene solo los componentes de temperatura y estado de la gripe:</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Codigo</a:t>
            </a:r>
          </a:p>
        </p:txBody>
      </p:sp>
      <p:sp>
        <p:nvSpPr>
          <p:cNvPr id="3" name="Content Placeholder 2"/>
          <p:cNvSpPr>
            <a:spLocks noGrp="1"/>
          </p:cNvSpPr>
          <p:nvPr>
            <p:ph idx="1"/>
          </p:nvPr>
        </p:nvSpPr>
        <p:spPr/>
        <p:txBody>
          <a:bodyPr/>
          <a:lstStyle/>
          <a:p>
            <a:pPr lvl="0" indent="0">
              <a:buNone/>
            </a:pPr>
            <a:r>
              <a:rPr>
                <a:solidFill>
                  <a:srgbClr val="003B4F"/>
                </a:solidFill>
                <a:latin typeface="Courier"/>
              </a:rPr>
              <a:t>subject1[</a:t>
            </a:r>
            <a:r>
              <a:rPr>
                <a:solidFill>
                  <a:srgbClr val="4758AB"/>
                </a:solidFill>
                <a:latin typeface="Courier"/>
              </a:rPr>
              <a:t>c</a:t>
            </a:r>
            <a:r>
              <a:rPr>
                <a:solidFill>
                  <a:srgbClr val="003B4F"/>
                </a:solidFill>
                <a:latin typeface="Courier"/>
              </a:rPr>
              <a:t>(</a:t>
            </a:r>
            <a:r>
              <a:rPr>
                <a:solidFill>
                  <a:srgbClr val="20794D"/>
                </a:solidFill>
                <a:latin typeface="Courier"/>
              </a:rPr>
              <a:t>"temperature"</a:t>
            </a:r>
            <a:r>
              <a:rPr>
                <a:solidFill>
                  <a:srgbClr val="003B4F"/>
                </a:solidFill>
                <a:latin typeface="Courier"/>
              </a:rPr>
              <a:t>, </a:t>
            </a:r>
            <a:r>
              <a:rPr>
                <a:solidFill>
                  <a:srgbClr val="20794D"/>
                </a:solidFill>
                <a:latin typeface="Courier"/>
              </a:rPr>
              <a:t>"flu_status"</a:t>
            </a:r>
            <a:r>
              <a:rPr>
                <a:solidFill>
                  <a:srgbClr val="003B4F"/>
                </a:solidFill>
                <a:latin typeface="Courier"/>
              </a:rPr>
              <a:t>)]</a:t>
            </a:r>
          </a:p>
          <a:p>
            <a:pPr lvl="0" indent="0">
              <a:buNone/>
            </a:pPr>
            <a:r>
              <a:rPr>
                <a:latin typeface="Courier"/>
              </a:rPr>
              <a:t>$temperature
[1] 98.1
$flu_status
[1] FALSE</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Conclusión</a:t>
            </a:r>
          </a:p>
        </p:txBody>
      </p:sp>
      <p:sp>
        <p:nvSpPr>
          <p:cNvPr id="3" name="Content Placeholder 2"/>
          <p:cNvSpPr>
            <a:spLocks noGrp="1"/>
          </p:cNvSpPr>
          <p:nvPr>
            <p:ph idx="1"/>
          </p:nvPr>
        </p:nvSpPr>
        <p:spPr/>
        <p:txBody>
          <a:bodyPr/>
          <a:lstStyle/>
          <a:p>
            <a:pPr lvl="0" indent="0" marL="0">
              <a:buNone/>
            </a:pPr>
            <a:r>
              <a:rPr/>
              <a:t>Conjuntos de datos completos se podrían construir utilizando listas y listas de listas. Por ejemplo, podría considerar crear una lista subject2 y subject3, y combinarlas en un solo objeto de lista llamado pt_data. Sin embargo, la construcción de un conjunto de datos de esta manera es lo suficientemente común como para que R proporcione una estructura de datos especializada específicamente para esta tarea, los cuales veremos más adelante.</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Gracias</a:t>
            </a:r>
          </a:p>
        </p:txBody>
      </p:sp>
      <p:pic>
        <p:nvPicPr>
          <p:cNvPr descr="imagen/Estructuras_Datos.png" id="0" name="Picture 1"/>
          <p:cNvPicPr>
            <a:picLocks noGrp="1" noChangeAspect="1"/>
          </p:cNvPicPr>
          <p:nvPr/>
        </p:nvPicPr>
        <p:blipFill>
          <a:blip r:embed="rId2"/>
          <a:stretch>
            <a:fillRect/>
          </a:stretch>
        </p:blipFill>
        <p:spPr bwMode="auto">
          <a:xfrm>
            <a:off x="2908300" y="1816100"/>
            <a:ext cx="6388100" cy="43434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¿Qué es una Lista?</a:t>
            </a:r>
          </a:p>
        </p:txBody>
      </p:sp>
      <p:sp>
        <p:nvSpPr>
          <p:cNvPr id="3" name="Content Placeholder 2"/>
          <p:cNvSpPr>
            <a:spLocks noGrp="1"/>
          </p:cNvSpPr>
          <p:nvPr>
            <p:ph idx="1"/>
          </p:nvPr>
        </p:nvSpPr>
        <p:spPr/>
        <p:txBody>
          <a:bodyPr/>
          <a:lstStyle/>
          <a:p>
            <a:pPr lvl="0" indent="0" marL="0">
              <a:buNone/>
            </a:pPr>
            <a:r>
              <a:rPr/>
              <a:t>Una lista es una estructura de datos, muy parecida a un vector, en el sentido de que se utiliza para almacenar un conjunto ordenado de elementos. Sin embargo, cuando un vector requiere que todos sus elementos sean del mismo tipo, una lista permite recopilar diferentes tipos de elementos. Debido a esta flexibilidad, las listas se utilizan a menudo para almacenar diversos tipos de datos de entrada y salida y conjuntos de parámetros de configuración para modelos de aprendizaje automático.</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Estructura</a:t>
            </a:r>
          </a:p>
        </p:txBody>
      </p:sp>
      <p:pic>
        <p:nvPicPr>
          <p:cNvPr descr="imagen/r-lists.png" id="0" name="Picture 1"/>
          <p:cNvPicPr>
            <a:picLocks noGrp="1" noChangeAspect="1"/>
          </p:cNvPicPr>
          <p:nvPr/>
        </p:nvPicPr>
        <p:blipFill>
          <a:blip r:embed="rId2"/>
          <a:stretch>
            <a:fillRect/>
          </a:stretch>
        </p:blipFill>
        <p:spPr bwMode="auto">
          <a:xfrm>
            <a:off x="3492500" y="1816100"/>
            <a:ext cx="5219700" cy="4343400"/>
          </a:xfrm>
          <a:prstGeom prst="rect">
            <a:avLst/>
          </a:prstGeom>
          <a:noFill/>
          <a:ln w="9525">
            <a:noFill/>
            <a:headEnd/>
            <a:tailEnd/>
          </a:ln>
        </p:spPr>
      </p:pic>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Ilustrando</a:t>
            </a:r>
          </a:p>
        </p:txBody>
      </p:sp>
      <p:sp>
        <p:nvSpPr>
          <p:cNvPr id="3" name="Content Placeholder 2"/>
          <p:cNvSpPr>
            <a:spLocks noGrp="1"/>
          </p:cNvSpPr>
          <p:nvPr>
            <p:ph idx="1"/>
          </p:nvPr>
        </p:nvSpPr>
        <p:spPr/>
        <p:txBody>
          <a:bodyPr/>
          <a:lstStyle/>
          <a:p>
            <a:pPr lvl="0" indent="0" marL="0">
              <a:buNone/>
            </a:pPr>
            <a:r>
              <a:rPr/>
              <a:t>Para ilustrar listas, considere el conjunto de datos de pacientes médicos que hemos estado construyendo con los datos de tres pacientes almacenados en seis vectores. Si queremos mostrar todos los datos en John Doe (sujeto 1), deberíamos ingresar cinco comandos en R:</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Ingresemos los 6 vectores.</a:t>
            </a:r>
          </a:p>
        </p:txBody>
      </p:sp>
      <p:sp>
        <p:nvSpPr>
          <p:cNvPr id="3" name="Content Placeholder 2"/>
          <p:cNvSpPr>
            <a:spLocks noGrp="1"/>
          </p:cNvSpPr>
          <p:nvPr>
            <p:ph idx="1"/>
          </p:nvPr>
        </p:nvSpPr>
        <p:spPr/>
        <p:txBody>
          <a:bodyPr/>
          <a:lstStyle/>
          <a:p>
            <a:pPr lvl="0" indent="0">
              <a:buNone/>
            </a:pPr>
            <a:r>
              <a:rPr>
                <a:solidFill>
                  <a:srgbClr val="003B4F"/>
                </a:solidFill>
                <a:latin typeface="Courier"/>
              </a:rPr>
              <a:t>subject_name &lt;- </a:t>
            </a:r>
            <a:r>
              <a:rPr>
                <a:solidFill>
                  <a:srgbClr val="4758AB"/>
                </a:solidFill>
                <a:latin typeface="Courier"/>
              </a:rPr>
              <a:t>c</a:t>
            </a:r>
            <a:r>
              <a:rPr>
                <a:solidFill>
                  <a:srgbClr val="003B4F"/>
                </a:solidFill>
                <a:latin typeface="Courier"/>
              </a:rPr>
              <a:t>(</a:t>
            </a:r>
            <a:r>
              <a:rPr>
                <a:solidFill>
                  <a:srgbClr val="20794D"/>
                </a:solidFill>
                <a:latin typeface="Courier"/>
              </a:rPr>
              <a:t>"John Doe"</a:t>
            </a:r>
            <a:r>
              <a:rPr>
                <a:solidFill>
                  <a:srgbClr val="003B4F"/>
                </a:solidFill>
                <a:latin typeface="Courier"/>
              </a:rPr>
              <a:t>, </a:t>
            </a:r>
            <a:r>
              <a:rPr>
                <a:solidFill>
                  <a:srgbClr val="20794D"/>
                </a:solidFill>
                <a:latin typeface="Courier"/>
              </a:rPr>
              <a:t>"Jane Doe"</a:t>
            </a:r>
            <a:r>
              <a:rPr>
                <a:solidFill>
                  <a:srgbClr val="003B4F"/>
                </a:solidFill>
                <a:latin typeface="Courier"/>
              </a:rPr>
              <a:t>, </a:t>
            </a:r>
            <a:r>
              <a:rPr>
                <a:solidFill>
                  <a:srgbClr val="20794D"/>
                </a:solidFill>
                <a:latin typeface="Courier"/>
              </a:rPr>
              <a:t>"Steve Graves"</a:t>
            </a:r>
            <a:r>
              <a:rPr>
                <a:solidFill>
                  <a:srgbClr val="003B4F"/>
                </a:solidFill>
                <a:latin typeface="Courier"/>
              </a:rPr>
              <a:t>)</a:t>
            </a:r>
            <a:br/>
            <a:r>
              <a:rPr>
                <a:solidFill>
                  <a:srgbClr val="003B4F"/>
                </a:solidFill>
                <a:latin typeface="Courier"/>
              </a:rPr>
              <a:t>temperature &lt;- </a:t>
            </a:r>
            <a:r>
              <a:rPr>
                <a:solidFill>
                  <a:srgbClr val="4758AB"/>
                </a:solidFill>
                <a:latin typeface="Courier"/>
              </a:rPr>
              <a:t>c</a:t>
            </a:r>
            <a:r>
              <a:rPr>
                <a:solidFill>
                  <a:srgbClr val="003B4F"/>
                </a:solidFill>
                <a:latin typeface="Courier"/>
              </a:rPr>
              <a:t>(</a:t>
            </a:r>
            <a:r>
              <a:rPr>
                <a:solidFill>
                  <a:srgbClr val="AD0000"/>
                </a:solidFill>
                <a:latin typeface="Courier"/>
              </a:rPr>
              <a:t>98.1</a:t>
            </a:r>
            <a:r>
              <a:rPr>
                <a:solidFill>
                  <a:srgbClr val="003B4F"/>
                </a:solidFill>
                <a:latin typeface="Courier"/>
              </a:rPr>
              <a:t>, </a:t>
            </a:r>
            <a:r>
              <a:rPr>
                <a:solidFill>
                  <a:srgbClr val="AD0000"/>
                </a:solidFill>
                <a:latin typeface="Courier"/>
              </a:rPr>
              <a:t>98.6</a:t>
            </a:r>
            <a:r>
              <a:rPr>
                <a:solidFill>
                  <a:srgbClr val="003B4F"/>
                </a:solidFill>
                <a:latin typeface="Courier"/>
              </a:rPr>
              <a:t>, </a:t>
            </a:r>
            <a:r>
              <a:rPr>
                <a:solidFill>
                  <a:srgbClr val="AD0000"/>
                </a:solidFill>
                <a:latin typeface="Courier"/>
              </a:rPr>
              <a:t>101.4</a:t>
            </a:r>
            <a:r>
              <a:rPr>
                <a:solidFill>
                  <a:srgbClr val="003B4F"/>
                </a:solidFill>
                <a:latin typeface="Courier"/>
              </a:rPr>
              <a:t>)</a:t>
            </a:r>
            <a:br/>
            <a:r>
              <a:rPr>
                <a:solidFill>
                  <a:srgbClr val="003B4F"/>
                </a:solidFill>
                <a:latin typeface="Courier"/>
              </a:rPr>
              <a:t>flu_status &lt;- </a:t>
            </a:r>
            <a:r>
              <a:rPr>
                <a:solidFill>
                  <a:srgbClr val="4758AB"/>
                </a:solidFill>
                <a:latin typeface="Courier"/>
              </a:rPr>
              <a:t>c</a:t>
            </a:r>
            <a:r>
              <a:rPr>
                <a:solidFill>
                  <a:srgbClr val="003B4F"/>
                </a:solidFill>
                <a:latin typeface="Courier"/>
              </a:rPr>
              <a:t>(</a:t>
            </a:r>
            <a:r>
              <a:rPr>
                <a:solidFill>
                  <a:srgbClr val="8F5902"/>
                </a:solidFill>
                <a:latin typeface="Courier"/>
              </a:rPr>
              <a:t>FALSE</a:t>
            </a:r>
            <a:r>
              <a:rPr>
                <a:solidFill>
                  <a:srgbClr val="003B4F"/>
                </a:solidFill>
                <a:latin typeface="Courier"/>
              </a:rPr>
              <a:t>, </a:t>
            </a:r>
            <a:r>
              <a:rPr>
                <a:solidFill>
                  <a:srgbClr val="8F5902"/>
                </a:solidFill>
                <a:latin typeface="Courier"/>
              </a:rPr>
              <a:t>FALSE</a:t>
            </a:r>
            <a:r>
              <a:rPr>
                <a:solidFill>
                  <a:srgbClr val="003B4F"/>
                </a:solidFill>
                <a:latin typeface="Courier"/>
              </a:rPr>
              <a:t>, </a:t>
            </a:r>
            <a:r>
              <a:rPr>
                <a:solidFill>
                  <a:srgbClr val="8F5902"/>
                </a:solidFill>
                <a:latin typeface="Courier"/>
              </a:rPr>
              <a:t>TRUE</a:t>
            </a:r>
            <a:r>
              <a:rPr>
                <a:solidFill>
                  <a:srgbClr val="003B4F"/>
                </a:solidFill>
                <a:latin typeface="Courier"/>
              </a:rPr>
              <a:t>)</a:t>
            </a:r>
            <a:br/>
            <a:r>
              <a:rPr>
                <a:solidFill>
                  <a:srgbClr val="003B4F"/>
                </a:solidFill>
                <a:latin typeface="Courier"/>
              </a:rPr>
              <a:t>gender &lt;- </a:t>
            </a:r>
            <a:r>
              <a:rPr>
                <a:solidFill>
                  <a:srgbClr val="4758AB"/>
                </a:solidFill>
                <a:latin typeface="Courier"/>
              </a:rPr>
              <a:t>factor</a:t>
            </a:r>
            <a:r>
              <a:rPr>
                <a:solidFill>
                  <a:srgbClr val="003B4F"/>
                </a:solidFill>
                <a:latin typeface="Courier"/>
              </a:rPr>
              <a:t>(</a:t>
            </a:r>
            <a:r>
              <a:rPr>
                <a:solidFill>
                  <a:srgbClr val="4758AB"/>
                </a:solidFill>
                <a:latin typeface="Courier"/>
              </a:rPr>
              <a:t>c</a:t>
            </a:r>
            <a:r>
              <a:rPr>
                <a:solidFill>
                  <a:srgbClr val="003B4F"/>
                </a:solidFill>
                <a:latin typeface="Courier"/>
              </a:rPr>
              <a:t>(</a:t>
            </a:r>
            <a:r>
              <a:rPr>
                <a:solidFill>
                  <a:srgbClr val="20794D"/>
                </a:solidFill>
                <a:latin typeface="Courier"/>
              </a:rPr>
              <a:t>"MALE"</a:t>
            </a:r>
            <a:r>
              <a:rPr>
                <a:solidFill>
                  <a:srgbClr val="003B4F"/>
                </a:solidFill>
                <a:latin typeface="Courier"/>
              </a:rPr>
              <a:t>, </a:t>
            </a:r>
            <a:r>
              <a:rPr>
                <a:solidFill>
                  <a:srgbClr val="20794D"/>
                </a:solidFill>
                <a:latin typeface="Courier"/>
              </a:rPr>
              <a:t>"FEMALE"</a:t>
            </a:r>
            <a:r>
              <a:rPr>
                <a:solidFill>
                  <a:srgbClr val="003B4F"/>
                </a:solidFill>
                <a:latin typeface="Courier"/>
              </a:rPr>
              <a:t>, </a:t>
            </a:r>
            <a:r>
              <a:rPr>
                <a:solidFill>
                  <a:srgbClr val="20794D"/>
                </a:solidFill>
                <a:latin typeface="Courier"/>
              </a:rPr>
              <a:t>"MALE"</a:t>
            </a:r>
            <a:r>
              <a:rPr>
                <a:solidFill>
                  <a:srgbClr val="003B4F"/>
                </a:solidFill>
                <a:latin typeface="Courier"/>
              </a:rPr>
              <a:t>))</a:t>
            </a:r>
            <a:br/>
            <a:r>
              <a:rPr>
                <a:solidFill>
                  <a:srgbClr val="003B4F"/>
                </a:solidFill>
                <a:latin typeface="Courier"/>
              </a:rPr>
              <a:t>blood &lt;- </a:t>
            </a:r>
            <a:r>
              <a:rPr>
                <a:solidFill>
                  <a:srgbClr val="4758AB"/>
                </a:solidFill>
                <a:latin typeface="Courier"/>
              </a:rPr>
              <a:t>factor</a:t>
            </a:r>
            <a:r>
              <a:rPr>
                <a:solidFill>
                  <a:srgbClr val="003B4F"/>
                </a:solidFill>
                <a:latin typeface="Courier"/>
              </a:rPr>
              <a:t>(</a:t>
            </a:r>
            <a:r>
              <a:rPr>
                <a:solidFill>
                  <a:srgbClr val="4758AB"/>
                </a:solidFill>
                <a:latin typeface="Courier"/>
              </a:rPr>
              <a:t>c</a:t>
            </a:r>
            <a:r>
              <a:rPr>
                <a:solidFill>
                  <a:srgbClr val="003B4F"/>
                </a:solidFill>
                <a:latin typeface="Courier"/>
              </a:rPr>
              <a:t>(</a:t>
            </a:r>
            <a:r>
              <a:rPr>
                <a:solidFill>
                  <a:srgbClr val="20794D"/>
                </a:solidFill>
                <a:latin typeface="Courier"/>
              </a:rPr>
              <a:t>"O"</a:t>
            </a:r>
            <a:r>
              <a:rPr>
                <a:solidFill>
                  <a:srgbClr val="003B4F"/>
                </a:solidFill>
                <a:latin typeface="Courier"/>
              </a:rPr>
              <a:t>, </a:t>
            </a:r>
            <a:r>
              <a:rPr>
                <a:solidFill>
                  <a:srgbClr val="20794D"/>
                </a:solidFill>
                <a:latin typeface="Courier"/>
              </a:rPr>
              <a:t>"AB"</a:t>
            </a:r>
            <a:r>
              <a:rPr>
                <a:solidFill>
                  <a:srgbClr val="003B4F"/>
                </a:solidFill>
                <a:latin typeface="Courier"/>
              </a:rPr>
              <a:t>, </a:t>
            </a:r>
            <a:r>
              <a:rPr>
                <a:solidFill>
                  <a:srgbClr val="20794D"/>
                </a:solidFill>
                <a:latin typeface="Courier"/>
              </a:rPr>
              <a:t>"A"</a:t>
            </a:r>
            <a:r>
              <a:rPr>
                <a:solidFill>
                  <a:srgbClr val="003B4F"/>
                </a:solidFill>
                <a:latin typeface="Courier"/>
              </a:rPr>
              <a:t>), </a:t>
            </a:r>
            <a:r>
              <a:rPr>
                <a:solidFill>
                  <a:srgbClr val="657422"/>
                </a:solidFill>
                <a:latin typeface="Courier"/>
              </a:rPr>
              <a:t>levels =</a:t>
            </a:r>
            <a:r>
              <a:rPr>
                <a:solidFill>
                  <a:srgbClr val="003B4F"/>
                </a:solidFill>
                <a:latin typeface="Courier"/>
              </a:rPr>
              <a:t> </a:t>
            </a:r>
            <a:r>
              <a:rPr>
                <a:solidFill>
                  <a:srgbClr val="4758AB"/>
                </a:solidFill>
                <a:latin typeface="Courier"/>
              </a:rPr>
              <a:t>c</a:t>
            </a:r>
            <a:r>
              <a:rPr>
                <a:solidFill>
                  <a:srgbClr val="003B4F"/>
                </a:solidFill>
                <a:latin typeface="Courier"/>
              </a:rPr>
              <a:t>(</a:t>
            </a:r>
            <a:r>
              <a:rPr>
                <a:solidFill>
                  <a:srgbClr val="20794D"/>
                </a:solidFill>
                <a:latin typeface="Courier"/>
              </a:rPr>
              <a:t>"A"</a:t>
            </a:r>
            <a:r>
              <a:rPr>
                <a:solidFill>
                  <a:srgbClr val="003B4F"/>
                </a:solidFill>
                <a:latin typeface="Courier"/>
              </a:rPr>
              <a:t>, </a:t>
            </a:r>
            <a:r>
              <a:rPr>
                <a:solidFill>
                  <a:srgbClr val="20794D"/>
                </a:solidFill>
                <a:latin typeface="Courier"/>
              </a:rPr>
              <a:t>"B"</a:t>
            </a:r>
            <a:r>
              <a:rPr>
                <a:solidFill>
                  <a:srgbClr val="003B4F"/>
                </a:solidFill>
                <a:latin typeface="Courier"/>
              </a:rPr>
              <a:t>, </a:t>
            </a:r>
            <a:r>
              <a:rPr>
                <a:solidFill>
                  <a:srgbClr val="20794D"/>
                </a:solidFill>
                <a:latin typeface="Courier"/>
              </a:rPr>
              <a:t>"AB"</a:t>
            </a:r>
            <a:r>
              <a:rPr>
                <a:solidFill>
                  <a:srgbClr val="003B4F"/>
                </a:solidFill>
                <a:latin typeface="Courier"/>
              </a:rPr>
              <a:t>, </a:t>
            </a:r>
            <a:r>
              <a:rPr>
                <a:solidFill>
                  <a:srgbClr val="20794D"/>
                </a:solidFill>
                <a:latin typeface="Courier"/>
              </a:rPr>
              <a:t>"O"</a:t>
            </a:r>
            <a:r>
              <a:rPr>
                <a:solidFill>
                  <a:srgbClr val="003B4F"/>
                </a:solidFill>
                <a:latin typeface="Courier"/>
              </a:rPr>
              <a:t>))</a:t>
            </a:r>
            <a:br/>
            <a:r>
              <a:rPr>
                <a:solidFill>
                  <a:srgbClr val="003B4F"/>
                </a:solidFill>
                <a:latin typeface="Courier"/>
              </a:rPr>
              <a:t>symptoms &lt;- </a:t>
            </a:r>
            <a:r>
              <a:rPr>
                <a:solidFill>
                  <a:srgbClr val="4758AB"/>
                </a:solidFill>
                <a:latin typeface="Courier"/>
              </a:rPr>
              <a:t>factor</a:t>
            </a:r>
            <a:r>
              <a:rPr>
                <a:solidFill>
                  <a:srgbClr val="003B4F"/>
                </a:solidFill>
                <a:latin typeface="Courier"/>
              </a:rPr>
              <a:t>(</a:t>
            </a:r>
            <a:r>
              <a:rPr>
                <a:solidFill>
                  <a:srgbClr val="4758AB"/>
                </a:solidFill>
                <a:latin typeface="Courier"/>
              </a:rPr>
              <a:t>c</a:t>
            </a:r>
            <a:r>
              <a:rPr>
                <a:solidFill>
                  <a:srgbClr val="003B4F"/>
                </a:solidFill>
                <a:latin typeface="Courier"/>
              </a:rPr>
              <a:t>(</a:t>
            </a:r>
            <a:r>
              <a:rPr>
                <a:solidFill>
                  <a:srgbClr val="20794D"/>
                </a:solidFill>
                <a:latin typeface="Courier"/>
              </a:rPr>
              <a:t>"SEVERE"</a:t>
            </a:r>
            <a:r>
              <a:rPr>
                <a:solidFill>
                  <a:srgbClr val="003B4F"/>
                </a:solidFill>
                <a:latin typeface="Courier"/>
              </a:rPr>
              <a:t>, </a:t>
            </a:r>
            <a:r>
              <a:rPr>
                <a:solidFill>
                  <a:srgbClr val="20794D"/>
                </a:solidFill>
                <a:latin typeface="Courier"/>
              </a:rPr>
              <a:t>"MILD"</a:t>
            </a:r>
            <a:r>
              <a:rPr>
                <a:solidFill>
                  <a:srgbClr val="003B4F"/>
                </a:solidFill>
                <a:latin typeface="Courier"/>
              </a:rPr>
              <a:t>, </a:t>
            </a:r>
            <a:r>
              <a:rPr>
                <a:solidFill>
                  <a:srgbClr val="20794D"/>
                </a:solidFill>
                <a:latin typeface="Courier"/>
              </a:rPr>
              <a:t>"MODERATE"</a:t>
            </a:r>
            <a:r>
              <a:rPr>
                <a:solidFill>
                  <a:srgbClr val="003B4F"/>
                </a:solidFill>
                <a:latin typeface="Courier"/>
              </a:rPr>
              <a:t>),</a:t>
            </a:r>
            <a:r>
              <a:rPr>
                <a:solidFill>
                  <a:srgbClr val="657422"/>
                </a:solidFill>
                <a:latin typeface="Courier"/>
              </a:rPr>
              <a:t>levels =</a:t>
            </a:r>
            <a:r>
              <a:rPr>
                <a:solidFill>
                  <a:srgbClr val="003B4F"/>
                </a:solidFill>
                <a:latin typeface="Courier"/>
              </a:rPr>
              <a:t> </a:t>
            </a:r>
            <a:r>
              <a:rPr>
                <a:solidFill>
                  <a:srgbClr val="4758AB"/>
                </a:solidFill>
                <a:latin typeface="Courier"/>
              </a:rPr>
              <a:t>c</a:t>
            </a:r>
            <a:r>
              <a:rPr>
                <a:solidFill>
                  <a:srgbClr val="003B4F"/>
                </a:solidFill>
                <a:latin typeface="Courier"/>
              </a:rPr>
              <a:t>(</a:t>
            </a:r>
            <a:r>
              <a:rPr>
                <a:solidFill>
                  <a:srgbClr val="20794D"/>
                </a:solidFill>
                <a:latin typeface="Courier"/>
              </a:rPr>
              <a:t>"MILD"</a:t>
            </a:r>
            <a:r>
              <a:rPr>
                <a:solidFill>
                  <a:srgbClr val="003B4F"/>
                </a:solidFill>
                <a:latin typeface="Courier"/>
              </a:rPr>
              <a:t>, </a:t>
            </a:r>
            <a:r>
              <a:rPr>
                <a:solidFill>
                  <a:srgbClr val="20794D"/>
                </a:solidFill>
                <a:latin typeface="Courier"/>
              </a:rPr>
              <a:t>"MODERATE"</a:t>
            </a:r>
            <a:r>
              <a:rPr>
                <a:solidFill>
                  <a:srgbClr val="003B4F"/>
                </a:solidFill>
                <a:latin typeface="Courier"/>
              </a:rPr>
              <a:t>, </a:t>
            </a:r>
            <a:r>
              <a:rPr>
                <a:solidFill>
                  <a:srgbClr val="20794D"/>
                </a:solidFill>
                <a:latin typeface="Courier"/>
              </a:rPr>
              <a:t>"SEVERE"</a:t>
            </a:r>
            <a:r>
              <a:rPr>
                <a:solidFill>
                  <a:srgbClr val="003B4F"/>
                </a:solidFill>
                <a:latin typeface="Courier"/>
              </a:rPr>
              <a:t>), </a:t>
            </a:r>
            <a:r>
              <a:rPr>
                <a:solidFill>
                  <a:srgbClr val="657422"/>
                </a:solidFill>
                <a:latin typeface="Courier"/>
              </a:rPr>
              <a:t>ordered =</a:t>
            </a:r>
            <a:r>
              <a:rPr>
                <a:solidFill>
                  <a:srgbClr val="003B4F"/>
                </a:solidFill>
                <a:latin typeface="Courier"/>
              </a:rPr>
              <a:t> </a:t>
            </a:r>
            <a:r>
              <a:rPr>
                <a:solidFill>
                  <a:srgbClr val="8F5902"/>
                </a:solidFill>
                <a:latin typeface="Courier"/>
              </a:rPr>
              <a:t>TRUE</a:t>
            </a:r>
            <a:r>
              <a:rPr>
                <a:solidFill>
                  <a:srgbClr val="003B4F"/>
                </a:solidFill>
                <a:latin typeface="Courier"/>
              </a:rPr>
              <a:t>)</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Busquemos los datos que se encuentran con el vector 1.</a:t>
            </a:r>
          </a:p>
        </p:txBody>
      </p:sp>
      <p:sp>
        <p:nvSpPr>
          <p:cNvPr id="3" name="Content Placeholder 2"/>
          <p:cNvSpPr>
            <a:spLocks noGrp="1"/>
          </p:cNvSpPr>
          <p:nvPr>
            <p:ph idx="1"/>
          </p:nvPr>
        </p:nvSpPr>
        <p:spPr/>
        <p:txBody>
          <a:bodyPr/>
          <a:lstStyle/>
          <a:p>
            <a:pPr lvl="0" indent="0">
              <a:buNone/>
            </a:pPr>
            <a:r>
              <a:rPr>
                <a:solidFill>
                  <a:srgbClr val="003B4F"/>
                </a:solidFill>
                <a:latin typeface="Courier"/>
              </a:rPr>
              <a:t>subject_name[</a:t>
            </a:r>
            <a:r>
              <a:rPr>
                <a:solidFill>
                  <a:srgbClr val="AD0000"/>
                </a:solidFill>
                <a:latin typeface="Courier"/>
              </a:rPr>
              <a:t>1</a:t>
            </a:r>
            <a:r>
              <a:rPr>
                <a:solidFill>
                  <a:srgbClr val="003B4F"/>
                </a:solidFill>
                <a:latin typeface="Courier"/>
              </a:rPr>
              <a:t>];temperature[</a:t>
            </a:r>
            <a:r>
              <a:rPr>
                <a:solidFill>
                  <a:srgbClr val="AD0000"/>
                </a:solidFill>
                <a:latin typeface="Courier"/>
              </a:rPr>
              <a:t>1</a:t>
            </a:r>
            <a:r>
              <a:rPr>
                <a:solidFill>
                  <a:srgbClr val="003B4F"/>
                </a:solidFill>
                <a:latin typeface="Courier"/>
              </a:rPr>
              <a:t>];flu_status[</a:t>
            </a:r>
            <a:r>
              <a:rPr>
                <a:solidFill>
                  <a:srgbClr val="AD0000"/>
                </a:solidFill>
                <a:latin typeface="Courier"/>
              </a:rPr>
              <a:t>1</a:t>
            </a:r>
            <a:r>
              <a:rPr>
                <a:solidFill>
                  <a:srgbClr val="003B4F"/>
                </a:solidFill>
                <a:latin typeface="Courier"/>
              </a:rPr>
              <a:t>];gender[</a:t>
            </a:r>
            <a:r>
              <a:rPr>
                <a:solidFill>
                  <a:srgbClr val="AD0000"/>
                </a:solidFill>
                <a:latin typeface="Courier"/>
              </a:rPr>
              <a:t>1</a:t>
            </a:r>
            <a:r>
              <a:rPr>
                <a:solidFill>
                  <a:srgbClr val="003B4F"/>
                </a:solidFill>
                <a:latin typeface="Courier"/>
              </a:rPr>
              <a:t>];blood[</a:t>
            </a:r>
            <a:r>
              <a:rPr>
                <a:solidFill>
                  <a:srgbClr val="AD0000"/>
                </a:solidFill>
                <a:latin typeface="Courier"/>
              </a:rPr>
              <a:t>1</a:t>
            </a:r>
            <a:r>
              <a:rPr>
                <a:solidFill>
                  <a:srgbClr val="003B4F"/>
                </a:solidFill>
                <a:latin typeface="Courier"/>
              </a:rPr>
              <a:t>];symptoms[</a:t>
            </a:r>
            <a:r>
              <a:rPr>
                <a:solidFill>
                  <a:srgbClr val="AD0000"/>
                </a:solidFill>
                <a:latin typeface="Courier"/>
              </a:rPr>
              <a:t>1</a:t>
            </a:r>
            <a:r>
              <a:rPr>
                <a:solidFill>
                  <a:srgbClr val="003B4F"/>
                </a:solidFill>
                <a:latin typeface="Courier"/>
              </a:rPr>
              <a:t>]</a:t>
            </a:r>
          </a:p>
          <a:p>
            <a:pPr lvl="0" indent="0">
              <a:buNone/>
            </a:pPr>
            <a:r>
              <a:rPr>
                <a:latin typeface="Courier"/>
              </a:rPr>
              <a:t>[1] "John Doe"</a:t>
            </a:r>
          </a:p>
          <a:p>
            <a:pPr lvl="0" indent="0">
              <a:buNone/>
            </a:pPr>
            <a:r>
              <a:rPr>
                <a:latin typeface="Courier"/>
              </a:rPr>
              <a:t>[1] 98.1</a:t>
            </a:r>
          </a:p>
          <a:p>
            <a:pPr lvl="0" indent="0">
              <a:buNone/>
            </a:pPr>
            <a:r>
              <a:rPr>
                <a:latin typeface="Courier"/>
              </a:rPr>
              <a:t>[1] FALSE</a:t>
            </a:r>
          </a:p>
          <a:p>
            <a:pPr lvl="0" indent="0">
              <a:buNone/>
            </a:pPr>
            <a:r>
              <a:rPr>
                <a:latin typeface="Courier"/>
              </a:rPr>
              <a:t>[1] MALE
Levels: FEMALE MALE</a:t>
            </a:r>
          </a:p>
          <a:p>
            <a:pPr lvl="0" indent="0">
              <a:buNone/>
            </a:pPr>
            <a:r>
              <a:rPr>
                <a:latin typeface="Courier"/>
              </a:rPr>
              <a:t>[1] O
Levels: A B AB O</a:t>
            </a:r>
          </a:p>
          <a:p>
            <a:pPr lvl="0" indent="0">
              <a:buNone/>
            </a:pPr>
            <a:r>
              <a:rPr>
                <a:latin typeface="Courier"/>
              </a:rPr>
              <a:t>[1] SEVERE
Levels: MILD &lt; MODERATE &lt; SEVERE</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Busquemos los datos que se encuentran con el vector 1.</a:t>
            </a:r>
          </a:p>
        </p:txBody>
      </p:sp>
      <p:sp>
        <p:nvSpPr>
          <p:cNvPr id="3" name="Content Placeholder 2"/>
          <p:cNvSpPr>
            <a:spLocks noGrp="1"/>
          </p:cNvSpPr>
          <p:nvPr>
            <p:ph idx="1"/>
          </p:nvPr>
        </p:nvSpPr>
        <p:spPr/>
        <p:txBody>
          <a:bodyPr/>
          <a:lstStyle/>
          <a:p>
            <a:pPr lvl="0" indent="0" marL="0">
              <a:buNone/>
            </a:pPr>
            <a:r>
              <a:rPr/>
              <a:t>Esto parece mucho trabajo para mostrar los datos médicos de un paciente. La estructura de la lista nos permite agrupar todos los datos del paciente en un objeto que podemos usar repetidamente.</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Creando una lista</a:t>
            </a:r>
          </a:p>
        </p:txBody>
      </p:sp>
      <p:sp>
        <p:nvSpPr>
          <p:cNvPr id="3" name="Content Placeholder 2"/>
          <p:cNvSpPr>
            <a:spLocks noGrp="1"/>
          </p:cNvSpPr>
          <p:nvPr>
            <p:ph idx="1"/>
          </p:nvPr>
        </p:nvSpPr>
        <p:spPr/>
        <p:txBody>
          <a:bodyPr/>
          <a:lstStyle/>
          <a:p>
            <a:pPr lvl="0" indent="0" marL="0">
              <a:buNone/>
            </a:pPr>
            <a:r>
              <a:rPr/>
              <a:t>Similar a crear un vector con c (), una lista se crea utilizando la función list (), como se muestra en el siguiente ejemplo. Una diferencia notable es que cuando se construye una lista, a cada componente de la secuencia casi siempre se le asigna un nombre.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Creando una lista</a:t>
            </a:r>
          </a:p>
        </p:txBody>
      </p:sp>
      <p:sp>
        <p:nvSpPr>
          <p:cNvPr id="3" name="Content Placeholder 2"/>
          <p:cNvSpPr>
            <a:spLocks noGrp="1"/>
          </p:cNvSpPr>
          <p:nvPr>
            <p:ph idx="1"/>
          </p:nvPr>
        </p:nvSpPr>
        <p:spPr/>
        <p:txBody>
          <a:bodyPr/>
          <a:lstStyle/>
          <a:p>
            <a:pPr lvl="0" indent="0" marL="0">
              <a:buNone/>
            </a:pPr>
            <a:r>
              <a:rPr/>
              <a:t>Los nombres no son técnicamente necesarios, pero permiten acceder a los valores de la lista más adelante por nombre en lugar de por posición numerada. Para crear una lista con componentes con nombre para todos los datos del primer paciente, escriba lo siguiente:</a:t>
            </a:r>
          </a:p>
        </p:txBody>
      </p:sp>
    </p:spTree>
  </p:cSld>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1175</TotalTime>
  <Words>766</Words>
  <Application>Microsoft Office PowerPoint</Application>
  <PresentationFormat>Panorámica</PresentationFormat>
  <Paragraphs>174</Paragraphs>
  <Slides>7</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7</vt:i4>
      </vt:variant>
    </vt:vector>
  </HeadingPairs>
  <TitlesOfParts>
    <vt:vector size="12" baseType="lpstr">
      <vt:lpstr>Arial</vt:lpstr>
      <vt:lpstr>Calibri</vt:lpstr>
      <vt:lpstr>Calibri Light</vt:lpstr>
      <vt:lpstr>GeosansLight</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LISTAS</dc:title>
  <dc:creator>William V. Paredes</dc:creator>
  <cp:keywords/>
  <dcterms:created xsi:type="dcterms:W3CDTF">2023-01-24T21:06:53Z</dcterms:created>
  <dcterms:modified xsi:type="dcterms:W3CDTF">2023-01-24T21:06:53Z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editor">
    <vt:lpwstr>visual</vt:lpwstr>
  </property>
  <property fmtid="{D5CDD505-2E9C-101B-9397-08002B2CF9AE}" pid="4" name="header-includes">
    <vt:lpwstr/>
  </property>
  <property fmtid="{D5CDD505-2E9C-101B-9397-08002B2CF9AE}" pid="5" name="include-after">
    <vt:lpwstr/>
  </property>
  <property fmtid="{D5CDD505-2E9C-101B-9397-08002B2CF9AE}" pid="6" name="include-before">
    <vt:lpwstr/>
  </property>
  <property fmtid="{D5CDD505-2E9C-101B-9397-08002B2CF9AE}" pid="7" name="toc-title">
    <vt:lpwstr>Table of contents</vt:lpwstr>
  </property>
</Properties>
</file>