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75E"/>
    <a:srgbClr val="0B81C1"/>
    <a:srgbClr val="0763A4"/>
    <a:srgbClr val="F19659"/>
    <a:srgbClr val="06508F"/>
    <a:srgbClr val="064684"/>
    <a:srgbClr val="F1F1F2"/>
    <a:srgbClr val="0EA0D4"/>
    <a:srgbClr val="FFDB7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sz="15620"/>
    <p:restoredTop sz="94660"/>
  </p:normalViewPr>
  <p:slideViewPr>
    <p:cSldViewPr snapToGrid="0">
      <p:cViewPr varScale="1">
        <p:scale>
          <a:sx d="100" n="115"/>
          <a:sy d="100" n="115"/>
        </p:scale>
        <p:origin x="396" y="9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8" Type="http://schemas.openxmlformats.org/officeDocument/2006/relationships/tableStyles" Target="tableStyles.xml" /><Relationship Id="rId27" Type="http://schemas.openxmlformats.org/officeDocument/2006/relationships/theme" Target="theme/theme1.xml" /><Relationship Id="rId1" Type="http://schemas.openxmlformats.org/officeDocument/2006/relationships/slideMaster" Target="slideMasters/slideMaster1.xml" /><Relationship Id="rId26" Type="http://schemas.openxmlformats.org/officeDocument/2006/relationships/viewProps" Target="viewProps.xml" /><Relationship Id="rId2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3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ight gray shading">
    <p:bg>
      <p:bgPr>
        <a:gradFill>
          <a:gsLst>
            <a:gs pos="0">
              <a:schemeClr val="bg1"/>
            </a:gs>
            <a:gs pos="100000">
              <a:srgbClr val="DBDBD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7" name="Group 16"/>
          <p:cNvGrpSpPr/>
          <p:nvPr userDrawn="1"/>
        </p:nvGrpSpPr>
        <p:grpSpPr>
          <a:xfrm>
            <a:off x="328169" y="6237312"/>
            <a:ext cx="439241" cy="439240"/>
            <a:chOff x="186858" y="6096003"/>
            <a:chExt cx="580550" cy="580549"/>
          </a:xfrm>
          <a:solidFill>
            <a:schemeClr val="bg1">
              <a:lumMod val="95000"/>
            </a:schemeClr>
          </a:solidFill>
        </p:grpSpPr>
        <p:sp>
          <p:nvSpPr>
            <p:cNvPr id="18" name="Rectangle 17"/>
            <p:cNvSpPr/>
            <p:nvPr userDrawn="1"/>
          </p:nvSpPr>
          <p:spPr>
            <a:xfrm>
              <a:off x="186859" y="6096003"/>
              <a:ext cx="580549" cy="5805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GeosansLight" panose="02000603020000020003"/>
              </a:endParaRPr>
            </a:p>
          </p:txBody>
        </p:sp>
        <p:sp>
          <p:nvSpPr>
            <p:cNvPr id="19" name="Rectangle 18"/>
            <p:cNvSpPr/>
            <p:nvPr userDrawn="1"/>
          </p:nvSpPr>
          <p:spPr>
            <a:xfrm>
              <a:off x="186858" y="6612049"/>
              <a:ext cx="580549" cy="645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a:p>
          </p:txBody>
        </p:sp>
      </p:grpSp>
      <p:sp>
        <p:nvSpPr>
          <p:cNvPr id="3" name="Sous-titre 2"/>
          <p:cNvSpPr>
            <a:spLocks noGrp="1"/>
          </p:cNvSpPr>
          <p:nvPr>
            <p:ph type="subTitle" idx="1"/>
          </p:nvPr>
        </p:nvSpPr>
        <p:spPr>
          <a:xfrm>
            <a:off x="1784570" y="764704"/>
            <a:ext cx="9797832" cy="288032"/>
          </a:xfrm>
        </p:spPr>
        <p:txBody>
          <a:bodyPr anchor="ctr">
            <a:noAutofit/>
          </a:bodyPr>
          <a:lstStyle>
            <a:lvl1pPr marL="0" indent="0" algn="r">
              <a:buNone/>
              <a:defRPr sz="2000" cap="small" baseline="0">
                <a:solidFill>
                  <a:schemeClr val="accent1">
                    <a:lumMod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a:t>Modifiez le style des sous-titres du masque</a:t>
            </a:r>
            <a:endParaRPr lang="en-US"/>
          </a:p>
        </p:txBody>
      </p:sp>
      <p:sp>
        <p:nvSpPr>
          <p:cNvPr id="7" name="Espace réservé du titre 1"/>
          <p:cNvSpPr>
            <a:spLocks noGrp="1"/>
          </p:cNvSpPr>
          <p:nvPr>
            <p:ph type="title"/>
          </p:nvPr>
        </p:nvSpPr>
        <p:spPr>
          <a:xfrm>
            <a:off x="1784570" y="147094"/>
            <a:ext cx="9797832" cy="617612"/>
          </a:xfrm>
          <a:prstGeom prst="rect">
            <a:avLst/>
          </a:prstGeom>
        </p:spPr>
        <p:txBody>
          <a:bodyPr vert="horz" lIns="91440" tIns="45720" rIns="91440" bIns="45720" rtlCol="0" anchor="ctr">
            <a:noAutofit/>
          </a:bodyPr>
          <a:lstStyle>
            <a:lvl1pPr>
              <a:defRPr sz="4000">
                <a:solidFill>
                  <a:schemeClr val="accent1">
                    <a:lumMod val="75000"/>
                  </a:schemeClr>
                </a:solidFill>
              </a:defRPr>
            </a:lvl1pPr>
          </a:lstStyle>
          <a:p>
            <a:r>
              <a:rPr lang="fr-FR"/>
              <a:t>Modifiez le style du titre</a:t>
            </a:r>
            <a:endParaRPr lang="en-US"/>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1" b="19391"/>
          <a:stretch/>
        </p:blipFill>
        <p:spPr>
          <a:xfrm>
            <a:off x="10560496" y="5593032"/>
            <a:ext cx="1095488" cy="1083520"/>
          </a:xfrm>
          <a:prstGeom prst="rect">
            <a:avLst/>
          </a:prstGeom>
        </p:spPr>
      </p:pic>
      <p:sp>
        <p:nvSpPr>
          <p:cNvPr id="2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‹Nº›</a:t>
            </a:fld>
            <a:endParaRPr lang="en-US"/>
          </a:p>
        </p:txBody>
      </p:sp>
    </p:spTree>
    <p:extLst>
      <p:ext uri="{BB962C8B-B14F-4D97-AF65-F5344CB8AC3E}">
        <p14:creationId xmlns:p14="http://schemas.microsoft.com/office/powerpoint/2010/main" val="4215178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6" name="Freeform 5"/>
          <p:cNvSpPr>
            <a:spLocks/>
          </p:cNvSpPr>
          <p:nvPr userDrawn="1"/>
        </p:nvSpPr>
        <p:spPr bwMode="auto">
          <a:xfrm>
            <a:off x="3175" y="107950"/>
            <a:ext cx="10734675" cy="873125"/>
          </a:xfrm>
          <a:custGeom>
            <a:avLst/>
            <a:gdLst>
              <a:gd name="T0" fmla="*/ 6762 w 6762"/>
              <a:gd name="T1" fmla="*/ 550 h 550"/>
              <a:gd name="T2" fmla="*/ 0 w 6762"/>
              <a:gd name="T3" fmla="*/ 550 h 550"/>
              <a:gd name="T4" fmla="*/ 0 w 6762"/>
              <a:gd name="T5" fmla="*/ 0 h 550"/>
              <a:gd name="T6" fmla="*/ 6762 w 6762"/>
              <a:gd name="T7" fmla="*/ 0 h 550"/>
              <a:gd name="T8" fmla="*/ 6503 w 6762"/>
              <a:gd name="T9" fmla="*/ 275 h 550"/>
              <a:gd name="T10" fmla="*/ 6762 w 6762"/>
              <a:gd name="T11" fmla="*/ 550 h 550"/>
            </a:gdLst>
            <a:ahLst/>
            <a:cxnLst>
              <a:cxn ang="0">
                <a:pos x="T0" y="T1"/>
              </a:cxn>
              <a:cxn ang="0">
                <a:pos x="T2" y="T3"/>
              </a:cxn>
              <a:cxn ang="0">
                <a:pos x="T4" y="T5"/>
              </a:cxn>
              <a:cxn ang="0">
                <a:pos x="T6" y="T7"/>
              </a:cxn>
              <a:cxn ang="0">
                <a:pos x="T8" y="T9"/>
              </a:cxn>
              <a:cxn ang="0">
                <a:pos x="T10" y="T11"/>
              </a:cxn>
            </a:cxnLst>
            <a:rect l="0" t="0" r="r" b="b"/>
            <a:pathLst>
              <a:path w="6762" h="550">
                <a:moveTo>
                  <a:pt x="6762" y="550"/>
                </a:moveTo>
                <a:lnTo>
                  <a:pt x="0" y="550"/>
                </a:lnTo>
                <a:lnTo>
                  <a:pt x="0" y="0"/>
                </a:lnTo>
                <a:lnTo>
                  <a:pt x="6762" y="0"/>
                </a:lnTo>
                <a:lnTo>
                  <a:pt x="6503" y="275"/>
                </a:lnTo>
                <a:lnTo>
                  <a:pt x="6762"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7" name="Freeform 6"/>
          <p:cNvSpPr>
            <a:spLocks/>
          </p:cNvSpPr>
          <p:nvPr userDrawn="1"/>
        </p:nvSpPr>
        <p:spPr bwMode="auto">
          <a:xfrm>
            <a:off x="10737850" y="107950"/>
            <a:ext cx="1450975" cy="873125"/>
          </a:xfrm>
          <a:custGeom>
            <a:avLst/>
            <a:gdLst>
              <a:gd name="T0" fmla="*/ 259 w 914"/>
              <a:gd name="T1" fmla="*/ 550 h 550"/>
              <a:gd name="T2" fmla="*/ 914 w 914"/>
              <a:gd name="T3" fmla="*/ 550 h 550"/>
              <a:gd name="T4" fmla="*/ 914 w 914"/>
              <a:gd name="T5" fmla="*/ 0 h 550"/>
              <a:gd name="T6" fmla="*/ 259 w 914"/>
              <a:gd name="T7" fmla="*/ 0 h 550"/>
              <a:gd name="T8" fmla="*/ 0 w 914"/>
              <a:gd name="T9" fmla="*/ 275 h 550"/>
              <a:gd name="T10" fmla="*/ 259 w 914"/>
              <a:gd name="T11" fmla="*/ 550 h 550"/>
            </a:gdLst>
            <a:ahLst/>
            <a:cxnLst>
              <a:cxn ang="0">
                <a:pos x="T0" y="T1"/>
              </a:cxn>
              <a:cxn ang="0">
                <a:pos x="T2" y="T3"/>
              </a:cxn>
              <a:cxn ang="0">
                <a:pos x="T4" y="T5"/>
              </a:cxn>
              <a:cxn ang="0">
                <a:pos x="T6" y="T7"/>
              </a:cxn>
              <a:cxn ang="0">
                <a:pos x="T8" y="T9"/>
              </a:cxn>
              <a:cxn ang="0">
                <a:pos x="T10" y="T11"/>
              </a:cxn>
            </a:cxnLst>
            <a:rect l="0" t="0" r="r" b="b"/>
            <a:pathLst>
              <a:path w="914" h="550">
                <a:moveTo>
                  <a:pt x="259" y="550"/>
                </a:moveTo>
                <a:lnTo>
                  <a:pt x="914" y="550"/>
                </a:lnTo>
                <a:lnTo>
                  <a:pt x="914" y="0"/>
                </a:lnTo>
                <a:lnTo>
                  <a:pt x="259" y="0"/>
                </a:lnTo>
                <a:lnTo>
                  <a:pt x="0" y="275"/>
                </a:lnTo>
                <a:lnTo>
                  <a:pt x="259"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8" name="Freeform 7"/>
          <p:cNvSpPr>
            <a:spLocks/>
          </p:cNvSpPr>
          <p:nvPr userDrawn="1"/>
        </p:nvSpPr>
        <p:spPr bwMode="auto">
          <a:xfrm>
            <a:off x="10028238" y="5745163"/>
            <a:ext cx="2160588" cy="1008063"/>
          </a:xfrm>
          <a:custGeom>
            <a:avLst/>
            <a:gdLst>
              <a:gd name="T0" fmla="*/ 384 w 1361"/>
              <a:gd name="T1" fmla="*/ 635 h 635"/>
              <a:gd name="T2" fmla="*/ 1361 w 1361"/>
              <a:gd name="T3" fmla="*/ 635 h 635"/>
              <a:gd name="T4" fmla="*/ 1361 w 1361"/>
              <a:gd name="T5" fmla="*/ 0 h 635"/>
              <a:gd name="T6" fmla="*/ 384 w 1361"/>
              <a:gd name="T7" fmla="*/ 0 h 635"/>
              <a:gd name="T8" fmla="*/ 0 w 1361"/>
              <a:gd name="T9" fmla="*/ 410 h 635"/>
              <a:gd name="T10" fmla="*/ 384 w 1361"/>
              <a:gd name="T11" fmla="*/ 635 h 635"/>
            </a:gdLst>
            <a:ahLst/>
            <a:cxnLst>
              <a:cxn ang="0">
                <a:pos x="T0" y="T1"/>
              </a:cxn>
              <a:cxn ang="0">
                <a:pos x="T2" y="T3"/>
              </a:cxn>
              <a:cxn ang="0">
                <a:pos x="T4" y="T5"/>
              </a:cxn>
              <a:cxn ang="0">
                <a:pos x="T6" y="T7"/>
              </a:cxn>
              <a:cxn ang="0">
                <a:pos x="T8" y="T9"/>
              </a:cxn>
              <a:cxn ang="0">
                <a:pos x="T10" y="T11"/>
              </a:cxn>
            </a:cxnLst>
            <a:rect l="0" t="0" r="r" b="b"/>
            <a:pathLst>
              <a:path w="1361" h="635">
                <a:moveTo>
                  <a:pt x="384" y="635"/>
                </a:moveTo>
                <a:lnTo>
                  <a:pt x="1361" y="635"/>
                </a:lnTo>
                <a:lnTo>
                  <a:pt x="1361" y="0"/>
                </a:lnTo>
                <a:lnTo>
                  <a:pt x="384" y="0"/>
                </a:lnTo>
                <a:lnTo>
                  <a:pt x="0" y="410"/>
                </a:lnTo>
                <a:lnTo>
                  <a:pt x="384" y="635"/>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2" name="Rectangle 8"/>
          <p:cNvSpPr>
            <a:spLocks noChangeArrowheads="1"/>
          </p:cNvSpPr>
          <p:nvPr userDrawn="1"/>
        </p:nvSpPr>
        <p:spPr bwMode="auto">
          <a:xfrm>
            <a:off x="3175" y="6396039"/>
            <a:ext cx="10734675" cy="357188"/>
          </a:xfrm>
          <a:prstGeom prst="rect">
            <a:avLst/>
          </a:pr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1"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309401" y="237909"/>
            <a:ext cx="4211799" cy="724247"/>
          </a:xfrm>
          <a:prstGeom prst="rect">
            <a:avLst/>
          </a:prstGeom>
        </p:spPr>
        <p:txBody>
          <a:bodyPr anchor="ctr"/>
          <a:lstStyle>
            <a:lvl1pPr marL="0" indent="0" algn="ctr">
              <a:buNone/>
              <a:defRPr sz="4000" b="0" baseline="0">
                <a:solidFill>
                  <a:schemeClr val="bg1"/>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378312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pic>
        <p:nvPicPr>
          <p:cNvPr id="9" name="Imagen 6">
            <a:extLst>
              <a:ext uri="{FF2B5EF4-FFF2-40B4-BE49-F238E27FC236}">
                <a16:creationId xmlns:a16="http://schemas.microsoft.com/office/drawing/2014/main" id="{0D346A1E-4A2D-49DB-B587-F1D2899FECDF}"/>
              </a:ext>
            </a:extLst>
          </p:cNvPr>
          <p:cNvPicPr>
            <a:picLocks noChangeAspect="1"/>
          </p:cNvPicPr>
          <p:nvPr userDrawn="1"/>
        </p:nvPicPr>
        <p:blipFill>
          <a:blip r:embed="rId2"/>
          <a:stretch>
            <a:fillRect/>
          </a:stretch>
        </p:blipFill>
        <p:spPr>
          <a:xfrm>
            <a:off x="-3110" y="-1899"/>
            <a:ext cx="12213771" cy="6869574"/>
          </a:xfrm>
          <a:prstGeom prst="rect">
            <a:avLst/>
          </a:prstGeom>
        </p:spPr>
      </p:pic>
    </p:spTree>
    <p:extLst>
      <p:ext uri="{BB962C8B-B14F-4D97-AF65-F5344CB8AC3E}">
        <p14:creationId xmlns:p14="http://schemas.microsoft.com/office/powerpoint/2010/main" val="16238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20/01/2023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20/01/2023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media/image1.jpeg" Type="http://schemas.openxmlformats.org/officeDocument/2006/relationships/image" /><Relationship Id="rId2" Target="../slideLayouts/slideLayout2.xml" Type="http://schemas.openxmlformats.org/officeDocument/2006/relationships/slideLayout" /><Relationship Id="rId16"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s-ES"/>
              <a:t>Haga clic para modificar el estilo de título del patrón</a:t>
            </a:r>
          </a:p>
        </p:txBody>
      </p:sp>
      <p:sp>
        <p:nvSpPr>
          <p:cNvPr id="3" name="Marcador de texto 2"/>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40771E8B-6CA5-40B2-8038-0E112F3DAC1C}" type="datetimeFigureOut">
              <a:rPr lang="es-ES" smtClean="0"/>
              <a:t>20/01/2023</a:t>
            </a:fld>
            <a:endParaRPr lang="es-ES"/>
          </a:p>
        </p:txBody>
      </p:sp>
      <p:sp>
        <p:nvSpPr>
          <p:cNvPr id="5" name="Marcador de pie de página 4"/>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Estructuras de 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William V. Paredes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Observaciones</a:t>
            </a:r>
          </a:p>
        </p:txBody>
      </p:sp>
      <p:sp>
        <p:nvSpPr>
          <p:cNvPr id="3" name="Content Placeholder 2"/>
          <p:cNvSpPr>
            <a:spLocks noGrp="1"/>
          </p:cNvSpPr>
          <p:nvPr>
            <p:ph idx="1"/>
          </p:nvPr>
        </p:nvSpPr>
        <p:spPr/>
        <p:txBody>
          <a:bodyPr/>
          <a:lstStyle/>
          <a:p>
            <a:pPr lvl="0" indent="0" marL="0">
              <a:buNone/>
            </a:pPr>
            <a:r>
              <a:rPr/>
              <a:t>Como observamos tenemos un tipo de valor lógico, entero, carácter y doble. En ninguno de los objetos w,x,y,z podemos meter tipos de datos que no sean los que corresponden a cada uno.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Tipos de Vectores</a:t>
            </a:r>
          </a:p>
        </p:txBody>
      </p:sp>
      <p:sp>
        <p:nvSpPr>
          <p:cNvPr id="3" name="Content Placeholder 2"/>
          <p:cNvSpPr>
            <a:spLocks noGrp="1"/>
          </p:cNvSpPr>
          <p:nvPr>
            <p:ph idx="1"/>
          </p:nvPr>
        </p:nvSpPr>
        <p:spPr/>
        <p:txBody>
          <a:bodyPr/>
          <a:lstStyle/>
          <a:p>
            <a:pPr lvl="0" indent="0" marL="0">
              <a:buNone/>
            </a:pPr>
            <a:r>
              <a:rPr/>
              <a:t>Varios tipos de vectores se utilizan comúnmente en el aprendizaje automático entre los cuales podemos nombrar los siguientes:</a:t>
            </a:r>
          </a:p>
          <a:p>
            <a:pPr lvl="0"/>
            <a:r>
              <a:rPr/>
              <a:t>Enteros (números sin decimales)</a:t>
            </a:r>
          </a:p>
          <a:p>
            <a:pPr lvl="0"/>
            <a:r>
              <a:rPr/>
              <a:t>Dobles (números con decimales)</a:t>
            </a:r>
          </a:p>
          <a:p>
            <a:pPr lvl="0"/>
            <a:r>
              <a:rPr/>
              <a:t>Caracteres (datos de texto)</a:t>
            </a:r>
          </a:p>
          <a:p>
            <a:pPr lvl="0"/>
            <a:r>
              <a:rPr/>
              <a:t>Lógicos (valores VERDADEROS o FALSOS)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Valores Especiales</a:t>
            </a:r>
          </a:p>
        </p:txBody>
      </p:sp>
      <p:sp>
        <p:nvSpPr>
          <p:cNvPr id="3" name="Content Placeholder 2"/>
          <p:cNvSpPr>
            <a:spLocks noGrp="1"/>
          </p:cNvSpPr>
          <p:nvPr>
            <p:ph idx="1"/>
          </p:nvPr>
        </p:nvSpPr>
        <p:spPr/>
        <p:txBody>
          <a:bodyPr/>
          <a:lstStyle/>
          <a:p>
            <a:pPr lvl="0"/>
            <a:r>
              <a:rPr/>
              <a:t>NULL, que se utiliza para indicar la ausencia de cualquier valor</a:t>
            </a:r>
          </a:p>
          <a:p>
            <a:pPr lvl="0"/>
            <a:r>
              <a:rPr/>
              <a:t>NA, que indica un valor faltante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Función de Combinación</a:t>
            </a:r>
          </a:p>
        </p:txBody>
      </p:sp>
      <p:sp>
        <p:nvSpPr>
          <p:cNvPr id="3" name="Content Placeholder 2"/>
          <p:cNvSpPr>
            <a:spLocks noGrp="1"/>
          </p:cNvSpPr>
          <p:nvPr>
            <p:ph idx="1"/>
          </p:nvPr>
        </p:nvSpPr>
        <p:spPr/>
        <p:txBody>
          <a:bodyPr/>
          <a:lstStyle/>
          <a:p>
            <a:pPr lvl="0" indent="0" marL="0">
              <a:buNone/>
            </a:pPr>
            <a:r>
              <a:rPr/>
              <a:t>Es tedioso ingresar grandes cantidades de datos manualmente, pero se pueden crear pequeños vectores usando la función de combinación c ().</a:t>
            </a:r>
          </a:p>
          <a:p>
            <a:pPr lvl="0" indent="0">
              <a:buNone/>
            </a:pPr>
            <a:r>
              <a:rPr>
                <a:solidFill>
                  <a:srgbClr val="003B4F"/>
                </a:solidFill>
                <a:latin typeface="Courier"/>
              </a:rPr>
              <a:t>ejemplo &lt;-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5E5E5E"/>
                </a:solidFill>
                <a:latin typeface="Courier"/>
              </a:rPr>
              <a:t>:</a:t>
            </a:r>
            <a:r>
              <a:rPr>
                <a:solidFill>
                  <a:srgbClr val="AD0000"/>
                </a:solidFill>
                <a:latin typeface="Courier"/>
              </a:rPr>
              <a:t>1000</a:t>
            </a:r>
            <a:r>
              <a:rPr>
                <a:solidFill>
                  <a:srgbClr val="003B4F"/>
                </a:solidFill>
                <a:latin typeface="Courier"/>
              </a:rPr>
              <a:t>)</a:t>
            </a:r>
            <a:br/>
            <a:r>
              <a:rPr>
                <a:solidFill>
                  <a:srgbClr val="4758AB"/>
                </a:solidFill>
                <a:latin typeface="Courier"/>
              </a:rPr>
              <a:t>head</a:t>
            </a:r>
            <a:r>
              <a:rPr>
                <a:solidFill>
                  <a:srgbClr val="003B4F"/>
                </a:solidFill>
                <a:latin typeface="Courier"/>
              </a:rPr>
              <a:t>(ejemplo)</a:t>
            </a:r>
          </a:p>
          <a:p>
            <a:pPr lvl="0" indent="0">
              <a:buNone/>
            </a:pPr>
            <a:r>
              <a:rPr>
                <a:latin typeface="Courier"/>
              </a:rPr>
              <a:t>[1] 1 2 3 4 5 6</a:t>
            </a:r>
          </a:p>
          <a:p>
            <a:pPr lvl="0" indent="0">
              <a:buNone/>
            </a:pPr>
            <a:r>
              <a:rPr>
                <a:solidFill>
                  <a:srgbClr val="4758AB"/>
                </a:solidFill>
                <a:latin typeface="Courier"/>
              </a:rPr>
              <a:t>tail</a:t>
            </a:r>
            <a:r>
              <a:rPr>
                <a:solidFill>
                  <a:srgbClr val="003B4F"/>
                </a:solidFill>
                <a:latin typeface="Courier"/>
              </a:rPr>
              <a:t>(ejemplo)</a:t>
            </a:r>
          </a:p>
          <a:p>
            <a:pPr lvl="0" indent="0">
              <a:buNone/>
            </a:pPr>
            <a:r>
              <a:rPr>
                <a:latin typeface="Courier"/>
              </a:rPr>
              <a:t>[1]  995  996  997  998  999 1000</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Motivación</a:t>
            </a:r>
          </a:p>
        </p:txBody>
      </p:sp>
      <p:sp>
        <p:nvSpPr>
          <p:cNvPr id="3" name="Content Placeholder 2"/>
          <p:cNvSpPr>
            <a:spLocks noGrp="1"/>
          </p:cNvSpPr>
          <p:nvPr>
            <p:ph idx="1"/>
          </p:nvPr>
        </p:nvSpPr>
        <p:spPr/>
        <p:txBody>
          <a:bodyPr/>
          <a:lstStyle/>
          <a:p>
            <a:pPr lvl="0" indent="0" marL="0">
              <a:buNone/>
            </a:pPr>
            <a:r>
              <a:rPr/>
              <a:t>Entre la documentación conforme se desarrolla mostraremos de a poco algunas pequeñas cosas que podemos ir haciendo ya en un preproceso de análisis de datos.</a:t>
            </a:r>
          </a:p>
          <a:p>
            <a:pPr lvl="0" indent="0" marL="0">
              <a:buNone/>
            </a:pPr>
            <a:r>
              <a:rPr/>
              <a:t>En esta ocasión crearemos un pequeño vector con números del 1 al 10 y extraeremos 5 datos, es decir un 50% de las observaciones del objeto y que las muestras no se repitan.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Código</a:t>
            </a:r>
          </a:p>
        </p:txBody>
      </p:sp>
      <p:sp>
        <p:nvSpPr>
          <p:cNvPr id="3" name="Content Placeholder 2"/>
          <p:cNvSpPr>
            <a:spLocks noGrp="1"/>
          </p:cNvSpPr>
          <p:nvPr>
            <p:ph idx="1"/>
          </p:nvPr>
        </p:nvSpPr>
        <p:spPr/>
        <p:txBody>
          <a:bodyPr/>
          <a:lstStyle/>
          <a:p>
            <a:pPr lvl="0" indent="0">
              <a:buNone/>
            </a:pP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5E5E5E"/>
                </a:solidFill>
                <a:latin typeface="Courier"/>
              </a:rPr>
              <a:t>:</a:t>
            </a:r>
            <a:r>
              <a:rPr>
                <a:solidFill>
                  <a:srgbClr val="AD0000"/>
                </a:solidFill>
                <a:latin typeface="Courier"/>
              </a:rPr>
              <a:t>10</a:t>
            </a:r>
            <a:r>
              <a:rPr>
                <a:solidFill>
                  <a:srgbClr val="003B4F"/>
                </a:solidFill>
                <a:latin typeface="Courier"/>
              </a:rPr>
              <a:t>)</a:t>
            </a:r>
            <a:br/>
            <a:r>
              <a:rPr>
                <a:solidFill>
                  <a:srgbClr val="003B4F"/>
                </a:solidFill>
                <a:latin typeface="Courier"/>
              </a:rPr>
              <a:t>w &lt;- </a:t>
            </a:r>
            <a:r>
              <a:rPr>
                <a:solidFill>
                  <a:srgbClr val="4758AB"/>
                </a:solidFill>
                <a:latin typeface="Courier"/>
              </a:rPr>
              <a:t>sample</a:t>
            </a:r>
            <a:r>
              <a:rPr>
                <a:solidFill>
                  <a:srgbClr val="003B4F"/>
                </a:solidFill>
                <a:latin typeface="Courier"/>
              </a:rPr>
              <a:t>(x, </a:t>
            </a:r>
            <a:r>
              <a:rPr>
                <a:solidFill>
                  <a:srgbClr val="AD0000"/>
                </a:solidFill>
                <a:latin typeface="Courier"/>
              </a:rPr>
              <a:t>5</a:t>
            </a:r>
            <a:r>
              <a:rPr>
                <a:solidFill>
                  <a:srgbClr val="003B4F"/>
                </a:solidFill>
                <a:latin typeface="Courier"/>
              </a:rPr>
              <a:t>, </a:t>
            </a:r>
            <a:r>
              <a:rPr>
                <a:solidFill>
                  <a:srgbClr val="657422"/>
                </a:solidFill>
                <a:latin typeface="Courier"/>
              </a:rPr>
              <a:t>replace =</a:t>
            </a:r>
            <a:r>
              <a:rPr>
                <a:solidFill>
                  <a:srgbClr val="003B4F"/>
                </a:solidFill>
                <a:latin typeface="Courier"/>
              </a:rPr>
              <a:t> </a:t>
            </a:r>
            <a:r>
              <a:rPr>
                <a:solidFill>
                  <a:srgbClr val="8F5902"/>
                </a:solidFill>
                <a:latin typeface="Courier"/>
              </a:rPr>
              <a:t>FALSE</a:t>
            </a:r>
            <a:r>
              <a:rPr>
                <a:solidFill>
                  <a:srgbClr val="003B4F"/>
                </a:solidFill>
                <a:latin typeface="Courier"/>
              </a:rPr>
              <a:t>, </a:t>
            </a:r>
            <a:r>
              <a:rPr>
                <a:solidFill>
                  <a:srgbClr val="657422"/>
                </a:solidFill>
                <a:latin typeface="Courier"/>
              </a:rPr>
              <a:t>prob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w</a:t>
            </a:r>
          </a:p>
          <a:p>
            <a:pPr lvl="0" indent="0">
              <a:buNone/>
            </a:pPr>
            <a:r>
              <a:rPr>
                <a:latin typeface="Courier"/>
              </a:rPr>
              <a:t>[1] 9 8 7 6 1</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Ejemplo Practico</a:t>
            </a:r>
          </a:p>
        </p:txBody>
      </p:sp>
      <p:sp>
        <p:nvSpPr>
          <p:cNvPr id="3" name="Content Placeholder 2"/>
          <p:cNvSpPr>
            <a:spLocks noGrp="1"/>
          </p:cNvSpPr>
          <p:nvPr>
            <p:ph idx="1"/>
          </p:nvPr>
        </p:nvSpPr>
        <p:spPr/>
        <p:txBody>
          <a:bodyPr/>
          <a:lstStyle/>
          <a:p>
            <a:pPr lvl="0" indent="0" marL="0">
              <a:buNone/>
            </a:pPr>
            <a:r>
              <a:rPr/>
              <a:t>Crearemos 3 vectores de esta forma:</a:t>
            </a:r>
          </a:p>
          <a:p>
            <a:pPr lvl="0" indent="0">
              <a:buNone/>
            </a:pPr>
            <a:r>
              <a:rPr>
                <a:solidFill>
                  <a:srgbClr val="003B4F"/>
                </a:solidFill>
                <a:latin typeface="Courier"/>
              </a:rPr>
              <a:t>subject_name &lt;- </a:t>
            </a:r>
            <a:r>
              <a:rPr>
                <a:solidFill>
                  <a:srgbClr val="4758AB"/>
                </a:solidFill>
                <a:latin typeface="Courier"/>
              </a:rPr>
              <a:t>c</a:t>
            </a:r>
            <a:r>
              <a:rPr>
                <a:solidFill>
                  <a:srgbClr val="003B4F"/>
                </a:solidFill>
                <a:latin typeface="Courier"/>
              </a:rPr>
              <a:t>(</a:t>
            </a:r>
            <a:r>
              <a:rPr>
                <a:solidFill>
                  <a:srgbClr val="20794D"/>
                </a:solidFill>
                <a:latin typeface="Courier"/>
              </a:rPr>
              <a:t>"John Doe"</a:t>
            </a:r>
            <a:r>
              <a:rPr>
                <a:solidFill>
                  <a:srgbClr val="003B4F"/>
                </a:solidFill>
                <a:latin typeface="Courier"/>
              </a:rPr>
              <a:t>, </a:t>
            </a:r>
            <a:r>
              <a:rPr>
                <a:solidFill>
                  <a:srgbClr val="20794D"/>
                </a:solidFill>
                <a:latin typeface="Courier"/>
              </a:rPr>
              <a:t>"Jane Doe"</a:t>
            </a:r>
            <a:r>
              <a:rPr>
                <a:solidFill>
                  <a:srgbClr val="003B4F"/>
                </a:solidFill>
                <a:latin typeface="Courier"/>
              </a:rPr>
              <a:t>, </a:t>
            </a:r>
            <a:r>
              <a:rPr>
                <a:solidFill>
                  <a:srgbClr val="20794D"/>
                </a:solidFill>
                <a:latin typeface="Courier"/>
              </a:rPr>
              <a:t>"Steve Graves"</a:t>
            </a:r>
            <a:r>
              <a:rPr>
                <a:solidFill>
                  <a:srgbClr val="003B4F"/>
                </a:solidFill>
                <a:latin typeface="Courier"/>
              </a:rPr>
              <a:t>)</a:t>
            </a:r>
            <a:br/>
            <a:r>
              <a:rPr>
                <a:solidFill>
                  <a:srgbClr val="003B4F"/>
                </a:solidFill>
                <a:latin typeface="Courier"/>
              </a:rPr>
              <a:t>temperature &lt;- </a:t>
            </a:r>
            <a:r>
              <a:rPr>
                <a:solidFill>
                  <a:srgbClr val="4758AB"/>
                </a:solidFill>
                <a:latin typeface="Courier"/>
              </a:rPr>
              <a:t>c</a:t>
            </a:r>
            <a:r>
              <a:rPr>
                <a:solidFill>
                  <a:srgbClr val="003B4F"/>
                </a:solidFill>
                <a:latin typeface="Courier"/>
              </a:rPr>
              <a:t>(</a:t>
            </a:r>
            <a:r>
              <a:rPr>
                <a:solidFill>
                  <a:srgbClr val="AD0000"/>
                </a:solidFill>
                <a:latin typeface="Courier"/>
              </a:rPr>
              <a:t>98.1</a:t>
            </a:r>
            <a:r>
              <a:rPr>
                <a:solidFill>
                  <a:srgbClr val="003B4F"/>
                </a:solidFill>
                <a:latin typeface="Courier"/>
              </a:rPr>
              <a:t>, </a:t>
            </a:r>
            <a:r>
              <a:rPr>
                <a:solidFill>
                  <a:srgbClr val="AD0000"/>
                </a:solidFill>
                <a:latin typeface="Courier"/>
              </a:rPr>
              <a:t>98.6</a:t>
            </a:r>
            <a:r>
              <a:rPr>
                <a:solidFill>
                  <a:srgbClr val="003B4F"/>
                </a:solidFill>
                <a:latin typeface="Courier"/>
              </a:rPr>
              <a:t>, </a:t>
            </a:r>
            <a:r>
              <a:rPr>
                <a:solidFill>
                  <a:srgbClr val="AD0000"/>
                </a:solidFill>
                <a:latin typeface="Courier"/>
              </a:rPr>
              <a:t>101.4</a:t>
            </a:r>
            <a:r>
              <a:rPr>
                <a:solidFill>
                  <a:srgbClr val="003B4F"/>
                </a:solidFill>
                <a:latin typeface="Courier"/>
              </a:rPr>
              <a:t>)</a:t>
            </a:r>
            <a:br/>
            <a:r>
              <a:rPr>
                <a:solidFill>
                  <a:srgbClr val="003B4F"/>
                </a:solidFill>
                <a:latin typeface="Courier"/>
              </a:rPr>
              <a:t>flu_status &lt;- </a:t>
            </a:r>
            <a:r>
              <a:rPr>
                <a:solidFill>
                  <a:srgbClr val="4758AB"/>
                </a:solidFill>
                <a:latin typeface="Courier"/>
              </a:rPr>
              <a:t>c</a:t>
            </a:r>
            <a:r>
              <a:rPr>
                <a:solidFill>
                  <a:srgbClr val="003B4F"/>
                </a:solidFill>
                <a:latin typeface="Courier"/>
              </a:rPr>
              <a:t>(</a:t>
            </a:r>
            <a:r>
              <a:rPr>
                <a:solidFill>
                  <a:srgbClr val="8F5902"/>
                </a:solidFill>
                <a:latin typeface="Courier"/>
              </a:rPr>
              <a:t>FALSE</a:t>
            </a:r>
            <a:r>
              <a:rPr>
                <a:solidFill>
                  <a:srgbClr val="003B4F"/>
                </a:solidFill>
                <a:latin typeface="Courier"/>
              </a:rPr>
              <a:t>, </a:t>
            </a:r>
            <a:r>
              <a:rPr>
                <a:solidFill>
                  <a:srgbClr val="8F5902"/>
                </a:solidFill>
                <a:latin typeface="Courier"/>
              </a:rPr>
              <a:t>FALSE</a:t>
            </a:r>
            <a:r>
              <a:rPr>
                <a:solidFill>
                  <a:srgbClr val="003B4F"/>
                </a:solidFill>
                <a:latin typeface="Courier"/>
              </a:rPr>
              <a:t>, </a:t>
            </a:r>
            <a:r>
              <a:rPr>
                <a:solidFill>
                  <a:srgbClr val="8F5902"/>
                </a:solidFill>
                <a:latin typeface="Courier"/>
              </a:rPr>
              <a:t>TRUE</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Orden Inherente</a:t>
            </a:r>
          </a:p>
        </p:txBody>
      </p:sp>
      <p:sp>
        <p:nvSpPr>
          <p:cNvPr id="3" name="Content Placeholder 2"/>
          <p:cNvSpPr>
            <a:spLocks noGrp="1"/>
          </p:cNvSpPr>
          <p:nvPr>
            <p:ph idx="1"/>
          </p:nvPr>
        </p:nvSpPr>
        <p:spPr/>
        <p:txBody>
          <a:bodyPr/>
          <a:lstStyle/>
          <a:p>
            <a:pPr lvl="0" indent="0" marL="0">
              <a:buNone/>
            </a:pPr>
            <a:r>
              <a:rPr/>
              <a:t>Los vectores de R están ordenados de forma inherente es decir que es esencial y permanente en un ser o en una cosa o no se puede separar de él por formar parte de su naturaleza y no depender de algo externo.</a:t>
            </a:r>
          </a:p>
          <a:p>
            <a:pPr lvl="0" indent="0" marL="0">
              <a:buNone/>
            </a:pPr>
            <a:r>
              <a:rPr/>
              <a:t>Por ello se puede acceder a los registros contando por el numero de elementos en el conjunto, comenzando por el uno. Para ello rodeamos el numero entre corchetes [] después del nombre del vector.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Obteniendo Información</a:t>
            </a:r>
          </a:p>
        </p:txBody>
      </p:sp>
      <p:sp>
        <p:nvSpPr>
          <p:cNvPr id="3" name="Content Placeholder 2"/>
          <p:cNvSpPr>
            <a:spLocks noGrp="1"/>
          </p:cNvSpPr>
          <p:nvPr>
            <p:ph idx="1"/>
          </p:nvPr>
        </p:nvSpPr>
        <p:spPr/>
        <p:txBody>
          <a:bodyPr/>
          <a:lstStyle/>
          <a:p>
            <a:pPr lvl="0" indent="0" marL="0">
              <a:buNone/>
            </a:pPr>
            <a:r>
              <a:rPr/>
              <a:t>Para obtener la temperatura del segundo dato del vector de “temperature” tendríamos que escribir el siguiente código:</a:t>
            </a:r>
          </a:p>
          <a:p>
            <a:pPr lvl="0" indent="0">
              <a:buNone/>
            </a:pPr>
            <a:r>
              <a:rPr>
                <a:solidFill>
                  <a:srgbClr val="003B4F"/>
                </a:solidFill>
                <a:latin typeface="Courier"/>
              </a:rPr>
              <a:t>temperature[</a:t>
            </a:r>
            <a:r>
              <a:rPr>
                <a:solidFill>
                  <a:srgbClr val="AD0000"/>
                </a:solidFill>
                <a:latin typeface="Courier"/>
              </a:rPr>
              <a:t>2</a:t>
            </a:r>
            <a:r>
              <a:rPr>
                <a:solidFill>
                  <a:srgbClr val="003B4F"/>
                </a:solidFill>
                <a:latin typeface="Courier"/>
              </a:rPr>
              <a:t>]</a:t>
            </a:r>
          </a:p>
          <a:p>
            <a:pPr lvl="0" indent="0">
              <a:buNone/>
            </a:pPr>
            <a:r>
              <a:rPr>
                <a:latin typeface="Courier"/>
              </a:rPr>
              <a:t>[1] 98.6</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Métodos</a:t>
            </a:r>
          </a:p>
        </p:txBody>
      </p:sp>
      <p:sp>
        <p:nvSpPr>
          <p:cNvPr id="3" name="Content Placeholder 2"/>
          <p:cNvSpPr>
            <a:spLocks noGrp="1"/>
          </p:cNvSpPr>
          <p:nvPr>
            <p:ph idx="1"/>
          </p:nvPr>
        </p:nvSpPr>
        <p:spPr/>
        <p:txBody>
          <a:bodyPr/>
          <a:lstStyle/>
          <a:p>
            <a:pPr lvl="0" indent="0" marL="0">
              <a:buNone/>
            </a:pPr>
            <a:r>
              <a:rPr/>
              <a:t>R ofrece una variedad de métodos convenientes para extraer datos de vectores. Podemos obtener un rango de valores o guardarlos utilizando el operador de dos puntos (:). Veamos el código de cómo obtener la temperatura del vector 2 y 3.</a:t>
            </a:r>
          </a:p>
          <a:p>
            <a:pPr lvl="0" indent="0">
              <a:buNone/>
            </a:pPr>
            <a:r>
              <a:rPr>
                <a:solidFill>
                  <a:srgbClr val="003B4F"/>
                </a:solidFill>
                <a:latin typeface="Courier"/>
              </a:rPr>
              <a:t>temperature[</a:t>
            </a:r>
            <a:r>
              <a:rPr>
                <a:solidFill>
                  <a:srgbClr val="AD0000"/>
                </a:solidFill>
                <a:latin typeface="Courier"/>
              </a:rPr>
              <a:t>2</a:t>
            </a:r>
            <a:r>
              <a:rPr>
                <a:solidFill>
                  <a:srgbClr val="5E5E5E"/>
                </a:solidFill>
                <a:latin typeface="Courier"/>
              </a:rPr>
              <a:t>:</a:t>
            </a:r>
            <a:r>
              <a:rPr>
                <a:solidFill>
                  <a:srgbClr val="AD0000"/>
                </a:solidFill>
                <a:latin typeface="Courier"/>
              </a:rPr>
              <a:t>3</a:t>
            </a:r>
            <a:r>
              <a:rPr>
                <a:solidFill>
                  <a:srgbClr val="003B4F"/>
                </a:solidFill>
                <a:latin typeface="Courier"/>
              </a:rPr>
              <a:t>]</a:t>
            </a:r>
          </a:p>
          <a:p>
            <a:pPr lvl="0" indent="0">
              <a:buNone/>
            </a:pPr>
            <a:r>
              <a:rPr>
                <a:latin typeface="Courier"/>
              </a:rPr>
              <a:t>[1]  98.6 101.4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sp>
        <p:nvSpPr>
          <p:cNvPr id="3" name="Content Placeholder 2"/>
          <p:cNvSpPr>
            <a:spLocks noGrp="1"/>
          </p:cNvSpPr>
          <p:nvPr>
            <p:ph idx="1"/>
          </p:nvPr>
        </p:nvSpPr>
        <p:spPr/>
        <p:txBody>
          <a:bodyPr/>
          <a:lstStyle/>
          <a:p>
            <a:pPr lvl="0" indent="0" marL="0">
              <a:buNone/>
            </a:pPr>
            <a:r>
              <a:rPr/>
              <a:t>Existen numerosos tipos de estructuras de datos en todos los lenguajes de programación, cada uno con fortalezas y debilidades, los cuales son adecuados para tareas particulares.</a:t>
            </a:r>
          </a:p>
          <a:p>
            <a:pPr lvl="0" indent="0" marL="0">
              <a:buNone/>
            </a:pPr>
            <a:r>
              <a:rPr/>
              <a:t>Dado que R es un lenguaje de programación utilizado ampliamente para el análisis de datos, machine learning y depp learning, las estructuras de datos que utiliza fueron diseñadas con este tipo de trabajo en mente.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Exclusiones</a:t>
            </a:r>
          </a:p>
        </p:txBody>
      </p:sp>
      <p:sp>
        <p:nvSpPr>
          <p:cNvPr id="3" name="Content Placeholder 2"/>
          <p:cNvSpPr>
            <a:spLocks noGrp="1"/>
          </p:cNvSpPr>
          <p:nvPr>
            <p:ph idx="1"/>
          </p:nvPr>
        </p:nvSpPr>
        <p:spPr/>
        <p:txBody>
          <a:bodyPr/>
          <a:lstStyle/>
          <a:p>
            <a:pPr lvl="0" indent="0" marL="0">
              <a:buNone/>
            </a:pPr>
            <a:r>
              <a:rPr/>
              <a:t>Se puede excluir información especificando la posición con numero negativo, por ejemplo, excluyamos y guardemos en otro objeto la temperatura con posición 2.</a:t>
            </a:r>
          </a:p>
          <a:p>
            <a:pPr lvl="0" indent="0">
              <a:buNone/>
            </a:pPr>
            <a:r>
              <a:rPr>
                <a:solidFill>
                  <a:srgbClr val="003B4F"/>
                </a:solidFill>
                <a:latin typeface="Courier"/>
              </a:rPr>
              <a:t>temperature[</a:t>
            </a:r>
            <a:r>
              <a:rPr>
                <a:solidFill>
                  <a:srgbClr val="5E5E5E"/>
                </a:solidFill>
                <a:latin typeface="Courier"/>
              </a:rPr>
              <a:t>-</a:t>
            </a:r>
            <a:r>
              <a:rPr>
                <a:solidFill>
                  <a:srgbClr val="AD0000"/>
                </a:solidFill>
                <a:latin typeface="Courier"/>
              </a:rPr>
              <a:t>2</a:t>
            </a:r>
            <a:r>
              <a:rPr>
                <a:solidFill>
                  <a:srgbClr val="003B4F"/>
                </a:solidFill>
                <a:latin typeface="Courier"/>
              </a:rPr>
              <a:t>]</a:t>
            </a:r>
          </a:p>
          <a:p>
            <a:pPr lvl="0" indent="0">
              <a:buNone/>
            </a:pPr>
            <a:r>
              <a:rPr>
                <a:latin typeface="Courier"/>
              </a:rPr>
              <a:t>[1]  98.1 101.4</a:t>
            </a:r>
          </a:p>
          <a:p>
            <a:pPr lvl="0" indent="0">
              <a:buNone/>
            </a:pPr>
            <a:r>
              <a:rPr>
                <a:solidFill>
                  <a:srgbClr val="003B4F"/>
                </a:solidFill>
                <a:latin typeface="Courier"/>
              </a:rPr>
              <a:t>temperatura2 &lt;- temperature[</a:t>
            </a:r>
            <a:r>
              <a:rPr>
                <a:solidFill>
                  <a:srgbClr val="5E5E5E"/>
                </a:solidFill>
                <a:latin typeface="Courier"/>
              </a:rPr>
              <a:t>-</a:t>
            </a:r>
            <a:r>
              <a:rPr>
                <a:solidFill>
                  <a:srgbClr val="AD0000"/>
                </a:solidFill>
                <a:latin typeface="Courier"/>
              </a:rPr>
              <a:t>2</a:t>
            </a:r>
            <a:r>
              <a:rPr>
                <a:solidFill>
                  <a:srgbClr val="003B4F"/>
                </a:solidFill>
                <a:latin typeface="Courier"/>
              </a:rPr>
              <a:t>]</a:t>
            </a:r>
            <a:br/>
            <a:r>
              <a:rPr>
                <a:solidFill>
                  <a:srgbClr val="003B4F"/>
                </a:solidFill>
                <a:latin typeface="Courier"/>
              </a:rPr>
              <a:t>temperatura2</a:t>
            </a:r>
          </a:p>
          <a:p>
            <a:pPr lvl="0" indent="0">
              <a:buNone/>
            </a:pPr>
            <a:r>
              <a:rPr>
                <a:latin typeface="Courier"/>
              </a:rPr>
              <a:t>[1]  98.1 101.4</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Vector Lógico</a:t>
            </a:r>
          </a:p>
        </p:txBody>
      </p:sp>
      <p:sp>
        <p:nvSpPr>
          <p:cNvPr id="3" name="Content Placeholder 2"/>
          <p:cNvSpPr>
            <a:spLocks noGrp="1"/>
          </p:cNvSpPr>
          <p:nvPr>
            <p:ph idx="1"/>
          </p:nvPr>
        </p:nvSpPr>
        <p:spPr/>
        <p:txBody>
          <a:bodyPr/>
          <a:lstStyle/>
          <a:p>
            <a:pPr lvl="0" indent="0" marL="0">
              <a:buNone/>
            </a:pPr>
            <a:r>
              <a:rPr/>
              <a:t>Finalmente, a veces también es útil especificar un vector lógico que indique si se debe incluir cada elemento. Por ejemplo, para incluir las dos primeras lecturas de temperatura, pero excluir la tercera, escriba:</a:t>
            </a:r>
          </a:p>
          <a:p>
            <a:pPr lvl="0" indent="0">
              <a:buNone/>
            </a:pPr>
            <a:r>
              <a:rPr>
                <a:solidFill>
                  <a:srgbClr val="003B4F"/>
                </a:solidFill>
                <a:latin typeface="Courier"/>
              </a:rPr>
              <a:t>temperature[</a:t>
            </a:r>
            <a:r>
              <a:rPr>
                <a:solidFill>
                  <a:srgbClr val="4758AB"/>
                </a:solidFill>
                <a:latin typeface="Courier"/>
              </a:rPr>
              <a:t>c</a:t>
            </a:r>
            <a:r>
              <a:rPr>
                <a:solidFill>
                  <a:srgbClr val="003B4F"/>
                </a:solidFill>
                <a:latin typeface="Courier"/>
              </a:rPr>
              <a:t>(</a:t>
            </a:r>
            <a:r>
              <a:rPr>
                <a:solidFill>
                  <a:srgbClr val="8F5902"/>
                </a:solidFill>
                <a:latin typeface="Courier"/>
              </a:rPr>
              <a:t>TRUE</a:t>
            </a:r>
            <a:r>
              <a:rPr>
                <a:solidFill>
                  <a:srgbClr val="003B4F"/>
                </a:solidFill>
                <a:latin typeface="Courier"/>
              </a:rPr>
              <a:t>, </a:t>
            </a:r>
            <a:r>
              <a:rPr>
                <a:solidFill>
                  <a:srgbClr val="8F5902"/>
                </a:solidFill>
                <a:latin typeface="Courier"/>
              </a:rPr>
              <a:t>TRUE</a:t>
            </a:r>
            <a:r>
              <a:rPr>
                <a:solidFill>
                  <a:srgbClr val="003B4F"/>
                </a:solidFill>
                <a:latin typeface="Courier"/>
              </a:rPr>
              <a:t>, </a:t>
            </a:r>
            <a:r>
              <a:rPr>
                <a:solidFill>
                  <a:srgbClr val="8F5902"/>
                </a:solidFill>
                <a:latin typeface="Courier"/>
              </a:rPr>
              <a:t>FALSE</a:t>
            </a:r>
            <a:r>
              <a:rPr>
                <a:solidFill>
                  <a:srgbClr val="003B4F"/>
                </a:solidFill>
                <a:latin typeface="Courier"/>
              </a:rPr>
              <a:t>)]</a:t>
            </a:r>
          </a:p>
          <a:p>
            <a:pPr lvl="0" indent="0">
              <a:buNone/>
            </a:pPr>
            <a:r>
              <a:rPr>
                <a:latin typeface="Courier"/>
              </a:rPr>
              <a:t>[1] 98.1 98.6</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Finalizando</a:t>
            </a:r>
          </a:p>
        </p:txBody>
      </p:sp>
      <p:sp>
        <p:nvSpPr>
          <p:cNvPr id="3" name="Content Placeholder 2"/>
          <p:cNvSpPr>
            <a:spLocks noGrp="1"/>
          </p:cNvSpPr>
          <p:nvPr>
            <p:ph idx="1"/>
          </p:nvPr>
        </p:nvSpPr>
        <p:spPr/>
        <p:txBody>
          <a:bodyPr/>
          <a:lstStyle/>
          <a:p>
            <a:pPr lvl="0" indent="0" marL="0">
              <a:buNone/>
            </a:pPr>
            <a:r>
              <a:rPr/>
              <a:t>Como verá en breve, el vector proporciona la base para muchas otras estructuras de datos R. Por lo tanto, el conocimiento de las diversas operaciones vectoriales es crucial para trabajar con datos en 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Gracias</a:t>
            </a:r>
          </a:p>
        </p:txBody>
      </p:sp>
      <p:pic>
        <p:nvPicPr>
          <p:cNvPr descr="imagen/Data_Analisis.png" id="0" name="Picture 1"/>
          <p:cNvPicPr>
            <a:picLocks noGrp="1" noChangeAspect="1"/>
          </p:cNvPicPr>
          <p:nvPr/>
        </p:nvPicPr>
        <p:blipFill>
          <a:blip r:embed="rId2"/>
          <a:stretch>
            <a:fillRect/>
          </a:stretch>
        </p:blipFill>
        <p:spPr bwMode="auto">
          <a:xfrm>
            <a:off x="2971800" y="1816100"/>
            <a:ext cx="62484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¿Qué tipo de tipo de estructuras utiliza R?</a:t>
            </a:r>
          </a:p>
        </p:txBody>
      </p:sp>
      <p:sp>
        <p:nvSpPr>
          <p:cNvPr id="3" name="Content Placeholder 2"/>
          <p:cNvSpPr>
            <a:spLocks noGrp="1"/>
          </p:cNvSpPr>
          <p:nvPr>
            <p:ph idx="1"/>
          </p:nvPr>
        </p:nvSpPr>
        <p:spPr/>
        <p:txBody>
          <a:bodyPr/>
          <a:lstStyle/>
          <a:p>
            <a:pPr lvl="0" indent="0" marL="0">
              <a:buNone/>
            </a:pPr>
            <a:r>
              <a:rPr/>
              <a:t>R puede adoptar otras estructuras de distintos lenguajes, pero nos centraremos en las que vamos a utilizar con mayor frecuencia teniendo como fin alcanzable poder generar código de aprendizaje automático, profundo e inteligencia artificial.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Las cuales son:</a:t>
            </a:r>
          </a:p>
        </p:txBody>
      </p:sp>
      <p:sp>
        <p:nvSpPr>
          <p:cNvPr id="3" name="Content Placeholder 2"/>
          <p:cNvSpPr>
            <a:spLocks noGrp="1"/>
          </p:cNvSpPr>
          <p:nvPr>
            <p:ph idx="1"/>
          </p:nvPr>
        </p:nvSpPr>
        <p:spPr/>
        <p:txBody>
          <a:bodyPr/>
          <a:lstStyle/>
          <a:p>
            <a:pPr lvl="0"/>
            <a:r>
              <a:rPr/>
              <a:t>Vectores</a:t>
            </a:r>
          </a:p>
          <a:p>
            <a:pPr lvl="0"/>
            <a:r>
              <a:rPr/>
              <a:t>Factores</a:t>
            </a:r>
          </a:p>
          <a:p>
            <a:pPr lvl="0"/>
            <a:r>
              <a:rPr/>
              <a:t>Listas</a:t>
            </a:r>
          </a:p>
          <a:p>
            <a:pPr lvl="0"/>
            <a:r>
              <a:rPr/>
              <a:t>Matrices</a:t>
            </a:r>
          </a:p>
          <a:p>
            <a:pPr lvl="0"/>
            <a:r>
              <a:rPr/>
              <a:t>Marcos de Datos o Dataframes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Los Tibbles</a:t>
            </a:r>
          </a:p>
        </p:txBody>
      </p:sp>
      <p:pic>
        <p:nvPicPr>
          <p:cNvPr descr="imagen/dplyr.png" id="0" name="Picture 1"/>
          <p:cNvPicPr>
            <a:picLocks noGrp="1" noChangeAspect="1"/>
          </p:cNvPicPr>
          <p:nvPr/>
        </p:nvPicPr>
        <p:blipFill>
          <a:blip r:embed="rId2"/>
          <a:stretch>
            <a:fillRect/>
          </a:stretch>
        </p:blipFill>
        <p:spPr bwMode="auto">
          <a:xfrm>
            <a:off x="4216400" y="1816100"/>
            <a:ext cx="37592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contempla un tipo de dataframe</a:t>
            </a:r>
          </a:p>
        </p:txBody>
      </p:sp>
      <p:sp>
        <p:nvSpPr>
          <p:cNvPr id="3" name="Content Placeholder 2"/>
          <p:cNvSpPr>
            <a:spLocks noGrp="1"/>
          </p:cNvSpPr>
          <p:nvPr>
            <p:ph idx="1"/>
          </p:nvPr>
        </p:nvSpPr>
        <p:spPr/>
        <p:txBody>
          <a:bodyPr/>
          <a:lstStyle/>
          <a:p>
            <a:pPr lvl="0" indent="0" marL="0">
              <a:buNone/>
            </a:pPr>
            <a:r>
              <a:rPr/>
              <a:t>Con mayores propiedades, el cual se puede generar a través de una librería especifica y se le llama “tibble” o “tbl”, lo veremos próximamente, aunque por experiencia hay algunos algoritmos que no son capaces de trabajar con este tipo de dataframe y también hay algunas librerías estadísticas que no soportan este formato, el formato tbl es muy potente si tenemos en mente raspados web, importación de datos o los típicos ETL.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Vectores</a:t>
            </a:r>
          </a:p>
        </p:txBody>
      </p:sp>
      <p:sp>
        <p:nvSpPr>
          <p:cNvPr id="3" name="Content Placeholder 2"/>
          <p:cNvSpPr>
            <a:spLocks noGrp="1"/>
          </p:cNvSpPr>
          <p:nvPr>
            <p:ph idx="1"/>
          </p:nvPr>
        </p:nvSpPr>
        <p:spPr/>
        <p:txBody>
          <a:bodyPr/>
          <a:lstStyle/>
          <a:p>
            <a:pPr lvl="0" indent="0" marL="0">
              <a:buNone/>
            </a:pPr>
            <a:r>
              <a:rPr/>
              <a:t>El vector es la estructura de datos fundamental en R, este se encarga de almacenar un conjunto de valores ordenados llamados elementos.</a:t>
            </a:r>
          </a:p>
          <a:p>
            <a:pPr lvl="0" indent="0" marL="0">
              <a:buNone/>
            </a:pPr>
            <a:r>
              <a:rPr/>
              <a:t>Un vector puede contener cualquier numero de elementos, sin embargo, todos los elementos deben de ser del mismo tipo de valor.</a:t>
            </a:r>
          </a:p>
          <a:p>
            <a:pPr lvl="0" indent="0" marL="0">
              <a:buNone/>
            </a:pPr>
            <a:r>
              <a:rPr/>
              <a:t>Es decir, si un vector es numérico todos los elementos deben de ser numéricos, al igual si el vector fuera texto o lógico.</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Ejemplo</a:t>
            </a:r>
          </a:p>
        </p:txBody>
      </p:sp>
      <p:sp>
        <p:nvSpPr>
          <p:cNvPr id="3" name="Content Placeholder 2"/>
          <p:cNvSpPr>
            <a:spLocks noGrp="1"/>
          </p:cNvSpPr>
          <p:nvPr>
            <p:ph idx="1"/>
          </p:nvPr>
        </p:nvSpPr>
        <p:spPr/>
        <p:txBody>
          <a:bodyPr/>
          <a:lstStyle/>
          <a:p>
            <a:pPr lvl="0" indent="0" marL="0">
              <a:buNone/>
            </a:pPr>
            <a:r>
              <a:rPr/>
              <a:t>Tomemos el siguiente ejemplo:</a:t>
            </a:r>
          </a:p>
          <a:p>
            <a:pPr lvl="0" indent="0">
              <a:buNone/>
            </a:pPr>
            <a:r>
              <a:rPr>
                <a:solidFill>
                  <a:srgbClr val="003B4F"/>
                </a:solidFill>
                <a:latin typeface="Courier"/>
              </a:rPr>
              <a:t>w &lt;- </a:t>
            </a:r>
            <a:r>
              <a:rPr>
                <a:solidFill>
                  <a:srgbClr val="4758AB"/>
                </a:solidFill>
                <a:latin typeface="Courier"/>
              </a:rPr>
              <a:t>c</a:t>
            </a:r>
            <a:r>
              <a:rPr>
                <a:solidFill>
                  <a:srgbClr val="003B4F"/>
                </a:solidFill>
                <a:latin typeface="Courier"/>
              </a:rPr>
              <a:t>(</a:t>
            </a:r>
            <a:r>
              <a:rPr>
                <a:solidFill>
                  <a:srgbClr val="8F5902"/>
                </a:solidFill>
                <a:latin typeface="Courier"/>
              </a:rPr>
              <a:t>TRUE</a:t>
            </a:r>
            <a:r>
              <a:rPr>
                <a:solidFill>
                  <a:srgbClr val="003B4F"/>
                </a:solidFill>
                <a:latin typeface="Courier"/>
              </a:rPr>
              <a:t>, </a:t>
            </a:r>
            <a:r>
              <a:rPr>
                <a:solidFill>
                  <a:srgbClr val="8F5902"/>
                </a:solidFill>
                <a:latin typeface="Courier"/>
              </a:rPr>
              <a:t>FALSE</a:t>
            </a:r>
            <a:r>
              <a:rPr>
                <a:solidFill>
                  <a:srgbClr val="003B4F"/>
                </a:solidFill>
                <a:latin typeface="Courier"/>
              </a:rPr>
              <a:t>, </a:t>
            </a:r>
            <a:r>
              <a:rPr>
                <a:solidFill>
                  <a:srgbClr val="8F5902"/>
                </a:solidFill>
                <a:latin typeface="Courier"/>
              </a:rPr>
              <a:t>TRUE</a:t>
            </a:r>
            <a:r>
              <a:rPr>
                <a:solidFill>
                  <a:srgbClr val="003B4F"/>
                </a:solidFill>
                <a:latin typeface="Courier"/>
              </a:rPr>
              <a:t>)</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5E5E5E"/>
                </a:solidFill>
                <a:latin typeface="Courier"/>
              </a:rPr>
              <a:t>:</a:t>
            </a:r>
            <a:r>
              <a:rPr>
                <a:solidFill>
                  <a:srgbClr val="AD0000"/>
                </a:solidFill>
                <a:latin typeface="Courier"/>
              </a:rPr>
              <a:t>10</a:t>
            </a:r>
            <a:r>
              <a:rPr>
                <a:solidFill>
                  <a:srgbClr val="003B4F"/>
                </a:solidFill>
                <a:latin typeface="Courier"/>
              </a:rPr>
              <a:t>)</a:t>
            </a:r>
            <a:br/>
            <a:r>
              <a:rPr>
                <a:solidFill>
                  <a:srgbClr val="003B4F"/>
                </a:solidFill>
                <a:latin typeface="Courier"/>
              </a:rPr>
              <a:t>y &lt;- </a:t>
            </a:r>
            <a:r>
              <a:rPr>
                <a:solidFill>
                  <a:srgbClr val="4758AB"/>
                </a:solidFill>
                <a:latin typeface="Courier"/>
              </a:rPr>
              <a:t>c</a:t>
            </a:r>
            <a:r>
              <a:rPr>
                <a:solidFill>
                  <a:srgbClr val="003B4F"/>
                </a:solidFill>
                <a:latin typeface="Courier"/>
              </a:rPr>
              <a:t>(</a:t>
            </a:r>
            <a:r>
              <a:rPr>
                <a:solidFill>
                  <a:srgbClr val="20794D"/>
                </a:solidFill>
                <a:latin typeface="Courier"/>
              </a:rPr>
              <a:t>"a"</a:t>
            </a:r>
            <a:r>
              <a:rPr>
                <a:solidFill>
                  <a:srgbClr val="003B4F"/>
                </a:solidFill>
                <a:latin typeface="Courier"/>
              </a:rPr>
              <a:t>, </a:t>
            </a:r>
            <a:r>
              <a:rPr>
                <a:solidFill>
                  <a:srgbClr val="20794D"/>
                </a:solidFill>
                <a:latin typeface="Courier"/>
              </a:rPr>
              <a:t>"b"</a:t>
            </a:r>
            <a:r>
              <a:rPr>
                <a:solidFill>
                  <a:srgbClr val="003B4F"/>
                </a:solidFill>
                <a:latin typeface="Courier"/>
              </a:rPr>
              <a:t>, </a:t>
            </a:r>
            <a:r>
              <a:rPr>
                <a:solidFill>
                  <a:srgbClr val="20794D"/>
                </a:solidFill>
                <a:latin typeface="Courier"/>
              </a:rPr>
              <a:t>"c"</a:t>
            </a:r>
            <a:r>
              <a:rPr>
                <a:solidFill>
                  <a:srgbClr val="003B4F"/>
                </a:solidFill>
                <a:latin typeface="Courier"/>
              </a:rPr>
              <a:t>)</a:t>
            </a:r>
            <a:br/>
            <a:r>
              <a:rPr>
                <a:solidFill>
                  <a:srgbClr val="003B4F"/>
                </a:solidFill>
                <a:latin typeface="Courier"/>
              </a:rPr>
              <a:t>z &lt;- </a:t>
            </a:r>
            <a:r>
              <a:rPr>
                <a:solidFill>
                  <a:srgbClr val="4758AB"/>
                </a:solidFill>
                <a:latin typeface="Courier"/>
              </a:rPr>
              <a:t>c</a:t>
            </a:r>
            <a:r>
              <a:rPr>
                <a:solidFill>
                  <a:srgbClr val="003B4F"/>
                </a:solidFill>
                <a:latin typeface="Courier"/>
              </a:rPr>
              <a:t>(</a:t>
            </a:r>
            <a:r>
              <a:rPr>
                <a:solidFill>
                  <a:srgbClr val="AD0000"/>
                </a:solidFill>
                <a:latin typeface="Courier"/>
              </a:rPr>
              <a:t>1-9</a:t>
            </a:r>
            <a:r>
              <a:rPr>
                <a:solidFill>
                  <a:srgbClr val="003B4F"/>
                </a:solidFill>
                <a:latin typeface="Courie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Resultados</a:t>
            </a:r>
          </a:p>
        </p:txBody>
      </p:sp>
      <p:sp>
        <p:nvSpPr>
          <p:cNvPr id="3" name="Content Placeholder 2"/>
          <p:cNvSpPr>
            <a:spLocks noGrp="1"/>
          </p:cNvSpPr>
          <p:nvPr>
            <p:ph idx="1"/>
          </p:nvPr>
        </p:nvSpPr>
        <p:spPr/>
        <p:txBody>
          <a:bodyPr/>
          <a:lstStyle/>
          <a:p>
            <a:pPr lvl="0" indent="0">
              <a:buNone/>
            </a:pPr>
            <a:r>
              <a:rPr>
                <a:solidFill>
                  <a:srgbClr val="4758AB"/>
                </a:solidFill>
                <a:latin typeface="Courier"/>
              </a:rPr>
              <a:t>typeof</a:t>
            </a:r>
            <a:r>
              <a:rPr>
                <a:solidFill>
                  <a:srgbClr val="003B4F"/>
                </a:solidFill>
                <a:latin typeface="Courier"/>
              </a:rPr>
              <a:t>(w)</a:t>
            </a:r>
          </a:p>
          <a:p>
            <a:pPr lvl="0" indent="0">
              <a:buNone/>
            </a:pPr>
            <a:r>
              <a:rPr>
                <a:latin typeface="Courier"/>
              </a:rPr>
              <a:t>[1] "logical"</a:t>
            </a:r>
          </a:p>
          <a:p>
            <a:pPr lvl="0" indent="0">
              <a:buNone/>
            </a:pPr>
            <a:r>
              <a:rPr>
                <a:solidFill>
                  <a:srgbClr val="4758AB"/>
                </a:solidFill>
                <a:latin typeface="Courier"/>
              </a:rPr>
              <a:t>typeof</a:t>
            </a:r>
            <a:r>
              <a:rPr>
                <a:solidFill>
                  <a:srgbClr val="003B4F"/>
                </a:solidFill>
                <a:latin typeface="Courier"/>
              </a:rPr>
              <a:t>(x)</a:t>
            </a:r>
          </a:p>
          <a:p>
            <a:pPr lvl="0" indent="0">
              <a:buNone/>
            </a:pPr>
            <a:r>
              <a:rPr>
                <a:latin typeface="Courier"/>
              </a:rPr>
              <a:t>[1] "integer"</a:t>
            </a:r>
          </a:p>
          <a:p>
            <a:pPr lvl="0" indent="0">
              <a:buNone/>
            </a:pPr>
            <a:r>
              <a:rPr>
                <a:solidFill>
                  <a:srgbClr val="4758AB"/>
                </a:solidFill>
                <a:latin typeface="Courier"/>
              </a:rPr>
              <a:t>typeof</a:t>
            </a:r>
            <a:r>
              <a:rPr>
                <a:solidFill>
                  <a:srgbClr val="003B4F"/>
                </a:solidFill>
                <a:latin typeface="Courier"/>
              </a:rPr>
              <a:t>(y)</a:t>
            </a:r>
          </a:p>
          <a:p>
            <a:pPr lvl="0" indent="0">
              <a:buNone/>
            </a:pPr>
            <a:r>
              <a:rPr>
                <a:latin typeface="Courier"/>
              </a:rPr>
              <a:t>[1] "character"</a:t>
            </a:r>
          </a:p>
          <a:p>
            <a:pPr lvl="0" indent="0">
              <a:buNone/>
            </a:pPr>
            <a:r>
              <a:rPr>
                <a:solidFill>
                  <a:srgbClr val="4758AB"/>
                </a:solidFill>
                <a:latin typeface="Courier"/>
              </a:rPr>
              <a:t>typeof</a:t>
            </a:r>
            <a:r>
              <a:rPr>
                <a:solidFill>
                  <a:srgbClr val="003B4F"/>
                </a:solidFill>
                <a:latin typeface="Courier"/>
              </a:rPr>
              <a:t>(z)</a:t>
            </a:r>
          </a:p>
          <a:p>
            <a:pPr lvl="0" indent="0">
              <a:buNone/>
            </a:pPr>
            <a:r>
              <a:rPr>
                <a:latin typeface="Courier"/>
              </a:rPr>
              <a:t>[1] "double"</a:t>
            </a:r>
          </a:p>
        </p:txBody>
      </p:sp>
    </p:spTree>
  </p:cSld>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766</Words>
  <Application>Microsoft Office PowerPoint</Application>
  <PresentationFormat>Panorámica</PresentationFormat>
  <Paragraphs>174</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GeosansLight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Estructuras de R</dc:title>
  <dc:creator>William V. Paredes</dc:creator>
  <cp:keywords/>
  <dcterms:created xsi:type="dcterms:W3CDTF">2023-01-24T15:45:42Z</dcterms:created>
  <dcterms:modified xsi:type="dcterms:W3CDTF">2023-01-24T15:45:42Z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toc-title">
    <vt:lpwstr>Table of contents</vt:lpwstr>
  </property>
</Properties>
</file>