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5E"/>
    <a:srgbClr val="0B81C1"/>
    <a:srgbClr val="0763A4"/>
    <a:srgbClr val="F19659"/>
    <a:srgbClr val="06508F"/>
    <a:srgbClr val="064684"/>
    <a:srgbClr val="F1F1F2"/>
    <a:srgbClr val="0EA0D4"/>
    <a:srgbClr val="FFDB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15"/>
          <a:sy d="100" n="115"/>
        </p:scale>
        <p:origin x="396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GeosansLight" panose="02000603020000020003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cap="small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10560496" y="5593032"/>
            <a:ext cx="1095488" cy="1083520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8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3175" y="107950"/>
            <a:ext cx="10734675" cy="873125"/>
          </a:xfrm>
          <a:custGeom>
            <a:avLst/>
            <a:gdLst>
              <a:gd name="T0" fmla="*/ 6762 w 6762"/>
              <a:gd name="T1" fmla="*/ 550 h 550"/>
              <a:gd name="T2" fmla="*/ 0 w 6762"/>
              <a:gd name="T3" fmla="*/ 550 h 550"/>
              <a:gd name="T4" fmla="*/ 0 w 6762"/>
              <a:gd name="T5" fmla="*/ 0 h 550"/>
              <a:gd name="T6" fmla="*/ 6762 w 6762"/>
              <a:gd name="T7" fmla="*/ 0 h 550"/>
              <a:gd name="T8" fmla="*/ 6503 w 6762"/>
              <a:gd name="T9" fmla="*/ 275 h 550"/>
              <a:gd name="T10" fmla="*/ 6762 w 6762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62" h="550">
                <a:moveTo>
                  <a:pt x="6762" y="550"/>
                </a:moveTo>
                <a:lnTo>
                  <a:pt x="0" y="550"/>
                </a:lnTo>
                <a:lnTo>
                  <a:pt x="0" y="0"/>
                </a:lnTo>
                <a:lnTo>
                  <a:pt x="6762" y="0"/>
                </a:lnTo>
                <a:lnTo>
                  <a:pt x="6503" y="275"/>
                </a:lnTo>
                <a:lnTo>
                  <a:pt x="6762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0737850" y="107950"/>
            <a:ext cx="1450975" cy="873125"/>
          </a:xfrm>
          <a:custGeom>
            <a:avLst/>
            <a:gdLst>
              <a:gd name="T0" fmla="*/ 259 w 914"/>
              <a:gd name="T1" fmla="*/ 550 h 550"/>
              <a:gd name="T2" fmla="*/ 914 w 914"/>
              <a:gd name="T3" fmla="*/ 550 h 550"/>
              <a:gd name="T4" fmla="*/ 914 w 914"/>
              <a:gd name="T5" fmla="*/ 0 h 550"/>
              <a:gd name="T6" fmla="*/ 259 w 914"/>
              <a:gd name="T7" fmla="*/ 0 h 550"/>
              <a:gd name="T8" fmla="*/ 0 w 914"/>
              <a:gd name="T9" fmla="*/ 275 h 550"/>
              <a:gd name="T10" fmla="*/ 259 w 914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4" h="550">
                <a:moveTo>
                  <a:pt x="259" y="550"/>
                </a:moveTo>
                <a:lnTo>
                  <a:pt x="914" y="550"/>
                </a:lnTo>
                <a:lnTo>
                  <a:pt x="914" y="0"/>
                </a:lnTo>
                <a:lnTo>
                  <a:pt x="259" y="0"/>
                </a:lnTo>
                <a:lnTo>
                  <a:pt x="0" y="275"/>
                </a:lnTo>
                <a:lnTo>
                  <a:pt x="259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0028238" y="5745163"/>
            <a:ext cx="2160588" cy="1008063"/>
          </a:xfrm>
          <a:custGeom>
            <a:avLst/>
            <a:gdLst>
              <a:gd name="T0" fmla="*/ 384 w 1361"/>
              <a:gd name="T1" fmla="*/ 635 h 635"/>
              <a:gd name="T2" fmla="*/ 1361 w 1361"/>
              <a:gd name="T3" fmla="*/ 635 h 635"/>
              <a:gd name="T4" fmla="*/ 1361 w 1361"/>
              <a:gd name="T5" fmla="*/ 0 h 635"/>
              <a:gd name="T6" fmla="*/ 384 w 1361"/>
              <a:gd name="T7" fmla="*/ 0 h 635"/>
              <a:gd name="T8" fmla="*/ 0 w 1361"/>
              <a:gd name="T9" fmla="*/ 410 h 635"/>
              <a:gd name="T10" fmla="*/ 384 w 1361"/>
              <a:gd name="T11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1" h="635">
                <a:moveTo>
                  <a:pt x="384" y="635"/>
                </a:moveTo>
                <a:lnTo>
                  <a:pt x="1361" y="635"/>
                </a:lnTo>
                <a:lnTo>
                  <a:pt x="1361" y="0"/>
                </a:lnTo>
                <a:lnTo>
                  <a:pt x="384" y="0"/>
                </a:lnTo>
                <a:lnTo>
                  <a:pt x="0" y="410"/>
                </a:lnTo>
                <a:lnTo>
                  <a:pt x="384" y="635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2" name="Rectangle 8"/>
          <p:cNvSpPr>
            <a:spLocks noChangeArrowheads="1"/>
          </p:cNvSpPr>
          <p:nvPr userDrawn="1"/>
        </p:nvSpPr>
        <p:spPr bwMode="auto">
          <a:xfrm>
            <a:off x="3175" y="6396039"/>
            <a:ext cx="10734675" cy="357188"/>
          </a:xfrm>
          <a:prstGeom prst="rect">
            <a:avLst/>
          </a:pr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9401" y="237909"/>
            <a:ext cx="42117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7831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9" name="Imagen 6">
            <a:extLst>
              <a:ext uri="{FF2B5EF4-FFF2-40B4-BE49-F238E27FC236}">
                <a16:creationId xmlns:a16="http://schemas.microsoft.com/office/drawing/2014/main" id="{0D346A1E-4A2D-49DB-B587-F1D2899FE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0" y="-1899"/>
            <a:ext cx="12213771" cy="68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media/image1.jpeg" Type="http://schemas.openxmlformats.org/officeDocument/2006/relationships/image" /><Relationship Id="rId2" Target="../slideLayouts/slideLayout2.xml" Type="http://schemas.openxmlformats.org/officeDocument/2006/relationships/slideLayout" /><Relationship Id="rId16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William V. Paredes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Ahora si solicitamos dos columnas crea una matriz con tres filas.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 &lt;- </a:t>
            </a:r>
            <a:r>
              <a:rPr>
                <a:solidFill>
                  <a:srgbClr val="4758AB"/>
                </a:solidFill>
                <a:latin typeface="Courier"/>
              </a:rPr>
              <a:t>matrix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ncol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</a:t>
            </a:r>
          </a:p>
          <a:p>
            <a:pPr lvl="0" indent="0">
              <a:buNone/>
            </a:pPr>
            <a:r>
              <a:rPr>
                <a:latin typeface="Courier"/>
              </a:rPr>
              <a:t>     [,1] [,2]
[1,]    1    4
[2,]    2    5
[3,]    3    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Igual Extracción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 igual que con los marcos de datos, los valores en matrices se pueden extraer usando la notación [fila, columna]. Por ejemplo, m [1, 1] devolverá el valor 1 y m [3, 2] extraerá 6 de la matriz m. Además, se pueden solicitar filas o columnas completas: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,]</a:t>
            </a:r>
          </a:p>
          <a:p>
            <a:pPr lvl="0" indent="0">
              <a:buNone/>
            </a:pPr>
            <a:r>
              <a:rPr>
                <a:latin typeface="Courier"/>
              </a:rPr>
              <a:t>[1] 1 4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m[,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[1] 1 2 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¿Qué es una matriz de datos?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Además de los marcos de datos o dataframes que vimos en los temas anteriores, R proporciona otras estructuras que almacenan valores en forma tabular. Una matriz es una estructura de datos que representa una tabla bidimensional con filas y columnas de datos.</a:t>
            </a:r>
          </a:p>
          <a:p>
            <a:pPr lvl="0" indent="0" marL="0">
              <a:buNone/>
            </a:pPr>
            <a:r>
              <a:rPr/>
              <a:t>Al igual que los vectores, las matrices de R pueden contener cualquier tipo de datos, aunque por regla general se utilizan con mayor frecuencia para operaciones matemáticas, por lo tanto, generalmente solo almacenan datos numéricos.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Matriz</a:t>
            </a:r>
          </a:p>
        </p:txBody>
      </p:sp>
      <p:pic>
        <p:nvPicPr>
          <p:cNvPr descr="imagen/RMatrixTut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67100" y="1816100"/>
            <a:ext cx="5257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¿Como la creamos?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Para crear una matriz, simplemente proporcione un vector de datos a la función matrix () junto con un parámetro que especifique el número de filas (nrow) o el número de columnas (ncol).</a:t>
            </a:r>
          </a:p>
          <a:p>
            <a:pPr lvl="0" indent="0" marL="0">
              <a:buNone/>
            </a:pPr>
            <a:r>
              <a:rPr/>
              <a:t>Por ejemplo, para crear una matriz de 2 x 2 que almacene los números del uno al cuatro, podemos usar el parámetro nrow para solicitar que los datos se dividan en dos filas: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 &lt;- </a:t>
            </a:r>
            <a:r>
              <a:rPr>
                <a:solidFill>
                  <a:srgbClr val="4758AB"/>
                </a:solidFill>
                <a:latin typeface="Courier"/>
              </a:rPr>
              <a:t>matrix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nrow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</a:t>
            </a:r>
          </a:p>
          <a:p>
            <a:pPr lvl="0" indent="0">
              <a:buNone/>
            </a:pPr>
            <a:r>
              <a:rPr>
                <a:latin typeface="Courier"/>
              </a:rPr>
              <a:t>     [,1] [,2]
[1,]    1    3
[2,]    2    4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podemos hacerlo también así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 &lt;- </a:t>
            </a:r>
            <a:r>
              <a:rPr>
                <a:solidFill>
                  <a:srgbClr val="4758AB"/>
                </a:solidFill>
                <a:latin typeface="Courier"/>
              </a:rPr>
              <a:t>matrix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nrow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</a:t>
            </a:r>
          </a:p>
          <a:p>
            <a:pPr lvl="0" indent="0">
              <a:buNone/>
            </a:pPr>
            <a:r>
              <a:rPr>
                <a:latin typeface="Courier"/>
              </a:rPr>
              <a:t>     [,1] [,2]
[1,]    1    3
[2,]    2    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 que notar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Notarán que R cargó la primera columna de la matriz primero antes de cargar la segunda columna. Esto se denomina orden mayor de columna y es el método predeterminado de R para cargar matrices.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Anulando Predeterminado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Para anular esta configuración predeterminada y cargar una matriz por filas, establezca el parámetro </a:t>
            </a:r>
            <a:r>
              <a:rPr b="1"/>
              <a:t>byrow = TRUE</a:t>
            </a:r>
            <a:r>
              <a:rPr/>
              <a:t>, al crear la matriz.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 &lt;- </a:t>
            </a:r>
            <a:r>
              <a:rPr>
                <a:solidFill>
                  <a:srgbClr val="4758AB"/>
                </a:solidFill>
                <a:latin typeface="Courier"/>
              </a:rPr>
              <a:t>matrix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nrow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byrow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</a:t>
            </a:r>
          </a:p>
          <a:p>
            <a:pPr lvl="0" indent="0">
              <a:buNone/>
            </a:pPr>
            <a:r>
              <a:rPr>
                <a:latin typeface="Courier"/>
              </a:rPr>
              <a:t>     [,1] [,2]
[1,]    1    2
[2,]    3    4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mayor detalle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Para ilustrar esto con más detalle, veamos qué sucede si agregamos más valores a la matriz. Con seis valores, la solicitud de dos filas crea una matriz con tres columnas: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 &lt;- </a:t>
            </a:r>
            <a:r>
              <a:rPr>
                <a:solidFill>
                  <a:srgbClr val="4758AB"/>
                </a:solidFill>
                <a:latin typeface="Courier"/>
              </a:rPr>
              <a:t>matrix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nrow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</a:t>
            </a:r>
          </a:p>
          <a:p>
            <a:pPr lvl="0" indent="0">
              <a:buNone/>
            </a:pPr>
            <a:r>
              <a:rPr>
                <a:latin typeface="Courier"/>
              </a:rPr>
              <a:t>     [,1] [,2] [,3]
[1,]    1    3    5
[2,]    2    4    6</a:t>
            </a:r>
          </a:p>
        </p:txBody>
      </p:sp>
    </p:spTree>
  </p:cSld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766</Words>
  <Application>Microsoft Office PowerPoint</Application>
  <PresentationFormat>Panorámica</PresentationFormat>
  <Paragraphs>174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GeosansLight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</dc:title>
  <dc:creator>William V. Paredes</dc:creator>
  <cp:keywords/>
  <dcterms:created xsi:type="dcterms:W3CDTF">2023-01-25T20:51:06Z</dcterms:created>
  <dcterms:modified xsi:type="dcterms:W3CDTF">2023-01-25T20:51:06Z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