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jpe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s-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275E"/>
    <a:srgbClr val="0B81C1"/>
    <a:srgbClr val="0763A4"/>
    <a:srgbClr val="F19659"/>
    <a:srgbClr val="06508F"/>
    <a:srgbClr val="064684"/>
    <a:srgbClr val="F1F1F2"/>
    <a:srgbClr val="0EA0D4"/>
    <a:srgbClr val="FFDB7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sz="15620"/>
    <p:restoredTop sz="94660"/>
  </p:normalViewPr>
  <p:slideViewPr>
    <p:cSldViewPr snapToGrid="0">
      <p:cViewPr varScale="1">
        <p:scale>
          <a:sx d="100" n="115"/>
          <a:sy d="100" n="115"/>
        </p:scale>
        <p:origin x="396" y="96"/>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8" Type="http://schemas.openxmlformats.org/officeDocument/2006/relationships/tableStyles" Target="tableStyles.xml" /><Relationship Id="rId17" Type="http://schemas.openxmlformats.org/officeDocument/2006/relationships/theme" Target="theme/theme1.xml" /><Relationship Id="rId1" Type="http://schemas.openxmlformats.org/officeDocument/2006/relationships/slideMaster" Target="slideMasters/slideMaster1.xml" /><Relationship Id="rId16" Type="http://schemas.openxmlformats.org/officeDocument/2006/relationships/viewProps" Target="viewProps.xml" /><Relationship Id="rId1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3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ight gray shading">
    <p:bg>
      <p:bgPr>
        <a:gradFill>
          <a:gsLst>
            <a:gs pos="0">
              <a:schemeClr val="bg1"/>
            </a:gs>
            <a:gs pos="100000">
              <a:srgbClr val="DBDBDB"/>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7" name="Group 16"/>
          <p:cNvGrpSpPr/>
          <p:nvPr userDrawn="1"/>
        </p:nvGrpSpPr>
        <p:grpSpPr>
          <a:xfrm>
            <a:off x="328169" y="6237312"/>
            <a:ext cx="439241" cy="439240"/>
            <a:chOff x="186858" y="6096003"/>
            <a:chExt cx="580550" cy="580549"/>
          </a:xfrm>
          <a:solidFill>
            <a:schemeClr val="bg1">
              <a:lumMod val="95000"/>
            </a:schemeClr>
          </a:solidFill>
        </p:grpSpPr>
        <p:sp>
          <p:nvSpPr>
            <p:cNvPr id="18" name="Rectangle 17"/>
            <p:cNvSpPr/>
            <p:nvPr userDrawn="1"/>
          </p:nvSpPr>
          <p:spPr>
            <a:xfrm>
              <a:off x="186859" y="6096003"/>
              <a:ext cx="580549" cy="5805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GeosansLight" panose="02000603020000020003"/>
              </a:endParaRPr>
            </a:p>
          </p:txBody>
        </p:sp>
        <p:sp>
          <p:nvSpPr>
            <p:cNvPr id="19" name="Rectangle 18"/>
            <p:cNvSpPr/>
            <p:nvPr userDrawn="1"/>
          </p:nvSpPr>
          <p:spPr>
            <a:xfrm>
              <a:off x="186858" y="6612049"/>
              <a:ext cx="580549" cy="6450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1"/>
            </a:p>
          </p:txBody>
        </p:sp>
      </p:grpSp>
      <p:sp>
        <p:nvSpPr>
          <p:cNvPr id="3" name="Sous-titre 2"/>
          <p:cNvSpPr>
            <a:spLocks noGrp="1"/>
          </p:cNvSpPr>
          <p:nvPr>
            <p:ph type="subTitle" idx="1"/>
          </p:nvPr>
        </p:nvSpPr>
        <p:spPr>
          <a:xfrm>
            <a:off x="1784570" y="764704"/>
            <a:ext cx="9797832" cy="288032"/>
          </a:xfrm>
        </p:spPr>
        <p:txBody>
          <a:bodyPr anchor="ctr">
            <a:noAutofit/>
          </a:bodyPr>
          <a:lstStyle>
            <a:lvl1pPr marL="0" indent="0" algn="r">
              <a:buNone/>
              <a:defRPr sz="2000" cap="small" baseline="0">
                <a:solidFill>
                  <a:schemeClr val="accent1">
                    <a:lumMod val="75000"/>
                  </a:schemeClr>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fr-FR"/>
              <a:t>Modifiez le style des sous-titres du masque</a:t>
            </a:r>
            <a:endParaRPr lang="en-US"/>
          </a:p>
        </p:txBody>
      </p:sp>
      <p:sp>
        <p:nvSpPr>
          <p:cNvPr id="7" name="Espace réservé du titre 1"/>
          <p:cNvSpPr>
            <a:spLocks noGrp="1"/>
          </p:cNvSpPr>
          <p:nvPr>
            <p:ph type="title"/>
          </p:nvPr>
        </p:nvSpPr>
        <p:spPr>
          <a:xfrm>
            <a:off x="1784570" y="147094"/>
            <a:ext cx="9797832" cy="617612"/>
          </a:xfrm>
          <a:prstGeom prst="rect">
            <a:avLst/>
          </a:prstGeom>
        </p:spPr>
        <p:txBody>
          <a:bodyPr vert="horz" lIns="91440" tIns="45720" rIns="91440" bIns="45720" rtlCol="0" anchor="ctr">
            <a:noAutofit/>
          </a:bodyPr>
          <a:lstStyle>
            <a:lvl1pPr>
              <a:defRPr sz="4000">
                <a:solidFill>
                  <a:schemeClr val="accent1">
                    <a:lumMod val="75000"/>
                  </a:schemeClr>
                </a:solidFill>
              </a:defRPr>
            </a:lvl1pPr>
          </a:lstStyle>
          <a:p>
            <a:r>
              <a:rPr lang="fr-FR"/>
              <a:t>Modifiez le style du titre</a:t>
            </a:r>
            <a:endParaRPr lang="en-US"/>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1" b="19391"/>
          <a:stretch/>
        </p:blipFill>
        <p:spPr>
          <a:xfrm>
            <a:off x="10560496" y="5593032"/>
            <a:ext cx="1095488" cy="1083520"/>
          </a:xfrm>
          <a:prstGeom prst="rect">
            <a:avLst/>
          </a:prstGeom>
        </p:spPr>
      </p:pic>
      <p:sp>
        <p:nvSpPr>
          <p:cNvPr id="20"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‹Nº›</a:t>
            </a:fld>
            <a:endParaRPr lang="en-US"/>
          </a:p>
        </p:txBody>
      </p:sp>
    </p:spTree>
    <p:extLst>
      <p:ext uri="{BB962C8B-B14F-4D97-AF65-F5344CB8AC3E}">
        <p14:creationId xmlns:p14="http://schemas.microsoft.com/office/powerpoint/2010/main" val="4215178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6" name="Freeform 5"/>
          <p:cNvSpPr>
            <a:spLocks/>
          </p:cNvSpPr>
          <p:nvPr userDrawn="1"/>
        </p:nvSpPr>
        <p:spPr bwMode="auto">
          <a:xfrm>
            <a:off x="3175" y="107950"/>
            <a:ext cx="10734675" cy="873125"/>
          </a:xfrm>
          <a:custGeom>
            <a:avLst/>
            <a:gdLst>
              <a:gd name="T0" fmla="*/ 6762 w 6762"/>
              <a:gd name="T1" fmla="*/ 550 h 550"/>
              <a:gd name="T2" fmla="*/ 0 w 6762"/>
              <a:gd name="T3" fmla="*/ 550 h 550"/>
              <a:gd name="T4" fmla="*/ 0 w 6762"/>
              <a:gd name="T5" fmla="*/ 0 h 550"/>
              <a:gd name="T6" fmla="*/ 6762 w 6762"/>
              <a:gd name="T7" fmla="*/ 0 h 550"/>
              <a:gd name="T8" fmla="*/ 6503 w 6762"/>
              <a:gd name="T9" fmla="*/ 275 h 550"/>
              <a:gd name="T10" fmla="*/ 6762 w 6762"/>
              <a:gd name="T11" fmla="*/ 550 h 550"/>
            </a:gdLst>
            <a:ahLst/>
            <a:cxnLst>
              <a:cxn ang="0">
                <a:pos x="T0" y="T1"/>
              </a:cxn>
              <a:cxn ang="0">
                <a:pos x="T2" y="T3"/>
              </a:cxn>
              <a:cxn ang="0">
                <a:pos x="T4" y="T5"/>
              </a:cxn>
              <a:cxn ang="0">
                <a:pos x="T6" y="T7"/>
              </a:cxn>
              <a:cxn ang="0">
                <a:pos x="T8" y="T9"/>
              </a:cxn>
              <a:cxn ang="0">
                <a:pos x="T10" y="T11"/>
              </a:cxn>
            </a:cxnLst>
            <a:rect l="0" t="0" r="r" b="b"/>
            <a:pathLst>
              <a:path w="6762" h="550">
                <a:moveTo>
                  <a:pt x="6762" y="550"/>
                </a:moveTo>
                <a:lnTo>
                  <a:pt x="0" y="550"/>
                </a:lnTo>
                <a:lnTo>
                  <a:pt x="0" y="0"/>
                </a:lnTo>
                <a:lnTo>
                  <a:pt x="6762" y="0"/>
                </a:lnTo>
                <a:lnTo>
                  <a:pt x="6503" y="275"/>
                </a:lnTo>
                <a:lnTo>
                  <a:pt x="6762" y="550"/>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7" name="Freeform 6"/>
          <p:cNvSpPr>
            <a:spLocks/>
          </p:cNvSpPr>
          <p:nvPr userDrawn="1"/>
        </p:nvSpPr>
        <p:spPr bwMode="auto">
          <a:xfrm>
            <a:off x="10737850" y="107950"/>
            <a:ext cx="1450975" cy="873125"/>
          </a:xfrm>
          <a:custGeom>
            <a:avLst/>
            <a:gdLst>
              <a:gd name="T0" fmla="*/ 259 w 914"/>
              <a:gd name="T1" fmla="*/ 550 h 550"/>
              <a:gd name="T2" fmla="*/ 914 w 914"/>
              <a:gd name="T3" fmla="*/ 550 h 550"/>
              <a:gd name="T4" fmla="*/ 914 w 914"/>
              <a:gd name="T5" fmla="*/ 0 h 550"/>
              <a:gd name="T6" fmla="*/ 259 w 914"/>
              <a:gd name="T7" fmla="*/ 0 h 550"/>
              <a:gd name="T8" fmla="*/ 0 w 914"/>
              <a:gd name="T9" fmla="*/ 275 h 550"/>
              <a:gd name="T10" fmla="*/ 259 w 914"/>
              <a:gd name="T11" fmla="*/ 550 h 550"/>
            </a:gdLst>
            <a:ahLst/>
            <a:cxnLst>
              <a:cxn ang="0">
                <a:pos x="T0" y="T1"/>
              </a:cxn>
              <a:cxn ang="0">
                <a:pos x="T2" y="T3"/>
              </a:cxn>
              <a:cxn ang="0">
                <a:pos x="T4" y="T5"/>
              </a:cxn>
              <a:cxn ang="0">
                <a:pos x="T6" y="T7"/>
              </a:cxn>
              <a:cxn ang="0">
                <a:pos x="T8" y="T9"/>
              </a:cxn>
              <a:cxn ang="0">
                <a:pos x="T10" y="T11"/>
              </a:cxn>
            </a:cxnLst>
            <a:rect l="0" t="0" r="r" b="b"/>
            <a:pathLst>
              <a:path w="914" h="550">
                <a:moveTo>
                  <a:pt x="259" y="550"/>
                </a:moveTo>
                <a:lnTo>
                  <a:pt x="914" y="550"/>
                </a:lnTo>
                <a:lnTo>
                  <a:pt x="914" y="0"/>
                </a:lnTo>
                <a:lnTo>
                  <a:pt x="259" y="0"/>
                </a:lnTo>
                <a:lnTo>
                  <a:pt x="0" y="275"/>
                </a:lnTo>
                <a:lnTo>
                  <a:pt x="259" y="550"/>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8" name="Freeform 7"/>
          <p:cNvSpPr>
            <a:spLocks/>
          </p:cNvSpPr>
          <p:nvPr userDrawn="1"/>
        </p:nvSpPr>
        <p:spPr bwMode="auto">
          <a:xfrm>
            <a:off x="10028238" y="5745163"/>
            <a:ext cx="2160588" cy="1008063"/>
          </a:xfrm>
          <a:custGeom>
            <a:avLst/>
            <a:gdLst>
              <a:gd name="T0" fmla="*/ 384 w 1361"/>
              <a:gd name="T1" fmla="*/ 635 h 635"/>
              <a:gd name="T2" fmla="*/ 1361 w 1361"/>
              <a:gd name="T3" fmla="*/ 635 h 635"/>
              <a:gd name="T4" fmla="*/ 1361 w 1361"/>
              <a:gd name="T5" fmla="*/ 0 h 635"/>
              <a:gd name="T6" fmla="*/ 384 w 1361"/>
              <a:gd name="T7" fmla="*/ 0 h 635"/>
              <a:gd name="T8" fmla="*/ 0 w 1361"/>
              <a:gd name="T9" fmla="*/ 410 h 635"/>
              <a:gd name="T10" fmla="*/ 384 w 1361"/>
              <a:gd name="T11" fmla="*/ 635 h 635"/>
            </a:gdLst>
            <a:ahLst/>
            <a:cxnLst>
              <a:cxn ang="0">
                <a:pos x="T0" y="T1"/>
              </a:cxn>
              <a:cxn ang="0">
                <a:pos x="T2" y="T3"/>
              </a:cxn>
              <a:cxn ang="0">
                <a:pos x="T4" y="T5"/>
              </a:cxn>
              <a:cxn ang="0">
                <a:pos x="T6" y="T7"/>
              </a:cxn>
              <a:cxn ang="0">
                <a:pos x="T8" y="T9"/>
              </a:cxn>
              <a:cxn ang="0">
                <a:pos x="T10" y="T11"/>
              </a:cxn>
            </a:cxnLst>
            <a:rect l="0" t="0" r="r" b="b"/>
            <a:pathLst>
              <a:path w="1361" h="635">
                <a:moveTo>
                  <a:pt x="384" y="635"/>
                </a:moveTo>
                <a:lnTo>
                  <a:pt x="1361" y="635"/>
                </a:lnTo>
                <a:lnTo>
                  <a:pt x="1361" y="0"/>
                </a:lnTo>
                <a:lnTo>
                  <a:pt x="384" y="0"/>
                </a:lnTo>
                <a:lnTo>
                  <a:pt x="0" y="410"/>
                </a:lnTo>
                <a:lnTo>
                  <a:pt x="384" y="635"/>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22" name="Rectangle 8"/>
          <p:cNvSpPr>
            <a:spLocks noChangeArrowheads="1"/>
          </p:cNvSpPr>
          <p:nvPr userDrawn="1"/>
        </p:nvSpPr>
        <p:spPr bwMode="auto">
          <a:xfrm>
            <a:off x="3175" y="6396039"/>
            <a:ext cx="10734675" cy="357188"/>
          </a:xfrm>
          <a:prstGeom prst="rect">
            <a:avLst/>
          </a:pr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21" name="Text Placeholder 9">
            <a:extLst>
              <a:ext uri="{FF2B5EF4-FFF2-40B4-BE49-F238E27FC236}">
                <a16:creationId xmlns:a16="http://schemas.microsoft.com/office/drawing/2014/main" id="{23DE32A5-6181-4C51-AD5C-3F1A448478A1}"/>
              </a:ext>
            </a:extLst>
          </p:cNvPr>
          <p:cNvSpPr>
            <a:spLocks noGrp="1"/>
          </p:cNvSpPr>
          <p:nvPr userDrawn="1">
            <p:ph type="body" sz="quarter" idx="10" hasCustomPrompt="1"/>
          </p:nvPr>
        </p:nvSpPr>
        <p:spPr>
          <a:xfrm>
            <a:off x="309401" y="237909"/>
            <a:ext cx="4211799" cy="724247"/>
          </a:xfrm>
          <a:prstGeom prst="rect">
            <a:avLst/>
          </a:prstGeom>
        </p:spPr>
        <p:txBody>
          <a:bodyPr anchor="ctr"/>
          <a:lstStyle>
            <a:lvl1pPr marL="0" indent="0" algn="ctr">
              <a:buNone/>
              <a:defRPr sz="4000" b="0" baseline="0">
                <a:solidFill>
                  <a:schemeClr val="bg1"/>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378312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Encabezado de Sección">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pic>
        <p:nvPicPr>
          <p:cNvPr id="9" name="Imagen 6">
            <a:extLst>
              <a:ext uri="{FF2B5EF4-FFF2-40B4-BE49-F238E27FC236}">
                <a16:creationId xmlns:a16="http://schemas.microsoft.com/office/drawing/2014/main" id="{0D346A1E-4A2D-49DB-B587-F1D2899FECDF}"/>
              </a:ext>
            </a:extLst>
          </p:cNvPr>
          <p:cNvPicPr>
            <a:picLocks noChangeAspect="1"/>
          </p:cNvPicPr>
          <p:nvPr userDrawn="1"/>
        </p:nvPicPr>
        <p:blipFill>
          <a:blip r:embed="rId2"/>
          <a:stretch>
            <a:fillRect/>
          </a:stretch>
        </p:blipFill>
        <p:spPr>
          <a:xfrm>
            <a:off x="-3110" y="-1899"/>
            <a:ext cx="12213771" cy="6869574"/>
          </a:xfrm>
          <a:prstGeom prst="rect">
            <a:avLst/>
          </a:prstGeom>
        </p:spPr>
      </p:pic>
    </p:spTree>
    <p:extLst>
      <p:ext uri="{BB962C8B-B14F-4D97-AF65-F5344CB8AC3E}">
        <p14:creationId xmlns:p14="http://schemas.microsoft.com/office/powerpoint/2010/main" val="162383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20/01/2023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20/01/2023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media/image1.jpeg" Type="http://schemas.openxmlformats.org/officeDocument/2006/relationships/image" /><Relationship Id="rId2" Target="../slideLayouts/slideLayout2.xml" Type="http://schemas.openxmlformats.org/officeDocument/2006/relationships/slideLayout" /><Relationship Id="rId16" Target="../theme/theme1.xml" Type="http://schemas.openxmlformats.org/officeDocument/2006/relationships/them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dpi="0" rotWithShape="1">
          <a:blip r:embed="rId17"/>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s-ES"/>
              <a:t>Haga clic para modificar el estilo de título del patrón</a:t>
            </a:r>
          </a:p>
        </p:txBody>
      </p:sp>
      <p:sp>
        <p:nvSpPr>
          <p:cNvPr id="3" name="Marcador de texto 2"/>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40771E8B-6CA5-40B2-8038-0E112F3DAC1C}" type="datetimeFigureOut">
              <a:rPr lang="es-ES" smtClean="0"/>
              <a:t>20/01/2023</a:t>
            </a:fld>
            <a:endParaRPr lang="es-ES"/>
          </a:p>
        </p:txBody>
      </p:sp>
      <p:sp>
        <p:nvSpPr>
          <p:cNvPr id="5" name="Marcador de pie de página 4"/>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s-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jp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jp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Manejando Datos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William V. Paredes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LS()</a:t>
            </a:r>
          </a:p>
        </p:txBody>
      </p:sp>
      <p:sp>
        <p:nvSpPr>
          <p:cNvPr id="3" name="Content Placeholder 2"/>
          <p:cNvSpPr>
            <a:spLocks noGrp="1"/>
          </p:cNvSpPr>
          <p:nvPr>
            <p:ph idx="1"/>
          </p:nvPr>
        </p:nvSpPr>
        <p:spPr/>
        <p:txBody>
          <a:bodyPr/>
          <a:lstStyle/>
          <a:p>
            <a:pPr lvl="0" indent="0" marL="0">
              <a:buNone/>
            </a:pPr>
            <a:r>
              <a:rPr/>
              <a:t>Después de trabajar en una sesión R durante algún tiempo, es posible que haya acumulado varias estructuras de datos. La función de listado ls () devuelve un vector de todas las estructuras de datos actualmente en la memoria.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RM()</a:t>
            </a:r>
          </a:p>
        </p:txBody>
      </p:sp>
      <p:sp>
        <p:nvSpPr>
          <p:cNvPr id="3" name="Content Placeholder 2"/>
          <p:cNvSpPr>
            <a:spLocks noGrp="1"/>
          </p:cNvSpPr>
          <p:nvPr>
            <p:ph idx="1"/>
          </p:nvPr>
        </p:nvSpPr>
        <p:spPr/>
        <p:txBody>
          <a:bodyPr/>
          <a:lstStyle/>
          <a:p>
            <a:pPr lvl="0" indent="0" marL="0">
              <a:buNone/>
            </a:pPr>
            <a:r>
              <a:rPr/>
              <a:t>R se eliminará automáticamente de su memoria al salir de la sesión, pero para estructuras de datos grandes, es posible que desee liberar la memoria antes. La función rm() o remove() puede usarse para este propósito.</a:t>
            </a:r>
          </a:p>
          <a:p>
            <a:pPr lvl="0" indent="0" marL="0">
              <a:buNone/>
            </a:pPr>
            <a:r>
              <a:rPr/>
              <a:t>Por ejemplo, para eliminar los objetos m y subject1, simplemente escriba: Pueden utilizar Ctl + Alt + R para correr todo el ejemplo.</a:t>
            </a:r>
          </a:p>
          <a:p>
            <a:pPr lvl="0" indent="0">
              <a:buNone/>
            </a:pPr>
            <a:r>
              <a:rPr>
                <a:solidFill>
                  <a:srgbClr val="4758AB"/>
                </a:solidFill>
                <a:latin typeface="Courier"/>
              </a:rPr>
              <a:t>rm</a:t>
            </a:r>
            <a:r>
              <a:rPr>
                <a:solidFill>
                  <a:srgbClr val="003B4F"/>
                </a:solidFill>
                <a:latin typeface="Courier"/>
              </a:rPr>
              <a:t>(m, subject1)</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Combinando</a:t>
            </a:r>
          </a:p>
        </p:txBody>
      </p:sp>
      <p:sp>
        <p:nvSpPr>
          <p:cNvPr id="3" name="Content Placeholder 2"/>
          <p:cNvSpPr>
            <a:spLocks noGrp="1"/>
          </p:cNvSpPr>
          <p:nvPr>
            <p:ph idx="1"/>
          </p:nvPr>
        </p:nvSpPr>
        <p:spPr/>
        <p:txBody>
          <a:bodyPr/>
          <a:lstStyle/>
          <a:p>
            <a:pPr lvl="0" indent="0" marL="0">
              <a:buNone/>
            </a:pPr>
            <a:r>
              <a:rPr/>
              <a:t>La función rm () también se puede suministrar con un vector de caracteres de los nombres de objetos que se eliminarán. Esto funciona con la función ls () para borrar toda la sesión R:</a:t>
            </a:r>
          </a:p>
          <a:p>
            <a:pPr lvl="0" indent="0">
              <a:buNone/>
            </a:pPr>
            <a:r>
              <a:rPr>
                <a:solidFill>
                  <a:srgbClr val="4758AB"/>
                </a:solidFill>
                <a:latin typeface="Courier"/>
              </a:rPr>
              <a:t>rm</a:t>
            </a:r>
            <a:r>
              <a:rPr>
                <a:solidFill>
                  <a:srgbClr val="003B4F"/>
                </a:solidFill>
                <a:latin typeface="Courier"/>
              </a:rPr>
              <a:t>(</a:t>
            </a:r>
            <a:r>
              <a:rPr>
                <a:solidFill>
                  <a:srgbClr val="657422"/>
                </a:solidFill>
                <a:latin typeface="Courier"/>
              </a:rPr>
              <a:t>list =</a:t>
            </a:r>
            <a:r>
              <a:rPr>
                <a:solidFill>
                  <a:srgbClr val="003B4F"/>
                </a:solidFill>
                <a:latin typeface="Courier"/>
              </a:rPr>
              <a:t> </a:t>
            </a:r>
            <a:r>
              <a:rPr>
                <a:solidFill>
                  <a:srgbClr val="4758AB"/>
                </a:solidFill>
                <a:latin typeface="Courier"/>
              </a:rPr>
              <a:t>ls</a:t>
            </a:r>
            <a:r>
              <a:rPr>
                <a:solidFill>
                  <a:srgbClr val="003B4F"/>
                </a:solidFill>
                <a:latin typeface="Courier"/>
              </a:rPr>
              <a:t>())</a:t>
            </a:r>
          </a:p>
          <a:p>
            <a:pPr lvl="0" indent="0" marL="0">
              <a:buNone/>
            </a:pPr>
            <a:r>
              <a:rPr b="1"/>
              <a:t>¡Tenga mucho cuidado al ejecutar el comando anterior, ya que no se le pedirá que guarde sus objetos!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Gracias</a:t>
            </a:r>
          </a:p>
        </p:txBody>
      </p:sp>
      <p:pic>
        <p:nvPicPr>
          <p:cNvPr descr="imagen/DataAnalisisR.jfif" id="0" name="Picture 1"/>
          <p:cNvPicPr>
            <a:picLocks noGrp="1" noChangeAspect="1"/>
          </p:cNvPicPr>
          <p:nvPr/>
        </p:nvPicPr>
        <p:blipFill>
          <a:blip r:embed="rId2"/>
          <a:stretch>
            <a:fillRect/>
          </a:stretch>
        </p:blipFill>
        <p:spPr bwMode="auto">
          <a:xfrm>
            <a:off x="1943100" y="1816100"/>
            <a:ext cx="83058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Introduccion</a:t>
            </a:r>
          </a:p>
        </p:txBody>
      </p:sp>
      <p:sp>
        <p:nvSpPr>
          <p:cNvPr id="3" name="Content Placeholder 2"/>
          <p:cNvSpPr>
            <a:spLocks noGrp="1"/>
          </p:cNvSpPr>
          <p:nvPr>
            <p:ph idx="1"/>
          </p:nvPr>
        </p:nvSpPr>
        <p:spPr/>
        <p:txBody>
          <a:bodyPr/>
          <a:lstStyle/>
          <a:p>
            <a:pPr lvl="0" indent="0" marL="0">
              <a:buNone/>
            </a:pPr>
            <a:r>
              <a:rPr/>
              <a:t>Uno de los desafíos en el cual nos enfrentamos al trabajar con conjuntos de datos masivos es la recopilación, preparación y gestión de datos de una variedad de fuentes distintas.</a:t>
            </a:r>
          </a:p>
          <a:p>
            <a:pPr lvl="0" indent="0" marL="0">
              <a:buNone/>
            </a:pPr>
            <a:r>
              <a:rPr/>
              <a:t>Si bien cubriremos más adelante la preparación de datos, la limpieza de datos y la administración de datos en profundidad; Trabajaremos estas tareas antes de desarrollar algoritmos de aprendizaje automático en el mundo real, en este momento destacaremos la funcionalidad básica para capturar datos de R únicamente.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Imagen</a:t>
            </a:r>
          </a:p>
        </p:txBody>
      </p:sp>
      <p:pic>
        <p:nvPicPr>
          <p:cNvPr descr="imagen/Imagen01.jpg" id="0" name="Picture 1"/>
          <p:cNvPicPr>
            <a:picLocks noGrp="1" noChangeAspect="1"/>
          </p:cNvPicPr>
          <p:nvPr/>
        </p:nvPicPr>
        <p:blipFill>
          <a:blip r:embed="rId2"/>
          <a:stretch>
            <a:fillRect/>
          </a:stretch>
        </p:blipFill>
        <p:spPr bwMode="auto">
          <a:xfrm>
            <a:off x="2844800" y="1816100"/>
            <a:ext cx="6515100" cy="43434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Guardar, cargar y eliminar datos en R</a:t>
            </a:r>
          </a:p>
        </p:txBody>
      </p:sp>
      <p:sp>
        <p:nvSpPr>
          <p:cNvPr id="3" name="Content Placeholder 2"/>
          <p:cNvSpPr>
            <a:spLocks noGrp="1"/>
          </p:cNvSpPr>
          <p:nvPr>
            <p:ph idx="1"/>
          </p:nvPr>
        </p:nvSpPr>
        <p:spPr/>
        <p:txBody>
          <a:bodyPr/>
          <a:lstStyle/>
          <a:p>
            <a:pPr lvl="0" indent="0" marL="0">
              <a:buNone/>
            </a:pPr>
            <a:r>
              <a:rPr/>
              <a:t>Cuando haya pasado mucho tiempo obteniendo un marco de datos en el formulario deseado, no debería tener que volver a crear su trabajo cada vez que reinicie su sesión R.</a:t>
            </a:r>
          </a:p>
          <a:p>
            <a:pPr lvl="0" indent="0" marL="0">
              <a:buNone/>
            </a:pPr>
            <a:r>
              <a:rPr/>
              <a:t>Para guardar una estructura de datos en un archivo que puede recargarse más tarde o transferirse a otro sistema, use la función save ().</a:t>
            </a:r>
          </a:p>
          <a:p>
            <a:pPr lvl="0" indent="0" marL="0">
              <a:buNone/>
            </a:pPr>
            <a:r>
              <a:rPr/>
              <a:t>La función save () escribe una o más estructuras de datos R en la ubicación especificada por el parámetro de archivo.</a:t>
            </a:r>
          </a:p>
          <a:p>
            <a:pPr lvl="0" indent="0" marL="0">
              <a:buNone/>
            </a:pPr>
            <a:r>
              <a:rPr/>
              <a:t>Los archivos de datos R tienen una extensión </a:t>
            </a:r>
            <a:r>
              <a:rPr b="1"/>
              <a:t>RData</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Creando Objetos</a:t>
            </a:r>
          </a:p>
        </p:txBody>
      </p:sp>
      <p:sp>
        <p:nvSpPr>
          <p:cNvPr id="3" name="Content Placeholder 2"/>
          <p:cNvSpPr>
            <a:spLocks noGrp="1"/>
          </p:cNvSpPr>
          <p:nvPr>
            <p:ph idx="1"/>
          </p:nvPr>
        </p:nvSpPr>
        <p:spPr/>
        <p:txBody>
          <a:bodyPr/>
          <a:lstStyle/>
          <a:p>
            <a:pPr lvl="0" indent="0" marL="0">
              <a:buNone/>
            </a:pPr>
            <a:r>
              <a:rPr/>
              <a:t>Suponga que tiene tres objetos llamados “x”, “y”, y “z” que desea guardar en un archivo permanente.</a:t>
            </a:r>
          </a:p>
          <a:p>
            <a:pPr lvl="0" indent="0">
              <a:buNone/>
            </a:pP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1</a:t>
            </a:r>
            <a:r>
              <a:rPr>
                <a:solidFill>
                  <a:srgbClr val="5E5E5E"/>
                </a:solidFill>
                <a:latin typeface="Courier"/>
              </a:rPr>
              <a:t>:</a:t>
            </a:r>
            <a:r>
              <a:rPr>
                <a:solidFill>
                  <a:srgbClr val="AD0000"/>
                </a:solidFill>
                <a:latin typeface="Courier"/>
              </a:rPr>
              <a:t>50</a:t>
            </a:r>
            <a:r>
              <a:rPr>
                <a:solidFill>
                  <a:srgbClr val="003B4F"/>
                </a:solidFill>
                <a:latin typeface="Courier"/>
              </a:rPr>
              <a:t>)</a:t>
            </a:r>
            <a:br/>
            <a:r>
              <a:rPr>
                <a:solidFill>
                  <a:srgbClr val="003B4F"/>
                </a:solidFill>
                <a:latin typeface="Courier"/>
              </a:rPr>
              <a:t>y &lt;- </a:t>
            </a:r>
            <a:r>
              <a:rPr>
                <a:solidFill>
                  <a:srgbClr val="4758AB"/>
                </a:solidFill>
                <a:latin typeface="Courier"/>
              </a:rPr>
              <a:t>c</a:t>
            </a:r>
            <a:r>
              <a:rPr>
                <a:solidFill>
                  <a:srgbClr val="003B4F"/>
                </a:solidFill>
                <a:latin typeface="Courier"/>
              </a:rPr>
              <a:t>(</a:t>
            </a:r>
            <a:r>
              <a:rPr>
                <a:solidFill>
                  <a:srgbClr val="20794D"/>
                </a:solidFill>
                <a:latin typeface="Courier"/>
              </a:rPr>
              <a:t>"Lunes"</a:t>
            </a:r>
            <a:r>
              <a:rPr>
                <a:solidFill>
                  <a:srgbClr val="003B4F"/>
                </a:solidFill>
                <a:latin typeface="Courier"/>
              </a:rPr>
              <a:t>, </a:t>
            </a:r>
            <a:r>
              <a:rPr>
                <a:solidFill>
                  <a:srgbClr val="20794D"/>
                </a:solidFill>
                <a:latin typeface="Courier"/>
              </a:rPr>
              <a:t>"Martes"</a:t>
            </a:r>
            <a:r>
              <a:rPr>
                <a:solidFill>
                  <a:srgbClr val="003B4F"/>
                </a:solidFill>
                <a:latin typeface="Courier"/>
              </a:rPr>
              <a:t>, </a:t>
            </a:r>
            <a:r>
              <a:rPr>
                <a:solidFill>
                  <a:srgbClr val="20794D"/>
                </a:solidFill>
                <a:latin typeface="Courier"/>
              </a:rPr>
              <a:t>"Miercoles"</a:t>
            </a:r>
            <a:r>
              <a:rPr>
                <a:solidFill>
                  <a:srgbClr val="003B4F"/>
                </a:solidFill>
                <a:latin typeface="Courier"/>
              </a:rPr>
              <a:t>, </a:t>
            </a:r>
            <a:r>
              <a:rPr>
                <a:solidFill>
                  <a:srgbClr val="20794D"/>
                </a:solidFill>
                <a:latin typeface="Courier"/>
              </a:rPr>
              <a:t>"Jueves"</a:t>
            </a:r>
            <a:r>
              <a:rPr>
                <a:solidFill>
                  <a:srgbClr val="003B4F"/>
                </a:solidFill>
                <a:latin typeface="Courier"/>
              </a:rPr>
              <a:t>, </a:t>
            </a:r>
            <a:r>
              <a:rPr>
                <a:solidFill>
                  <a:srgbClr val="20794D"/>
                </a:solidFill>
                <a:latin typeface="Courier"/>
              </a:rPr>
              <a:t>"Viernes"</a:t>
            </a:r>
            <a:r>
              <a:rPr>
                <a:solidFill>
                  <a:srgbClr val="003B4F"/>
                </a:solidFill>
                <a:latin typeface="Courier"/>
              </a:rPr>
              <a:t>)</a:t>
            </a:r>
            <a:br/>
            <a:r>
              <a:rPr>
                <a:solidFill>
                  <a:srgbClr val="003B4F"/>
                </a:solidFill>
                <a:latin typeface="Courier"/>
              </a:rPr>
              <a:t>z &lt;- </a:t>
            </a:r>
            <a:r>
              <a:rPr>
                <a:solidFill>
                  <a:srgbClr val="4758AB"/>
                </a:solidFill>
                <a:latin typeface="Courier"/>
              </a:rPr>
              <a:t>factor</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20794D"/>
                </a:solidFill>
                <a:latin typeface="Courier"/>
              </a:rPr>
              <a:t>"p"</a:t>
            </a:r>
            <a:r>
              <a:rPr>
                <a:solidFill>
                  <a:srgbClr val="003B4F"/>
                </a:solidFill>
                <a:latin typeface="Courier"/>
              </a:rPr>
              <a:t>, </a:t>
            </a:r>
            <a:r>
              <a:rPr>
                <a:solidFill>
                  <a:srgbClr val="20794D"/>
                </a:solidFill>
                <a:latin typeface="Courier"/>
              </a:rPr>
              <a:t>"q"</a:t>
            </a:r>
            <a:r>
              <a:rPr>
                <a:solidFill>
                  <a:srgbClr val="003B4F"/>
                </a:solidFill>
                <a:latin typeface="Courier"/>
              </a:rPr>
              <a:t>, </a:t>
            </a:r>
            <a:r>
              <a:rPr>
                <a:solidFill>
                  <a:srgbClr val="20794D"/>
                </a:solidFill>
                <a:latin typeface="Courier"/>
              </a:rPr>
              <a:t>"p"</a:t>
            </a:r>
            <a:r>
              <a:rPr>
                <a:solidFill>
                  <a:srgbClr val="003B4F"/>
                </a:solidFill>
                <a:latin typeface="Courier"/>
              </a:rPr>
              <a:t>, </a:t>
            </a:r>
            <a:r>
              <a:rPr>
                <a:solidFill>
                  <a:srgbClr val="20794D"/>
                </a:solidFill>
                <a:latin typeface="Courier"/>
              </a:rPr>
              <a:t>"r"</a:t>
            </a:r>
            <a:r>
              <a:rPr>
                <a:solidFill>
                  <a:srgbClr val="003B4F"/>
                </a:solidFill>
                <a:latin typeface="Courier"/>
              </a:rPr>
              <a:t>, </a:t>
            </a:r>
            <a:r>
              <a:rPr>
                <a:solidFill>
                  <a:srgbClr val="20794D"/>
                </a:solidFill>
                <a:latin typeface="Courier"/>
              </a:rPr>
              <a:t>"q"</a:t>
            </a:r>
            <a:r>
              <a:rPr>
                <a:solidFill>
                  <a:srgbClr val="003B4F"/>
                </a:solidFill>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SAVE()</a:t>
            </a:r>
          </a:p>
        </p:txBody>
      </p:sp>
      <p:sp>
        <p:nvSpPr>
          <p:cNvPr id="3" name="Content Placeholder 2"/>
          <p:cNvSpPr>
            <a:spLocks noGrp="1"/>
          </p:cNvSpPr>
          <p:nvPr>
            <p:ph idx="1"/>
          </p:nvPr>
        </p:nvSpPr>
        <p:spPr/>
        <p:txBody>
          <a:bodyPr/>
          <a:lstStyle/>
          <a:p>
            <a:pPr lvl="0" indent="0" marL="0">
              <a:buNone/>
            </a:pPr>
            <a:r>
              <a:rPr/>
              <a:t>Independientemente de si son vectores, factores, listas o marcos de datos, podríamos guardarlos en un archivo llamado mydata.RData usando el siguiente comando:</a:t>
            </a:r>
          </a:p>
          <a:p>
            <a:pPr lvl="0" indent="0">
              <a:buNone/>
            </a:pPr>
            <a:r>
              <a:rPr>
                <a:solidFill>
                  <a:srgbClr val="4758AB"/>
                </a:solidFill>
                <a:latin typeface="Courier"/>
              </a:rPr>
              <a:t>save</a:t>
            </a:r>
            <a:r>
              <a:rPr>
                <a:solidFill>
                  <a:srgbClr val="003B4F"/>
                </a:solidFill>
                <a:latin typeface="Courier"/>
              </a:rPr>
              <a:t>(x, y, z, </a:t>
            </a:r>
            <a:r>
              <a:rPr>
                <a:solidFill>
                  <a:srgbClr val="657422"/>
                </a:solidFill>
                <a:latin typeface="Courier"/>
              </a:rPr>
              <a:t>file =</a:t>
            </a:r>
            <a:r>
              <a:rPr>
                <a:solidFill>
                  <a:srgbClr val="003B4F"/>
                </a:solidFill>
                <a:latin typeface="Courier"/>
              </a:rPr>
              <a:t> </a:t>
            </a:r>
            <a:r>
              <a:rPr>
                <a:solidFill>
                  <a:srgbClr val="20794D"/>
                </a:solidFill>
                <a:latin typeface="Courier"/>
              </a:rPr>
              <a:t>"mydata.RData"</a:t>
            </a:r>
            <a:r>
              <a:rPr>
                <a:solidFill>
                  <a:srgbClr val="003B4F"/>
                </a:solidFill>
                <a:latin typeface="Courie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LOAD()</a:t>
            </a:r>
          </a:p>
        </p:txBody>
      </p:sp>
      <p:sp>
        <p:nvSpPr>
          <p:cNvPr id="3" name="Content Placeholder 2"/>
          <p:cNvSpPr>
            <a:spLocks noGrp="1"/>
          </p:cNvSpPr>
          <p:nvPr>
            <p:ph idx="1"/>
          </p:nvPr>
        </p:nvSpPr>
        <p:spPr/>
        <p:txBody>
          <a:bodyPr/>
          <a:lstStyle/>
          <a:p>
            <a:pPr lvl="0" indent="0" marL="0">
              <a:buNone/>
            </a:pPr>
            <a:r>
              <a:rPr/>
              <a:t>El comando load () puede recrear cualquier estructura de datos que se haya guardado en un archivo .RData. Para cargar el archivo mydata.RData que guardamos en el código anterior, simplemente escriba:</a:t>
            </a:r>
          </a:p>
          <a:p>
            <a:pPr lvl="0" indent="0">
              <a:buNone/>
            </a:pPr>
            <a:r>
              <a:rPr>
                <a:solidFill>
                  <a:srgbClr val="4758AB"/>
                </a:solidFill>
                <a:latin typeface="Courier"/>
              </a:rPr>
              <a:t>load</a:t>
            </a:r>
            <a:r>
              <a:rPr>
                <a:solidFill>
                  <a:srgbClr val="003B4F"/>
                </a:solidFill>
                <a:latin typeface="Courier"/>
              </a:rPr>
              <a:t>(</a:t>
            </a:r>
            <a:r>
              <a:rPr>
                <a:solidFill>
                  <a:srgbClr val="20794D"/>
                </a:solidFill>
                <a:latin typeface="Courier"/>
              </a:rPr>
              <a:t>"mydata.RData"</a:t>
            </a:r>
            <a:r>
              <a:rPr>
                <a:solidFill>
                  <a:srgbClr val="003B4F"/>
                </a:solidFill>
                <a:latin typeface="Courie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Cuidado</a:t>
            </a:r>
          </a:p>
        </p:txBody>
      </p:sp>
      <p:sp>
        <p:nvSpPr>
          <p:cNvPr id="3" name="Content Placeholder 2"/>
          <p:cNvSpPr>
            <a:spLocks noGrp="1"/>
          </p:cNvSpPr>
          <p:nvPr>
            <p:ph idx="1"/>
          </p:nvPr>
        </p:nvSpPr>
        <p:spPr/>
        <p:txBody>
          <a:bodyPr/>
          <a:lstStyle/>
          <a:p>
            <a:pPr lvl="0" indent="0" marL="0">
              <a:buNone/>
            </a:pPr>
            <a:r>
              <a:rPr/>
              <a:t>Todas las estructuras de datos almacenadas en el archivo que está importando con el comando load () se agregarán a su espacio de trabajo, </a:t>
            </a:r>
            <a:r>
              <a:rPr b="1"/>
              <a:t>van a sobrescribir cualquier trabajo que tenga abierto</a:t>
            </a:r>
            <a: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Salida Rapida</a:t>
            </a:r>
          </a:p>
        </p:txBody>
      </p:sp>
      <p:sp>
        <p:nvSpPr>
          <p:cNvPr id="3" name="Content Placeholder 2"/>
          <p:cNvSpPr>
            <a:spLocks noGrp="1"/>
          </p:cNvSpPr>
          <p:nvPr>
            <p:ph idx="1"/>
          </p:nvPr>
        </p:nvSpPr>
        <p:spPr/>
        <p:txBody>
          <a:bodyPr/>
          <a:lstStyle/>
          <a:p>
            <a:pPr lvl="0" indent="0" marL="0">
              <a:buNone/>
            </a:pPr>
            <a:r>
              <a:rPr/>
              <a:t>Si necesita finalizar su sesión R a toda prisa, el comando save.image () escribirá toda su sesión en un archivo llamado simplemente .RData. De forma predeterminada, R buscará este archivo la próxima vez que inicie R, y su sesión se volverá a crear tal como la dejó.</a:t>
            </a:r>
          </a:p>
        </p:txBody>
      </p:sp>
    </p:spTree>
  </p:cSld>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1175</TotalTime>
  <Words>766</Words>
  <Application>Microsoft Office PowerPoint</Application>
  <PresentationFormat>Panorámica</PresentationFormat>
  <Paragraphs>174</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GeosansLight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Manejando Datos</dc:title>
  <dc:creator>William V. Paredes</dc:creator>
  <cp:keywords/>
  <dcterms:created xsi:type="dcterms:W3CDTF">2023-01-27T14:40:25Z</dcterms:created>
  <dcterms:modified xsi:type="dcterms:W3CDTF">2023-01-27T14:40:25Z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toc-title">
    <vt:lpwstr>Table of contents</vt:lpwstr>
  </property>
</Properties>
</file>