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jpe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s-E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275E"/>
    <a:srgbClr val="0B81C1"/>
    <a:srgbClr val="0763A4"/>
    <a:srgbClr val="F19659"/>
    <a:srgbClr val="06508F"/>
    <a:srgbClr val="064684"/>
    <a:srgbClr val="F1F1F2"/>
    <a:srgbClr val="0EA0D4"/>
    <a:srgbClr val="FFDB7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115"/>
          <a:sy d="100" n="115"/>
        </p:scale>
        <p:origin x="396" y="9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5" Type="http://schemas.openxmlformats.org/officeDocument/2006/relationships/tableStyles" Target="tableStyles.xml" /><Relationship Id="rId34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3" Type="http://schemas.openxmlformats.org/officeDocument/2006/relationships/viewProps" Target="viewProps.xml" /><Relationship Id="rId3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337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ght gray shading">
    <p:bg>
      <p:bgPr>
        <a:gradFill>
          <a:gsLst>
            <a:gs pos="0">
              <a:schemeClr val="bg1"/>
            </a:gs>
            <a:gs pos="100000">
              <a:srgbClr val="DBDBD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328169" y="6237312"/>
            <a:ext cx="439241" cy="439240"/>
            <a:chOff x="186858" y="6096003"/>
            <a:chExt cx="580550" cy="580549"/>
          </a:xfrm>
          <a:solidFill>
            <a:schemeClr val="bg1">
              <a:lumMod val="95000"/>
            </a:schemeClr>
          </a:solidFill>
        </p:grpSpPr>
        <p:sp>
          <p:nvSpPr>
            <p:cNvPr id="18" name="Rectangle 17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latin typeface="GeosansLight" panose="02000603020000020003"/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351"/>
            </a:p>
          </p:txBody>
        </p:sp>
      </p:grp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84570" y="764704"/>
            <a:ext cx="9797832" cy="288032"/>
          </a:xfrm>
        </p:spPr>
        <p:txBody>
          <a:bodyPr anchor="ctr">
            <a:noAutofit/>
          </a:bodyPr>
          <a:lstStyle>
            <a:lvl1pPr marL="0" indent="0" algn="r">
              <a:buNone/>
              <a:defRPr sz="2000" cap="small" baseline="0">
                <a:solidFill>
                  <a:schemeClr val="accent1">
                    <a:lumMod val="75000"/>
                  </a:schemeClr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7" name="Espace réservé du titre 1"/>
          <p:cNvSpPr>
            <a:spLocks noGrp="1"/>
          </p:cNvSpPr>
          <p:nvPr>
            <p:ph type="title"/>
          </p:nvPr>
        </p:nvSpPr>
        <p:spPr>
          <a:xfrm>
            <a:off x="1784570" y="147094"/>
            <a:ext cx="9797832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1" b="19391"/>
          <a:stretch/>
        </p:blipFill>
        <p:spPr>
          <a:xfrm>
            <a:off x="10560496" y="5593032"/>
            <a:ext cx="1095488" cy="1083520"/>
          </a:xfrm>
          <a:prstGeom prst="rect">
            <a:avLst/>
          </a:prstGeom>
        </p:spPr>
      </p:pic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78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/>
          </p:cNvSpPr>
          <p:nvPr userDrawn="1"/>
        </p:nvSpPr>
        <p:spPr bwMode="auto">
          <a:xfrm>
            <a:off x="3175" y="107950"/>
            <a:ext cx="10734675" cy="873125"/>
          </a:xfrm>
          <a:custGeom>
            <a:avLst/>
            <a:gdLst>
              <a:gd name="T0" fmla="*/ 6762 w 6762"/>
              <a:gd name="T1" fmla="*/ 550 h 550"/>
              <a:gd name="T2" fmla="*/ 0 w 6762"/>
              <a:gd name="T3" fmla="*/ 550 h 550"/>
              <a:gd name="T4" fmla="*/ 0 w 6762"/>
              <a:gd name="T5" fmla="*/ 0 h 550"/>
              <a:gd name="T6" fmla="*/ 6762 w 6762"/>
              <a:gd name="T7" fmla="*/ 0 h 550"/>
              <a:gd name="T8" fmla="*/ 6503 w 6762"/>
              <a:gd name="T9" fmla="*/ 275 h 550"/>
              <a:gd name="T10" fmla="*/ 6762 w 6762"/>
              <a:gd name="T11" fmla="*/ 550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62" h="550">
                <a:moveTo>
                  <a:pt x="6762" y="550"/>
                </a:moveTo>
                <a:lnTo>
                  <a:pt x="0" y="550"/>
                </a:lnTo>
                <a:lnTo>
                  <a:pt x="0" y="0"/>
                </a:lnTo>
                <a:lnTo>
                  <a:pt x="6762" y="0"/>
                </a:lnTo>
                <a:lnTo>
                  <a:pt x="6503" y="275"/>
                </a:lnTo>
                <a:lnTo>
                  <a:pt x="6762" y="550"/>
                </a:lnTo>
                <a:close/>
              </a:path>
            </a:pathLst>
          </a:custGeom>
          <a:solidFill>
            <a:srgbClr val="3282B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7" name="Freeform 6"/>
          <p:cNvSpPr>
            <a:spLocks/>
          </p:cNvSpPr>
          <p:nvPr userDrawn="1"/>
        </p:nvSpPr>
        <p:spPr bwMode="auto">
          <a:xfrm>
            <a:off x="10737850" y="107950"/>
            <a:ext cx="1450975" cy="873125"/>
          </a:xfrm>
          <a:custGeom>
            <a:avLst/>
            <a:gdLst>
              <a:gd name="T0" fmla="*/ 259 w 914"/>
              <a:gd name="T1" fmla="*/ 550 h 550"/>
              <a:gd name="T2" fmla="*/ 914 w 914"/>
              <a:gd name="T3" fmla="*/ 550 h 550"/>
              <a:gd name="T4" fmla="*/ 914 w 914"/>
              <a:gd name="T5" fmla="*/ 0 h 550"/>
              <a:gd name="T6" fmla="*/ 259 w 914"/>
              <a:gd name="T7" fmla="*/ 0 h 550"/>
              <a:gd name="T8" fmla="*/ 0 w 914"/>
              <a:gd name="T9" fmla="*/ 275 h 550"/>
              <a:gd name="T10" fmla="*/ 259 w 914"/>
              <a:gd name="T11" fmla="*/ 550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4" h="550">
                <a:moveTo>
                  <a:pt x="259" y="550"/>
                </a:moveTo>
                <a:lnTo>
                  <a:pt x="914" y="550"/>
                </a:lnTo>
                <a:lnTo>
                  <a:pt x="914" y="0"/>
                </a:lnTo>
                <a:lnTo>
                  <a:pt x="259" y="0"/>
                </a:lnTo>
                <a:lnTo>
                  <a:pt x="0" y="275"/>
                </a:lnTo>
                <a:lnTo>
                  <a:pt x="259" y="550"/>
                </a:lnTo>
                <a:close/>
              </a:path>
            </a:pathLst>
          </a:custGeom>
          <a:solidFill>
            <a:srgbClr val="3282B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8" name="Freeform 7"/>
          <p:cNvSpPr>
            <a:spLocks/>
          </p:cNvSpPr>
          <p:nvPr userDrawn="1"/>
        </p:nvSpPr>
        <p:spPr bwMode="auto">
          <a:xfrm>
            <a:off x="10028238" y="5745163"/>
            <a:ext cx="2160588" cy="1008063"/>
          </a:xfrm>
          <a:custGeom>
            <a:avLst/>
            <a:gdLst>
              <a:gd name="T0" fmla="*/ 384 w 1361"/>
              <a:gd name="T1" fmla="*/ 635 h 635"/>
              <a:gd name="T2" fmla="*/ 1361 w 1361"/>
              <a:gd name="T3" fmla="*/ 635 h 635"/>
              <a:gd name="T4" fmla="*/ 1361 w 1361"/>
              <a:gd name="T5" fmla="*/ 0 h 635"/>
              <a:gd name="T6" fmla="*/ 384 w 1361"/>
              <a:gd name="T7" fmla="*/ 0 h 635"/>
              <a:gd name="T8" fmla="*/ 0 w 1361"/>
              <a:gd name="T9" fmla="*/ 410 h 635"/>
              <a:gd name="T10" fmla="*/ 384 w 1361"/>
              <a:gd name="T11" fmla="*/ 635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1" h="635">
                <a:moveTo>
                  <a:pt x="384" y="635"/>
                </a:moveTo>
                <a:lnTo>
                  <a:pt x="1361" y="635"/>
                </a:lnTo>
                <a:lnTo>
                  <a:pt x="1361" y="0"/>
                </a:lnTo>
                <a:lnTo>
                  <a:pt x="384" y="0"/>
                </a:lnTo>
                <a:lnTo>
                  <a:pt x="0" y="410"/>
                </a:lnTo>
                <a:lnTo>
                  <a:pt x="384" y="635"/>
                </a:lnTo>
                <a:close/>
              </a:path>
            </a:pathLst>
          </a:custGeom>
          <a:solidFill>
            <a:srgbClr val="3282B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22" name="Rectangle 8"/>
          <p:cNvSpPr>
            <a:spLocks noChangeArrowheads="1"/>
          </p:cNvSpPr>
          <p:nvPr userDrawn="1"/>
        </p:nvSpPr>
        <p:spPr bwMode="auto">
          <a:xfrm>
            <a:off x="3175" y="6396039"/>
            <a:ext cx="10734675" cy="357188"/>
          </a:xfrm>
          <a:prstGeom prst="rect">
            <a:avLst/>
          </a:prstGeom>
          <a:solidFill>
            <a:srgbClr val="3282B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09401" y="237909"/>
            <a:ext cx="4211799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378312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20/01/2023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 dirty="0"/>
          </a:p>
        </p:txBody>
      </p:sp>
      <p:pic>
        <p:nvPicPr>
          <p:cNvPr id="9" name="Imagen 6">
            <a:extLst>
              <a:ext uri="{FF2B5EF4-FFF2-40B4-BE49-F238E27FC236}">
                <a16:creationId xmlns:a16="http://schemas.microsoft.com/office/drawing/2014/main" id="{0D346A1E-4A2D-49DB-B587-F1D2899FEC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110" y="-1899"/>
            <a:ext cx="12213771" cy="686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8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media/image1.jpeg" Type="http://schemas.openxmlformats.org/officeDocument/2006/relationships/image" /><Relationship Id="rId2" Target="../slideLayouts/slideLayout2.xml" Type="http://schemas.openxmlformats.org/officeDocument/2006/relationships/slideLayout" /><Relationship Id="rId16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Indexando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William V. Paredes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Subconjuntos Lógicos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Otra característica poderosa de R es que podemos usar la lógica para indexar vectores. Si comparamos un vector con un solo número, en realidad realizará la prueba para cada entrada.</a:t>
            </a:r>
          </a:p>
          <a:p>
            <a:pPr lvl="0" indent="0" marL="0">
              <a:buNone/>
            </a:pPr>
            <a:r>
              <a:rPr/>
              <a:t>En el siguiente es un ejemplo pondremos un código relacionado con la pregunta anterior en el cual crearemos un índice lógico que nos va a indicar que estados tienen una tasa inferior a 071: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Código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ind &lt;- murder_rate </a:t>
            </a: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0.71</a:t>
            </a:r>
            <a:br/>
            <a:r>
              <a:rPr>
                <a:solidFill>
                  <a:srgbClr val="003B4F"/>
                </a:solidFill>
                <a:latin typeface="Courier"/>
              </a:rPr>
              <a:t>ind</a:t>
            </a:r>
          </a:p>
          <a:p>
            <a:pPr lvl="0" indent="0">
              <a:buNone/>
            </a:pPr>
            <a:r>
              <a:rPr>
                <a:latin typeface="Courier"/>
              </a:rPr>
              <a:t> [1] FALSE FALSE FALSE FALSE FALSE FALSE FALSE FALSE FALSE FALSE FALSE  TRUE
[13] FALSE FALSE FALSE  TRUE FALSE FALSE FALSE FALSE FALSE FALSE FALSE FALSE
[25] FALSE FALSE FALSE FALSE FALSE  TRUE FALSE FALSE FALSE FALSE  TRUE FALSE
[37] FALSE FALSE FALSE FALSE FALSE FALSE FALSE FALSE FALSE  TRUE FALSE FALSE
[49] FALSE FALSE FALSE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Revisión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Como vemos en el resultado nos arroja en un vector lógico cuales cumplen con la condición (TRUE) y cuales no (FALSE).</a:t>
            </a:r>
          </a:p>
          <a:p>
            <a:pPr lvl="0" indent="0" marL="0">
              <a:buNone/>
            </a:pPr>
            <a:r>
              <a:rPr/>
              <a:t>Si, en cambio, queremos saber si un valor es menor o igual, podemos usar: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Código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ind &lt;- murder_rate </a:t>
            </a:r>
            <a:r>
              <a:rPr>
                <a:solidFill>
                  <a:srgbClr val="5E5E5E"/>
                </a:solidFill>
                <a:latin typeface="Courier"/>
              </a:rPr>
              <a:t>&lt;=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0.71</a:t>
            </a:r>
            <a:br/>
            <a:r>
              <a:rPr>
                <a:solidFill>
                  <a:srgbClr val="003B4F"/>
                </a:solidFill>
                <a:latin typeface="Courier"/>
              </a:rPr>
              <a:t>ind</a:t>
            </a:r>
          </a:p>
          <a:p>
            <a:pPr lvl="0" indent="0">
              <a:buNone/>
            </a:pPr>
            <a:r>
              <a:rPr>
                <a:latin typeface="Courier"/>
              </a:rPr>
              <a:t> [1] FALSE FALSE FALSE FALSE FALSE FALSE FALSE FALSE FALSE FALSE FALSE  TRUE
[13] FALSE FALSE FALSE  TRUE FALSE FALSE FALSE FALSE FALSE FALSE FALSE FALSE
[25] FALSE FALSE FALSE FALSE FALSE  TRUE FALSE FALSE FALSE FALSE  TRUE FALSE
[37] FALSE FALSE FALSE FALSE FALSE FALSE FALSE FALSE FALSE  TRUE FALSE FALSE
[49] FALSE FALSE FALSE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Resultado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Nuevamente nos da como resultado un vector lógico con los que cumplen la condición solicitada.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Recuperando la información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Para recuperar la información con este índice dentro de nuestro dataframe vamos a utilizar el siguiente código, aprovechando el hecho de que los vectores pueden indexarse lógicamente.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murders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state[ind]</a:t>
            </a:r>
          </a:p>
          <a:p>
            <a:pPr lvl="0" indent="0">
              <a:buNone/>
            </a:pPr>
            <a:r>
              <a:rPr>
                <a:latin typeface="Courier"/>
              </a:rPr>
              <a:t>[1] "Hawaii"        "Iowa"          "New Hampshire" "North Dakota" 
[5] "Vermont"      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Revisando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Como vemos en los resultados, realmente trae los datos que traemos del índice, vamos a continuar con unos ejemplos más.</a:t>
            </a:r>
          </a:p>
          <a:p>
            <a:pPr lvl="0" indent="0" marL="0">
              <a:buNone/>
            </a:pPr>
            <a:r>
              <a:rPr/>
              <a:t>Para contar cuántos son VERDADEROS, la suma de funciones devuelve la suma de las entradas de un vector.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Los vectores lógicos se convierten en numéricos con VERDADERO codificado como 1 y FALSO como 0. Por lo tanto, podemos contar los estados usando: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sum</a:t>
            </a:r>
            <a:r>
              <a:rPr>
                <a:solidFill>
                  <a:srgbClr val="003B4F"/>
                </a:solidFill>
                <a:latin typeface="Courier"/>
              </a:rPr>
              <a:t>(ind)</a:t>
            </a:r>
          </a:p>
          <a:p>
            <a:pPr lvl="0" indent="0">
              <a:buNone/>
            </a:pPr>
            <a:r>
              <a:rPr>
                <a:latin typeface="Courier"/>
              </a:rPr>
              <a:t>[1] 5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Operadores Lógicos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Supongamos que nos gustan las montañas y queremos mudarnos a un estado seguro en la región occidental de ese país. Queremos que la tasa de asesinatos sea como máximo 1.</a:t>
            </a:r>
          </a:p>
          <a:p>
            <a:pPr lvl="0" indent="0" marL="0">
              <a:buNone/>
            </a:pPr>
            <a:r>
              <a:rPr/>
              <a:t>En este caso, queremos que dos cosas diferentes sean ciertas.</a:t>
            </a:r>
          </a:p>
          <a:p>
            <a:pPr lvl="0" indent="0" marL="0">
              <a:buNone/>
            </a:pPr>
            <a:r>
              <a:rPr/>
              <a:t>Aquí podemos usar el operador lógico, que en R se representa con </a:t>
            </a:r>
            <a:r>
              <a:rPr b="1"/>
              <a:t>&amp;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Esta operación da como resultado </a:t>
            </a:r>
            <a:r>
              <a:rPr b="1"/>
              <a:t>VERDADERO</a:t>
            </a:r>
            <a:r>
              <a:rPr/>
              <a:t> solo cuando ambas lógicas son VERDADERAS.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Ejemplo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5E5E5E"/>
                </a:solidFill>
                <a:latin typeface="Courier"/>
              </a:rPr>
              <a:t>&amp;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</a:p>
          <a:p>
            <a:pPr lvl="0" indent="0">
              <a:buNone/>
            </a:pPr>
            <a:r>
              <a:rPr>
                <a:latin typeface="Courier"/>
              </a:rPr>
              <a:t>[1] TRUE</a:t>
            </a:r>
          </a:p>
          <a:p>
            <a:pPr lvl="0" indent="0">
              <a:buNone/>
            </a:pP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5E5E5E"/>
                </a:solidFill>
                <a:latin typeface="Courier"/>
              </a:rPr>
              <a:t>&amp;</a:t>
            </a:r>
            <a:r>
              <a:rPr>
                <a:solidFill>
                  <a:srgbClr val="8F5902"/>
                </a:solidFill>
                <a:latin typeface="Courier"/>
              </a:rPr>
              <a:t>FALSE</a:t>
            </a:r>
          </a:p>
          <a:p>
            <a:pPr lvl="0" indent="0">
              <a:buNone/>
            </a:pPr>
            <a:r>
              <a:rPr>
                <a:latin typeface="Courier"/>
              </a:rPr>
              <a:t>[1] FALSE</a:t>
            </a:r>
          </a:p>
          <a:p>
            <a:pPr lvl="0" indent="0">
              <a:buNone/>
            </a:pPr>
            <a:r>
              <a:rPr>
                <a:solidFill>
                  <a:srgbClr val="8F5902"/>
                </a:solidFill>
                <a:latin typeface="Courier"/>
              </a:rPr>
              <a:t>FALSE</a:t>
            </a:r>
            <a:r>
              <a:rPr>
                <a:solidFill>
                  <a:srgbClr val="5E5E5E"/>
                </a:solidFill>
                <a:latin typeface="Courier"/>
              </a:rPr>
              <a:t>&amp;</a:t>
            </a:r>
            <a:r>
              <a:rPr>
                <a:solidFill>
                  <a:srgbClr val="8F5902"/>
                </a:solidFill>
                <a:latin typeface="Courier"/>
              </a:rPr>
              <a:t>FALSE</a:t>
            </a:r>
          </a:p>
          <a:p>
            <a:pPr lvl="0" indent="0">
              <a:buNone/>
            </a:pPr>
            <a:r>
              <a:rPr>
                <a:latin typeface="Courier"/>
              </a:rPr>
              <a:t>[1] FALSE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proporciona una forma poderosa y conveniente de indexar vectores. Podemos, por ejemplo, subconjuntar un vector basado en las propiedades de otro vector.</a:t>
            </a:r>
          </a:p>
          <a:p>
            <a:pPr lvl="0" indent="0" marL="0">
              <a:buNone/>
            </a:pPr>
            <a:r>
              <a:rPr/>
              <a:t>Es muy importante prestarle mucha atención a este tema, tiene el mismo peso de los factores y al dominarlo es de suma importancia pues es una parte importante en operaciones como simulaciones de Montecarlo, exploración de datos, regresiones y muchas otras operaciones que realizaremos mas adelante.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Retormando a la pregunta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Vivir en el occidente de USA y que la tasa de asesinatos sea como máximo 1 podemos tomar dos rutas.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west &lt;- murders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region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"West"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safe &lt;- murder_rate </a:t>
            </a:r>
            <a:r>
              <a:rPr>
                <a:solidFill>
                  <a:srgbClr val="5E5E5E"/>
                </a:solidFill>
                <a:latin typeface="Courier"/>
              </a:rPr>
              <a:t>&lt;=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murders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state[west </a:t>
            </a:r>
            <a:r>
              <a:rPr>
                <a:solidFill>
                  <a:srgbClr val="5E5E5E"/>
                </a:solidFill>
                <a:latin typeface="Courier"/>
              </a:rPr>
              <a:t>&amp;</a:t>
            </a:r>
            <a:r>
              <a:rPr>
                <a:solidFill>
                  <a:srgbClr val="003B4F"/>
                </a:solidFill>
                <a:latin typeface="Courier"/>
              </a:rPr>
              <a:t> safe]</a:t>
            </a:r>
          </a:p>
          <a:p>
            <a:pPr lvl="0" indent="0">
              <a:buNone/>
            </a:pPr>
            <a:r>
              <a:rPr>
                <a:latin typeface="Courier"/>
              </a:rPr>
              <a:t>[1] "Hawaii"  "Idaho"   "Oregon"  "Utah"    "Wyoming"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Creando un Indice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Creamos un índice con un vector lógico de esta manera: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ind &lt;- safe </a:t>
            </a:r>
            <a:r>
              <a:rPr>
                <a:solidFill>
                  <a:srgbClr val="5E5E5E"/>
                </a:solidFill>
                <a:latin typeface="Courier"/>
              </a:rPr>
              <a:t>&amp;</a:t>
            </a:r>
            <a:r>
              <a:rPr>
                <a:solidFill>
                  <a:srgbClr val="003B4F"/>
                </a:solidFill>
                <a:latin typeface="Courier"/>
              </a:rPr>
              <a:t> west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murders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state[ind]</a:t>
            </a:r>
          </a:p>
          <a:p>
            <a:pPr lvl="0" indent="0">
              <a:buNone/>
            </a:pPr>
            <a:r>
              <a:rPr>
                <a:latin typeface="Courier"/>
              </a:rPr>
              <a:t>[1] "Hawaii"  "Idaho"   "Oregon"  "Utah"    "Wyoming"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Función which()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Supongamos que queremos ver la tasa de homicidios de California.</a:t>
            </a:r>
          </a:p>
          <a:p>
            <a:pPr lvl="0" indent="0" marL="0">
              <a:buNone/>
            </a:pPr>
            <a:r>
              <a:rPr/>
              <a:t>Para este tipo de operación, es conveniente convertir vectores de lógicos en índices en lugar de mantener largos vectores de lógicos.</a:t>
            </a:r>
          </a:p>
          <a:p>
            <a:pPr lvl="0" indent="0" marL="0">
              <a:buNone/>
            </a:pPr>
            <a:r>
              <a:rPr/>
              <a:t>La función which(), nos dice qué entradas de un vector lógico son VERDADERAS.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Código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ind &lt;- </a:t>
            </a:r>
            <a:r>
              <a:rPr>
                <a:solidFill>
                  <a:srgbClr val="4758AB"/>
                </a:solidFill>
                <a:latin typeface="Courier"/>
              </a:rPr>
              <a:t>which</a:t>
            </a:r>
            <a:r>
              <a:rPr>
                <a:solidFill>
                  <a:srgbClr val="003B4F"/>
                </a:solidFill>
                <a:latin typeface="Courier"/>
              </a:rPr>
              <a:t>(murders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state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"California"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murder_rate[ind]</a:t>
            </a:r>
          </a:p>
          <a:p>
            <a:pPr lvl="0" indent="0">
              <a:buNone/>
            </a:pPr>
            <a:r>
              <a:rPr>
                <a:latin typeface="Courier"/>
              </a:rPr>
              <a:t>[1] 3.374138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Función match()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 en lugar de un solo estado queremos averiguar las tasas de homicidio de varios estados, digamos Nueva York, Florida y Texas, podemos usar la función match().</a:t>
            </a:r>
          </a:p>
          <a:p>
            <a:pPr lvl="0" indent="0" marL="0">
              <a:buNone/>
            </a:pPr>
            <a:r>
              <a:rPr/>
              <a:t>Esta función nos dice qué índices de un segundo vector coinciden con cada una de las entradas de un primer vector: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Código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ind &lt;- </a:t>
            </a:r>
            <a:r>
              <a:rPr>
                <a:solidFill>
                  <a:srgbClr val="4758AB"/>
                </a:solidFill>
                <a:latin typeface="Courier"/>
              </a:rPr>
              <a:t>match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"New York"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"Florida"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"Texas"</a:t>
            </a:r>
            <a:r>
              <a:rPr>
                <a:solidFill>
                  <a:srgbClr val="003B4F"/>
                </a:solidFill>
                <a:latin typeface="Courier"/>
              </a:rPr>
              <a:t>), murders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state)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ind</a:t>
            </a:r>
          </a:p>
          <a:p>
            <a:pPr lvl="0" indent="0">
              <a:buNone/>
            </a:pPr>
            <a:r>
              <a:rPr>
                <a:latin typeface="Courier"/>
              </a:rPr>
              <a:t>[1] 33 10 44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murder_rate[ind]</a:t>
            </a:r>
          </a:p>
          <a:p>
            <a:pPr lvl="0" indent="0">
              <a:buNone/>
            </a:pPr>
            <a:r>
              <a:rPr>
                <a:latin typeface="Courier"/>
              </a:rPr>
              <a:t>[1] 2.667960 3.398069 3.201360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Función %in%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 en lugar de un índice queremos una lógica que nos diga si cada elemento de un primer vector está en un segundo, podemos usar la función %in%.</a:t>
            </a:r>
          </a:p>
          <a:p>
            <a:pPr lvl="0" indent="0" marL="0">
              <a:buNone/>
            </a:pPr>
            <a:r>
              <a:rPr/>
              <a:t>Imaginemos que no está seguro de si Boston, Dakota y Washington son estados.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Código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"Boston"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"Dakota"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"Washington"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%in%</a:t>
            </a:r>
            <a:r>
              <a:rPr>
                <a:solidFill>
                  <a:srgbClr val="003B4F"/>
                </a:solidFill>
                <a:latin typeface="Courier"/>
              </a:rPr>
              <a:t> murders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state</a:t>
            </a:r>
          </a:p>
          <a:p>
            <a:pPr lvl="0" indent="0">
              <a:buNone/>
            </a:pPr>
            <a:r>
              <a:rPr>
                <a:latin typeface="Courier"/>
              </a:rPr>
              <a:t>[1] FALSE FALSE  TRUE</a:t>
            </a:r>
          </a:p>
          <a:p>
            <a:pPr lvl="0" indent="0" marL="0">
              <a:buNone/>
            </a:pPr>
            <a:r>
              <a:rPr b="1"/>
              <a:t>Tenga en cuenta que usaremos %in% a menudo en todo el curso.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Avanzado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Hay una conexión entre coincidencias e %in%.</a:t>
            </a:r>
          </a:p>
          <a:p>
            <a:pPr lvl="0" indent="0" marL="0">
              <a:buNone/>
            </a:pPr>
            <a:r>
              <a:rPr/>
              <a:t>Para ver esto, observe que las siguientes dos líneas producen el mismo índice (aunque en orden diferente):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Código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match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"New York"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"Florida"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"Texas"</a:t>
            </a:r>
            <a:r>
              <a:rPr>
                <a:solidFill>
                  <a:srgbClr val="003B4F"/>
                </a:solidFill>
                <a:latin typeface="Courier"/>
              </a:rPr>
              <a:t>), murders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state)</a:t>
            </a:r>
          </a:p>
          <a:p>
            <a:pPr lvl="0" indent="0">
              <a:buNone/>
            </a:pPr>
            <a:r>
              <a:rPr>
                <a:latin typeface="Courier"/>
              </a:rPr>
              <a:t>[1] 33 10 44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which</a:t>
            </a:r>
            <a:r>
              <a:rPr>
                <a:solidFill>
                  <a:srgbClr val="003B4F"/>
                </a:solidFill>
                <a:latin typeface="Courier"/>
              </a:rPr>
              <a:t>(murders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state</a:t>
            </a:r>
            <a:r>
              <a:rPr>
                <a:solidFill>
                  <a:srgbClr val="5E5E5E"/>
                </a:solidFill>
                <a:latin typeface="Courier"/>
              </a:rPr>
              <a:t>%in%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"New York"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"Florida"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"Texas"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</a:p>
          <a:p>
            <a:pPr lvl="0" indent="0">
              <a:buNone/>
            </a:pPr>
            <a:r>
              <a:rPr>
                <a:latin typeface="Courier"/>
              </a:rPr>
              <a:t>[1] 10 33 44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Imagen</a:t>
            </a:r>
          </a:p>
        </p:txBody>
      </p:sp>
      <p:pic>
        <p:nvPicPr>
          <p:cNvPr descr="imagen/indexgandol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49600" y="1816100"/>
            <a:ext cx="5892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Gracias</a:t>
            </a:r>
          </a:p>
        </p:txBody>
      </p:sp>
      <p:pic>
        <p:nvPicPr>
          <p:cNvPr descr="imagen/VectorsinR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08100" y="1816100"/>
            <a:ext cx="9575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Librerías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Rápidamente podemos explicar que una librería es una extensión de R, la cual nos permite ampliar la funcionalidad del lenguaje.</a:t>
            </a:r>
          </a:p>
          <a:p>
            <a:pPr lvl="0" indent="0" marL="0">
              <a:buNone/>
            </a:pPr>
            <a:r>
              <a:rPr/>
              <a:t>Para instalar una librería simplemente introducimos el siguiente código: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(dslabs)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Librería DSLABS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Está es una de las primeras librerías que usaremos, fue creada por el señor Rafael Irizarry, profesor de bioestadística y biología computacional en la Universidad de Harvard, fundador del proyecto “Bioconductor”.</a:t>
            </a:r>
          </a:p>
          <a:p>
            <a:pPr lvl="0" indent="0" marL="0">
              <a:buNone/>
            </a:pPr>
            <a:r>
              <a:rPr/>
              <a:t>https://en.wikipedia.org/wiki/Rafael_Irizarry_(scientist) https://www.bioconductor.org/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Documentacion DSLABS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 una de las librerías principales que la Universidad de Harvard utiliza para enseñar bio estadística y ciencia de datos en sus instalaciones.</a:t>
            </a:r>
          </a:p>
          <a:p>
            <a:pPr lvl="0" indent="0" marL="0">
              <a:buNone/>
            </a:pPr>
            <a:r>
              <a:rPr/>
              <a:t>Aquí su documentación:</a:t>
            </a:r>
          </a:p>
          <a:p>
            <a:pPr lvl="0" indent="0" marL="0">
              <a:buNone/>
            </a:pPr>
            <a:r>
              <a:rPr/>
              <a:t>https://cran.r-project.org/web/packages/dslabs/dslabs.pdf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Murders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 esta sección, iniciaremos trabajando con un ejemplo de datos de asesinatos en EE. UU., que contiene la librería dslabs el cual podemos cargar así: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(dslabs)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data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"murders"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Tasa de asesinatos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Vamos a crear un objeto en donde calcularemos la tasa de asesinatos por cada 100,000 habitantes en USA, con la formula:</a:t>
            </a:r>
          </a:p>
          <a:p>
            <a:pPr lvl="0"/>
            <a:r>
              <a:rPr/>
              <a:t>Total/Población * Cantidad de Habitantes</a:t>
            </a:r>
          </a:p>
          <a:p>
            <a:pPr lvl="0" indent="0" marL="0">
              <a:buNone/>
            </a:pPr>
            <a:r>
              <a:rPr/>
              <a:t>Aquí el código de dos formas de hacerlo.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murder_rate &lt;- murders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total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murders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population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100000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murder_rate &lt;- murders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total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murders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population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5E5E5E"/>
                </a:solidFill>
                <a:latin typeface="Courier"/>
              </a:rPr>
              <a:t>^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Problema de traslado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Imagine que vive en Italia donde, según un informe de noticias de ABC, la tasa de asesinatos es de solo 0.71 por cada 100,000 habitantes.</a:t>
            </a:r>
          </a:p>
          <a:p>
            <a:pPr lvl="0" indent="0" marL="0">
              <a:buNone/>
            </a:pPr>
            <a:r>
              <a:rPr/>
              <a:t>Y debe ir a vivir a USA por un par de años; En donde claro preferiría mudarse a un estado con una tasa de homicidios similar.</a:t>
            </a:r>
          </a:p>
        </p:txBody>
      </p:sp>
    </p:spTree>
  </p:cSld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</TotalTime>
  <Words>766</Words>
  <Application>Microsoft Office PowerPoint</Application>
  <PresentationFormat>Panorámica</PresentationFormat>
  <Paragraphs>174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GeosansLight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Indexando</dc:title>
  <dc:creator>William V. Paredes</dc:creator>
  <cp:keywords/>
  <dcterms:created xsi:type="dcterms:W3CDTF">2023-01-27T17:03:13Z</dcterms:created>
  <dcterms:modified xsi:type="dcterms:W3CDTF">2023-01-27T17:03:13Z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toc-title">
    <vt:lpwstr>Table of contents</vt:lpwstr>
  </property>
</Properties>
</file>