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28" Type="http://schemas.openxmlformats.org/officeDocument/2006/relationships/theme" Target="theme/theme1.xml" /><Relationship Id="rId1" Type="http://schemas.openxmlformats.org/officeDocument/2006/relationships/slideMaster" Target="slideMasters/slideMaster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Introducción Análisis de Datos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¿Como vamos a dividir la capacitación o en que nos vamos a centrar?</a:t>
            </a:r>
          </a:p>
        </p:txBody>
      </p:sp>
      <p:sp>
        <p:nvSpPr>
          <p:cNvPr id="3" name="Content Placeholder 2"/>
          <p:cNvSpPr>
            <a:spLocks noGrp="1"/>
          </p:cNvSpPr>
          <p:nvPr>
            <p:ph idx="1"/>
          </p:nvPr>
        </p:nvSpPr>
        <p:spPr/>
        <p:txBody>
          <a:bodyPr/>
          <a:lstStyle/>
          <a:p>
            <a:pPr lvl="0" indent="0" marL="0">
              <a:buNone/>
            </a:pPr>
            <a:r>
              <a:rPr/>
              <a:t>Tal como comentamos en algunos párrafos anteriores el ser humano es extremadamente malo para analizar grandes volúmenes de datos, vamos a utilizar las maquinas y con ellas lenguajes diseñados para esta tarea.</a:t>
            </a:r>
          </a:p>
          <a:p>
            <a:pPr lvl="0" indent="0" marL="0">
              <a:buNone/>
            </a:pPr>
            <a:r>
              <a:rPr/>
              <a:t>Hoy en día existen múltiples herramientas de código abierto y con licenciamiento.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R_logo.svg.png" id="0" name="Picture 1"/>
          <p:cNvPicPr>
            <a:picLocks noGrp="1" noChangeAspect="1"/>
          </p:cNvPicPr>
          <p:nvPr/>
        </p:nvPicPr>
        <p:blipFill>
          <a:blip r:embed="rId2"/>
          <a:stretch>
            <a:fillRect/>
          </a:stretch>
        </p:blipFill>
        <p:spPr bwMode="auto">
          <a:xfrm>
            <a:off x="3619500" y="1816100"/>
            <a:ext cx="4953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R URL = https://cran.r-project.org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RStudio.png" id="0" name="Picture 1"/>
          <p:cNvPicPr>
            <a:picLocks noGrp="1" noChangeAspect="1"/>
          </p:cNvPicPr>
          <p:nvPr/>
        </p:nvPicPr>
        <p:blipFill>
          <a:blip r:embed="rId2"/>
          <a:stretch>
            <a:fillRect/>
          </a:stretch>
        </p:blipFill>
        <p:spPr bwMode="auto">
          <a:xfrm>
            <a:off x="838200" y="1892300"/>
            <a:ext cx="10515600" cy="36957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RStudio URL = https://posit.co/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Python.jfif" id="0" name="Picture 1"/>
          <p:cNvPicPr>
            <a:picLocks noGrp="1" noChangeAspect="1"/>
          </p:cNvPicPr>
          <p:nvPr/>
        </p:nvPicPr>
        <p:blipFill>
          <a:blip r:embed="rId2"/>
          <a:stretch>
            <a:fillRect/>
          </a:stretch>
        </p:blipFill>
        <p:spPr bwMode="auto">
          <a:xfrm>
            <a:off x="4343400" y="1816100"/>
            <a:ext cx="34925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Python URL = https://www.python.org/downloads/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Julia.png" id="0" name="Picture 1"/>
          <p:cNvPicPr>
            <a:picLocks noGrp="1" noChangeAspect="1"/>
          </p:cNvPicPr>
          <p:nvPr/>
        </p:nvPicPr>
        <p:blipFill>
          <a:blip r:embed="rId2"/>
          <a:stretch>
            <a:fillRect/>
          </a:stretch>
        </p:blipFill>
        <p:spPr bwMode="auto">
          <a:xfrm>
            <a:off x="4178300" y="1816100"/>
            <a:ext cx="38354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Julia URL = https://julialang.org/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con licenciamiento:</a:t>
            </a:r>
          </a:p>
        </p:txBody>
      </p:sp>
      <p:pic>
        <p:nvPicPr>
          <p:cNvPr descr="fig:  imagen/SPSS.jfif" id="0" name="Picture 1"/>
          <p:cNvPicPr>
            <a:picLocks noGrp="1" noChangeAspect="1"/>
          </p:cNvPicPr>
          <p:nvPr/>
        </p:nvPicPr>
        <p:blipFill>
          <a:blip r:embed="rId2"/>
          <a:stretch>
            <a:fillRect/>
          </a:stretch>
        </p:blipFill>
        <p:spPr bwMode="auto">
          <a:xfrm>
            <a:off x="4254500" y="1816100"/>
            <a:ext cx="3683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SPSS URL = https://www.ibm.com/products/spss-statistics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con licenciamiento:</a:t>
            </a:r>
          </a:p>
        </p:txBody>
      </p:sp>
      <p:pic>
        <p:nvPicPr>
          <p:cNvPr descr="fig:  imagen/STATA.png" id="0" name="Picture 1"/>
          <p:cNvPicPr>
            <a:picLocks noGrp="1" noChangeAspect="1"/>
          </p:cNvPicPr>
          <p:nvPr/>
        </p:nvPicPr>
        <p:blipFill>
          <a:blip r:embed="rId2"/>
          <a:stretch>
            <a:fillRect/>
          </a:stretch>
        </p:blipFill>
        <p:spPr bwMode="auto">
          <a:xfrm>
            <a:off x="838200" y="2540000"/>
            <a:ext cx="10515600" cy="24003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STATA URL = https://stata.softonic.com/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con licenciamiento:</a:t>
            </a:r>
          </a:p>
        </p:txBody>
      </p:sp>
      <p:pic>
        <p:nvPicPr>
          <p:cNvPr descr="fig:  imagen/SAS_logo.svg.png" id="0" name="Picture 1"/>
          <p:cNvPicPr>
            <a:picLocks noGrp="1" noChangeAspect="1"/>
          </p:cNvPicPr>
          <p:nvPr/>
        </p:nvPicPr>
        <p:blipFill>
          <a:blip r:embed="rId2"/>
          <a:stretch>
            <a:fillRect/>
          </a:stretch>
        </p:blipFill>
        <p:spPr bwMode="auto">
          <a:xfrm>
            <a:off x="1422400" y="1816100"/>
            <a:ext cx="93472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SAS URL = https://www.sas.com/es_mx/software/on-demand-for-academics.html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¿Quien puede ser analista de datos?</a:t>
            </a:r>
          </a:p>
        </p:txBody>
      </p:sp>
      <p:sp>
        <p:nvSpPr>
          <p:cNvPr id="3" name="Content Placeholder 2"/>
          <p:cNvSpPr>
            <a:spLocks noGrp="1"/>
          </p:cNvSpPr>
          <p:nvPr>
            <p:ph idx="1"/>
          </p:nvPr>
        </p:nvSpPr>
        <p:spPr/>
        <p:txBody>
          <a:bodyPr/>
          <a:lstStyle/>
          <a:p>
            <a:pPr lvl="0" indent="0" marL="0">
              <a:buNone/>
            </a:pPr>
            <a:r>
              <a:rPr b="1"/>
              <a:t>El análisis de datos no está reservado únicamente para aquellos que estudian informática</a:t>
            </a:r>
            <a:r>
              <a:rPr/>
              <a:t>, sino por el contrario está dirigido a aquellos que quieren estudiar los distintos métodos de recopilación, procesamiento y análisis de datos, para que nos permita entender, interpretar y predecir fenómenos reales.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Fase I</a:t>
            </a:r>
          </a:p>
        </p:txBody>
      </p:sp>
      <p:sp>
        <p:nvSpPr>
          <p:cNvPr id="3" name="Content Placeholder 2"/>
          <p:cNvSpPr>
            <a:spLocks noGrp="1"/>
          </p:cNvSpPr>
          <p:nvPr>
            <p:ph idx="1"/>
          </p:nvPr>
        </p:nvSpPr>
        <p:spPr/>
        <p:txBody>
          <a:bodyPr/>
          <a:lstStyle/>
          <a:p>
            <a:pPr lvl="0" indent="0" marL="0">
              <a:buNone/>
            </a:pPr>
            <a:r>
              <a:rPr b="1"/>
              <a:t>Aprenderemos lo básico</a:t>
            </a:r>
            <a:r>
              <a:rPr/>
              <a:t>, desde instalar, desinstalar el programa, actualizarlo, ver la interfase presentar y comenzar a aprender la utilización de las hojas de trucos.</a:t>
            </a:r>
          </a:p>
          <a:p>
            <a:pPr lvl="0" indent="0" marL="0">
              <a:buNone/>
            </a:pPr>
            <a:r>
              <a:rPr/>
              <a:t>Veremos como se dividen los datos, desde su base hasta sus modelos más complejos, desde allí comenzaremos con pequeñas prácticas de análisis sencillas, como uno mas uno es igual a dos y así ir poniendo complejidad de una manera escalar y comprensible.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Sobre está capacitación:</a:t>
            </a:r>
          </a:p>
        </p:txBody>
      </p:sp>
      <p:pic>
        <p:nvPicPr>
          <p:cNvPr descr="imagen/DS01.png" id="0" name="Picture 1"/>
          <p:cNvPicPr>
            <a:picLocks noGrp="1" noChangeAspect="1"/>
          </p:cNvPicPr>
          <p:nvPr/>
        </p:nvPicPr>
        <p:blipFill>
          <a:blip r:embed="rId2"/>
          <a:stretch>
            <a:fillRect/>
          </a:stretch>
        </p:blipFill>
        <p:spPr bwMode="auto">
          <a:xfrm>
            <a:off x="2590800" y="1816100"/>
            <a:ext cx="7010400" cy="4343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Fase II</a:t>
            </a:r>
          </a:p>
        </p:txBody>
      </p:sp>
      <p:sp>
        <p:nvSpPr>
          <p:cNvPr id="3" name="Content Placeholder 2"/>
          <p:cNvSpPr>
            <a:spLocks noGrp="1"/>
          </p:cNvSpPr>
          <p:nvPr>
            <p:ph idx="1"/>
          </p:nvPr>
        </p:nvSpPr>
        <p:spPr/>
        <p:txBody>
          <a:bodyPr/>
          <a:lstStyle/>
          <a:p>
            <a:pPr lvl="0" indent="0" marL="0">
              <a:buNone/>
            </a:pPr>
            <a:r>
              <a:rPr b="1"/>
              <a:t>Domado de Datos</a:t>
            </a:r>
            <a:r>
              <a:rPr/>
              <a:t>, esta es un área compleja ya que nos dará la capacidad de extraer, transformar y cargar los datos desde cualquier fuente, ya sea interna o externa. Aquí se queda la mayoría de las personas acorde a mi experiencia, sin embargo, no podemos darnos este lujo por lo que está será la fase mas larga y delicada de todo este proceso.</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Fase III</a:t>
            </a:r>
          </a:p>
        </p:txBody>
      </p:sp>
      <p:sp>
        <p:nvSpPr>
          <p:cNvPr id="3" name="Content Placeholder 2"/>
          <p:cNvSpPr>
            <a:spLocks noGrp="1"/>
          </p:cNvSpPr>
          <p:nvPr>
            <p:ph idx="1"/>
          </p:nvPr>
        </p:nvSpPr>
        <p:spPr/>
        <p:txBody>
          <a:bodyPr/>
          <a:lstStyle/>
          <a:p>
            <a:pPr lvl="0" indent="0" marL="0">
              <a:buNone/>
            </a:pPr>
            <a:r>
              <a:rPr b="1"/>
              <a:t>Visualización de los datos</a:t>
            </a:r>
            <a:r>
              <a:rPr/>
              <a:t>, tomaremos nuestra primera introducción a los modelos estadísticos y de que forma aplicar las geometrías primero para nuestro uso, segundo para elaborar un proyecto y tercero para presentación al cliente final.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Fase IV</a:t>
            </a:r>
          </a:p>
        </p:txBody>
      </p:sp>
      <p:sp>
        <p:nvSpPr>
          <p:cNvPr id="3" name="Content Placeholder 2"/>
          <p:cNvSpPr>
            <a:spLocks noGrp="1"/>
          </p:cNvSpPr>
          <p:nvPr>
            <p:ph idx="1"/>
          </p:nvPr>
        </p:nvSpPr>
        <p:spPr/>
        <p:txBody>
          <a:bodyPr/>
          <a:lstStyle/>
          <a:p>
            <a:pPr lvl="0" indent="0" marL="0">
              <a:buNone/>
            </a:pPr>
            <a:r>
              <a:rPr b="1"/>
              <a:t>Estadística</a:t>
            </a:r>
            <a:r>
              <a:rPr/>
              <a:t>, veremos los términos, leyes y todo lo referente a modelos predictivos, regresiones lineares, paradojas, distribuciones normales, bimodales, multimodales y de poisson.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Fase V</a:t>
            </a:r>
          </a:p>
        </p:txBody>
      </p:sp>
      <p:sp>
        <p:nvSpPr>
          <p:cNvPr id="3" name="Content Placeholder 2"/>
          <p:cNvSpPr>
            <a:spLocks noGrp="1"/>
          </p:cNvSpPr>
          <p:nvPr>
            <p:ph idx="1"/>
          </p:nvPr>
        </p:nvSpPr>
        <p:spPr/>
        <p:txBody>
          <a:bodyPr/>
          <a:lstStyle/>
          <a:p>
            <a:pPr lvl="0" indent="0" marL="0">
              <a:buNone/>
            </a:pPr>
            <a:r>
              <a:rPr b="1"/>
              <a:t>Algoritmos</a:t>
            </a:r>
            <a:r>
              <a:rPr/>
              <a:t>, machine y Deep Learning, aplicación de inteligencia artificial para el análisis de los datos.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 DE PRESENTACION</a:t>
            </a:r>
          </a:p>
        </p:txBody>
      </p:sp>
      <p:pic>
        <p:nvPicPr>
          <p:cNvPr descr="imagen/Analisis2.jfif" id="0" name="Picture 1"/>
          <p:cNvPicPr>
            <a:picLocks noGrp="1" noChangeAspect="1"/>
          </p:cNvPicPr>
          <p:nvPr/>
        </p:nvPicPr>
        <p:blipFill>
          <a:blip r:embed="rId2"/>
          <a:stretch>
            <a:fillRect/>
          </a:stretch>
        </p:blipFill>
        <p:spPr bwMode="auto">
          <a:xfrm>
            <a:off x="2832100" y="1816100"/>
            <a:ext cx="65278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Generalmente los cursos, capacitaciones y seminarios se dan con el fin de tener una idea base en la cual el profesional se pueda desarrollar de un modo auto didáctico sobre la rama en la que tiene curiosidad o que conforma parte del desarrollo integral de su profesión.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 ser humano es bueno para analizar datos?</a:t>
            </a:r>
          </a:p>
        </p:txBody>
      </p:sp>
      <p:pic>
        <p:nvPicPr>
          <p:cNvPr descr="imagen/Analisis_Brain.jfif" id="0" name="Picture 1"/>
          <p:cNvPicPr>
            <a:picLocks noGrp="1" noChangeAspect="1"/>
          </p:cNvPicPr>
          <p:nvPr/>
        </p:nvPicPr>
        <p:blipFill>
          <a:blip r:embed="rId2"/>
          <a:stretch>
            <a:fillRect/>
          </a:stretch>
        </p:blipFill>
        <p:spPr bwMode="auto">
          <a:xfrm>
            <a:off x="3213100" y="1816100"/>
            <a:ext cx="5765800" cy="4343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respuesta inicial es no, nuestro cerebro no es capaz de procesar identificar o agrupar volúmenes grandes de datos, segmentarlos, calcularlos y buscar fenómenos, patrones o inconsistencias en los mismos.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 analista de datos nace o se hace?</a:t>
            </a:r>
          </a:p>
        </p:txBody>
      </p:sp>
      <p:pic>
        <p:nvPicPr>
          <p:cNvPr descr="imagen/Brain_02.jfif"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El análisis de datos es una capacidad difícil de adquirir.</a:t>
            </a:r>
            <a:r>
              <a:rPr/>
              <a:t> Sin embargo, no es imposible, sino lo fundamental es irla practicando y como todo hacerla un hábito. Como lo vamos a lograr nosotros, con pequeños ejercicios y práctica, todos comenzaremos en nivel cero y de allí ir partiendo a un ritmo suave, para ir entendiendo la base del análisis de datos.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Primer Ejercicio</a:t>
            </a:r>
          </a:p>
        </p:txBody>
      </p:sp>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0" bandRow="1">
                <a:tableStyleId>{5C22544A-7EE6-4342-B048-85BDC9FD1C3A}</a:tableStyleId>
              </a:tblPr>
              <a:tblGrid>
                <a:gridCol w="5257800"/>
                <a:gridCol w="5257800"/>
              </a:tblGrid>
              <a:tr h="0">
                <a:tc>
                  <a:txBody>
                    <a:bodyPr/>
                    <a:lstStyle/>
                    <a:p>
                      <a:pPr lvl="0" indent="0" marL="0">
                        <a:buNone/>
                      </a:pPr>
                      <a:r>
                        <a:rPr/>
                        <a:t>Vamos a ir al lugar asignado a cada compañero de los que estamos en este curso, nos paramos 5 segundos máximo enfrente de cada escritorio, no abrimos nada solo observamos. Lo primero es que vamos a deshumanizar el lugar, hagamos de cuenta que no lo conocemos y que vamos a perfilar un lugar de un extraño, claro existe ya un sesgo previo al conocer al compañero, pero tal vez en este ejercicio notemos algo que habíamos pasado por alto.</a:t>
                      </a:r>
                    </a:p>
                  </a:txBody>
                </a:tc>
                <a:tc>
                  <a:txBody>
                    <a:bodyPr/>
                    <a:lstStyle/>
                    <a:p>
                      <a:pPr lvl="0"/>
                      <a:r>
                        <a:rPr/>
                        <a:t>¿Es hombre o mujer quien se sienta en ese espacio actualmente?</a:t>
                      </a:r>
                    </a:p>
                    <a:p>
                      <a:pPr lvl="0"/>
                      <a:r>
                        <a:rPr/>
                        <a:t>¿Es ordenado?</a:t>
                      </a:r>
                    </a:p>
                    <a:p>
                      <a:pPr lvl="0"/>
                      <a:r>
                        <a:rPr/>
                        <a:t>¿Puede definir una personalidad?</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n/Ejercicio01.png" id="0" name="Picture 1"/>
          <p:cNvPicPr>
            <a:picLocks noGrp="1" noChangeAspect="1"/>
          </p:cNvPicPr>
          <p:nvPr/>
        </p:nvPicPr>
        <p:blipFill>
          <a:blip r:embed="rId2"/>
          <a:stretch>
            <a:fillRect/>
          </a:stretch>
        </p:blipFill>
        <p:spPr bwMode="auto">
          <a:xfrm>
            <a:off x="3924300" y="1816100"/>
            <a:ext cx="4343400" cy="4343400"/>
          </a:xfrm>
          <a:prstGeom prst="rect">
            <a:avLst/>
          </a:prstGeom>
          <a:noFill/>
          <a:ln w="9525">
            <a:noFill/>
            <a:headEnd/>
            <a:tailEnd/>
          </a:ln>
        </p:spPr>
      </p:pic>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Análisis de Datos</dc:title>
  <dc:creator>William V. Paredes</dc:creator>
  <cp:keywords/>
  <dcterms:created xsi:type="dcterms:W3CDTF">2023-05-10T16:10:51Z</dcterms:created>
  <dcterms:modified xsi:type="dcterms:W3CDTF">2023-05-10T16:10:51Z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