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Ciclos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Repeticiones con condición</a:t>
            </a:r>
          </a:p>
        </p:txBody>
      </p:sp>
      <p:sp>
        <p:nvSpPr>
          <p:cNvPr id="3" name="Content Placeholder 2"/>
          <p:cNvSpPr>
            <a:spLocks noGrp="1"/>
          </p:cNvSpPr>
          <p:nvPr>
            <p:ph idx="1"/>
          </p:nvPr>
        </p:nvSpPr>
        <p:spPr/>
        <p:txBody>
          <a:bodyPr/>
          <a:lstStyle/>
          <a:p>
            <a:pPr lvl="0" indent="0" marL="0">
              <a:buNone/>
            </a:pPr>
            <a:r>
              <a:rPr/>
              <a:t>Podemos habilitar esta operación de ciclo con la función while(), sin embargo con ella debemos de tener mucho cuidado ya que tenemos si o si, que poner un objeto que indique un índice de entrada y salida ya que si no lo hacemos adecuadamente ocasionamos un ciclo infinito y sin salida.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letras &lt;- </a:t>
            </a:r>
            <a:r>
              <a:rPr>
                <a:solidFill>
                  <a:srgbClr val="4758AB"/>
                </a:solidFill>
                <a:latin typeface="Courier"/>
              </a:rPr>
              <a:t>c</a:t>
            </a:r>
            <a:r>
              <a:rPr>
                <a:solidFill>
                  <a:srgbClr val="003B4F"/>
                </a:solidFill>
                <a:latin typeface="Courier"/>
              </a:rPr>
              <a:t>(</a:t>
            </a:r>
            <a:r>
              <a:rPr>
                <a:solidFill>
                  <a:srgbClr val="20794D"/>
                </a:solidFill>
                <a:latin typeface="Courier"/>
              </a:rPr>
              <a:t>"c"</a:t>
            </a:r>
            <a:r>
              <a:rPr>
                <a:solidFill>
                  <a:srgbClr val="003B4F"/>
                </a:solidFill>
                <a:latin typeface="Courier"/>
              </a:rPr>
              <a:t>, </a:t>
            </a:r>
            <a:r>
              <a:rPr>
                <a:solidFill>
                  <a:srgbClr val="20794D"/>
                </a:solidFill>
                <a:latin typeface="Courier"/>
              </a:rPr>
              <a:t>"L"</a:t>
            </a:r>
            <a:r>
              <a:rPr>
                <a:solidFill>
                  <a:srgbClr val="003B4F"/>
                </a:solidFill>
                <a:latin typeface="Courier"/>
              </a:rPr>
              <a:t>, </a:t>
            </a:r>
            <a:r>
              <a:rPr>
                <a:solidFill>
                  <a:srgbClr val="20794D"/>
                </a:solidFill>
                <a:latin typeface="Courier"/>
              </a:rPr>
              <a:t>"i"</a:t>
            </a:r>
            <a:r>
              <a:rPr>
                <a:solidFill>
                  <a:srgbClr val="003B4F"/>
                </a:solidFill>
                <a:latin typeface="Courier"/>
              </a:rPr>
              <a:t>, </a:t>
            </a:r>
            <a:r>
              <a:rPr>
                <a:solidFill>
                  <a:srgbClr val="20794D"/>
                </a:solidFill>
                <a:latin typeface="Courier"/>
              </a:rPr>
              <a:t>"M"</a:t>
            </a:r>
            <a:r>
              <a:rPr>
                <a:solidFill>
                  <a:srgbClr val="003B4F"/>
                </a:solidFill>
                <a:latin typeface="Courier"/>
              </a:rPr>
              <a:t>, </a:t>
            </a:r>
            <a:r>
              <a:rPr>
                <a:solidFill>
                  <a:srgbClr val="20794D"/>
                </a:solidFill>
                <a:latin typeface="Courier"/>
              </a:rPr>
              <a:t>"T"</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i &lt;- </a:t>
            </a:r>
            <a:r>
              <a:rPr>
                <a:solidFill>
                  <a:srgbClr val="AD0000"/>
                </a:solidFill>
                <a:latin typeface="Courier"/>
              </a:rPr>
              <a:t>1</a:t>
            </a:r>
            <a:br/>
            <a:r>
              <a:rPr>
                <a:solidFill>
                  <a:srgbClr val="003B4F"/>
                </a:solidFill>
                <a:latin typeface="Courier"/>
              </a:rPr>
              <a:t>while(i </a:t>
            </a:r>
            <a:r>
              <a:rPr>
                <a:solidFill>
                  <a:srgbClr val="5E5E5E"/>
                </a:solidFill>
                <a:latin typeface="Courier"/>
              </a:rPr>
              <a:t>&lt;=</a:t>
            </a:r>
            <a:r>
              <a:rPr>
                <a:solidFill>
                  <a:srgbClr val="003B4F"/>
                </a:solidFill>
                <a:latin typeface="Courier"/>
              </a:rPr>
              <a:t> </a:t>
            </a:r>
            <a:r>
              <a:rPr>
                <a:solidFill>
                  <a:srgbClr val="AD0000"/>
                </a:solidFill>
                <a:latin typeface="Courier"/>
              </a:rPr>
              <a:t>6</a:t>
            </a:r>
            <a:r>
              <a:rPr>
                <a:solidFill>
                  <a:srgbClr val="003B4F"/>
                </a:solidFill>
                <a:latin typeface="Courier"/>
              </a:rPr>
              <a:t>) {</a:t>
            </a:r>
            <a:br/>
            <a:r>
              <a:rPr>
                <a:solidFill>
                  <a:srgbClr val="003B4F"/>
                </a:solidFill>
                <a:latin typeface="Courier"/>
              </a:rPr>
              <a:t>  </a:t>
            </a:r>
            <a:r>
              <a:rPr>
                <a:solidFill>
                  <a:srgbClr val="4758AB"/>
                </a:solidFill>
                <a:latin typeface="Courier"/>
              </a:rPr>
              <a:t>print</a:t>
            </a:r>
            <a:r>
              <a:rPr>
                <a:solidFill>
                  <a:srgbClr val="003B4F"/>
                </a:solidFill>
                <a:latin typeface="Courier"/>
              </a:rPr>
              <a:t>(letras[i])</a:t>
            </a:r>
            <a:br/>
            <a:r>
              <a:rPr>
                <a:solidFill>
                  <a:srgbClr val="003B4F"/>
                </a:solidFill>
                <a:latin typeface="Courier"/>
              </a:rPr>
              <a:t>  i &lt;- i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a:t>
            </a:r>
          </a:p>
          <a:p>
            <a:pPr lvl="0" indent="0">
              <a:buNone/>
            </a:pPr>
            <a:r>
              <a:rPr>
                <a:latin typeface="Courier"/>
              </a:rPr>
              <a:t>[1] "c"
[1] "L"
[1] "i"
[1] "M"
[1] "T"
[1] "A"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Repeticiones Infinitas</a:t>
            </a:r>
          </a:p>
        </p:txBody>
      </p:sp>
      <p:sp>
        <p:nvSpPr>
          <p:cNvPr id="3" name="Content Placeholder 2"/>
          <p:cNvSpPr>
            <a:spLocks noGrp="1"/>
          </p:cNvSpPr>
          <p:nvPr>
            <p:ph idx="1"/>
          </p:nvPr>
        </p:nvSpPr>
        <p:spPr/>
        <p:txBody>
          <a:bodyPr/>
          <a:lstStyle/>
          <a:p>
            <a:pPr lvl="0" indent="0" marL="0">
              <a:buNone/>
            </a:pPr>
            <a:r>
              <a:rPr/>
              <a:t>Existe la función repeat() que realiza ciclos infinitos, el lenguaje posee facilidades para poder interrumpir el ciclo desde su interior cuando se cumpla una condición, lo cual veremos en el siguiente código: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latin typeface="Courier"/>
              </a:rPr>
              <a:t>[1] NA</a:t>
            </a:r>
          </a:p>
          <a:p>
            <a:pPr lvl="0" indent="0" marL="0">
              <a:buNone/>
            </a:pPr>
            <a:r>
              <a:rPr/>
              <a:t>#Interrupción de los Ciclos Los ciclos pueden ser interrumpidos con 3 instrucciones diferentes, ya sea break, next o return. En el siguiente ejemplo vamos a usar un generador de numero aleatorios para tratar de explicar con claridad estos eventos.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4758AB"/>
                </a:solidFill>
                <a:latin typeface="Courier"/>
              </a:rPr>
              <a:t>set.seed</a:t>
            </a:r>
            <a:r>
              <a:rPr>
                <a:solidFill>
                  <a:srgbClr val="003B4F"/>
                </a:solidFill>
                <a:latin typeface="Courier"/>
              </a:rPr>
              <a:t>(</a:t>
            </a:r>
            <a:r>
              <a:rPr>
                <a:solidFill>
                  <a:srgbClr val="AD0000"/>
                </a:solidFill>
                <a:latin typeface="Courier"/>
              </a:rPr>
              <a:t>140</a:t>
            </a:r>
            <a:r>
              <a:rPr>
                <a:solidFill>
                  <a:srgbClr val="003B4F"/>
                </a:solidFill>
                <a:latin typeface="Courier"/>
              </a:rPr>
              <a:t>) </a:t>
            </a:r>
            <a:r>
              <a:rPr>
                <a:solidFill>
                  <a:srgbClr val="5E5E5E"/>
                </a:solidFill>
                <a:latin typeface="Courier"/>
              </a:rPr>
              <a:t>#Cualquier numero</a:t>
            </a:r>
            <a:br/>
            <a:r>
              <a:rPr>
                <a:solidFill>
                  <a:srgbClr val="003B4F"/>
                </a:solidFill>
                <a:latin typeface="Courier"/>
              </a:rPr>
              <a:t>aprox &lt;- </a:t>
            </a:r>
            <a:r>
              <a:rPr>
                <a:solidFill>
                  <a:srgbClr val="AD0000"/>
                </a:solidFill>
                <a:latin typeface="Courier"/>
              </a:rPr>
              <a:t>0.003</a:t>
            </a:r>
            <a:r>
              <a:rPr>
                <a:solidFill>
                  <a:srgbClr val="003B4F"/>
                </a:solidFill>
                <a:latin typeface="Courier"/>
              </a:rPr>
              <a:t> </a:t>
            </a:r>
            <a:r>
              <a:rPr>
                <a:solidFill>
                  <a:srgbClr val="5E5E5E"/>
                </a:solidFill>
                <a:latin typeface="Courier"/>
              </a:rPr>
              <a:t>#Valor de la salida del ciclo</a:t>
            </a:r>
            <a:br/>
            <a:r>
              <a:rPr>
                <a:solidFill>
                  <a:srgbClr val="003B4F"/>
                </a:solidFill>
                <a:latin typeface="Courier"/>
              </a:rPr>
              <a:t>Y_ini &lt;- </a:t>
            </a:r>
            <a:r>
              <a:rPr>
                <a:solidFill>
                  <a:srgbClr val="AD0000"/>
                </a:solidFill>
                <a:latin typeface="Courier"/>
              </a:rPr>
              <a:t>2.7</a:t>
            </a:r>
            <a:r>
              <a:rPr>
                <a:solidFill>
                  <a:srgbClr val="003B4F"/>
                </a:solidFill>
                <a:latin typeface="Courier"/>
              </a:rPr>
              <a:t> </a:t>
            </a:r>
            <a:r>
              <a:rPr>
                <a:solidFill>
                  <a:srgbClr val="5E5E5E"/>
                </a:solidFill>
                <a:latin typeface="Courier"/>
              </a:rPr>
              <a:t>#Valor inicial de Y supuesto</a:t>
            </a:r>
            <a:br/>
            <a:r>
              <a:rPr>
                <a:solidFill>
                  <a:srgbClr val="003B4F"/>
                </a:solidFill>
                <a:latin typeface="Courier"/>
              </a:rPr>
              <a:t>for(iter in </a:t>
            </a:r>
            <a:r>
              <a:rPr>
                <a:solidFill>
                  <a:srgbClr val="AD0000"/>
                </a:solidFill>
                <a:latin typeface="Courier"/>
              </a:rPr>
              <a:t>1</a:t>
            </a:r>
            <a:r>
              <a:rPr>
                <a:solidFill>
                  <a:srgbClr val="5E5E5E"/>
                </a:solidFill>
                <a:latin typeface="Courier"/>
              </a:rPr>
              <a:t>:</a:t>
            </a:r>
            <a:r>
              <a:rPr>
                <a:solidFill>
                  <a:srgbClr val="AD0000"/>
                </a:solidFill>
                <a:latin typeface="Courier"/>
              </a:rPr>
              <a:t>1000</a:t>
            </a:r>
            <a:r>
              <a:rPr>
                <a:solidFill>
                  <a:srgbClr val="003B4F"/>
                </a:solidFill>
                <a:latin typeface="Courier"/>
              </a:rPr>
              <a:t>) {  </a:t>
            </a:r>
            <a:r>
              <a:rPr>
                <a:solidFill>
                  <a:srgbClr val="5E5E5E"/>
                </a:solidFill>
                <a:latin typeface="Courier"/>
              </a:rPr>
              <a:t>#Aseguro no mas de 1000 interaciones</a:t>
            </a:r>
            <a:br/>
            <a:r>
              <a:rPr>
                <a:solidFill>
                  <a:srgbClr val="5E5E5E"/>
                </a:solidFill>
                <a:latin typeface="Courier"/>
              </a:rPr>
              <a:t>#Procedimiento para calcular la siguiente Y, que en este caso simularemos mediante un generador aleatorio</a:t>
            </a:r>
            <a:br/>
            <a:r>
              <a:rPr>
                <a:solidFill>
                  <a:srgbClr val="003B4F"/>
                </a:solidFill>
                <a:latin typeface="Courier"/>
              </a:rPr>
              <a:t>Y &lt;- Y_ini </a:t>
            </a:r>
            <a:r>
              <a:rPr>
                <a:solidFill>
                  <a:srgbClr val="5E5E5E"/>
                </a:solidFill>
                <a:latin typeface="Courier"/>
              </a:rPr>
              <a:t>+</a:t>
            </a:r>
            <a:r>
              <a:rPr>
                <a:solidFill>
                  <a:srgbClr val="003B4F"/>
                </a:solidFill>
                <a:latin typeface="Courier"/>
              </a:rPr>
              <a:t> </a:t>
            </a:r>
            <a:r>
              <a:rPr>
                <a:solidFill>
                  <a:srgbClr val="AD0000"/>
                </a:solidFill>
                <a:latin typeface="Courier"/>
              </a:rPr>
              <a:t>0.008</a:t>
            </a:r>
            <a:r>
              <a:rPr>
                <a:solidFill>
                  <a:srgbClr val="5E5E5E"/>
                </a:solidFill>
                <a:latin typeface="Courier"/>
              </a:rPr>
              <a:t>*</a:t>
            </a:r>
            <a:r>
              <a:rPr>
                <a:solidFill>
                  <a:srgbClr val="4758AB"/>
                </a:solidFill>
                <a:latin typeface="Courier"/>
              </a:rPr>
              <a:t>rnorm</a:t>
            </a:r>
            <a:r>
              <a:rPr>
                <a:solidFill>
                  <a:srgbClr val="003B4F"/>
                </a:solidFill>
                <a:latin typeface="Courier"/>
              </a:rPr>
              <a:t>(</a:t>
            </a:r>
            <a:r>
              <a:rPr>
                <a:solidFill>
                  <a:srgbClr val="AD0000"/>
                </a:solidFill>
                <a:latin typeface="Courier"/>
              </a:rPr>
              <a:t>1</a:t>
            </a:r>
            <a:r>
              <a:rPr>
                <a:solidFill>
                  <a:srgbClr val="003B4F"/>
                </a:solidFill>
                <a:latin typeface="Courier"/>
              </a:rPr>
              <a:t>)</a:t>
            </a:r>
            <a:br/>
            <a:r>
              <a:rPr>
                <a:solidFill>
                  <a:srgbClr val="003B4F"/>
                </a:solidFill>
                <a:latin typeface="Courier"/>
              </a:rPr>
              <a:t>if(</a:t>
            </a:r>
            <a:r>
              <a:rPr>
                <a:solidFill>
                  <a:srgbClr val="4758AB"/>
                </a:solidFill>
                <a:latin typeface="Courier"/>
              </a:rPr>
              <a:t>abs</a:t>
            </a:r>
            <a:r>
              <a:rPr>
                <a:solidFill>
                  <a:srgbClr val="003B4F"/>
                </a:solidFill>
                <a:latin typeface="Courier"/>
              </a:rPr>
              <a:t>(Y </a:t>
            </a:r>
            <a:r>
              <a:rPr>
                <a:solidFill>
                  <a:srgbClr val="5E5E5E"/>
                </a:solidFill>
                <a:latin typeface="Courier"/>
              </a:rPr>
              <a:t>-</a:t>
            </a:r>
            <a:r>
              <a:rPr>
                <a:solidFill>
                  <a:srgbClr val="003B4F"/>
                </a:solidFill>
                <a:latin typeface="Courier"/>
              </a:rPr>
              <a:t> Y_ini) </a:t>
            </a:r>
            <a:r>
              <a:rPr>
                <a:solidFill>
                  <a:srgbClr val="5E5E5E"/>
                </a:solidFill>
                <a:latin typeface="Courier"/>
              </a:rPr>
              <a:t>&lt;=</a:t>
            </a:r>
            <a:r>
              <a:rPr>
                <a:solidFill>
                  <a:srgbClr val="003B4F"/>
                </a:solidFill>
                <a:latin typeface="Courier"/>
              </a:rPr>
              <a:t> aprox)</a:t>
            </a:r>
            <a:br/>
            <a:r>
              <a:rPr>
                <a:solidFill>
                  <a:srgbClr val="003B4F"/>
                </a:solidFill>
                <a:latin typeface="Courier"/>
              </a:rPr>
              <a:t>  break </a:t>
            </a:r>
            <a:r>
              <a:rPr>
                <a:solidFill>
                  <a:srgbClr val="5E5E5E"/>
                </a:solidFill>
                <a:latin typeface="Courier"/>
              </a:rPr>
              <a:t>#salir del ciclo</a:t>
            </a:r>
            <a:br/>
            <a:r>
              <a:rPr>
                <a:solidFill>
                  <a:srgbClr val="003B4F"/>
                </a:solidFill>
                <a:latin typeface="Courier"/>
              </a:rPr>
              <a:t>Y_ini &lt;- Y</a:t>
            </a:r>
            <a:br/>
            <a:r>
              <a:rPr>
                <a:solidFill>
                  <a:srgbClr val="003B4F"/>
                </a:solidFill>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Uniendo el resultado</a:t>
            </a:r>
          </a:p>
        </p:txBody>
      </p:sp>
      <p:sp>
        <p:nvSpPr>
          <p:cNvPr id="3" name="Content Placeholder 2"/>
          <p:cNvSpPr>
            <a:spLocks noGrp="1"/>
          </p:cNvSpPr>
          <p:nvPr>
            <p:ph idx="1"/>
          </p:nvPr>
        </p:nvSpPr>
        <p:spPr/>
        <p:txBody>
          <a:bodyPr/>
          <a:lstStyle/>
          <a:p>
            <a:pPr lvl="0" indent="0">
              <a:buNone/>
            </a:pPr>
            <a:r>
              <a:rPr>
                <a:solidFill>
                  <a:srgbClr val="4758AB"/>
                </a:solidFill>
                <a:latin typeface="Courier"/>
              </a:rPr>
              <a:t>paste</a:t>
            </a:r>
            <a:r>
              <a:rPr>
                <a:solidFill>
                  <a:srgbClr val="003B4F"/>
                </a:solidFill>
                <a:latin typeface="Courier"/>
              </a:rPr>
              <a:t>(</a:t>
            </a:r>
            <a:r>
              <a:rPr>
                <a:solidFill>
                  <a:srgbClr val="20794D"/>
                </a:solidFill>
                <a:latin typeface="Courier"/>
              </a:rPr>
              <a:t>"Y_ini"</a:t>
            </a:r>
            <a:r>
              <a:rPr>
                <a:solidFill>
                  <a:srgbClr val="003B4F"/>
                </a:solidFill>
                <a:latin typeface="Courier"/>
              </a:rPr>
              <a:t>, Y_ini, </a:t>
            </a:r>
            <a:r>
              <a:rPr>
                <a:solidFill>
                  <a:srgbClr val="20794D"/>
                </a:solidFill>
                <a:latin typeface="Courier"/>
              </a:rPr>
              <a:t>"Y:"</a:t>
            </a:r>
            <a:r>
              <a:rPr>
                <a:solidFill>
                  <a:srgbClr val="003B4F"/>
                </a:solidFill>
                <a:latin typeface="Courier"/>
              </a:rPr>
              <a:t>, Y, </a:t>
            </a:r>
            <a:r>
              <a:rPr>
                <a:solidFill>
                  <a:srgbClr val="20794D"/>
                </a:solidFill>
                <a:latin typeface="Courier"/>
              </a:rPr>
              <a:t>"Num.Iter"</a:t>
            </a:r>
            <a:r>
              <a:rPr>
                <a:solidFill>
                  <a:srgbClr val="003B4F"/>
                </a:solidFill>
                <a:latin typeface="Courier"/>
              </a:rPr>
              <a:t>, iter) </a:t>
            </a:r>
            <a:r>
              <a:rPr>
                <a:solidFill>
                  <a:srgbClr val="5E5E5E"/>
                </a:solidFill>
                <a:latin typeface="Courier"/>
              </a:rPr>
              <a:t>#Unir el Resultado</a:t>
            </a:r>
          </a:p>
          <a:p>
            <a:pPr lvl="0" indent="0">
              <a:buNone/>
            </a:pPr>
            <a:r>
              <a:rPr>
                <a:latin typeface="Courier"/>
              </a:rPr>
              <a:t>[1] "Y_ini 2.76443400590741 Y: 2.76582777768031 Num.Iter 8"</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Proximo Ejemplo</a:t>
            </a:r>
          </a:p>
        </p:txBody>
      </p:sp>
      <p:sp>
        <p:nvSpPr>
          <p:cNvPr id="3" name="Content Placeholder 2"/>
          <p:cNvSpPr>
            <a:spLocks noGrp="1"/>
          </p:cNvSpPr>
          <p:nvPr>
            <p:ph idx="1"/>
          </p:nvPr>
        </p:nvSpPr>
        <p:spPr/>
        <p:txBody>
          <a:bodyPr/>
          <a:lstStyle/>
          <a:p>
            <a:pPr lvl="0" indent="0" marL="0">
              <a:buNone/>
            </a:pPr>
            <a:r>
              <a:rPr/>
              <a:t>En el siguiente ejemplo utilizaremos next para interrumpir flujo normal de la ejecución de una manera diferente, en vez de salir del ciclo, solamente impedirá la ejecución de las instrucciones siguientes, retornando al principio del ciclo nuevamente.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for(i in </a:t>
            </a:r>
            <a:r>
              <a:rPr>
                <a:solidFill>
                  <a:srgbClr val="AD0000"/>
                </a:solidFill>
                <a:latin typeface="Courier"/>
              </a:rPr>
              <a:t>1</a:t>
            </a:r>
            <a:r>
              <a:rPr>
                <a:solidFill>
                  <a:srgbClr val="5E5E5E"/>
                </a:solidFill>
                <a:latin typeface="Courier"/>
              </a:rPr>
              <a:t>:</a:t>
            </a:r>
            <a:r>
              <a:rPr>
                <a:solidFill>
                  <a:srgbClr val="AD0000"/>
                </a:solidFill>
                <a:latin typeface="Courier"/>
              </a:rPr>
              <a:t>7</a:t>
            </a:r>
            <a:r>
              <a:rPr>
                <a:solidFill>
                  <a:srgbClr val="003B4F"/>
                </a:solidFill>
                <a:latin typeface="Courier"/>
              </a:rPr>
              <a:t>) {</a:t>
            </a:r>
            <a:br/>
            <a:r>
              <a:rPr>
                <a:solidFill>
                  <a:srgbClr val="003B4F"/>
                </a:solidFill>
                <a:latin typeface="Courier"/>
              </a:rPr>
              <a:t>  if(</a:t>
            </a:r>
            <a:r>
              <a:rPr>
                <a:solidFill>
                  <a:srgbClr val="AD0000"/>
                </a:solidFill>
                <a:latin typeface="Courier"/>
              </a:rPr>
              <a:t>3</a:t>
            </a:r>
            <a:r>
              <a:rPr>
                <a:solidFill>
                  <a:srgbClr val="003B4F"/>
                </a:solidFill>
                <a:latin typeface="Courier"/>
              </a:rPr>
              <a:t> </a:t>
            </a:r>
            <a:r>
              <a:rPr>
                <a:solidFill>
                  <a:srgbClr val="5E5E5E"/>
                </a:solidFill>
                <a:latin typeface="Courier"/>
              </a:rPr>
              <a:t>&lt;=</a:t>
            </a:r>
            <a:r>
              <a:rPr>
                <a:solidFill>
                  <a:srgbClr val="003B4F"/>
                </a:solidFill>
                <a:latin typeface="Courier"/>
              </a:rPr>
              <a:t> i </a:t>
            </a:r>
            <a:r>
              <a:rPr>
                <a:solidFill>
                  <a:srgbClr val="5E5E5E"/>
                </a:solidFill>
                <a:latin typeface="Courier"/>
              </a:rPr>
              <a:t>&amp;&amp;</a:t>
            </a:r>
            <a:r>
              <a:rPr>
                <a:solidFill>
                  <a:srgbClr val="003B4F"/>
                </a:solidFill>
                <a:latin typeface="Courier"/>
              </a:rPr>
              <a:t> i </a:t>
            </a:r>
            <a:r>
              <a:rPr>
                <a:solidFill>
                  <a:srgbClr val="5E5E5E"/>
                </a:solidFill>
                <a:latin typeface="Courier"/>
              </a:rPr>
              <a:t>&lt;=</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    next</a:t>
            </a:r>
            <a:br/>
            <a:r>
              <a:rPr>
                <a:solidFill>
                  <a:srgbClr val="003B4F"/>
                </a:solidFill>
                <a:latin typeface="Courier"/>
              </a:rPr>
              <a:t>  </a:t>
            </a:r>
            <a:r>
              <a:rPr>
                <a:solidFill>
                  <a:srgbClr val="4758AB"/>
                </a:solidFill>
                <a:latin typeface="Courier"/>
              </a:rPr>
              <a:t>print</a:t>
            </a:r>
            <a:r>
              <a:rPr>
                <a:solidFill>
                  <a:srgbClr val="003B4F"/>
                </a:solidFill>
                <a:latin typeface="Courier"/>
              </a:rPr>
              <a:t>(i)</a:t>
            </a:r>
            <a:br/>
            <a:r>
              <a:rPr>
                <a:solidFill>
                  <a:srgbClr val="003B4F"/>
                </a:solidFill>
                <a:latin typeface="Courier"/>
              </a:rPr>
              <a:t>}</a:t>
            </a:r>
          </a:p>
          <a:p>
            <a:pPr lvl="0" indent="0">
              <a:buNone/>
            </a:pPr>
            <a:r>
              <a:rPr>
                <a:latin typeface="Courier"/>
              </a:rPr>
              <a:t>[1] 1
[1] 2
[1] 6
[1] 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imagenes/estructuras-de-control.png" id="0" name="Picture 1"/>
          <p:cNvPicPr>
            <a:picLocks noGrp="1" noChangeAspect="1"/>
          </p:cNvPicPr>
          <p:nvPr/>
        </p:nvPicPr>
        <p:blipFill>
          <a:blip r:embed="rId2"/>
          <a:stretch>
            <a:fillRect/>
          </a:stretch>
        </p:blipFill>
        <p:spPr bwMode="auto">
          <a:xfrm>
            <a:off x="838200" y="2146300"/>
            <a:ext cx="10515600" cy="36830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Ciclos</a:t>
            </a:r>
          </a:p>
        </p:txBody>
      </p:sp>
      <p:sp>
        <p:nvSpPr>
          <p:cNvPr id="3" name="Content Placeholder 2"/>
          <p:cNvSpPr>
            <a:spLocks noGrp="1"/>
          </p:cNvSpPr>
          <p:nvPr>
            <p:ph idx="1"/>
          </p:nvPr>
        </p:nvSpPr>
        <p:spPr/>
        <p:txBody>
          <a:bodyPr/>
          <a:lstStyle/>
          <a:p>
            <a:pPr lvl="0" indent="0" marL="0">
              <a:buNone/>
            </a:pPr>
            <a:r>
              <a:rPr/>
              <a:t>En R encontraremos varios tipos de funciones de ciclos o repeticiones, pudiendo ser que ser repitan los mismos un número determinado de veces ya prestablecido, cuando se cumpla o se deje de cumplir alguna condición o infinitas veces.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Inicio</a:t>
            </a:r>
          </a:p>
        </p:txBody>
      </p:sp>
      <p:sp>
        <p:nvSpPr>
          <p:cNvPr id="3" name="Content Placeholder 2"/>
          <p:cNvSpPr>
            <a:spLocks noGrp="1"/>
          </p:cNvSpPr>
          <p:nvPr>
            <p:ph idx="1"/>
          </p:nvPr>
        </p:nvSpPr>
        <p:spPr/>
        <p:txBody>
          <a:bodyPr/>
          <a:lstStyle/>
          <a:p>
            <a:pPr lvl="0" indent="0" marL="0">
              <a:buNone/>
            </a:pPr>
            <a:r>
              <a:rPr/>
              <a:t>Comenzaremos con repeticiones con un número determinado de veces; Con repeticiones explicitas (es decir le asignaremos el valor de las repeticiones).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letras &lt;- </a:t>
            </a:r>
            <a:r>
              <a:rPr>
                <a:solidFill>
                  <a:srgbClr val="4758AB"/>
                </a:solidFill>
                <a:latin typeface="Courier"/>
              </a:rPr>
              <a:t>c</a:t>
            </a:r>
            <a:r>
              <a:rPr>
                <a:solidFill>
                  <a:srgbClr val="003B4F"/>
                </a:solidFill>
                <a:latin typeface="Courier"/>
              </a:rPr>
              <a:t>(</a:t>
            </a:r>
            <a:r>
              <a:rPr>
                <a:solidFill>
                  <a:srgbClr val="20794D"/>
                </a:solidFill>
                <a:latin typeface="Courier"/>
              </a:rPr>
              <a:t>"c"</a:t>
            </a:r>
            <a:r>
              <a:rPr>
                <a:solidFill>
                  <a:srgbClr val="003B4F"/>
                </a:solidFill>
                <a:latin typeface="Courier"/>
              </a:rPr>
              <a:t>, </a:t>
            </a:r>
            <a:r>
              <a:rPr>
                <a:solidFill>
                  <a:srgbClr val="20794D"/>
                </a:solidFill>
                <a:latin typeface="Courier"/>
              </a:rPr>
              <a:t>"L"</a:t>
            </a:r>
            <a:r>
              <a:rPr>
                <a:solidFill>
                  <a:srgbClr val="003B4F"/>
                </a:solidFill>
                <a:latin typeface="Courier"/>
              </a:rPr>
              <a:t>, </a:t>
            </a:r>
            <a:r>
              <a:rPr>
                <a:solidFill>
                  <a:srgbClr val="20794D"/>
                </a:solidFill>
                <a:latin typeface="Courier"/>
              </a:rPr>
              <a:t>"i"</a:t>
            </a:r>
            <a:r>
              <a:rPr>
                <a:solidFill>
                  <a:srgbClr val="003B4F"/>
                </a:solidFill>
                <a:latin typeface="Courier"/>
              </a:rPr>
              <a:t>, </a:t>
            </a:r>
            <a:r>
              <a:rPr>
                <a:solidFill>
                  <a:srgbClr val="20794D"/>
                </a:solidFill>
                <a:latin typeface="Courier"/>
              </a:rPr>
              <a:t>"M"</a:t>
            </a:r>
            <a:r>
              <a:rPr>
                <a:solidFill>
                  <a:srgbClr val="003B4F"/>
                </a:solidFill>
                <a:latin typeface="Courier"/>
              </a:rPr>
              <a:t>, </a:t>
            </a:r>
            <a:r>
              <a:rPr>
                <a:solidFill>
                  <a:srgbClr val="20794D"/>
                </a:solidFill>
                <a:latin typeface="Courier"/>
              </a:rPr>
              <a:t>"T"</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for (i in </a:t>
            </a:r>
            <a:r>
              <a:rPr>
                <a:solidFill>
                  <a:srgbClr val="AD0000"/>
                </a:solidFill>
                <a:latin typeface="Courier"/>
              </a:rPr>
              <a:t>1</a:t>
            </a:r>
            <a:r>
              <a:rPr>
                <a:solidFill>
                  <a:srgbClr val="5E5E5E"/>
                </a:solidFill>
                <a:latin typeface="Courier"/>
              </a:rPr>
              <a:t>:</a:t>
            </a:r>
            <a:r>
              <a:rPr>
                <a:solidFill>
                  <a:srgbClr val="AD0000"/>
                </a:solidFill>
                <a:latin typeface="Courier"/>
              </a:rPr>
              <a:t>6</a:t>
            </a:r>
            <a:r>
              <a:rPr>
                <a:solidFill>
                  <a:srgbClr val="003B4F"/>
                </a:solidFill>
                <a:latin typeface="Courier"/>
              </a:rPr>
              <a:t>) {</a:t>
            </a:r>
            <a:br/>
            <a:r>
              <a:rPr>
                <a:solidFill>
                  <a:srgbClr val="003B4F"/>
                </a:solidFill>
                <a:latin typeface="Courier"/>
              </a:rPr>
              <a:t>  </a:t>
            </a:r>
            <a:r>
              <a:rPr>
                <a:solidFill>
                  <a:srgbClr val="4758AB"/>
                </a:solidFill>
                <a:latin typeface="Courier"/>
              </a:rPr>
              <a:t>print</a:t>
            </a:r>
            <a:r>
              <a:rPr>
                <a:solidFill>
                  <a:srgbClr val="003B4F"/>
                </a:solidFill>
                <a:latin typeface="Courier"/>
              </a:rPr>
              <a:t>(letras[i])</a:t>
            </a:r>
            <a:br/>
            <a:r>
              <a:rPr>
                <a:solidFill>
                  <a:srgbClr val="003B4F"/>
                </a:solidFill>
                <a:latin typeface="Courier"/>
              </a:rPr>
              <a:t>}</a:t>
            </a:r>
          </a:p>
          <a:p>
            <a:pPr lvl="0" indent="0">
              <a:buNone/>
            </a:pPr>
            <a:r>
              <a:rPr>
                <a:latin typeface="Courier"/>
              </a:rPr>
              <a:t>[1] "c"
[1] "L"
[1] "i"
[1] "M"
[1] "T"
[1] "A"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Implicito</a:t>
            </a:r>
          </a:p>
        </p:txBody>
      </p:sp>
      <p:sp>
        <p:nvSpPr>
          <p:cNvPr id="3" name="Content Placeholder 2"/>
          <p:cNvSpPr>
            <a:spLocks noGrp="1"/>
          </p:cNvSpPr>
          <p:nvPr>
            <p:ph idx="1"/>
          </p:nvPr>
        </p:nvSpPr>
        <p:spPr/>
        <p:txBody>
          <a:bodyPr/>
          <a:lstStyle/>
          <a:p>
            <a:pPr lvl="0" indent="0" marL="0">
              <a:buNone/>
            </a:pPr>
            <a:r>
              <a:rPr/>
              <a:t>Podemos usar también código en donde el número de veces que se repita cierto ciclo quede implícito; En este caso usaremos la función seq_along() la cual nos va a generar una secuencia de enteros acorde al número de elementos que contenga el objeto.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letras &lt;- </a:t>
            </a:r>
            <a:r>
              <a:rPr>
                <a:solidFill>
                  <a:srgbClr val="4758AB"/>
                </a:solidFill>
                <a:latin typeface="Courier"/>
              </a:rPr>
              <a:t>c</a:t>
            </a:r>
            <a:r>
              <a:rPr>
                <a:solidFill>
                  <a:srgbClr val="003B4F"/>
                </a:solidFill>
                <a:latin typeface="Courier"/>
              </a:rPr>
              <a:t>(</a:t>
            </a:r>
            <a:r>
              <a:rPr>
                <a:solidFill>
                  <a:srgbClr val="20794D"/>
                </a:solidFill>
                <a:latin typeface="Courier"/>
              </a:rPr>
              <a:t>"c"</a:t>
            </a:r>
            <a:r>
              <a:rPr>
                <a:solidFill>
                  <a:srgbClr val="003B4F"/>
                </a:solidFill>
                <a:latin typeface="Courier"/>
              </a:rPr>
              <a:t>, </a:t>
            </a:r>
            <a:r>
              <a:rPr>
                <a:solidFill>
                  <a:srgbClr val="20794D"/>
                </a:solidFill>
                <a:latin typeface="Courier"/>
              </a:rPr>
              <a:t>"L"</a:t>
            </a:r>
            <a:r>
              <a:rPr>
                <a:solidFill>
                  <a:srgbClr val="003B4F"/>
                </a:solidFill>
                <a:latin typeface="Courier"/>
              </a:rPr>
              <a:t>, </a:t>
            </a:r>
            <a:r>
              <a:rPr>
                <a:solidFill>
                  <a:srgbClr val="20794D"/>
                </a:solidFill>
                <a:latin typeface="Courier"/>
              </a:rPr>
              <a:t>"i"</a:t>
            </a:r>
            <a:r>
              <a:rPr>
                <a:solidFill>
                  <a:srgbClr val="003B4F"/>
                </a:solidFill>
                <a:latin typeface="Courier"/>
              </a:rPr>
              <a:t>, </a:t>
            </a:r>
            <a:r>
              <a:rPr>
                <a:solidFill>
                  <a:srgbClr val="20794D"/>
                </a:solidFill>
                <a:latin typeface="Courier"/>
              </a:rPr>
              <a:t>"M"</a:t>
            </a:r>
            <a:r>
              <a:rPr>
                <a:solidFill>
                  <a:srgbClr val="003B4F"/>
                </a:solidFill>
                <a:latin typeface="Courier"/>
              </a:rPr>
              <a:t>, </a:t>
            </a:r>
            <a:r>
              <a:rPr>
                <a:solidFill>
                  <a:srgbClr val="20794D"/>
                </a:solidFill>
                <a:latin typeface="Courier"/>
              </a:rPr>
              <a:t>"T"</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for (i in </a:t>
            </a:r>
            <a:r>
              <a:rPr>
                <a:solidFill>
                  <a:srgbClr val="4758AB"/>
                </a:solidFill>
                <a:latin typeface="Courier"/>
              </a:rPr>
              <a:t>seq_along</a:t>
            </a:r>
            <a:r>
              <a:rPr>
                <a:solidFill>
                  <a:srgbClr val="003B4F"/>
                </a:solidFill>
                <a:latin typeface="Courier"/>
              </a:rPr>
              <a:t>(letras)) {</a:t>
            </a:r>
            <a:br/>
            <a:r>
              <a:rPr>
                <a:solidFill>
                  <a:srgbClr val="003B4F"/>
                </a:solidFill>
                <a:latin typeface="Courier"/>
              </a:rPr>
              <a:t>  </a:t>
            </a:r>
            <a:r>
              <a:rPr>
                <a:solidFill>
                  <a:srgbClr val="4758AB"/>
                </a:solidFill>
                <a:latin typeface="Courier"/>
              </a:rPr>
              <a:t>print</a:t>
            </a:r>
            <a:r>
              <a:rPr>
                <a:solidFill>
                  <a:srgbClr val="003B4F"/>
                </a:solidFill>
                <a:latin typeface="Courier"/>
              </a:rPr>
              <a:t>(letras[i])</a:t>
            </a:r>
            <a:br/>
            <a:r>
              <a:rPr>
                <a:solidFill>
                  <a:srgbClr val="003B4F"/>
                </a:solidFill>
                <a:latin typeface="Courier"/>
              </a:rPr>
              <a:t>}</a:t>
            </a:r>
          </a:p>
          <a:p>
            <a:pPr lvl="0" indent="0">
              <a:buNone/>
            </a:pPr>
            <a:r>
              <a:rPr>
                <a:latin typeface="Courier"/>
              </a:rPr>
              <a:t>[1] "c"
[1] "L"
[1] "i"
[1] "M"
[1] "T"
[1] "A"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Esencia</a:t>
            </a:r>
          </a:p>
        </p:txBody>
      </p:sp>
      <p:sp>
        <p:nvSpPr>
          <p:cNvPr id="3" name="Content Placeholder 2"/>
          <p:cNvSpPr>
            <a:spLocks noGrp="1"/>
          </p:cNvSpPr>
          <p:nvPr>
            <p:ph idx="1"/>
          </p:nvPr>
        </p:nvSpPr>
        <p:spPr/>
        <p:txBody>
          <a:bodyPr/>
          <a:lstStyle/>
          <a:p>
            <a:pPr lvl="0" indent="0" marL="0">
              <a:buNone/>
            </a:pPr>
            <a:r>
              <a:rPr/>
              <a:t>Podemos crear un código más simplificado y hacerlo aún más implícito, aprovechando la propia esencia de la función for() creando una construcción que tratara de ir tomando cada uno de los elementos del objeto consignado.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letras &lt;- </a:t>
            </a:r>
            <a:r>
              <a:rPr>
                <a:solidFill>
                  <a:srgbClr val="4758AB"/>
                </a:solidFill>
                <a:latin typeface="Courier"/>
              </a:rPr>
              <a:t>c</a:t>
            </a:r>
            <a:r>
              <a:rPr>
                <a:solidFill>
                  <a:srgbClr val="003B4F"/>
                </a:solidFill>
                <a:latin typeface="Courier"/>
              </a:rPr>
              <a:t>(</a:t>
            </a:r>
            <a:r>
              <a:rPr>
                <a:solidFill>
                  <a:srgbClr val="20794D"/>
                </a:solidFill>
                <a:latin typeface="Courier"/>
              </a:rPr>
              <a:t>"c"</a:t>
            </a:r>
            <a:r>
              <a:rPr>
                <a:solidFill>
                  <a:srgbClr val="003B4F"/>
                </a:solidFill>
                <a:latin typeface="Courier"/>
              </a:rPr>
              <a:t>, </a:t>
            </a:r>
            <a:r>
              <a:rPr>
                <a:solidFill>
                  <a:srgbClr val="20794D"/>
                </a:solidFill>
                <a:latin typeface="Courier"/>
              </a:rPr>
              <a:t>"L"</a:t>
            </a:r>
            <a:r>
              <a:rPr>
                <a:solidFill>
                  <a:srgbClr val="003B4F"/>
                </a:solidFill>
                <a:latin typeface="Courier"/>
              </a:rPr>
              <a:t>, </a:t>
            </a:r>
            <a:r>
              <a:rPr>
                <a:solidFill>
                  <a:srgbClr val="20794D"/>
                </a:solidFill>
                <a:latin typeface="Courier"/>
              </a:rPr>
              <a:t>"i"</a:t>
            </a:r>
            <a:r>
              <a:rPr>
                <a:solidFill>
                  <a:srgbClr val="003B4F"/>
                </a:solidFill>
                <a:latin typeface="Courier"/>
              </a:rPr>
              <a:t>, </a:t>
            </a:r>
            <a:r>
              <a:rPr>
                <a:solidFill>
                  <a:srgbClr val="20794D"/>
                </a:solidFill>
                <a:latin typeface="Courier"/>
              </a:rPr>
              <a:t>"M"</a:t>
            </a:r>
            <a:r>
              <a:rPr>
                <a:solidFill>
                  <a:srgbClr val="003B4F"/>
                </a:solidFill>
                <a:latin typeface="Courier"/>
              </a:rPr>
              <a:t>, </a:t>
            </a:r>
            <a:r>
              <a:rPr>
                <a:solidFill>
                  <a:srgbClr val="20794D"/>
                </a:solidFill>
                <a:latin typeface="Courier"/>
              </a:rPr>
              <a:t>"T"</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for (letra in letras) {</a:t>
            </a:r>
            <a:br/>
            <a:r>
              <a:rPr>
                <a:solidFill>
                  <a:srgbClr val="003B4F"/>
                </a:solidFill>
                <a:latin typeface="Courier"/>
              </a:rPr>
              <a:t>  </a:t>
            </a:r>
            <a:r>
              <a:rPr>
                <a:solidFill>
                  <a:srgbClr val="4758AB"/>
                </a:solidFill>
                <a:latin typeface="Courier"/>
              </a:rPr>
              <a:t>print</a:t>
            </a:r>
            <a:r>
              <a:rPr>
                <a:solidFill>
                  <a:srgbClr val="003B4F"/>
                </a:solidFill>
                <a:latin typeface="Courier"/>
              </a:rPr>
              <a:t>(letra)</a:t>
            </a:r>
            <a:br/>
            <a:r>
              <a:rPr>
                <a:solidFill>
                  <a:srgbClr val="003B4F"/>
                </a:solidFill>
                <a:latin typeface="Courier"/>
              </a:rPr>
              <a:t>}</a:t>
            </a:r>
          </a:p>
          <a:p>
            <a:pPr lvl="0" indent="0">
              <a:buNone/>
            </a:pPr>
            <a:r>
              <a:rPr>
                <a:latin typeface="Courier"/>
              </a:rPr>
              <a:t>[1] "c"
[1] "L"
[1] "i"
[1] "M"
[1] "T"
[1] "A"</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Ciclos</dc:title>
  <dc:creator>William Paredes</dc:creator>
  <cp:keywords/>
  <dcterms:created xsi:type="dcterms:W3CDTF">2023-05-10T17:59:07Z</dcterms:created>
  <dcterms:modified xsi:type="dcterms:W3CDTF">2023-05-10T17:59:07Z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