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E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75E"/>
    <a:srgbClr val="0B81C1"/>
    <a:srgbClr val="0763A4"/>
    <a:srgbClr val="F19659"/>
    <a:srgbClr val="06508F"/>
    <a:srgbClr val="064684"/>
    <a:srgbClr val="F1F1F2"/>
    <a:srgbClr val="0EA0D4"/>
    <a:srgbClr val="FFDB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115"/>
          <a:sy d="100" n="115"/>
        </p:scale>
        <p:origin x="396" y="9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5" Type="http://schemas.openxmlformats.org/officeDocument/2006/relationships/viewProps" Target="viewProps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37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gray shading">
    <p:bg>
      <p:bgPr>
        <a:gradFill>
          <a:gsLst>
            <a:gs pos="0">
              <a:schemeClr val="bg1"/>
            </a:gs>
            <a:gs pos="100000">
              <a:srgbClr val="DBDBD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</a:schemeClr>
          </a:solidFill>
        </p:grpSpPr>
        <p:sp>
          <p:nvSpPr>
            <p:cNvPr id="18" name="Rectangle 17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latin typeface="GeosansLight" panose="02000603020000020003"/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1"/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84570" y="764704"/>
            <a:ext cx="9797832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2000" cap="small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784570" y="147094"/>
            <a:ext cx="9797832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1" b="19391"/>
          <a:stretch/>
        </p:blipFill>
        <p:spPr>
          <a:xfrm>
            <a:off x="10560496" y="5593032"/>
            <a:ext cx="1095488" cy="1083520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78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3175" y="107950"/>
            <a:ext cx="10734675" cy="873125"/>
          </a:xfrm>
          <a:custGeom>
            <a:avLst/>
            <a:gdLst>
              <a:gd name="T0" fmla="*/ 6762 w 6762"/>
              <a:gd name="T1" fmla="*/ 550 h 550"/>
              <a:gd name="T2" fmla="*/ 0 w 6762"/>
              <a:gd name="T3" fmla="*/ 550 h 550"/>
              <a:gd name="T4" fmla="*/ 0 w 6762"/>
              <a:gd name="T5" fmla="*/ 0 h 550"/>
              <a:gd name="T6" fmla="*/ 6762 w 6762"/>
              <a:gd name="T7" fmla="*/ 0 h 550"/>
              <a:gd name="T8" fmla="*/ 6503 w 6762"/>
              <a:gd name="T9" fmla="*/ 275 h 550"/>
              <a:gd name="T10" fmla="*/ 6762 w 6762"/>
              <a:gd name="T11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62" h="550">
                <a:moveTo>
                  <a:pt x="6762" y="550"/>
                </a:moveTo>
                <a:lnTo>
                  <a:pt x="0" y="550"/>
                </a:lnTo>
                <a:lnTo>
                  <a:pt x="0" y="0"/>
                </a:lnTo>
                <a:lnTo>
                  <a:pt x="6762" y="0"/>
                </a:lnTo>
                <a:lnTo>
                  <a:pt x="6503" y="275"/>
                </a:lnTo>
                <a:lnTo>
                  <a:pt x="6762" y="550"/>
                </a:lnTo>
                <a:close/>
              </a:path>
            </a:pathLst>
          </a:cu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>
            <a:off x="10737850" y="107950"/>
            <a:ext cx="1450975" cy="873125"/>
          </a:xfrm>
          <a:custGeom>
            <a:avLst/>
            <a:gdLst>
              <a:gd name="T0" fmla="*/ 259 w 914"/>
              <a:gd name="T1" fmla="*/ 550 h 550"/>
              <a:gd name="T2" fmla="*/ 914 w 914"/>
              <a:gd name="T3" fmla="*/ 550 h 550"/>
              <a:gd name="T4" fmla="*/ 914 w 914"/>
              <a:gd name="T5" fmla="*/ 0 h 550"/>
              <a:gd name="T6" fmla="*/ 259 w 914"/>
              <a:gd name="T7" fmla="*/ 0 h 550"/>
              <a:gd name="T8" fmla="*/ 0 w 914"/>
              <a:gd name="T9" fmla="*/ 275 h 550"/>
              <a:gd name="T10" fmla="*/ 259 w 914"/>
              <a:gd name="T11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4" h="550">
                <a:moveTo>
                  <a:pt x="259" y="550"/>
                </a:moveTo>
                <a:lnTo>
                  <a:pt x="914" y="550"/>
                </a:lnTo>
                <a:lnTo>
                  <a:pt x="914" y="0"/>
                </a:lnTo>
                <a:lnTo>
                  <a:pt x="259" y="0"/>
                </a:lnTo>
                <a:lnTo>
                  <a:pt x="0" y="275"/>
                </a:lnTo>
                <a:lnTo>
                  <a:pt x="259" y="550"/>
                </a:lnTo>
                <a:close/>
              </a:path>
            </a:pathLst>
          </a:cu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10028238" y="5745163"/>
            <a:ext cx="2160588" cy="1008063"/>
          </a:xfrm>
          <a:custGeom>
            <a:avLst/>
            <a:gdLst>
              <a:gd name="T0" fmla="*/ 384 w 1361"/>
              <a:gd name="T1" fmla="*/ 635 h 635"/>
              <a:gd name="T2" fmla="*/ 1361 w 1361"/>
              <a:gd name="T3" fmla="*/ 635 h 635"/>
              <a:gd name="T4" fmla="*/ 1361 w 1361"/>
              <a:gd name="T5" fmla="*/ 0 h 635"/>
              <a:gd name="T6" fmla="*/ 384 w 1361"/>
              <a:gd name="T7" fmla="*/ 0 h 635"/>
              <a:gd name="T8" fmla="*/ 0 w 1361"/>
              <a:gd name="T9" fmla="*/ 410 h 635"/>
              <a:gd name="T10" fmla="*/ 384 w 1361"/>
              <a:gd name="T11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1" h="635">
                <a:moveTo>
                  <a:pt x="384" y="635"/>
                </a:moveTo>
                <a:lnTo>
                  <a:pt x="1361" y="635"/>
                </a:lnTo>
                <a:lnTo>
                  <a:pt x="1361" y="0"/>
                </a:lnTo>
                <a:lnTo>
                  <a:pt x="384" y="0"/>
                </a:lnTo>
                <a:lnTo>
                  <a:pt x="0" y="410"/>
                </a:lnTo>
                <a:lnTo>
                  <a:pt x="384" y="635"/>
                </a:lnTo>
                <a:close/>
              </a:path>
            </a:pathLst>
          </a:cu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22" name="Rectangle 8"/>
          <p:cNvSpPr>
            <a:spLocks noChangeArrowheads="1"/>
          </p:cNvSpPr>
          <p:nvPr userDrawn="1"/>
        </p:nvSpPr>
        <p:spPr bwMode="auto">
          <a:xfrm>
            <a:off x="3175" y="6396039"/>
            <a:ext cx="10734675" cy="357188"/>
          </a:xfrm>
          <a:prstGeom prst="rect">
            <a:avLst/>
          </a:pr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09401" y="237909"/>
            <a:ext cx="4211799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378312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9" name="Imagen 6">
            <a:extLst>
              <a:ext uri="{FF2B5EF4-FFF2-40B4-BE49-F238E27FC236}">
                <a16:creationId xmlns:a16="http://schemas.microsoft.com/office/drawing/2014/main" id="{0D346A1E-4A2D-49DB-B587-F1D2899FEC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10" y="-1899"/>
            <a:ext cx="12213771" cy="686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media/image1.jpeg" Type="http://schemas.openxmlformats.org/officeDocument/2006/relationships/image" /><Relationship Id="rId2" Target="../slideLayouts/slideLayout2.xml" Type="http://schemas.openxmlformats.org/officeDocument/2006/relationships/slideLayout" /><Relationship Id="rId16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Funciones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William V. Paredes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Ejemplo para estudio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Vamos a poner el código una función que ejecute los números de fibbonacci, el cual argumenta lo siguiente:</a:t>
            </a:r>
          </a:p>
          <a:p>
            <a:pPr lvl="0" indent="0" marL="0">
              <a:buNone/>
            </a:pPr>
            <a:r>
              <a:rPr/>
              <a:t>Tenidos o dados los dos primeros números F0 y F1, este calculará cada uno de los siguientes como la suma de los dos anteriores.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fibbonacci &lt;- function(n)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if(n </a:t>
            </a:r>
            <a:r>
              <a:rPr>
                <a:solidFill>
                  <a:srgbClr val="5E5E5E"/>
                </a:solidFill>
                <a:latin typeface="Courier"/>
              </a:rPr>
              <a:t>%in%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F0 &lt;-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F1 &lt;-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i &lt;-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repeat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s &lt;- F0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F1 </a:t>
            </a:r>
            <a:r>
              <a:rPr>
                <a:solidFill>
                  <a:srgbClr val="5E5E5E"/>
                </a:solidFill>
                <a:latin typeface="Courier"/>
              </a:rPr>
              <a:t>#Suma de los fib anteriores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if(i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n) </a:t>
            </a:r>
            <a:r>
              <a:rPr>
                <a:solidFill>
                  <a:srgbClr val="5E5E5E"/>
                </a:solidFill>
                <a:latin typeface="Courier"/>
              </a:rPr>
              <a:t>#Buscar el no.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4758AB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(s)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F0 &lt;- F1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F1 &lt;- 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i &lt;- i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#Incrementamos el indice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}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Ejecución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fibbonacci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8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[1] 34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 de las particularidades de R, es que va a tratar las funciones como cualquier otro objeto.</a:t>
            </a:r>
          </a:p>
          <a:p>
            <a:pPr lvl="0" indent="0" marL="0">
              <a:buNone/>
            </a:pPr>
            <a:r>
              <a:rPr/>
              <a:t>Al ser estas mismas tratadas como cualquier otro objeto, tenemos la posibilidad de manipularlas y se pueden incluso pasar como argumentos para que regresen un valor final, se pueden definir en el interior de otra función y solo nuestra creatividad nos dirá que tanto podemos explotar este tema.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Partes de la función</a:t>
            </a:r>
          </a:p>
        </p:txBody>
      </p:sp>
      <p:pic>
        <p:nvPicPr>
          <p:cNvPr descr="imagenes/functions_image0_n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60700" y="1816100"/>
            <a:ext cx="6083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función solo cuenta con dos partes, la primera es donde definiremos los argumentos formales que va a utilizar, la segunda es en si el cuerpo en donde haremos las operaciones o lo que necesitemos que la función retorne.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Esquema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 &lt;- function(“”) { #Argumentos Formales Expresiones #Cuerpo de la funcion expresiones  #Valor que regresa la funcion } #Fin de la funcion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Argumentos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Podremos decir que los Argumentos formales es donde nuestra función se comunicará con el ambiente exterior.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Función V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MiFunc.v1 &lt;- function(x,yyy,</a:t>
            </a:r>
            <a:r>
              <a:rPr>
                <a:solidFill>
                  <a:srgbClr val="657422"/>
                </a:solidFill>
                <a:latin typeface="Courier"/>
              </a:rPr>
              <a:t>z=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t)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w &lt;- x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yyy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z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w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  <a:br/>
            <a:r>
              <a:rPr>
                <a:solidFill>
                  <a:srgbClr val="4758AB"/>
                </a:solidFill>
                <a:latin typeface="Courier"/>
              </a:rPr>
              <a:t>MiFunc.v1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[1] 21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Función V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MiFunc.V2 &lt;- function(x, yyy, </a:t>
            </a:r>
            <a:r>
              <a:rPr>
                <a:solidFill>
                  <a:srgbClr val="657422"/>
                </a:solidFill>
                <a:latin typeface="Courier"/>
              </a:rPr>
              <a:t>z=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t)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w &lt;- x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yyy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z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(w)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AD0000"/>
                </a:solidFill>
                <a:latin typeface="Courier"/>
              </a:rPr>
              <a:t>3.1416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#Aqui no se va a ejecutar nada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  <a:br/>
            <a:r>
              <a:rPr>
                <a:solidFill>
                  <a:srgbClr val="4758AB"/>
                </a:solidFill>
                <a:latin typeface="Courier"/>
              </a:rPr>
              <a:t>MiFunc.V2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[1] 20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Función V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MiFunc.V3 &lt;- function(x, yyy, </a:t>
            </a:r>
            <a:r>
              <a:rPr>
                <a:solidFill>
                  <a:srgbClr val="657422"/>
                </a:solidFill>
                <a:latin typeface="Courier"/>
              </a:rPr>
              <a:t>z=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t)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x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yyy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z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  <a:br/>
            <a:r>
              <a:rPr>
                <a:solidFill>
                  <a:srgbClr val="4758AB"/>
                </a:solidFill>
                <a:latin typeface="Courier"/>
              </a:rPr>
              <a:t>MiFunc.V3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[1] 20</a:t>
            </a:r>
          </a:p>
        </p:txBody>
      </p:sp>
    </p:spTree>
  </p:cSld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766</Words>
  <Application>Microsoft Office PowerPoint</Application>
  <PresentationFormat>Panorámica</PresentationFormat>
  <Paragraphs>174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GeosansLight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Funciones</dc:title>
  <dc:creator>William V. Paredes</dc:creator>
  <cp:keywords/>
  <dcterms:created xsi:type="dcterms:W3CDTF">2023-05-10T19:26:29Z</dcterms:created>
  <dcterms:modified xsi:type="dcterms:W3CDTF">2023-05-10T19:26:29Z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