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04" r:id="rId2"/>
    <p:sldId id="4205" r:id="rId3"/>
    <p:sldId id="4191" r:id="rId4"/>
    <p:sldId id="4211" r:id="rId5"/>
    <p:sldId id="4212" r:id="rId6"/>
    <p:sldId id="4210" r:id="rId7"/>
    <p:sldId id="419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5054B-55D3-4B7B-AFFD-B7E5E93AB765}" type="datetimeFigureOut">
              <a:rPr lang="es-GT" smtClean="0"/>
              <a:t>20/01/2023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8C2D8-2932-411C-9B4E-515F60DB83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576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E469A8-A3A1-469D-8504-252813572BBD}"/>
              </a:ext>
            </a:extLst>
          </p:cNvPr>
          <p:cNvSpPr/>
          <p:nvPr userDrawn="1"/>
        </p:nvSpPr>
        <p:spPr>
          <a:xfrm>
            <a:off x="0" y="5656941"/>
            <a:ext cx="12192000" cy="1201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pez, computer&#10;&#10;Descripción generada automáticamente">
            <a:extLst>
              <a:ext uri="{FF2B5EF4-FFF2-40B4-BE49-F238E27FC236}">
                <a16:creationId xmlns:a16="http://schemas.microsoft.com/office/drawing/2014/main" id="{20CF3A2A-DB34-46CE-AA7F-F2F7A216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"/>
            <a:ext cx="12201525" cy="686306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4225FDA-9375-4324-BD1B-BB04B48DF039}"/>
              </a:ext>
            </a:extLst>
          </p:cNvPr>
          <p:cNvSpPr/>
          <p:nvPr/>
        </p:nvSpPr>
        <p:spPr>
          <a:xfrm>
            <a:off x="9525" y="-142042"/>
            <a:ext cx="12192000" cy="6858000"/>
          </a:xfrm>
          <a:prstGeom prst="rect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F6CC72-3CB5-4EA0-A287-61215E895BC0}"/>
              </a:ext>
            </a:extLst>
          </p:cNvPr>
          <p:cNvSpPr txBox="1"/>
          <p:nvPr/>
        </p:nvSpPr>
        <p:spPr>
          <a:xfrm>
            <a:off x="291148" y="2034856"/>
            <a:ext cx="113722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4800" dirty="0">
                <a:solidFill>
                  <a:schemeClr val="bg1"/>
                </a:solidFill>
                <a:latin typeface="Arial"/>
                <a:cs typeface="Calibri"/>
              </a:rPr>
              <a:t>VARIABLES DE RIESGO DE COMPORTAMIENTO TRIBUTARIO</a:t>
            </a:r>
            <a:endParaRPr lang="es-ES" sz="1000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D1E33D-EEE5-4778-8CD5-440D6598FBD2}"/>
              </a:ext>
            </a:extLst>
          </p:cNvPr>
          <p:cNvSpPr txBox="1"/>
          <p:nvPr/>
        </p:nvSpPr>
        <p:spPr>
          <a:xfrm>
            <a:off x="2435106" y="4623367"/>
            <a:ext cx="708438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rial"/>
                <a:cs typeface="Calibri"/>
              </a:rPr>
              <a:t>Departamento de Estrategias Fiscales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Arial"/>
                <a:cs typeface="Calibri"/>
              </a:rPr>
              <a:t>Intendencia de Fiscalización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"/>
                <a:cs typeface="Calibri"/>
              </a:rPr>
              <a:t>Guatemala, Octubre 2021</a:t>
            </a:r>
          </a:p>
        </p:txBody>
      </p:sp>
    </p:spTree>
    <p:extLst>
      <p:ext uri="{BB962C8B-B14F-4D97-AF65-F5344CB8AC3E}">
        <p14:creationId xmlns:p14="http://schemas.microsoft.com/office/powerpoint/2010/main" val="141734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2">
            <a:extLst>
              <a:ext uri="{FF2B5EF4-FFF2-40B4-BE49-F238E27FC236}">
                <a16:creationId xmlns:a16="http://schemas.microsoft.com/office/drawing/2014/main" id="{E1C7570F-291B-4DD9-8DBF-76E75C969FCD}"/>
              </a:ext>
            </a:extLst>
          </p:cNvPr>
          <p:cNvSpPr txBox="1">
            <a:spLocks/>
          </p:cNvSpPr>
          <p:nvPr/>
        </p:nvSpPr>
        <p:spPr>
          <a:xfrm>
            <a:off x="0" y="74613"/>
            <a:ext cx="10837863" cy="511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lt1"/>
              </a:buClr>
              <a:buSzPts val="2091"/>
            </a:pPr>
            <a:r>
              <a:rPr lang="es-G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Variable</a:t>
            </a:r>
          </a:p>
        </p:txBody>
      </p:sp>
      <p:pic>
        <p:nvPicPr>
          <p:cNvPr id="1028" name="Picture 4" descr="Icono Usuario Joven PNG transparente - StickPNG">
            <a:extLst>
              <a:ext uri="{FF2B5EF4-FFF2-40B4-BE49-F238E27FC236}">
                <a16:creationId xmlns:a16="http://schemas.microsoft.com/office/drawing/2014/main" id="{66368C2E-C9B0-476A-A38D-84B764BE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129"/>
            <a:ext cx="4549790" cy="43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37">
            <a:extLst>
              <a:ext uri="{FF2B5EF4-FFF2-40B4-BE49-F238E27FC236}">
                <a16:creationId xmlns:a16="http://schemas.microsoft.com/office/drawing/2014/main" id="{DB9D9738-894F-423C-81EA-01FCE1C5B221}"/>
              </a:ext>
            </a:extLst>
          </p:cNvPr>
          <p:cNvSpPr/>
          <p:nvPr/>
        </p:nvSpPr>
        <p:spPr>
          <a:xfrm>
            <a:off x="4833882" y="4239251"/>
            <a:ext cx="612378" cy="592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24E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G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03CF568A-4291-47D4-9AD5-8FDE80A77C75}"/>
              </a:ext>
            </a:extLst>
          </p:cNvPr>
          <p:cNvCxnSpPr/>
          <p:nvPr/>
        </p:nvCxnSpPr>
        <p:spPr>
          <a:xfrm>
            <a:off x="5446260" y="4762754"/>
            <a:ext cx="60849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ipse 37">
            <a:extLst>
              <a:ext uri="{FF2B5EF4-FFF2-40B4-BE49-F238E27FC236}">
                <a16:creationId xmlns:a16="http://schemas.microsoft.com/office/drawing/2014/main" id="{749D251F-4FFC-4A42-AAA1-900CFC536B24}"/>
              </a:ext>
            </a:extLst>
          </p:cNvPr>
          <p:cNvSpPr/>
          <p:nvPr/>
        </p:nvSpPr>
        <p:spPr>
          <a:xfrm>
            <a:off x="4840606" y="3069002"/>
            <a:ext cx="612378" cy="592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24E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G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3">
            <a:extLst>
              <a:ext uri="{FF2B5EF4-FFF2-40B4-BE49-F238E27FC236}">
                <a16:creationId xmlns:a16="http://schemas.microsoft.com/office/drawing/2014/main" id="{8CF43F05-D35D-4FD2-9D54-8DB3472F1537}"/>
              </a:ext>
            </a:extLst>
          </p:cNvPr>
          <p:cNvCxnSpPr/>
          <p:nvPr/>
        </p:nvCxnSpPr>
        <p:spPr>
          <a:xfrm>
            <a:off x="5452984" y="3592505"/>
            <a:ext cx="60849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ipse 37">
            <a:extLst>
              <a:ext uri="{FF2B5EF4-FFF2-40B4-BE49-F238E27FC236}">
                <a16:creationId xmlns:a16="http://schemas.microsoft.com/office/drawing/2014/main" id="{19FC57AE-6F57-446C-BF5B-6A30B881C4FD}"/>
              </a:ext>
            </a:extLst>
          </p:cNvPr>
          <p:cNvSpPr/>
          <p:nvPr/>
        </p:nvSpPr>
        <p:spPr>
          <a:xfrm>
            <a:off x="4847330" y="1978250"/>
            <a:ext cx="612378" cy="592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24E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G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G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38">
            <a:extLst>
              <a:ext uri="{FF2B5EF4-FFF2-40B4-BE49-F238E27FC236}">
                <a16:creationId xmlns:a16="http://schemas.microsoft.com/office/drawing/2014/main" id="{A6DFF580-BC50-40B2-AC05-D35A2AA4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478" y="1678817"/>
            <a:ext cx="6580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s-MX" altLang="es-G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 General y Contribuyentes Especiales</a:t>
            </a:r>
          </a:p>
          <a:p>
            <a:pPr>
              <a:spcBef>
                <a:spcPct val="0"/>
              </a:spcBef>
              <a:buNone/>
            </a:pPr>
            <a:r>
              <a:rPr lang="es-MX" altLang="es-G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Devolución de C.F.</a:t>
            </a:r>
            <a:endParaRPr lang="es-GT" altLang="es-GT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3">
            <a:extLst>
              <a:ext uri="{FF2B5EF4-FFF2-40B4-BE49-F238E27FC236}">
                <a16:creationId xmlns:a16="http://schemas.microsoft.com/office/drawing/2014/main" id="{19680419-3529-4798-8EA9-35A0E03460D6}"/>
              </a:ext>
            </a:extLst>
          </p:cNvPr>
          <p:cNvCxnSpPr/>
          <p:nvPr/>
        </p:nvCxnSpPr>
        <p:spPr>
          <a:xfrm>
            <a:off x="5459708" y="2501753"/>
            <a:ext cx="60849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38">
            <a:extLst>
              <a:ext uri="{FF2B5EF4-FFF2-40B4-BE49-F238E27FC236}">
                <a16:creationId xmlns:a16="http://schemas.microsoft.com/office/drawing/2014/main" id="{6AB8993A-4416-437B-BDA6-2CD9B524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498" y="3116883"/>
            <a:ext cx="6580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s-GT" altLang="es-G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Pequeño Contribuyente</a:t>
            </a:r>
          </a:p>
        </p:txBody>
      </p:sp>
      <p:sp>
        <p:nvSpPr>
          <p:cNvPr id="16" name="CuadroTexto 38">
            <a:extLst>
              <a:ext uri="{FF2B5EF4-FFF2-40B4-BE49-F238E27FC236}">
                <a16:creationId xmlns:a16="http://schemas.microsoft.com/office/drawing/2014/main" id="{4A6AEC28-1FF5-44CD-9BEE-F292070A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478" y="4301089"/>
            <a:ext cx="6580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s-GT" altLang="es-G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Contribuyentes  Exentos</a:t>
            </a:r>
          </a:p>
        </p:txBody>
      </p:sp>
    </p:spTree>
    <p:extLst>
      <p:ext uri="{BB962C8B-B14F-4D97-AF65-F5344CB8AC3E}">
        <p14:creationId xmlns:p14="http://schemas.microsoft.com/office/powerpoint/2010/main" val="403118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25E4492-41BF-4587-8082-EE7AB0501731}"/>
              </a:ext>
            </a:extLst>
          </p:cNvPr>
          <p:cNvSpPr txBox="1"/>
          <p:nvPr/>
        </p:nvSpPr>
        <p:spPr>
          <a:xfrm>
            <a:off x="170266" y="107815"/>
            <a:ext cx="9337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dirty="0">
                <a:solidFill>
                  <a:schemeClr val="bg1"/>
                </a:solidFill>
                <a:latin typeface="Arial"/>
                <a:cs typeface="Arial"/>
              </a:rPr>
              <a:t>Perfil de Riesgo IVA General y Contribuyentes Especiales – Devolución de C.F. </a:t>
            </a:r>
          </a:p>
        </p:txBody>
      </p:sp>
      <p:pic>
        <p:nvPicPr>
          <p:cNvPr id="2050" name="Picture 2" descr="Edificio Empresa Negocio - Imagen gratis en Pixabay">
            <a:extLst>
              <a:ext uri="{FF2B5EF4-FFF2-40B4-BE49-F238E27FC236}">
                <a16:creationId xmlns:a16="http://schemas.microsoft.com/office/drawing/2014/main" id="{01923D1F-D87D-4AC9-B58C-2F9C2024F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2" y="1273628"/>
            <a:ext cx="3708919" cy="37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12F8234-E9DB-4A40-A1EA-92CCE4D4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31942"/>
              </p:ext>
            </p:extLst>
          </p:nvPr>
        </p:nvGraphicFramePr>
        <p:xfrm>
          <a:off x="4091680" y="1042804"/>
          <a:ext cx="3708918" cy="2531796"/>
        </p:xfrm>
        <a:graphic>
          <a:graphicData uri="http://schemas.openxmlformats.org/drawingml/2006/table">
            <a:tbl>
              <a:tblPr firstRow="1" bandRow="1"/>
              <a:tblGrid>
                <a:gridCol w="295237">
                  <a:extLst>
                    <a:ext uri="{9D8B030D-6E8A-4147-A177-3AD203B41FA5}">
                      <a16:colId xmlns:a16="http://schemas.microsoft.com/office/drawing/2014/main" val="818964523"/>
                    </a:ext>
                  </a:extLst>
                </a:gridCol>
                <a:gridCol w="3413681">
                  <a:extLst>
                    <a:ext uri="{9D8B030D-6E8A-4147-A177-3AD203B41FA5}">
                      <a16:colId xmlns:a16="http://schemas.microsoft.com/office/drawing/2014/main" val="2815937590"/>
                    </a:ext>
                  </a:extLst>
                </a:gridCol>
              </a:tblGrid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INCUMPLIMIENTO FORMAL DECLARACIONES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83462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AJUSTES POR FISCALIZACION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72155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NIVEL CREDITO FISCAL ACUMULADO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78524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SANCIONES POR CIERRE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02679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CONVENIOS DE PAGO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8360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RELACIÓN VENTAS/COMPRAS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52935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NIVEL AUTORIZACION DOC. FACT.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06377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ETAPA PENAL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46708"/>
                  </a:ext>
                </a:extLst>
              </a:tr>
              <a:tr h="261910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NOETAPA ECONOMICO COACTIVO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38923"/>
                  </a:ext>
                </a:extLst>
              </a:tr>
              <a:tr h="274382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CONTRIBUYENTE NO LOCALIZADO FISAT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047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26F41B1-330F-4771-B8B3-837D12BAC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0552"/>
              </p:ext>
            </p:extLst>
          </p:nvPr>
        </p:nvGraphicFramePr>
        <p:xfrm>
          <a:off x="8010259" y="1042804"/>
          <a:ext cx="3569748" cy="2531796"/>
        </p:xfrm>
        <a:graphic>
          <a:graphicData uri="http://schemas.openxmlformats.org/drawingml/2006/table">
            <a:tbl>
              <a:tblPr firstRow="1" bandRow="1"/>
              <a:tblGrid>
                <a:gridCol w="252726">
                  <a:extLst>
                    <a:ext uri="{9D8B030D-6E8A-4147-A177-3AD203B41FA5}">
                      <a16:colId xmlns:a16="http://schemas.microsoft.com/office/drawing/2014/main" val="2813548094"/>
                    </a:ext>
                  </a:extLst>
                </a:gridCol>
                <a:gridCol w="3317022">
                  <a:extLst>
                    <a:ext uri="{9D8B030D-6E8A-4147-A177-3AD203B41FA5}">
                      <a16:colId xmlns:a16="http://schemas.microsoft.com/office/drawing/2014/main" val="1775152291"/>
                    </a:ext>
                  </a:extLst>
                </a:gridCol>
              </a:tblGrid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CONTRIBUYENTE NO LOCALIZADO RTU </a:t>
                      </a:r>
                      <a:r>
                        <a:rPr lang="es-GT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087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DCONTRIBUYENTE NO LOCALIZADO PRESENCIA FISCAL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03628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DIRECCION INVALIDA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0774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CARGA TRIBUTARIA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43556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MARGEN DE UTILIDAD BRUTA EN VENTAS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561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MARGEN DE UTILIDAD NETA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53330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LIQENDEUDAMIENTO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92794"/>
                  </a:ext>
                </a:extLst>
              </a:tr>
              <a:tr h="249438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ISLIQUIDEZ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60649"/>
                  </a:ext>
                </a:extLst>
              </a:tr>
              <a:tr h="261910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ISR PAGADO SOBRE INGRESOS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99500"/>
                  </a:ext>
                </a:extLst>
              </a:tr>
              <a:tr h="274382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1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RAZON CAPITAL DE TRABAJO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3350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5A2A6FD-8E81-4249-8372-73BDE70B7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47468"/>
              </p:ext>
            </p:extLst>
          </p:nvPr>
        </p:nvGraphicFramePr>
        <p:xfrm>
          <a:off x="6118383" y="3746377"/>
          <a:ext cx="4732725" cy="2068821"/>
        </p:xfrm>
        <a:graphic>
          <a:graphicData uri="http://schemas.openxmlformats.org/drawingml/2006/table">
            <a:tbl>
              <a:tblPr firstRow="1" bandRow="1"/>
              <a:tblGrid>
                <a:gridCol w="260219">
                  <a:extLst>
                    <a:ext uri="{9D8B030D-6E8A-4147-A177-3AD203B41FA5}">
                      <a16:colId xmlns:a16="http://schemas.microsoft.com/office/drawing/2014/main" val="1368898283"/>
                    </a:ext>
                  </a:extLst>
                </a:gridCol>
                <a:gridCol w="4472506">
                  <a:extLst>
                    <a:ext uri="{9D8B030D-6E8A-4147-A177-3AD203B41FA5}">
                      <a16:colId xmlns:a16="http://schemas.microsoft.com/office/drawing/2014/main" val="2102723373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RELACIÓN CON PROVEEDORES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39246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NIVEL DE REVISIÓN DE IMPORTACIONES EN ADUANAS -SELECTIVO- </a:t>
                      </a:r>
                      <a:r>
                        <a:rPr lang="es-MX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1048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RECTIFICACIÓN EN ADUANA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6877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NIVEL SUBVALUACIÓN CIF. POR RECTIFICACIÓN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414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SUSPENSIONES EN ADUANA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0829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AJUSTES POR DEV. CF IVA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56085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DENEGATORIAS DEV. CF IVA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AMPAROS POR DEV. C F IVA </a:t>
                      </a:r>
                      <a:r>
                        <a:rPr lang="es-GT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0399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l" rtl="0" fontAlgn="b"/>
                      <a:r>
                        <a:rPr lang="es-GT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200" b="0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NIVEL DEV. CF OPTATIVO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3193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D17C6852-23DF-4EEF-ABC5-7CC43979CF4B}"/>
              </a:ext>
            </a:extLst>
          </p:cNvPr>
          <p:cNvSpPr/>
          <p:nvPr/>
        </p:nvSpPr>
        <p:spPr>
          <a:xfrm>
            <a:off x="170266" y="610628"/>
            <a:ext cx="116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"/>
            <a:r>
              <a:rPr lang="es-GT" dirty="0">
                <a:solidFill>
                  <a:srgbClr val="FF0000"/>
                </a:solidFill>
                <a:latin typeface="Calibri" panose="020F0502020204030204" pitchFamily="34" charset="0"/>
              </a:rPr>
              <a:t>*   DEV. CF</a:t>
            </a:r>
          </a:p>
        </p:txBody>
      </p:sp>
    </p:spTree>
    <p:extLst>
      <p:ext uri="{BB962C8B-B14F-4D97-AF65-F5344CB8AC3E}">
        <p14:creationId xmlns:p14="http://schemas.microsoft.com/office/powerpoint/2010/main" val="33572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25E4492-41BF-4587-8082-EE7AB0501731}"/>
              </a:ext>
            </a:extLst>
          </p:cNvPr>
          <p:cNvSpPr txBox="1"/>
          <p:nvPr/>
        </p:nvSpPr>
        <p:spPr>
          <a:xfrm>
            <a:off x="170266" y="107815"/>
            <a:ext cx="9337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/>
                <a:cs typeface="Arial"/>
              </a:rPr>
              <a:t>Contribuyentes Inscritos en el Régimen de Pequeño Contribuyente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3908B6C-A4AE-497B-8F55-97E3B4BC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83309"/>
              </p:ext>
            </p:extLst>
          </p:nvPr>
        </p:nvGraphicFramePr>
        <p:xfrm>
          <a:off x="170266" y="1395387"/>
          <a:ext cx="3218710" cy="3032283"/>
        </p:xfrm>
        <a:graphic>
          <a:graphicData uri="http://schemas.openxmlformats.org/drawingml/2006/table">
            <a:tbl>
              <a:tblPr firstRow="1" bandRow="1"/>
              <a:tblGrid>
                <a:gridCol w="222941">
                  <a:extLst>
                    <a:ext uri="{9D8B030D-6E8A-4147-A177-3AD203B41FA5}">
                      <a16:colId xmlns:a16="http://schemas.microsoft.com/office/drawing/2014/main" val="703653486"/>
                    </a:ext>
                  </a:extLst>
                </a:gridCol>
                <a:gridCol w="2995769">
                  <a:extLst>
                    <a:ext uri="{9D8B030D-6E8A-4147-A177-3AD203B41FA5}">
                      <a16:colId xmlns:a16="http://schemas.microsoft.com/office/drawing/2014/main" val="159260399"/>
                    </a:ext>
                  </a:extLst>
                </a:gridCol>
              </a:tblGrid>
              <a:tr h="405720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montos ventas y servicios anuales  (Variable de Control - Excedente s/ limite Ingresos)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18349"/>
                  </a:ext>
                </a:extLst>
              </a:tr>
              <a:tr h="538201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Establecimientos activos  (Variable de Control - Más de 2 establecimientos Activos)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41604"/>
                  </a:ext>
                </a:extLst>
              </a:tr>
              <a:tr h="538201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Incumplimiento Formal IVA Pequeño Contribuyente mensual (Variable de Recaudación y Fiscalización - Incumplimiento formal declaraciones)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880196"/>
                  </a:ext>
                </a:extLst>
              </a:tr>
              <a:tr h="405720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Nivel de Ajustes y Montos de Fiscalización (Variable de Recaudación y Fiscalización - Ajustes por Fiscalización)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54173"/>
                  </a:ext>
                </a:extLst>
              </a:tr>
              <a:tr h="405720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Cruces Asiste Libros (Variable de Recaudación y Fiscalización - Cruces de ASL)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55412"/>
                  </a:ext>
                </a:extLst>
              </a:tr>
              <a:tr h="438090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Cambio de régimen General de IVA a Pequeño Contribuyente  (Variable de Control - Cambio Reg. IVA general a P.C.)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07647"/>
                  </a:ext>
                </a:extLst>
              </a:tr>
              <a:tr h="281521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Facturas vencidas (Variable de Control - Facturas Vencidas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3536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BDCD4E5-C49C-4F26-A7D1-485BEFC3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44726"/>
              </p:ext>
            </p:extLst>
          </p:nvPr>
        </p:nvGraphicFramePr>
        <p:xfrm>
          <a:off x="3981081" y="1395387"/>
          <a:ext cx="3449529" cy="3065221"/>
        </p:xfrm>
        <a:graphic>
          <a:graphicData uri="http://schemas.openxmlformats.org/drawingml/2006/table">
            <a:tbl>
              <a:tblPr firstRow="1" bandRow="1"/>
              <a:tblGrid>
                <a:gridCol w="238929">
                  <a:extLst>
                    <a:ext uri="{9D8B030D-6E8A-4147-A177-3AD203B41FA5}">
                      <a16:colId xmlns:a16="http://schemas.microsoft.com/office/drawing/2014/main" val="1412741570"/>
                    </a:ext>
                  </a:extLst>
                </a:gridCol>
                <a:gridCol w="3210600">
                  <a:extLst>
                    <a:ext uri="{9D8B030D-6E8A-4147-A177-3AD203B41FA5}">
                      <a16:colId xmlns:a16="http://schemas.microsoft.com/office/drawing/2014/main" val="485564812"/>
                    </a:ext>
                  </a:extLst>
                </a:gridCol>
              </a:tblGrid>
              <a:tr h="437438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Cambio de régimen general de IVA no cambio facturas impresas. (Variable de Control - Cambio a Reg. IVA general sin cambiar facturas)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86465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Factura Especial. Porcentaje facturado con relación al total de ingresos declarados (Variable de Control - Porcentaje de FE  vrs Ingresos Declarados)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77825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 Importaciones Pequeños Contribuyentes (Variable de Recaudación y Fiscalización - Excedente de Importaciones s/limite ingresos)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6626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Procesos en Económico Coactivo (Variable Jurídicas - Etapa Económico Coactivo)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59093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Procesos en Penal (Variable Jurídicas - Etapa Penal)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37587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Marca No localización RTU (Variable de Marcas - No localización RTU)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83345"/>
                  </a:ext>
                </a:extLst>
              </a:tr>
              <a:tr h="2916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Marca No localizado FISAT (Variable de Marcas - No localizado FISAT)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2916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4AFA927-7A46-443A-8E98-4AF65630D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04406"/>
              </p:ext>
            </p:extLst>
          </p:nvPr>
        </p:nvGraphicFramePr>
        <p:xfrm>
          <a:off x="7869499" y="1238311"/>
          <a:ext cx="3715860" cy="3346434"/>
        </p:xfrm>
        <a:graphic>
          <a:graphicData uri="http://schemas.openxmlformats.org/drawingml/2006/table">
            <a:tbl>
              <a:tblPr firstRow="1" bandRow="1"/>
              <a:tblGrid>
                <a:gridCol w="257376">
                  <a:extLst>
                    <a:ext uri="{9D8B030D-6E8A-4147-A177-3AD203B41FA5}">
                      <a16:colId xmlns:a16="http://schemas.microsoft.com/office/drawing/2014/main" val="3794891616"/>
                    </a:ext>
                  </a:extLst>
                </a:gridCol>
                <a:gridCol w="3458484">
                  <a:extLst>
                    <a:ext uri="{9D8B030D-6E8A-4147-A177-3AD203B41FA5}">
                      <a16:colId xmlns:a16="http://schemas.microsoft.com/office/drawing/2014/main" val="1140702015"/>
                    </a:ext>
                  </a:extLst>
                </a:gridCol>
              </a:tblGrid>
              <a:tr h="4067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Marca No localizado Presencia Fiscal (Variable de Marcas - No localizado P.F.)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93042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Marca Dirección Invalida (Variable de Marcas - Dirección Invalida)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39750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Suspensiones en Aduanas (Variables Aduaneras - Suspensiones en Aduanas)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89846"/>
                  </a:ext>
                </a:extLst>
              </a:tr>
              <a:tr h="4067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sanciones por cierre (Variables de Marcas - Sanciones por cierre)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04125"/>
                  </a:ext>
                </a:extLst>
              </a:tr>
              <a:tr h="4067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Convenios pago (Variable de Marcas - Convenios de pago)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391854"/>
                  </a:ext>
                </a:extLst>
              </a:tr>
              <a:tr h="4067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Revisión de Importaciones en Aduanas (Variable Aduaneras - Nivel de revisión de importaciones en aduanas)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002117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Rectificación en Aduanas (Variable Aduanera - Rectificación en Aduanas)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83224"/>
                  </a:ext>
                </a:extLst>
              </a:tr>
              <a:tr h="290560">
                <a:tc>
                  <a:txBody>
                    <a:bodyPr/>
                    <a:lstStyle/>
                    <a:p>
                      <a:pPr algn="ctr" rtl="0" fontAlgn="b"/>
                      <a:r>
                        <a:rPr lang="es-G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Subvaluación por Rectificación (Variable Aduaneras - Nivel de Subvaluación CIF)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58743"/>
                  </a:ext>
                </a:extLst>
              </a:tr>
            </a:tbl>
          </a:graphicData>
        </a:graphic>
      </p:graphicFrame>
      <p:pic>
        <p:nvPicPr>
          <p:cNvPr id="3076" name="Picture 4" descr="Microempresa – ECON – Administração de Condomínios e Serviços Contábeis">
            <a:extLst>
              <a:ext uri="{FF2B5EF4-FFF2-40B4-BE49-F238E27FC236}">
                <a16:creationId xmlns:a16="http://schemas.microsoft.com/office/drawing/2014/main" id="{DDC5307B-5EEE-44B5-90C0-817CF50E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50" y="4717351"/>
            <a:ext cx="4829637" cy="20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25E4492-41BF-4587-8082-EE7AB0501731}"/>
              </a:ext>
            </a:extLst>
          </p:cNvPr>
          <p:cNvSpPr txBox="1"/>
          <p:nvPr/>
        </p:nvSpPr>
        <p:spPr>
          <a:xfrm>
            <a:off x="170266" y="107815"/>
            <a:ext cx="9337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/>
                <a:cs typeface="Arial"/>
              </a:rPr>
              <a:t>Contribuyentes Exentos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2E8FD17-5373-4566-A2F0-0792F05CE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56859"/>
              </p:ext>
            </p:extLst>
          </p:nvPr>
        </p:nvGraphicFramePr>
        <p:xfrm>
          <a:off x="3208721" y="956604"/>
          <a:ext cx="3982191" cy="2363226"/>
        </p:xfrm>
        <a:graphic>
          <a:graphicData uri="http://schemas.openxmlformats.org/drawingml/2006/table">
            <a:tbl>
              <a:tblPr firstRow="1" bandRow="1"/>
              <a:tblGrid>
                <a:gridCol w="275823">
                  <a:extLst>
                    <a:ext uri="{9D8B030D-6E8A-4147-A177-3AD203B41FA5}">
                      <a16:colId xmlns:a16="http://schemas.microsoft.com/office/drawing/2014/main" val="3995045725"/>
                    </a:ext>
                  </a:extLst>
                </a:gridCol>
                <a:gridCol w="3706368">
                  <a:extLst>
                    <a:ext uri="{9D8B030D-6E8A-4147-A177-3AD203B41FA5}">
                      <a16:colId xmlns:a16="http://schemas.microsoft.com/office/drawing/2014/main" val="3311518133"/>
                    </a:ext>
                  </a:extLst>
                </a:gridCol>
              </a:tblGrid>
              <a:tr h="37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incumplimiento de declaraciones de IVA, ISR e ISO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60016"/>
                  </a:ext>
                </a:extLst>
              </a:tr>
              <a:tr h="37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declaraciones presentadas en blanco de IVA, ISR e ISO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87508"/>
                  </a:ext>
                </a:extLst>
              </a:tr>
              <a:tr h="37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localizado en sistemas (Fisat, RTU y Presencia Fiscal)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03533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afiliado a impuestos IVA, ISR e ISO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663823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Acumulacion de Crédito fiscal (IVA)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35439"/>
                  </a:ext>
                </a:extLst>
              </a:tr>
              <a:tr h="212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Autorización de constancias sin usar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73948"/>
                  </a:ext>
                </a:extLst>
              </a:tr>
              <a:tr h="373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Vencimiento de maquila o usurio de zona franca.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55844"/>
                  </a:ext>
                </a:extLst>
              </a:tr>
              <a:tr h="233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Temporalidad (exento por ISO)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2400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122A846-44E3-4E38-BCAD-EF9BA2E20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09119"/>
              </p:ext>
            </p:extLst>
          </p:nvPr>
        </p:nvGraphicFramePr>
        <p:xfrm>
          <a:off x="7256938" y="963193"/>
          <a:ext cx="4133111" cy="2363225"/>
        </p:xfrm>
        <a:graphic>
          <a:graphicData uri="http://schemas.openxmlformats.org/drawingml/2006/table">
            <a:tbl>
              <a:tblPr firstRow="1" bandRow="1"/>
              <a:tblGrid>
                <a:gridCol w="286276">
                  <a:extLst>
                    <a:ext uri="{9D8B030D-6E8A-4147-A177-3AD203B41FA5}">
                      <a16:colId xmlns:a16="http://schemas.microsoft.com/office/drawing/2014/main" val="3462877439"/>
                    </a:ext>
                  </a:extLst>
                </a:gridCol>
                <a:gridCol w="3846835">
                  <a:extLst>
                    <a:ext uri="{9D8B030D-6E8A-4147-A177-3AD203B41FA5}">
                      <a16:colId xmlns:a16="http://schemas.microsoft.com/office/drawing/2014/main" val="3519327460"/>
                    </a:ext>
                  </a:extLst>
                </a:gridCol>
              </a:tblGrid>
              <a:tr h="38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establecimientos no exentos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66528"/>
                  </a:ext>
                </a:extLst>
              </a:tr>
              <a:tr h="38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presentación sobre rentas exentas vrs Renta bruta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32672"/>
                  </a:ext>
                </a:extLst>
              </a:tr>
              <a:tr h="38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sanciones por cierre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55021"/>
                  </a:ext>
                </a:extLst>
              </a:tr>
              <a:tr h="237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Convenio de pago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40451"/>
                  </a:ext>
                </a:extLst>
              </a:tr>
              <a:tr h="237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 penal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569555"/>
                  </a:ext>
                </a:extLst>
              </a:tr>
              <a:tr h="237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 económico coactivo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28048"/>
                  </a:ext>
                </a:extLst>
              </a:tr>
              <a:tr h="249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Direccion invalida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10171"/>
                  </a:ext>
                </a:extLst>
              </a:tr>
              <a:tr h="261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revisión de importaciones en aduanas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062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0F4B5CB-BAB5-4FBB-A817-35BE24A9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6809"/>
              </p:ext>
            </p:extLst>
          </p:nvPr>
        </p:nvGraphicFramePr>
        <p:xfrm>
          <a:off x="5199815" y="3531584"/>
          <a:ext cx="4982872" cy="1821653"/>
        </p:xfrm>
        <a:graphic>
          <a:graphicData uri="http://schemas.openxmlformats.org/drawingml/2006/table">
            <a:tbl>
              <a:tblPr firstRow="1" bandRow="1"/>
              <a:tblGrid>
                <a:gridCol w="345136">
                  <a:extLst>
                    <a:ext uri="{9D8B030D-6E8A-4147-A177-3AD203B41FA5}">
                      <a16:colId xmlns:a16="http://schemas.microsoft.com/office/drawing/2014/main" val="2788333428"/>
                    </a:ext>
                  </a:extLst>
                </a:gridCol>
                <a:gridCol w="4637736">
                  <a:extLst>
                    <a:ext uri="{9D8B030D-6E8A-4147-A177-3AD203B41FA5}">
                      <a16:colId xmlns:a16="http://schemas.microsoft.com/office/drawing/2014/main" val="208771741"/>
                    </a:ext>
                  </a:extLst>
                </a:gridCol>
              </a:tblGrid>
              <a:tr h="329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Rectificación de aduanas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17614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Subvaluación por rectificación (nivel de subvaluación CIF)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89943"/>
                  </a:ext>
                </a:extLst>
              </a:tr>
              <a:tr h="329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Suspensiones en Aduanas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02677"/>
                  </a:ext>
                </a:extLst>
              </a:tr>
              <a:tr h="2058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Carga tributaria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73352"/>
                  </a:ext>
                </a:extLst>
              </a:tr>
              <a:tr h="2058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Margén de utilidad bruta en ventas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27288"/>
                  </a:ext>
                </a:extLst>
              </a:tr>
              <a:tr h="2058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Margen de utilidad neta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23607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 pagado sobre ingresos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31200"/>
                  </a:ext>
                </a:extLst>
              </a:tr>
            </a:tbl>
          </a:graphicData>
        </a:graphic>
      </p:graphicFrame>
      <p:pic>
        <p:nvPicPr>
          <p:cNvPr id="4098" name="Picture 2" descr="Servicios - DIFAMAPLAS">
            <a:extLst>
              <a:ext uri="{FF2B5EF4-FFF2-40B4-BE49-F238E27FC236}">
                <a16:creationId xmlns:a16="http://schemas.microsoft.com/office/drawing/2014/main" id="{172EC18D-5A35-4FCB-99F2-3C3B07EC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9" y="11767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et 18+] Imagen Iglesia Animada">
            <a:extLst>
              <a:ext uri="{FF2B5EF4-FFF2-40B4-BE49-F238E27FC236}">
                <a16:creationId xmlns:a16="http://schemas.microsoft.com/office/drawing/2014/main" id="{3C28E9EE-D09D-4E01-8C7A-D3266B29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0272"/>
            <a:ext cx="2490186" cy="19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525E4492-41BF-4587-8082-EE7AB0501731}"/>
              </a:ext>
            </a:extLst>
          </p:cNvPr>
          <p:cNvSpPr txBox="1"/>
          <p:nvPr/>
        </p:nvSpPr>
        <p:spPr>
          <a:xfrm>
            <a:off x="170266" y="107815"/>
            <a:ext cx="73679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dirty="0">
                <a:solidFill>
                  <a:schemeClr val="bg1"/>
                </a:solidFill>
                <a:latin typeface="Arial"/>
                <a:cs typeface="Arial"/>
              </a:rPr>
              <a:t>CONSULTA 360</a:t>
            </a:r>
          </a:p>
        </p:txBody>
      </p:sp>
      <p:sp>
        <p:nvSpPr>
          <p:cNvPr id="29" name="CuadroTexto 38">
            <a:extLst>
              <a:ext uri="{FF2B5EF4-FFF2-40B4-BE49-F238E27FC236}">
                <a16:creationId xmlns:a16="http://schemas.microsoft.com/office/drawing/2014/main" id="{D793F0CF-3733-4755-8584-E8E10944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62" y="970450"/>
            <a:ext cx="20418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GT" altLang="es-GT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Niveles de Riesgo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D38540-EC1E-4575-9ED7-E915D641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62" y="2299663"/>
            <a:ext cx="7332256" cy="3000289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68260E9-0A8A-40FD-A5DF-6015591714FF}"/>
              </a:ext>
            </a:extLst>
          </p:cNvPr>
          <p:cNvSpPr/>
          <p:nvPr/>
        </p:nvSpPr>
        <p:spPr>
          <a:xfrm>
            <a:off x="372863" y="2299663"/>
            <a:ext cx="2041865" cy="426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Determinado</a:t>
            </a:r>
            <a:endParaRPr lang="es-GT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3AAFDA7-F3A8-4D3A-83A1-C58DAAC4A8D5}"/>
              </a:ext>
            </a:extLst>
          </p:cNvPr>
          <p:cNvSpPr/>
          <p:nvPr/>
        </p:nvSpPr>
        <p:spPr>
          <a:xfrm>
            <a:off x="372862" y="3053888"/>
            <a:ext cx="2041865" cy="4261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Riesgo Bajo</a:t>
            </a:r>
            <a:endParaRPr lang="es-GT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AA3A236-B18F-4CEF-8318-8BE627EE2F68}"/>
              </a:ext>
            </a:extLst>
          </p:cNvPr>
          <p:cNvSpPr/>
          <p:nvPr/>
        </p:nvSpPr>
        <p:spPr>
          <a:xfrm>
            <a:off x="372862" y="3777888"/>
            <a:ext cx="2041865" cy="426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Riesgo Medio</a:t>
            </a:r>
            <a:endParaRPr lang="es-GT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B85EE23-9B97-4458-98BF-4D3B1D0DADFE}"/>
              </a:ext>
            </a:extLst>
          </p:cNvPr>
          <p:cNvSpPr/>
          <p:nvPr/>
        </p:nvSpPr>
        <p:spPr>
          <a:xfrm>
            <a:off x="372862" y="4499073"/>
            <a:ext cx="2041865" cy="4261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Riesgo Alto</a:t>
            </a:r>
            <a:endParaRPr lang="es-GT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BF9E104-CB2E-4B73-B241-74B5A1E60069}"/>
              </a:ext>
            </a:extLst>
          </p:cNvPr>
          <p:cNvSpPr/>
          <p:nvPr/>
        </p:nvSpPr>
        <p:spPr>
          <a:xfrm>
            <a:off x="372862" y="5245118"/>
            <a:ext cx="2041865" cy="4261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Riesgo Extremo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27" name="CuadroTexto 38">
            <a:extLst>
              <a:ext uri="{FF2B5EF4-FFF2-40B4-BE49-F238E27FC236}">
                <a16:creationId xmlns:a16="http://schemas.microsoft.com/office/drawing/2014/main" id="{1FCD6021-221B-4C04-BFE4-05FAE0B6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354" y="1286782"/>
            <a:ext cx="2781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GT" altLang="es-GT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721171E8-B2E2-412F-938C-5522094D6DF1}"/>
              </a:ext>
            </a:extLst>
          </p:cNvPr>
          <p:cNvSpPr/>
          <p:nvPr/>
        </p:nvSpPr>
        <p:spPr>
          <a:xfrm rot="5400000">
            <a:off x="1210499" y="3566862"/>
            <a:ext cx="3430134" cy="895739"/>
          </a:xfrm>
          <a:prstGeom prst="left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3F5B698-BD7E-41CB-9944-6EE908CC8C76}"/>
              </a:ext>
            </a:extLst>
          </p:cNvPr>
          <p:cNvSpPr/>
          <p:nvPr/>
        </p:nvSpPr>
        <p:spPr>
          <a:xfrm>
            <a:off x="6034948" y="3994954"/>
            <a:ext cx="3748244" cy="367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XXX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5506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0A9FF1-5DA0-40E1-B403-377D3ED26427}"/>
              </a:ext>
            </a:extLst>
          </p:cNvPr>
          <p:cNvSpPr txBox="1"/>
          <p:nvPr/>
        </p:nvSpPr>
        <p:spPr>
          <a:xfrm>
            <a:off x="2891336" y="2613392"/>
            <a:ext cx="640932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5000" dirty="0">
                <a:solidFill>
                  <a:schemeClr val="bg1"/>
                </a:solidFill>
                <a:latin typeface="Arial"/>
                <a:cs typeface="Calibri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1076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Zapeta Argueta, Lesther Juan Carlos</dc:creator>
  <cp:lastModifiedBy>Paredes Pineda, William Vinicio</cp:lastModifiedBy>
  <cp:revision>53</cp:revision>
  <dcterms:created xsi:type="dcterms:W3CDTF">2020-07-16T19:20:50Z</dcterms:created>
  <dcterms:modified xsi:type="dcterms:W3CDTF">2023-01-20T19:57:28Z</dcterms:modified>
</cp:coreProperties>
</file>