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275E"/>
    <a:srgbClr val="0B81C1"/>
    <a:srgbClr val="0763A4"/>
    <a:srgbClr val="F19659"/>
    <a:srgbClr val="06508F"/>
    <a:srgbClr val="064684"/>
    <a:srgbClr val="F1F1F2"/>
    <a:srgbClr val="0EA0D4"/>
    <a:srgbClr val="FFDB7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>
      <p:cViewPr varScale="1">
        <p:scale>
          <a:sx d="100" n="115"/>
          <a:sy d="100" n="115"/>
        </p:scale>
        <p:origin x="396" y="9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9" Type="http://schemas.openxmlformats.org/officeDocument/2006/relationships/viewProps" Target="viewProps.xml" /><Relationship Id="rId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20/01/2023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20/01/2023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337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ight gray shading">
    <p:bg>
      <p:bgPr>
        <a:gradFill>
          <a:gsLst>
            <a:gs pos="0">
              <a:schemeClr val="bg1"/>
            </a:gs>
            <a:gs pos="100000">
              <a:srgbClr val="DBDBD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 userDrawn="1"/>
        </p:nvGrpSpPr>
        <p:grpSpPr>
          <a:xfrm>
            <a:off x="328169" y="6237312"/>
            <a:ext cx="439241" cy="439240"/>
            <a:chOff x="186858" y="6096003"/>
            <a:chExt cx="580550" cy="580549"/>
          </a:xfrm>
          <a:solidFill>
            <a:schemeClr val="bg1">
              <a:lumMod val="95000"/>
            </a:schemeClr>
          </a:solidFill>
        </p:grpSpPr>
        <p:sp>
          <p:nvSpPr>
            <p:cNvPr id="18" name="Rectangle 17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latin typeface="GeosansLight" panose="02000603020000020003"/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351"/>
            </a:p>
          </p:txBody>
        </p:sp>
      </p:grp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84570" y="764704"/>
            <a:ext cx="9797832" cy="288032"/>
          </a:xfrm>
        </p:spPr>
        <p:txBody>
          <a:bodyPr anchor="ctr">
            <a:noAutofit/>
          </a:bodyPr>
          <a:lstStyle>
            <a:lvl1pPr marL="0" indent="0" algn="r">
              <a:buNone/>
              <a:defRPr sz="2000" cap="small" baseline="0">
                <a:solidFill>
                  <a:schemeClr val="accent1">
                    <a:lumMod val="75000"/>
                  </a:schemeClr>
                </a:solidFill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7" name="Espace réservé du titre 1"/>
          <p:cNvSpPr>
            <a:spLocks noGrp="1"/>
          </p:cNvSpPr>
          <p:nvPr>
            <p:ph type="title"/>
          </p:nvPr>
        </p:nvSpPr>
        <p:spPr>
          <a:xfrm>
            <a:off x="1784570" y="147094"/>
            <a:ext cx="9797832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1" b="19391"/>
          <a:stretch/>
        </p:blipFill>
        <p:spPr>
          <a:xfrm>
            <a:off x="10560496" y="5593032"/>
            <a:ext cx="1095488" cy="1083520"/>
          </a:xfrm>
          <a:prstGeom prst="rect">
            <a:avLst/>
          </a:prstGeom>
        </p:spPr>
      </p:pic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69" y="6237312"/>
            <a:ext cx="439241" cy="390437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rgbClr val="2F3A46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78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/>
          </p:cNvSpPr>
          <p:nvPr userDrawn="1"/>
        </p:nvSpPr>
        <p:spPr bwMode="auto">
          <a:xfrm>
            <a:off x="3175" y="107950"/>
            <a:ext cx="10734675" cy="873125"/>
          </a:xfrm>
          <a:custGeom>
            <a:avLst/>
            <a:gdLst>
              <a:gd name="T0" fmla="*/ 6762 w 6762"/>
              <a:gd name="T1" fmla="*/ 550 h 550"/>
              <a:gd name="T2" fmla="*/ 0 w 6762"/>
              <a:gd name="T3" fmla="*/ 550 h 550"/>
              <a:gd name="T4" fmla="*/ 0 w 6762"/>
              <a:gd name="T5" fmla="*/ 0 h 550"/>
              <a:gd name="T6" fmla="*/ 6762 w 6762"/>
              <a:gd name="T7" fmla="*/ 0 h 550"/>
              <a:gd name="T8" fmla="*/ 6503 w 6762"/>
              <a:gd name="T9" fmla="*/ 275 h 550"/>
              <a:gd name="T10" fmla="*/ 6762 w 6762"/>
              <a:gd name="T11" fmla="*/ 550 h 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762" h="550">
                <a:moveTo>
                  <a:pt x="6762" y="550"/>
                </a:moveTo>
                <a:lnTo>
                  <a:pt x="0" y="550"/>
                </a:lnTo>
                <a:lnTo>
                  <a:pt x="0" y="0"/>
                </a:lnTo>
                <a:lnTo>
                  <a:pt x="6762" y="0"/>
                </a:lnTo>
                <a:lnTo>
                  <a:pt x="6503" y="275"/>
                </a:lnTo>
                <a:lnTo>
                  <a:pt x="6762" y="550"/>
                </a:lnTo>
                <a:close/>
              </a:path>
            </a:pathLst>
          </a:custGeom>
          <a:solidFill>
            <a:srgbClr val="3282B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PE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7" name="Freeform 6"/>
          <p:cNvSpPr>
            <a:spLocks/>
          </p:cNvSpPr>
          <p:nvPr userDrawn="1"/>
        </p:nvSpPr>
        <p:spPr bwMode="auto">
          <a:xfrm>
            <a:off x="10737850" y="107950"/>
            <a:ext cx="1450975" cy="873125"/>
          </a:xfrm>
          <a:custGeom>
            <a:avLst/>
            <a:gdLst>
              <a:gd name="T0" fmla="*/ 259 w 914"/>
              <a:gd name="T1" fmla="*/ 550 h 550"/>
              <a:gd name="T2" fmla="*/ 914 w 914"/>
              <a:gd name="T3" fmla="*/ 550 h 550"/>
              <a:gd name="T4" fmla="*/ 914 w 914"/>
              <a:gd name="T5" fmla="*/ 0 h 550"/>
              <a:gd name="T6" fmla="*/ 259 w 914"/>
              <a:gd name="T7" fmla="*/ 0 h 550"/>
              <a:gd name="T8" fmla="*/ 0 w 914"/>
              <a:gd name="T9" fmla="*/ 275 h 550"/>
              <a:gd name="T10" fmla="*/ 259 w 914"/>
              <a:gd name="T11" fmla="*/ 550 h 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4" h="550">
                <a:moveTo>
                  <a:pt x="259" y="550"/>
                </a:moveTo>
                <a:lnTo>
                  <a:pt x="914" y="550"/>
                </a:lnTo>
                <a:lnTo>
                  <a:pt x="914" y="0"/>
                </a:lnTo>
                <a:lnTo>
                  <a:pt x="259" y="0"/>
                </a:lnTo>
                <a:lnTo>
                  <a:pt x="0" y="275"/>
                </a:lnTo>
                <a:lnTo>
                  <a:pt x="259" y="550"/>
                </a:lnTo>
                <a:close/>
              </a:path>
            </a:pathLst>
          </a:custGeom>
          <a:solidFill>
            <a:srgbClr val="3282B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PE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8" name="Freeform 7"/>
          <p:cNvSpPr>
            <a:spLocks/>
          </p:cNvSpPr>
          <p:nvPr userDrawn="1"/>
        </p:nvSpPr>
        <p:spPr bwMode="auto">
          <a:xfrm>
            <a:off x="10028238" y="5745163"/>
            <a:ext cx="2160588" cy="1008063"/>
          </a:xfrm>
          <a:custGeom>
            <a:avLst/>
            <a:gdLst>
              <a:gd name="T0" fmla="*/ 384 w 1361"/>
              <a:gd name="T1" fmla="*/ 635 h 635"/>
              <a:gd name="T2" fmla="*/ 1361 w 1361"/>
              <a:gd name="T3" fmla="*/ 635 h 635"/>
              <a:gd name="T4" fmla="*/ 1361 w 1361"/>
              <a:gd name="T5" fmla="*/ 0 h 635"/>
              <a:gd name="T6" fmla="*/ 384 w 1361"/>
              <a:gd name="T7" fmla="*/ 0 h 635"/>
              <a:gd name="T8" fmla="*/ 0 w 1361"/>
              <a:gd name="T9" fmla="*/ 410 h 635"/>
              <a:gd name="T10" fmla="*/ 384 w 1361"/>
              <a:gd name="T11" fmla="*/ 635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61" h="635">
                <a:moveTo>
                  <a:pt x="384" y="635"/>
                </a:moveTo>
                <a:lnTo>
                  <a:pt x="1361" y="635"/>
                </a:lnTo>
                <a:lnTo>
                  <a:pt x="1361" y="0"/>
                </a:lnTo>
                <a:lnTo>
                  <a:pt x="384" y="0"/>
                </a:lnTo>
                <a:lnTo>
                  <a:pt x="0" y="410"/>
                </a:lnTo>
                <a:lnTo>
                  <a:pt x="384" y="635"/>
                </a:lnTo>
                <a:close/>
              </a:path>
            </a:pathLst>
          </a:custGeom>
          <a:solidFill>
            <a:srgbClr val="3282B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PE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22" name="Rectangle 8"/>
          <p:cNvSpPr>
            <a:spLocks noChangeArrowheads="1"/>
          </p:cNvSpPr>
          <p:nvPr userDrawn="1"/>
        </p:nvSpPr>
        <p:spPr bwMode="auto">
          <a:xfrm>
            <a:off x="3175" y="6396039"/>
            <a:ext cx="10734675" cy="357188"/>
          </a:xfrm>
          <a:prstGeom prst="rect">
            <a:avLst/>
          </a:prstGeom>
          <a:solidFill>
            <a:srgbClr val="3282B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PE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09401" y="237909"/>
            <a:ext cx="4211799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378312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20/01/2023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 dirty="0"/>
          </a:p>
        </p:txBody>
      </p:sp>
      <p:pic>
        <p:nvPicPr>
          <p:cNvPr id="9" name="Imagen 6">
            <a:extLst>
              <a:ext uri="{FF2B5EF4-FFF2-40B4-BE49-F238E27FC236}">
                <a16:creationId xmlns:a16="http://schemas.microsoft.com/office/drawing/2014/main" id="{0D346A1E-4A2D-49DB-B587-F1D2899FEC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110" y="-1899"/>
            <a:ext cx="12213771" cy="686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83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20/01/2023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20/01/2023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media/image1.jpeg" Type="http://schemas.openxmlformats.org/officeDocument/2006/relationships/image" /><Relationship Id="rId2" Target="../slideLayouts/slideLayout2.xml" Type="http://schemas.openxmlformats.org/officeDocument/2006/relationships/slideLayout" /><Relationship Id="rId16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20/01/2023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Tidyverse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William V. Paredes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Tidyverse</a:t>
            </a:r>
          </a:p>
        </p:txBody>
      </p:sp>
      <p:pic>
        <p:nvPicPr>
          <p:cNvPr descr="imagenes/tidyverse_packag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816100"/>
            <a:ext cx="7810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Introducción por chatGPT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 librería “tidyverse” es un conjunto de paquetes de R diseñados para trabajar juntos de manera coherente y facilitar el análisis de datos. Fue desarrollado por Hadley Wickham y su equipo en RStudio, y se ha convertido en una de las librerías más populares y útiles en el mundo del análisis de datos con R.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Librerias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El “tidyverse” incluye una serie de paquetes como “ggplot2”, “dplyr”, “tidyr”, “readr”, “purrr”, “stringr” y otros más. Cada uno de estos paquetes aborda un aspecto específico del análisis de datos, desde la manipulación y limpieza de datos hasta la visualización y modelado.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Filosofia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 que hace que el “tidyverse” sea tan útil es que los paquetes se integran bien entre sí y utilizan una sintaxis coherente y fácil de entender. También promueve la filosofía “tidy data”, que se refiere a la organización de los datos en tablas bien estructuradas y fáciles de analizar.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Resumen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 resumen, el “tidyverse” es una herramienta poderosa y útil para el análisis de datos en R, y su popularidad sigue en aumento debido a su facilidad de uso y eficacia.</a:t>
            </a:r>
          </a:p>
        </p:txBody>
      </p:sp>
    </p:spTree>
  </p:cSld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1175</TotalTime>
  <Words>766</Words>
  <Application>Microsoft Office PowerPoint</Application>
  <PresentationFormat>Panorámica</PresentationFormat>
  <Paragraphs>174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GeosansLight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Tidyverse</dc:title>
  <dc:creator>William V. Paredes</dc:creator>
  <cp:keywords/>
  <dcterms:created xsi:type="dcterms:W3CDTF">2023-05-10T19:44:27Z</dcterms:created>
  <dcterms:modified xsi:type="dcterms:W3CDTF">2023-05-10T19:44:27Z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