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5E"/>
    <a:srgbClr val="0B81C1"/>
    <a:srgbClr val="0763A4"/>
    <a:srgbClr val="F19659"/>
    <a:srgbClr val="06508F"/>
    <a:srgbClr val="064684"/>
    <a:srgbClr val="F1F1F2"/>
    <a:srgbClr val="0EA0D4"/>
    <a:srgbClr val="FFDB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15"/>
          <a:sy d="100" n="115"/>
        </p:scale>
        <p:origin x="39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107950"/>
            <a:ext cx="10734675" cy="873125"/>
          </a:xfrm>
          <a:custGeom>
            <a:avLst/>
            <a:gdLst>
              <a:gd name="T0" fmla="*/ 6762 w 6762"/>
              <a:gd name="T1" fmla="*/ 550 h 550"/>
              <a:gd name="T2" fmla="*/ 0 w 6762"/>
              <a:gd name="T3" fmla="*/ 550 h 550"/>
              <a:gd name="T4" fmla="*/ 0 w 6762"/>
              <a:gd name="T5" fmla="*/ 0 h 550"/>
              <a:gd name="T6" fmla="*/ 6762 w 6762"/>
              <a:gd name="T7" fmla="*/ 0 h 550"/>
              <a:gd name="T8" fmla="*/ 6503 w 6762"/>
              <a:gd name="T9" fmla="*/ 275 h 550"/>
              <a:gd name="T10" fmla="*/ 6762 w 6762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2" h="550">
                <a:moveTo>
                  <a:pt x="6762" y="550"/>
                </a:moveTo>
                <a:lnTo>
                  <a:pt x="0" y="550"/>
                </a:lnTo>
                <a:lnTo>
                  <a:pt x="0" y="0"/>
                </a:lnTo>
                <a:lnTo>
                  <a:pt x="6762" y="0"/>
                </a:lnTo>
                <a:lnTo>
                  <a:pt x="6503" y="275"/>
                </a:lnTo>
                <a:lnTo>
                  <a:pt x="6762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0737850" y="107950"/>
            <a:ext cx="1450975" cy="873125"/>
          </a:xfrm>
          <a:custGeom>
            <a:avLst/>
            <a:gdLst>
              <a:gd name="T0" fmla="*/ 259 w 914"/>
              <a:gd name="T1" fmla="*/ 550 h 550"/>
              <a:gd name="T2" fmla="*/ 914 w 914"/>
              <a:gd name="T3" fmla="*/ 550 h 550"/>
              <a:gd name="T4" fmla="*/ 914 w 914"/>
              <a:gd name="T5" fmla="*/ 0 h 550"/>
              <a:gd name="T6" fmla="*/ 259 w 914"/>
              <a:gd name="T7" fmla="*/ 0 h 550"/>
              <a:gd name="T8" fmla="*/ 0 w 914"/>
              <a:gd name="T9" fmla="*/ 275 h 550"/>
              <a:gd name="T10" fmla="*/ 259 w 914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550">
                <a:moveTo>
                  <a:pt x="259" y="550"/>
                </a:moveTo>
                <a:lnTo>
                  <a:pt x="914" y="550"/>
                </a:lnTo>
                <a:lnTo>
                  <a:pt x="914" y="0"/>
                </a:lnTo>
                <a:lnTo>
                  <a:pt x="259" y="0"/>
                </a:lnTo>
                <a:lnTo>
                  <a:pt x="0" y="275"/>
                </a:lnTo>
                <a:lnTo>
                  <a:pt x="259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0028238" y="5745163"/>
            <a:ext cx="2160588" cy="1008063"/>
          </a:xfrm>
          <a:custGeom>
            <a:avLst/>
            <a:gdLst>
              <a:gd name="T0" fmla="*/ 384 w 1361"/>
              <a:gd name="T1" fmla="*/ 635 h 635"/>
              <a:gd name="T2" fmla="*/ 1361 w 1361"/>
              <a:gd name="T3" fmla="*/ 635 h 635"/>
              <a:gd name="T4" fmla="*/ 1361 w 1361"/>
              <a:gd name="T5" fmla="*/ 0 h 635"/>
              <a:gd name="T6" fmla="*/ 384 w 1361"/>
              <a:gd name="T7" fmla="*/ 0 h 635"/>
              <a:gd name="T8" fmla="*/ 0 w 1361"/>
              <a:gd name="T9" fmla="*/ 410 h 635"/>
              <a:gd name="T10" fmla="*/ 384 w 1361"/>
              <a:gd name="T11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1" h="635">
                <a:moveTo>
                  <a:pt x="384" y="635"/>
                </a:moveTo>
                <a:lnTo>
                  <a:pt x="1361" y="635"/>
                </a:lnTo>
                <a:lnTo>
                  <a:pt x="1361" y="0"/>
                </a:lnTo>
                <a:lnTo>
                  <a:pt x="384" y="0"/>
                </a:lnTo>
                <a:lnTo>
                  <a:pt x="0" y="410"/>
                </a:lnTo>
                <a:lnTo>
                  <a:pt x="384" y="635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3175" y="6396039"/>
            <a:ext cx="10734675" cy="357188"/>
          </a:xfrm>
          <a:prstGeom prst="rect">
            <a:avLst/>
          </a:pr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1" y="237909"/>
            <a:ext cx="42117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83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0D346A1E-4A2D-49DB-B587-F1D2899FE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0" y="-1899"/>
            <a:ext cx="12213771" cy="6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media/image1.jpeg" Type="http://schemas.openxmlformats.org/officeDocument/2006/relationships/image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Tidy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V. Paredes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Obteniendo desde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"datos/sp_dyn_tfrt_in.csv"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(country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"Germany"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59
  country `1960` `1961` `1962` `1963` `1964` `1965` `1966` `1967` `1968` `1969`
  &lt;chr&gt;    &lt;dbl&gt;  &lt;dbl&gt;  &lt;dbl&gt;  &lt;dbl&gt;  &lt;dbl&gt;  &lt;dbl&gt;  &lt;dbl&gt;  &lt;dbl&gt;  &lt;dbl&gt;  &lt;dbl&gt;
1 Germany   2.37   2.45   2.44   2.51   2.54    2.5   2.53   2.48   2.38   2.21
# ℹ 48 more variables: `1970` &lt;dbl&gt;, `1971` &lt;dbl&gt;, `1972` &lt;dbl&gt;, `1973` &lt;dbl&gt;,
#   `1974` &lt;dbl&gt;, `1975` &lt;dbl&gt;, `1976` &lt;dbl&gt;, `1977` &lt;dbl&gt;, `1978` &lt;dbl&gt;,
#   `1979` &lt;dbl&gt;, `1980` &lt;dbl&gt;, `1981` &lt;dbl&gt;, `1982` &lt;dbl&gt;, `1983` &lt;dbl&gt;,
#   `1984` &lt;dbl&gt;, `1985` &lt;dbl&gt;, `1986` &lt;dbl&gt;, `1987` &lt;dbl&gt;, `1988` &lt;dbl&gt;,
#   `1989` &lt;dbl&gt;, `1990` &lt;dbl&gt;, `1991` &lt;dbl&gt;, `1992` &lt;dbl&gt;, `1993` &lt;dbl&gt;,
#   `1994` &lt;dbl&gt;, `1995` &lt;dbl&gt;, `1996` &lt;dbl&gt;, `1997` &lt;dbl&gt;, `1998` &lt;dbl&gt;,
#   `1999` &lt;dbl&gt;, `2000` &lt;dbl&gt;, `2001` &lt;dbl&gt;, `2002` &lt;dbl&gt;, `2003` &lt;dbl&gt;, …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 elementos se ven?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 proporciona la misma información, pero hay dos diferencias importantes en el formato:</a:t>
            </a:r>
          </a:p>
          <a:p>
            <a:pPr lvl="0"/>
            <a:r>
              <a:rPr/>
              <a:t>Cada fila incluye varias observaciones.</a:t>
            </a:r>
          </a:p>
          <a:p>
            <a:pPr lvl="0"/>
            <a:r>
              <a:rPr/>
              <a:t>Una de las variables, año, se almacena en el encabezado.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 Data</a:t>
            </a:r>
          </a:p>
        </p:txBody>
      </p:sp>
      <p:pic>
        <p:nvPicPr>
          <p:cNvPr descr="imagenes/tidydata_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200" y="1816100"/>
            <a:ext cx="772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Iniciando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Podemos decir que el concepto de “tidy data”, se refiere a unas tablas que se encuentran en un formato ordenado si cada fila representa una observación y las columnas representan las diferentes variables disponibles para cada una de estas observaciones.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este caso veremos un conjunto de datos de la librería dslabs, llamado murders que es un dataframe en formato tidy.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(dslabs)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data</a:t>
            </a:r>
            <a:r>
              <a:rPr>
                <a:solidFill>
                  <a:srgbClr val="003B4F"/>
                </a:solidFill>
                <a:latin typeface="Courier"/>
              </a:rPr>
              <a:t>(murders)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state abb region population total
1    Alabama  AL  South    4779736   135
2     Alaska  AK   West     710231    19
3    Arizona  AZ   West    6392017   232
4   Arkansas  AR  South    2915918    93
5 California  CA   West   37253956  1257
6   Colorado  CO   West    5029196    65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Analizando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Vemos como cada fila representa un estado y cada una de las 5 columnas proporcionan variables diferentes en relación con los mismos: nombre, abreviatura, región, población y total que corresponde al No. De asesinatos por estado. Vamos a considerar el siguiente ejemplo para poder ver información en otros formatos: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Gapminder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gapminder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(country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"Germany"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"South Korea"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(country, year, fertility))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country year fertility
1     Germany 1960      2.41
2 South Korea 1960      6.16
3     Germany 1962      2.47
4 South Korea 1962      5.79
5     Germany 1964      2.49
6 South Korea 1964      5.36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Conjunto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Este conjunto de datos ordenado proporciona tasas de fertilidad para dos países a lo largo de los años. Este es un conjunto de datos ordenado porque cada fila presenta una observación con las tres variables: país, año y tasa de fertilidad. Sin embargo, este conjunto de datos originalmente vino en otro formato y se reformó para el paquete dslabs. Originalmente, los datos estaban en el siguiente formato: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Imagen</a:t>
            </a:r>
          </a:p>
        </p:txBody>
      </p:sp>
      <p:pic>
        <p:nvPicPr>
          <p:cNvPr descr="imagenes/gapmind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766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GeosansLight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 Data</dc:title>
  <dc:creator>William V. Paredes</dc:creator>
  <cp:keywords/>
  <dcterms:created xsi:type="dcterms:W3CDTF">2023-05-10T20:11:09Z</dcterms:created>
  <dcterms:modified xsi:type="dcterms:W3CDTF">2023-05-10T20:11:09Z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