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5E"/>
    <a:srgbClr val="0B81C1"/>
    <a:srgbClr val="0763A4"/>
    <a:srgbClr val="F19659"/>
    <a:srgbClr val="06508F"/>
    <a:srgbClr val="064684"/>
    <a:srgbClr val="F1F1F2"/>
    <a:srgbClr val="0EA0D4"/>
    <a:srgbClr val="FFDB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15"/>
          <a:sy d="100" n="115"/>
        </p:scale>
        <p:origin x="39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/>
          </p:cNvSpPr>
          <p:nvPr userDrawn="1"/>
        </p:nvSpPr>
        <p:spPr bwMode="auto">
          <a:xfrm>
            <a:off x="3175" y="107950"/>
            <a:ext cx="10734675" cy="873125"/>
          </a:xfrm>
          <a:custGeom>
            <a:avLst/>
            <a:gdLst>
              <a:gd name="T0" fmla="*/ 6762 w 6762"/>
              <a:gd name="T1" fmla="*/ 550 h 550"/>
              <a:gd name="T2" fmla="*/ 0 w 6762"/>
              <a:gd name="T3" fmla="*/ 550 h 550"/>
              <a:gd name="T4" fmla="*/ 0 w 6762"/>
              <a:gd name="T5" fmla="*/ 0 h 550"/>
              <a:gd name="T6" fmla="*/ 6762 w 6762"/>
              <a:gd name="T7" fmla="*/ 0 h 550"/>
              <a:gd name="T8" fmla="*/ 6503 w 6762"/>
              <a:gd name="T9" fmla="*/ 275 h 550"/>
              <a:gd name="T10" fmla="*/ 6762 w 6762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62" h="550">
                <a:moveTo>
                  <a:pt x="6762" y="550"/>
                </a:moveTo>
                <a:lnTo>
                  <a:pt x="0" y="550"/>
                </a:lnTo>
                <a:lnTo>
                  <a:pt x="0" y="0"/>
                </a:lnTo>
                <a:lnTo>
                  <a:pt x="6762" y="0"/>
                </a:lnTo>
                <a:lnTo>
                  <a:pt x="6503" y="275"/>
                </a:lnTo>
                <a:lnTo>
                  <a:pt x="6762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0737850" y="107950"/>
            <a:ext cx="1450975" cy="873125"/>
          </a:xfrm>
          <a:custGeom>
            <a:avLst/>
            <a:gdLst>
              <a:gd name="T0" fmla="*/ 259 w 914"/>
              <a:gd name="T1" fmla="*/ 550 h 550"/>
              <a:gd name="T2" fmla="*/ 914 w 914"/>
              <a:gd name="T3" fmla="*/ 550 h 550"/>
              <a:gd name="T4" fmla="*/ 914 w 914"/>
              <a:gd name="T5" fmla="*/ 0 h 550"/>
              <a:gd name="T6" fmla="*/ 259 w 914"/>
              <a:gd name="T7" fmla="*/ 0 h 550"/>
              <a:gd name="T8" fmla="*/ 0 w 914"/>
              <a:gd name="T9" fmla="*/ 275 h 550"/>
              <a:gd name="T10" fmla="*/ 259 w 914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550">
                <a:moveTo>
                  <a:pt x="259" y="550"/>
                </a:moveTo>
                <a:lnTo>
                  <a:pt x="914" y="550"/>
                </a:lnTo>
                <a:lnTo>
                  <a:pt x="914" y="0"/>
                </a:lnTo>
                <a:lnTo>
                  <a:pt x="259" y="0"/>
                </a:lnTo>
                <a:lnTo>
                  <a:pt x="0" y="275"/>
                </a:lnTo>
                <a:lnTo>
                  <a:pt x="259" y="550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10028238" y="5745163"/>
            <a:ext cx="2160588" cy="1008063"/>
          </a:xfrm>
          <a:custGeom>
            <a:avLst/>
            <a:gdLst>
              <a:gd name="T0" fmla="*/ 384 w 1361"/>
              <a:gd name="T1" fmla="*/ 635 h 635"/>
              <a:gd name="T2" fmla="*/ 1361 w 1361"/>
              <a:gd name="T3" fmla="*/ 635 h 635"/>
              <a:gd name="T4" fmla="*/ 1361 w 1361"/>
              <a:gd name="T5" fmla="*/ 0 h 635"/>
              <a:gd name="T6" fmla="*/ 384 w 1361"/>
              <a:gd name="T7" fmla="*/ 0 h 635"/>
              <a:gd name="T8" fmla="*/ 0 w 1361"/>
              <a:gd name="T9" fmla="*/ 410 h 635"/>
              <a:gd name="T10" fmla="*/ 384 w 1361"/>
              <a:gd name="T11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1" h="635">
                <a:moveTo>
                  <a:pt x="384" y="635"/>
                </a:moveTo>
                <a:lnTo>
                  <a:pt x="1361" y="635"/>
                </a:lnTo>
                <a:lnTo>
                  <a:pt x="1361" y="0"/>
                </a:lnTo>
                <a:lnTo>
                  <a:pt x="384" y="0"/>
                </a:lnTo>
                <a:lnTo>
                  <a:pt x="0" y="410"/>
                </a:lnTo>
                <a:lnTo>
                  <a:pt x="384" y="635"/>
                </a:lnTo>
                <a:close/>
              </a:path>
            </a:pathLst>
          </a:cu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3175" y="6396039"/>
            <a:ext cx="10734675" cy="357188"/>
          </a:xfrm>
          <a:prstGeom prst="rect">
            <a:avLst/>
          </a:prstGeom>
          <a:solidFill>
            <a:srgbClr val="3282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1" y="237909"/>
            <a:ext cx="42117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83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0D346A1E-4A2D-49DB-B587-F1D2899FE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0" y="-1899"/>
            <a:ext cx="12213771" cy="68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media/image1.jpeg" Type="http://schemas.openxmlformats.org/officeDocument/2006/relationships/image" /><Relationship Id="rId2" Target="../slideLayouts/slideLayout2.xml" Type="http://schemas.openxmlformats.org/officeDocument/2006/relationships/slideLayout" /><Relationship Id="rId16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webp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DPLYR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V. Paredes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filter()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Ahora suponga que queremos filtrar la tabla de datos para mostrar solo las entradas para las cuales la tasa de homicidios es inferior a 0,71.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(murders, rate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state abb        region population total      rate
1        Hawaii  HI          West    1360301     7 0.5145920
2          Iowa  IA North Central    3046355    21 0.6893484
3 New Hampshire  NH     Northeast    1316470     5 0.3798036
4  North Dakota  ND North Central     672591     4 0.5947151
5       Vermont  VT     Northeast     625741     2 0.3196211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pic>
        <p:nvPicPr>
          <p:cNvPr descr="imagenes/dplyr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paquete dplyr del tidyverse presenta funciones que realizan algunas de las operaciones más comunes cuando se trabaja con dataframes y usa nombres para estas funciones que son relativamente fáciles de recordar.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Para cambiar la tabla de datos agregando una nueva columna, usamos mutate().</a:t>
            </a:r>
          </a:p>
          <a:p>
            <a:pPr lvl="0"/>
            <a:r>
              <a:rPr/>
              <a:t>Para filtrar la tabla de datos a un subconjunto de filas, usamos filter().</a:t>
            </a:r>
          </a:p>
          <a:p>
            <a:pPr lvl="0"/>
            <a:r>
              <a:rPr/>
              <a:t>Finalmente, para subdividir los datos seleccionando columnas específicas, usamos select().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Función mutate()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Vamos a aprender a usar esta función de la librería dplyr, esta función nos permite agregar una columna extra con distintos cálculos, o llamando otras funciones. Como ejemplo, vamos a querer que dentro del propio dataframe exista una columna extra en donde agregaremos la tasa de asesinatos por estado.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Funciona?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función mutate() toma el dataframe como primer argumento y el nombre y los valores de la variable como segundo argumento usando la convención nombre = valores. Entonces, para agregar tasas de asesinatos por cada 100,000 habitantes, usamos: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(dslabs)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"murders"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murders &lt;-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(murders, </a:t>
            </a:r>
            <a:r>
              <a:rPr>
                <a:solidFill>
                  <a:srgbClr val="657422"/>
                </a:solidFill>
                <a:latin typeface="Courier"/>
              </a:rPr>
              <a:t>rate =</a:t>
            </a:r>
            <a:r>
              <a:rPr>
                <a:solidFill>
                  <a:srgbClr val="003B4F"/>
                </a:solidFill>
                <a:latin typeface="Courier"/>
              </a:rPr>
              <a:t> total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population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state abb region population total     rate
1    Alabama  AL  South    4779736   135 2.824424
2     Alaska  AK   West     710231    19 2.675186
3    Arizona  AZ   West    6392017   232 3.629527
4   Arkansas  AR  South    2915918    93 3.189390
5 California  CA   West   37253956  1257 3.374138
6   Colorado  CO   West    5029196    65 1.292453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Aunque hemos sobrescrito el objeto de asesinatos original, esto no cambia el objeto que se cargó con datos (murders). Si volvemos a cargar los datos murders, el original sobrescribirá nuestra versión mutada.</a:t>
            </a:r>
          </a:p>
        </p:txBody>
      </p:sp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766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GeosansLight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DPLYR</dc:title>
  <dc:creator>William V. Paredes</dc:creator>
  <cp:keywords/>
  <dcterms:created xsi:type="dcterms:W3CDTF">2023-05-10T21:01:49Z</dcterms:created>
  <dcterms:modified xsi:type="dcterms:W3CDTF">2023-05-10T21:01:49Z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