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6" Type="http://schemas.openxmlformats.org/officeDocument/2006/relationships/theme" Target="theme/theme1.xml" /><Relationship Id="rId1" Type="http://schemas.openxmlformats.org/officeDocument/2006/relationships/slideMaster" Target="slideMasters/slideMaster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Ordenando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(dslabs)</a:t>
            </a:r>
            <a:br/>
            <a:r>
              <a:rPr>
                <a:solidFill>
                  <a:srgbClr val="4758AB"/>
                </a:solidFill>
                <a:latin typeface="Courier"/>
              </a:rPr>
              <a:t>data</a:t>
            </a:r>
            <a:r>
              <a:rPr>
                <a:solidFill>
                  <a:srgbClr val="003B4F"/>
                </a:solidFill>
                <a:latin typeface="Courier"/>
              </a:rPr>
              <a:t>(</a:t>
            </a:r>
            <a:r>
              <a:rPr>
                <a:solidFill>
                  <a:srgbClr val="20794D"/>
                </a:solidFill>
                <a:latin typeface="Courier"/>
              </a:rPr>
              <a:t>"murders"</a:t>
            </a:r>
            <a:r>
              <a:rPr>
                <a:solidFill>
                  <a:srgbClr val="003B4F"/>
                </a:solidFill>
                <a:latin typeface="Courier"/>
              </a:rPr>
              <a:t>)</a:t>
            </a:r>
            <a:br/>
            <a:r>
              <a:rPr>
                <a:solidFill>
                  <a:srgbClr val="003B4F"/>
                </a:solidFill>
                <a:latin typeface="Courier"/>
              </a:rPr>
              <a:t>murders &lt;- </a:t>
            </a:r>
            <a:r>
              <a:rPr>
                <a:solidFill>
                  <a:srgbClr val="4758AB"/>
                </a:solidFill>
                <a:latin typeface="Courier"/>
              </a:rPr>
              <a:t>mutate</a:t>
            </a:r>
            <a:r>
              <a:rPr>
                <a:solidFill>
                  <a:srgbClr val="003B4F"/>
                </a:solidFill>
                <a:latin typeface="Courier"/>
              </a:rPr>
              <a:t>(murders, </a:t>
            </a:r>
            <a:r>
              <a:rPr>
                <a:solidFill>
                  <a:srgbClr val="657422"/>
                </a:solidFill>
                <a:latin typeface="Courier"/>
              </a:rPr>
              <a:t>rate =</a:t>
            </a:r>
            <a:r>
              <a:rPr>
                <a:solidFill>
                  <a:srgbClr val="003B4F"/>
                </a:solidFill>
                <a:latin typeface="Courier"/>
              </a:rPr>
              <a:t> total</a:t>
            </a:r>
            <a:r>
              <a:rPr>
                <a:solidFill>
                  <a:srgbClr val="5E5E5E"/>
                </a:solidFill>
                <a:latin typeface="Courier"/>
              </a:rPr>
              <a:t>/</a:t>
            </a:r>
            <a:r>
              <a:rPr>
                <a:solidFill>
                  <a:srgbClr val="003B4F"/>
                </a:solidFill>
                <a:latin typeface="Courier"/>
              </a:rPr>
              <a:t>population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r>
              <a:rPr>
                <a:solidFill>
                  <a:srgbClr val="AD0000"/>
                </a:solidFill>
                <a:latin typeface="Courier"/>
              </a:rPr>
              <a:t>5</a:t>
            </a:r>
            <a:r>
              <a:rPr>
                <a:solidFill>
                  <a:srgbClr val="003B4F"/>
                </a:solidFill>
                <a:latin typeface="Courier"/>
              </a:rPr>
              <a:t>)</a:t>
            </a:r>
            <a:br/>
            <a:r>
              <a:rPr>
                <a:solidFill>
                  <a:srgbClr val="003B4F"/>
                </a:solidFill>
                <a:latin typeface="Courier"/>
              </a:rPr>
              <a:t>murders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arrange</a:t>
            </a:r>
            <a:r>
              <a:rPr>
                <a:solidFill>
                  <a:srgbClr val="003B4F"/>
                </a:solidFill>
                <a:latin typeface="Courier"/>
              </a:rPr>
              <a:t>(region, </a:t>
            </a:r>
            <a:r>
              <a:rPr>
                <a:solidFill>
                  <a:srgbClr val="4758AB"/>
                </a:solidFill>
                <a:latin typeface="Courier"/>
              </a:rPr>
              <a:t>desc</a:t>
            </a:r>
            <a:r>
              <a:rPr>
                <a:solidFill>
                  <a:srgbClr val="003B4F"/>
                </a:solidFill>
                <a:latin typeface="Courier"/>
              </a:rPr>
              <a:t>(rate))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state abb    region population total     rate
1  Pennsylvania  PA Northeast   12702379   457 3.597751
2    New Jersey  NJ Northeast    8791894   246 2.798032
3   Connecticut  CT Northeast    3574097    97 2.713972
4      New York  NY Northeast   19378102   517 2.667960
5 Massachusetts  MA Northeast    6547629   118 1.802179
6  Rhode Island  RI Northeast    1052567    16 1.520093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top_n()</a:t>
            </a:r>
          </a:p>
        </p:txBody>
      </p:sp>
      <p:sp>
        <p:nvSpPr>
          <p:cNvPr id="3" name="Content Placeholder 2"/>
          <p:cNvSpPr>
            <a:spLocks noGrp="1"/>
          </p:cNvSpPr>
          <p:nvPr>
            <p:ph idx="1"/>
          </p:nvPr>
        </p:nvSpPr>
        <p:spPr/>
        <p:txBody>
          <a:bodyPr/>
          <a:lstStyle/>
          <a:p>
            <a:pPr lvl="0" indent="0" marL="0">
              <a:buNone/>
            </a:pPr>
            <a:r>
              <a:rPr/>
              <a:t>En el código anterior, hemos utilizado la función head() para evitar que la página se llene con todo el conjunto de datos. Si queremos ver una proporción mayor, podemos usar la función top_n. Esta función toma un dataframe como primer argumento, el número de filas para mostrar en el segundo y la variable para filtrar en el tercero. Aquí hay un ejemplo de cómo ver las 10 filas superiores: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murders </a:t>
            </a:r>
            <a:r>
              <a:rPr>
                <a:solidFill>
                  <a:srgbClr val="5E5E5E"/>
                </a:solidFill>
                <a:latin typeface="Courier"/>
              </a:rPr>
              <a:t>%&gt;%</a:t>
            </a:r>
            <a:r>
              <a:rPr>
                <a:solidFill>
                  <a:srgbClr val="003B4F"/>
                </a:solidFill>
                <a:latin typeface="Courier"/>
              </a:rPr>
              <a:t> </a:t>
            </a:r>
            <a:r>
              <a:rPr>
                <a:solidFill>
                  <a:srgbClr val="4758AB"/>
                </a:solidFill>
                <a:latin typeface="Courier"/>
              </a:rPr>
              <a:t>top_n</a:t>
            </a:r>
            <a:r>
              <a:rPr>
                <a:solidFill>
                  <a:srgbClr val="003B4F"/>
                </a:solidFill>
                <a:latin typeface="Courier"/>
              </a:rPr>
              <a:t>(</a:t>
            </a:r>
            <a:r>
              <a:rPr>
                <a:solidFill>
                  <a:srgbClr val="AD0000"/>
                </a:solidFill>
                <a:latin typeface="Courier"/>
              </a:rPr>
              <a:t>10</a:t>
            </a:r>
            <a:r>
              <a:rPr>
                <a:solidFill>
                  <a:srgbClr val="003B4F"/>
                </a:solidFill>
                <a:latin typeface="Courier"/>
              </a:rPr>
              <a:t>, rate)</a:t>
            </a:r>
          </a:p>
          <a:p>
            <a:pPr lvl="0" indent="0">
              <a:buNone/>
            </a:pPr>
            <a:r>
              <a:rPr>
                <a:latin typeface="Courier"/>
              </a:rPr>
              <a:t>                  state abb        region population total      rate
1               Arizona  AZ          West    6392017   232  3.629527
2              Delaware  DE         South     897934    38  4.231937
3  District of Columbia  DC         South     601723    99 16.452753
4               Georgia  GA         South    9920000   376  3.790323
5             Louisiana  LA         South    4533372   351  7.742581
6              Maryland  MD         South    5773552   293  5.074866
7              Michigan  MI North Central    9883640   413  4.178622
8           Mississippi  MS         South    2967297   120  4.044085
9              Missouri  MO North Central    5988927   321  5.359892
10       South Carolina  SC         South    4625364   207  4.475323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Ordenando</a:t>
            </a:r>
          </a:p>
        </p:txBody>
      </p:sp>
      <p:pic>
        <p:nvPicPr>
          <p:cNvPr descr="imagenes/arrange.png" id="0" name="Picture 1"/>
          <p:cNvPicPr>
            <a:picLocks noGrp="1" noChangeAspect="1"/>
          </p:cNvPicPr>
          <p:nvPr/>
        </p:nvPicPr>
        <p:blipFill>
          <a:blip r:embed="rId2"/>
          <a:stretch>
            <a:fillRect/>
          </a:stretch>
        </p:blipFill>
        <p:spPr bwMode="auto">
          <a:xfrm>
            <a:off x="876300" y="1816100"/>
            <a:ext cx="10426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Al examinar un conjunto de datos, a menudo es conveniente ordenar la tabla por las diferentes columnas. Sabemos acerca de la función order() y sort(), pero para ordenar tablas enteras, la función de dplyr arrange() es útil. Por ejemplo, aquí ordenamos los estados por tamaño de población: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Funcion arrange()</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(dslabs)</a:t>
            </a:r>
            <a:br/>
            <a:r>
              <a:rPr>
                <a:solidFill>
                  <a:srgbClr val="4758AB"/>
                </a:solidFill>
                <a:latin typeface="Courier"/>
              </a:rPr>
              <a:t>data</a:t>
            </a:r>
            <a:r>
              <a:rPr>
                <a:solidFill>
                  <a:srgbClr val="003B4F"/>
                </a:solidFill>
                <a:latin typeface="Courier"/>
              </a:rPr>
              <a:t>(murders)</a:t>
            </a:r>
            <a:br/>
            <a:r>
              <a:rPr>
                <a:solidFill>
                  <a:srgbClr val="003B4F"/>
                </a:solidFill>
                <a:latin typeface="Courier"/>
              </a:rPr>
              <a:t>murders </a:t>
            </a:r>
            <a:r>
              <a:rPr>
                <a:solidFill>
                  <a:srgbClr val="5E5E5E"/>
                </a:solidFill>
                <a:latin typeface="Courier"/>
              </a:rPr>
              <a:t>%&gt;%</a:t>
            </a:r>
            <a:br/>
            <a:r>
              <a:rPr>
                <a:solidFill>
                  <a:srgbClr val="003B4F"/>
                </a:solidFill>
                <a:latin typeface="Courier"/>
              </a:rPr>
              <a:t>  </a:t>
            </a:r>
            <a:r>
              <a:rPr>
                <a:solidFill>
                  <a:srgbClr val="4758AB"/>
                </a:solidFill>
                <a:latin typeface="Courier"/>
              </a:rPr>
              <a:t>arrange</a:t>
            </a:r>
            <a:r>
              <a:rPr>
                <a:solidFill>
                  <a:srgbClr val="003B4F"/>
                </a:solidFill>
                <a:latin typeface="Courier"/>
              </a:rPr>
              <a:t>(population) </a:t>
            </a:r>
            <a:r>
              <a:rPr>
                <a:solidFill>
                  <a:srgbClr val="5E5E5E"/>
                </a:solidFill>
                <a:latin typeface="Courier"/>
              </a:rPr>
              <a:t>%&gt;%</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state abb        region population total
1              Wyoming  WY          West     563626     5
2 District of Columbia  DC         South     601723    99
3              Vermont  VT     Northeast     625741     2
4         North Dakota  ND North Central     672591     4
5               Alaska  AK          West     710231    19
6         South Dakota  SD North Central     814180     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Estableciendo el ordenamiento</a:t>
            </a:r>
          </a:p>
        </p:txBody>
      </p:sp>
      <p:sp>
        <p:nvSpPr>
          <p:cNvPr id="3" name="Content Placeholder 2"/>
          <p:cNvSpPr>
            <a:spLocks noGrp="1"/>
          </p:cNvSpPr>
          <p:nvPr>
            <p:ph idx="1"/>
          </p:nvPr>
        </p:nvSpPr>
        <p:spPr/>
        <p:txBody>
          <a:bodyPr/>
          <a:lstStyle/>
          <a:p>
            <a:pPr lvl="0" indent="0" marL="0">
              <a:buNone/>
            </a:pPr>
            <a:r>
              <a:rPr/>
              <a:t>Como vemos lo ha ordenado por población en orden ascendente. Con la funcion arrange() podemos decidir por qué columna ordenar. Para ver los estados por población, de menor a mayor, organizamos por rate: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murders &lt;- </a:t>
            </a:r>
            <a:r>
              <a:rPr>
                <a:solidFill>
                  <a:srgbClr val="4758AB"/>
                </a:solidFill>
                <a:latin typeface="Courier"/>
              </a:rPr>
              <a:t>mutate</a:t>
            </a:r>
            <a:r>
              <a:rPr>
                <a:solidFill>
                  <a:srgbClr val="003B4F"/>
                </a:solidFill>
                <a:latin typeface="Courier"/>
              </a:rPr>
              <a:t>(murders, </a:t>
            </a:r>
            <a:r>
              <a:rPr>
                <a:solidFill>
                  <a:srgbClr val="657422"/>
                </a:solidFill>
                <a:latin typeface="Courier"/>
              </a:rPr>
              <a:t>rate =</a:t>
            </a:r>
            <a:r>
              <a:rPr>
                <a:solidFill>
                  <a:srgbClr val="003B4F"/>
                </a:solidFill>
                <a:latin typeface="Courier"/>
              </a:rPr>
              <a:t> total</a:t>
            </a:r>
            <a:r>
              <a:rPr>
                <a:solidFill>
                  <a:srgbClr val="5E5E5E"/>
                </a:solidFill>
                <a:latin typeface="Courier"/>
              </a:rPr>
              <a:t>/</a:t>
            </a:r>
            <a:r>
              <a:rPr>
                <a:solidFill>
                  <a:srgbClr val="003B4F"/>
                </a:solidFill>
                <a:latin typeface="Courier"/>
              </a:rPr>
              <a:t>population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r>
              <a:rPr>
                <a:solidFill>
                  <a:srgbClr val="AD0000"/>
                </a:solidFill>
                <a:latin typeface="Courier"/>
              </a:rPr>
              <a:t>5</a:t>
            </a:r>
            <a:r>
              <a:rPr>
                <a:solidFill>
                  <a:srgbClr val="003B4F"/>
                </a:solidFill>
                <a:latin typeface="Courier"/>
              </a:rPr>
              <a:t>)</a:t>
            </a:r>
            <a:br/>
            <a:r>
              <a:rPr>
                <a:solidFill>
                  <a:srgbClr val="003B4F"/>
                </a:solidFill>
                <a:latin typeface="Courier"/>
              </a:rPr>
              <a:t>murders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arrange</a:t>
            </a:r>
            <a:r>
              <a:rPr>
                <a:solidFill>
                  <a:srgbClr val="003B4F"/>
                </a:solidFill>
                <a:latin typeface="Courier"/>
              </a:rPr>
              <a:t>(rate)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state abb        region population total      rate
1       Vermont  VT     Northeast     625741     2 0.3196211
2 New Hampshire  NH     Northeast    1316470     5 0.3798036
3        Hawaii  HI          West    1360301     7 0.5145920
4  North Dakota  ND North Central     672591     4 0.5947151
5          Iowa  IA North Central    3046355    21 0.6893484
6         Idaho  ID          West    1567582    12 0.7655102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Orden Descendente</a:t>
            </a:r>
          </a:p>
        </p:txBody>
      </p:sp>
      <p:sp>
        <p:nvSpPr>
          <p:cNvPr id="3" name="Content Placeholder 2"/>
          <p:cNvSpPr>
            <a:spLocks noGrp="1"/>
          </p:cNvSpPr>
          <p:nvPr>
            <p:ph idx="1"/>
          </p:nvPr>
        </p:nvSpPr>
        <p:spPr/>
        <p:txBody>
          <a:bodyPr/>
          <a:lstStyle/>
          <a:p>
            <a:pPr lvl="0" indent="0" marL="0">
              <a:buNone/>
            </a:pPr>
            <a:r>
              <a:rPr/>
              <a:t>Tenga en cuenta que el comportamiento predeterminado es ordenar en orden ascendente. En dplyr, la función desc() transforma un vector para que esté en orden descendente. Para ordenar la tabla en orden descendente, podemos escribir: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murders </a:t>
            </a:r>
            <a:r>
              <a:rPr>
                <a:solidFill>
                  <a:srgbClr val="5E5E5E"/>
                </a:solidFill>
                <a:latin typeface="Courier"/>
              </a:rPr>
              <a:t>%&gt;%</a:t>
            </a:r>
            <a:r>
              <a:rPr>
                <a:solidFill>
                  <a:srgbClr val="003B4F"/>
                </a:solidFill>
                <a:latin typeface="Courier"/>
              </a:rPr>
              <a:t> </a:t>
            </a:r>
            <a:r>
              <a:rPr>
                <a:solidFill>
                  <a:srgbClr val="4758AB"/>
                </a:solidFill>
                <a:latin typeface="Courier"/>
              </a:rPr>
              <a:t>arrange</a:t>
            </a:r>
            <a:r>
              <a:rPr>
                <a:solidFill>
                  <a:srgbClr val="003B4F"/>
                </a:solidFill>
                <a:latin typeface="Courier"/>
              </a:rPr>
              <a:t>(</a:t>
            </a:r>
            <a:r>
              <a:rPr>
                <a:solidFill>
                  <a:srgbClr val="4758AB"/>
                </a:solidFill>
                <a:latin typeface="Courier"/>
              </a:rPr>
              <a:t>desc</a:t>
            </a:r>
            <a:r>
              <a:rPr>
                <a:solidFill>
                  <a:srgbClr val="003B4F"/>
                </a:solidFill>
                <a:latin typeface="Courier"/>
              </a:rPr>
              <a:t>(rate))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state abb        region population total      rate
1 District of Columbia  DC         South     601723    99 16.452753
2            Louisiana  LA         South    4533372   351  7.742581
3             Missouri  MO North Central    5988927   321  5.359892
4             Maryland  MD         South    5773552   293  5.074866
5       South Carolina  SC         South    4625364   207  4.475323
6             Delaware  DE         South     897934    38  4.231937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Clasificación Anidada</a:t>
            </a:r>
          </a:p>
        </p:txBody>
      </p:sp>
      <p:sp>
        <p:nvSpPr>
          <p:cNvPr id="3" name="Content Placeholder 2"/>
          <p:cNvSpPr>
            <a:spLocks noGrp="1"/>
          </p:cNvSpPr>
          <p:nvPr>
            <p:ph idx="1"/>
          </p:nvPr>
        </p:nvSpPr>
        <p:spPr/>
        <p:txBody>
          <a:bodyPr/>
          <a:lstStyle/>
          <a:p>
            <a:pPr lvl="0" indent="0" marL="0">
              <a:buNone/>
            </a:pPr>
            <a:r>
              <a:rPr/>
              <a:t>Si estamos ordenando por una columna con ligaduras, podemos usar una segunda columna para romper la ligadura. Del mismo modo, se puede usar una tercera columna para romper los lazos entre la primera y la segunda, y así sucesivamente.</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Ordenando</dc:title>
  <dc:creator>William V. Paredes</dc:creator>
  <cp:keywords/>
  <dcterms:created xsi:type="dcterms:W3CDTF">2023-05-16T19:30:32Z</dcterms:created>
  <dcterms:modified xsi:type="dcterms:W3CDTF">2023-05-16T19:30:32Z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