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1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8" id="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2" id="10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4" id="5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0" id="6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6" id="6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2" id="7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8" id="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4" id="8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0" id="9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6" id="9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7" id="27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4" id="34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0.jpg"/><Relationship Type="http://schemas.openxmlformats.org/officeDocument/2006/relationships/image" Id="rId3" Target="../media/image01.jp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/>
        </p:nvSpPr>
        <p:spPr>
          <a:xfrm>
            <a:off y="1801185" x="1575765"/>
            <a:ext cy="1021435" cx="60586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42" id="42"/>
          <p:cNvSpPr txBox="1"/>
          <p:nvPr>
            <p:ph type="ctrTitle"/>
          </p:nvPr>
        </p:nvSpPr>
        <p:spPr>
          <a:xfrm>
            <a:off y="2920375" x="697341"/>
            <a:ext cy="11913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Wordpress na UFPR</a:t>
            </a:r>
          </a:p>
        </p:txBody>
      </p:sp>
      <p:sp>
        <p:nvSpPr>
          <p:cNvPr name="Shape 43" id="43"/>
          <p:cNvSpPr txBox="1"/>
          <p:nvPr>
            <p:ph type="subTitle" idx="1"/>
          </p:nvPr>
        </p:nvSpPr>
        <p:spPr>
          <a:xfrm>
            <a:off y="4221794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pt_BR"/>
              <a:t>Análise e Estudo de Caso de Implantação do WordPress na UFPR</a:t>
            </a:r>
          </a:p>
        </p:txBody>
      </p:sp>
      <p:sp>
        <p:nvSpPr>
          <p:cNvPr name="Shape 44" id="44"/>
          <p:cNvSpPr/>
          <p:nvPr/>
        </p:nvSpPr>
        <p:spPr>
          <a:xfrm>
            <a:off y="237536" x="337409"/>
            <a:ext cy="1467088" cx="84922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45" id="45"/>
          <p:cNvSpPr txBox="1"/>
          <p:nvPr/>
        </p:nvSpPr>
        <p:spPr>
          <a:xfrm>
            <a:off y="5874381" x="3505200"/>
            <a:ext cy="532799" cx="2158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pt_BR" sz="3000" b="1"/>
              <a:t>2012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lvl="0">
              <a:buClr>
                <a:srgbClr val="000000"/>
              </a:buClr>
              <a:buSzPct val="30555"/>
              <a:buFont typeface="Arial"/>
              <a:buNone/>
            </a:pPr>
            <a:r>
              <a:rPr lang="pt_BR"/>
              <a:t>Conclusão</a:t>
            </a:r>
          </a:p>
        </p:txBody>
      </p:sp>
      <p:sp>
        <p:nvSpPr>
          <p:cNvPr name="Shape 99" id="99"/>
          <p:cNvSpPr txBox="1"/>
          <p:nvPr>
            <p:ph type="body" idx="1"/>
          </p:nvPr>
        </p:nvSpPr>
        <p:spPr>
          <a:xfrm>
            <a:off y="1485349" x="457200"/>
            <a:ext cy="42620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2400"/>
              <a:t>Redução no tempo de desenvolvimento dos sítios institucionais;</a:t>
            </a:r>
          </a:p>
          <a:p>
            <a:pPr rtl="0" lvl="0">
              <a:buNone/>
            </a:pPr>
            <a:r>
              <a:rPr lang="pt_BR" sz="2400"/>
              <a:t>Melhor qualidade nos trabalhos desenvolvidos;</a:t>
            </a:r>
          </a:p>
          <a:p>
            <a:pPr rtl="0" lvl="0">
              <a:buNone/>
            </a:pPr>
            <a:r>
              <a:rPr lang="pt_BR" sz="2400"/>
              <a:t>Satisfação e comprometimento dos usuários;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lvl="0">
              <a:buClr>
                <a:srgbClr val="000000"/>
              </a:buClr>
              <a:buSzPct val="30555"/>
              <a:buFont typeface="Arial"/>
              <a:buNone/>
            </a:pPr>
            <a:r>
              <a:rPr lang="pt_BR"/>
              <a:t>Ações futuras</a:t>
            </a:r>
          </a:p>
        </p:txBody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1485349" x="457200"/>
            <a:ext cy="42620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2400"/>
              <a:t>Pesquisar / atualizar o framework de CSS</a:t>
            </a:r>
          </a:p>
          <a:p>
            <a:pPr rtl="0" lvl="0">
              <a:buNone/>
            </a:pPr>
            <a:r>
              <a:rPr lang="pt_BR" sz="2400"/>
              <a:t>     - HTML5;</a:t>
            </a:r>
          </a:p>
          <a:p>
            <a:pPr rtl="0" lvl="0">
              <a:buNone/>
            </a:pPr>
            <a:r>
              <a:rPr lang="pt_BR" sz="2400"/>
              <a:t>     - CSS 3;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pt_BR" sz="2400"/>
              <a:t>     - Responsive design;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_BR" sz="2400"/>
              <a:t>Melhorar o processo de documentação dos projetos desenvolvidos;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" id="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pt_BR"/>
              <a:t>Cenário atual</a:t>
            </a:r>
          </a:p>
        </p:txBody>
      </p:sp>
      <p:sp>
        <p:nvSpPr>
          <p:cNvPr name="Shape 51" id="5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/>
              <a:t>Universidade Federal do Paraná (100 anos):</a:t>
            </a:r>
          </a:p>
          <a:p>
            <a:r>
              <a:t/>
            </a:r>
          </a:p>
          <a:p>
            <a:pPr indent="0" marL="914400" rtl="0" lvl="0">
              <a:buNone/>
            </a:pPr>
            <a:r>
              <a:rPr lang="pt_BR"/>
              <a:t>  7 Pró-Reitorias</a:t>
            </a:r>
          </a:p>
          <a:p>
            <a:pPr indent="0" marL="914400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_BR"/>
              <a:t>13 Setores de ensino</a:t>
            </a:r>
          </a:p>
          <a:p>
            <a:pPr indent="0" marL="914400" rtl="0" lvl="0">
              <a:buNone/>
            </a:pPr>
            <a:r>
              <a:rPr lang="pt_BR"/>
              <a:t>  9 Campus (Curitiba, Litoral, Palotina)</a:t>
            </a:r>
          </a:p>
          <a:p>
            <a:pPr indent="0" marL="914400" rtl="0" lvl="0">
              <a:buNone/>
            </a:pPr>
            <a:r>
              <a:rPr lang="pt_BR" sz="2400"/>
              <a:t>82 Cursos de Graduação e Educação Profissional</a:t>
            </a:r>
          </a:p>
          <a:p>
            <a:pPr indent="0" marL="914400" rtl="0" lvl="0">
              <a:buNone/>
            </a:pPr>
            <a:r>
              <a:rPr lang="pt_BR" sz="2400"/>
              <a:t>78 Cursos de Especialização</a:t>
            </a:r>
          </a:p>
          <a:p>
            <a:pPr indent="0" marL="914400" rtl="0" lvl="0">
              <a:buNone/>
            </a:pPr>
            <a:r>
              <a:rPr lang="pt_BR" sz="2400"/>
              <a:t>66 Cursos de Mestrado</a:t>
            </a:r>
          </a:p>
          <a:p>
            <a:pPr indent="0" marL="914400" rtl="0" lvl="0">
              <a:buNone/>
            </a:pPr>
            <a:r>
              <a:rPr lang="pt_BR" sz="2400"/>
              <a:t>42 Cursos de Doutorado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lvl="0">
              <a:buClr>
                <a:srgbClr val="000000"/>
              </a:buClr>
              <a:buSzPct val="30555"/>
              <a:buFont typeface="Arial"/>
              <a:buNone/>
            </a:pPr>
            <a:r>
              <a:rPr lang="pt_BR"/>
              <a:t>Cenário atual</a:t>
            </a:r>
          </a:p>
        </p:txBody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/>
              <a:t>Centro de Computação Eletrônica responsável pela execução das políticas de tecnologia de informação da UFPR.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_BR" sz="2400"/>
              <a:t>RedeUFPR:</a:t>
            </a:r>
          </a:p>
          <a:p>
            <a:r>
              <a:t/>
            </a:r>
          </a:p>
          <a:p>
            <a:pPr indent="0" marL="914400" rtl="0" lvl="0">
              <a:buNone/>
            </a:pPr>
            <a:r>
              <a:rPr lang="pt_BR" sz="2400"/>
              <a:t>650 domínios ufpr.br;</a:t>
            </a:r>
          </a:p>
          <a:p>
            <a:pPr indent="0" marL="914400" lvl="0">
              <a:buClr>
                <a:srgbClr val="000000"/>
              </a:buClr>
              <a:buSzPct val="45833"/>
              <a:buFont typeface="Arial"/>
              <a:buNone/>
            </a:pPr>
            <a:r>
              <a:rPr lang="pt_BR" sz="2400"/>
              <a:t>320 bases de dados MySQL;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lvl="0">
              <a:buClr>
                <a:srgbClr val="000000"/>
              </a:buClr>
              <a:buSzPct val="30555"/>
              <a:buFont typeface="Arial"/>
              <a:buNone/>
            </a:pPr>
            <a:r>
              <a:rPr lang="pt_BR"/>
              <a:t>Cenário atual</a:t>
            </a:r>
          </a:p>
        </p:txBody>
      </p:sp>
      <p:sp>
        <p:nvSpPr>
          <p:cNvPr name="Shape 63" id="6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/>
              <a:t>Equipe de webdesign do Centro de Computação Eletrônica:</a:t>
            </a:r>
          </a:p>
          <a:p>
            <a:r>
              <a:t/>
            </a:r>
          </a:p>
          <a:p>
            <a:pPr indent="0" marL="914400" rtl="0" lvl="0">
              <a:buNone/>
            </a:pPr>
            <a:r>
              <a:rPr lang="pt_BR"/>
              <a:t>4 Analistas de TI;</a:t>
            </a:r>
          </a:p>
          <a:p>
            <a:pPr indent="0" marL="914400" rtl="0" lvl="0">
              <a:buNone/>
            </a:pPr>
            <a:r>
              <a:rPr lang="pt_BR"/>
              <a:t>3 Técnicos de TI;</a:t>
            </a:r>
          </a:p>
          <a:p>
            <a:pPr indent="0" marL="914400" rtl="0" lvl="0">
              <a:buNone/>
            </a:pPr>
            <a:r>
              <a:rPr lang="pt_BR"/>
              <a:t>2 Estagiários de informática;</a:t>
            </a:r>
          </a:p>
          <a:p>
            <a:pPr indent="0" marL="914400" rtl="0" lvl="0">
              <a:buNone/>
            </a:pPr>
            <a:r>
              <a:rPr lang="pt_BR"/>
              <a:t>1 Estagiário</a:t>
            </a:r>
            <a:r>
              <a:rPr lang="pt_BR" sz="2400"/>
              <a:t> de design;</a:t>
            </a:r>
          </a:p>
          <a:p>
            <a:pPr indent="0" marL="914400"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pt_BR" sz="2400"/>
              <a:t>1 Estagiário de jornalismo;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lvl="0">
              <a:buClr>
                <a:srgbClr val="000000"/>
              </a:buClr>
              <a:buSzPct val="30555"/>
              <a:buFont typeface="Arial"/>
              <a:buNone/>
            </a:pPr>
            <a:r>
              <a:rPr lang="pt_BR"/>
              <a:t>Demandas e dificuldades</a:t>
            </a:r>
          </a:p>
        </p:txBody>
      </p:sp>
      <p:sp>
        <p:nvSpPr>
          <p:cNvPr name="Shape 69" id="69"/>
          <p:cNvSpPr txBox="1"/>
          <p:nvPr>
            <p:ph type="body" idx="1"/>
          </p:nvPr>
        </p:nvSpPr>
        <p:spPr>
          <a:xfrm>
            <a:off y="2076000" x="457200"/>
            <a:ext cy="36552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/>
              <a:t>Rápida evolução das tecnologias de informação;</a:t>
            </a:r>
          </a:p>
          <a:p>
            <a:pPr rtl="0" lvl="0">
              <a:buNone/>
            </a:pPr>
            <a:r>
              <a:rPr lang="pt_BR" sz="2400"/>
              <a:t>Recursos humanos limitados;</a:t>
            </a:r>
          </a:p>
          <a:p>
            <a:pPr rtl="0" lvl="0">
              <a:buNone/>
            </a:pPr>
            <a:r>
              <a:rPr lang="pt_BR" sz="2400"/>
              <a:t>Investimentos insuficientes em capacitação de pessoal;</a:t>
            </a:r>
          </a:p>
          <a:p>
            <a:pPr rtl="0" lvl="0">
              <a:buNone/>
            </a:pPr>
            <a:r>
              <a:rPr lang="pt_BR"/>
              <a:t>Demanda de serviços crescente em desenvolvimento de websites;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lvl="0">
              <a:buClr>
                <a:srgbClr val="000000"/>
              </a:buClr>
              <a:buSzPct val="30555"/>
              <a:buFont typeface="Arial"/>
              <a:buNone/>
            </a:pPr>
            <a:r>
              <a:rPr lang="pt_BR"/>
              <a:t>Demandas e dificuldades</a:t>
            </a:r>
          </a:p>
        </p:txBody>
      </p:sp>
      <p:sp>
        <p:nvSpPr>
          <p:cNvPr name="Shape 75" id="75"/>
          <p:cNvSpPr txBox="1"/>
          <p:nvPr>
            <p:ph type="body" idx="1"/>
          </p:nvPr>
        </p:nvSpPr>
        <p:spPr>
          <a:xfrm>
            <a:off y="2076000" x="457200"/>
            <a:ext cy="36713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2400"/>
              <a:t>Manutenção dos trabalhos desenvolvidos por terceiros:</a:t>
            </a:r>
          </a:p>
          <a:p>
            <a:pPr rtl="0" lvl="0">
              <a:buNone/>
            </a:pPr>
            <a:r>
              <a:rPr lang="pt_BR" sz="2400"/>
              <a:t>   - Problemas de segurança, invasões por hackers, etc.;</a:t>
            </a:r>
          </a:p>
          <a:p>
            <a:pPr rtl="0" lvl="0">
              <a:buNone/>
            </a:pPr>
            <a:r>
              <a:rPr lang="pt_BR" sz="2400"/>
              <a:t>Exigências da Capes para os cursos de pós-graduação;</a:t>
            </a:r>
          </a:p>
          <a:p>
            <a:pPr rtl="0" lvl="0">
              <a:buNone/>
            </a:pPr>
            <a:r>
              <a:rPr lang="pt_BR" sz="2400"/>
              <a:t>Adequação dos sítios institucionais às normas e padrões do Governo Eletrônico do Brasil (cartilhas e-Gov, e-Mag);</a:t>
            </a:r>
          </a:p>
          <a:p>
            <a:pPr rtl="0" lvl="0">
              <a:buNone/>
            </a:pPr>
            <a:r>
              <a:rPr lang="pt_BR" sz="2400"/>
              <a:t>Implantação de metodologias e padrões no desenvolvimento;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" id="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lvl="0">
              <a:buClr>
                <a:srgbClr val="000000"/>
              </a:buClr>
              <a:buSzPct val="30555"/>
              <a:buFont typeface="Arial"/>
              <a:buNone/>
            </a:pPr>
            <a:r>
              <a:rPr lang="pt_BR"/>
              <a:t>Estudos e soluções</a:t>
            </a:r>
          </a:p>
        </p:txBody>
      </p:sp>
      <p:sp>
        <p:nvSpPr>
          <p:cNvPr name="Shape 81" id="81"/>
          <p:cNvSpPr txBox="1"/>
          <p:nvPr>
            <p:ph type="body" idx="1"/>
          </p:nvPr>
        </p:nvSpPr>
        <p:spPr>
          <a:xfrm>
            <a:off y="1485349" x="457200"/>
            <a:ext cy="42620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2400"/>
              <a:t>Necessidade implantação de nova forma de trabalhar e novas metodologias de desenvolvimento: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pt_BR" sz="2400"/>
              <a:t>     - Respeito a cultura institucional;</a:t>
            </a:r>
          </a:p>
          <a:p>
            <a:pPr rtl="0" lvl="0">
              <a:buNone/>
            </a:pPr>
            <a:r>
              <a:rPr lang="pt_BR" sz="2400"/>
              <a:t>     - Montagem de questionários e entrevistas (briefing);</a:t>
            </a:r>
          </a:p>
          <a:p>
            <a:pPr rtl="0" lvl="0">
              <a:buNone/>
            </a:pPr>
            <a:r>
              <a:rPr lang="pt_BR" sz="2400"/>
              <a:t>     - Arquitetura da informação;</a:t>
            </a:r>
          </a:p>
          <a:p>
            <a:pPr rtl="0" lvl="0">
              <a:buNone/>
            </a:pPr>
            <a:r>
              <a:rPr lang="pt_BR" sz="2400"/>
              <a:t>     - Wireframe (Mockflow);</a:t>
            </a:r>
          </a:p>
          <a:p>
            <a:pPr rtl="0" lvl="0">
              <a:buNone/>
            </a:pPr>
            <a:r>
              <a:rPr lang="pt_BR" sz="2400"/>
              <a:t>     - Projeto visual;</a:t>
            </a:r>
          </a:p>
          <a:p>
            <a:pPr rtl="0" lvl="0">
              <a:buNone/>
            </a:pPr>
            <a:r>
              <a:rPr lang="pt_BR" sz="2400"/>
              <a:t>     - Cronograma e Documentação;</a:t>
            </a:r>
          </a:p>
          <a:p>
            <a:pPr rtl="0" lvl="0">
              <a:buNone/>
            </a:pPr>
            <a:r>
              <a:rPr lang="pt_BR" sz="2400"/>
              <a:t>     - Treinamento do usuário;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pt_BR" sz="2400"/>
              <a:t>     - Envolvimento do usuário do inicio ao fim do processo;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lvl="0">
              <a:buClr>
                <a:srgbClr val="000000"/>
              </a:buClr>
              <a:buSzPct val="30555"/>
              <a:buFont typeface="Arial"/>
              <a:buNone/>
            </a:pPr>
            <a:r>
              <a:rPr lang="pt_BR"/>
              <a:t>Estudos e soluções</a:t>
            </a:r>
          </a:p>
        </p:txBody>
      </p:sp>
      <p:sp>
        <p:nvSpPr>
          <p:cNvPr name="Shape 87" id="87"/>
          <p:cNvSpPr txBox="1"/>
          <p:nvPr>
            <p:ph type="body" idx="1"/>
          </p:nvPr>
        </p:nvSpPr>
        <p:spPr>
          <a:xfrm>
            <a:off y="1485349" x="457200"/>
            <a:ext cy="42620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2400"/>
              <a:t>Pesquisas e testes com CMS open source:</a:t>
            </a:r>
          </a:p>
          <a:p>
            <a:pPr rtl="0" lvl="0">
              <a:buNone/>
            </a:pPr>
            <a:r>
              <a:rPr lang="pt_BR" sz="2400"/>
              <a:t>     -  Adoção do Wordpress 3.0 como CMS: </a:t>
            </a:r>
          </a:p>
          <a:p>
            <a:pPr rtl="0" lvl="0">
              <a:buNone/>
            </a:pPr>
            <a:r>
              <a:rPr lang="pt_BR" sz="2400"/>
              <a:t>        - Possibilidade instalação multisites;</a:t>
            </a:r>
          </a:p>
          <a:p>
            <a:pPr rtl="0" lvl="0">
              <a:buNone/>
            </a:pPr>
            <a:r>
              <a:rPr lang="pt_BR" sz="2400"/>
              <a:t>        - Implementação criação taxonomias;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pt_BR" sz="2400"/>
              <a:t>        - Atualizações periódicas (segurança, melhorias, etc.);</a:t>
            </a:r>
          </a:p>
          <a:p>
            <a:pPr rtl="0" lvl="0">
              <a:buNone/>
            </a:pPr>
            <a:r>
              <a:rPr lang="pt_BR" sz="2400"/>
              <a:t>        - Facilidade no desenvolvimento e criação de temas;</a:t>
            </a:r>
          </a:p>
          <a:p>
            <a:pPr rtl="0" lvl="0">
              <a:buNone/>
            </a:pPr>
            <a:r>
              <a:rPr lang="pt_BR" sz="2400"/>
              <a:t>        - Curva de aprendizado pelo desenvolvedor e pelo usuário;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lvl="0">
              <a:buClr>
                <a:srgbClr val="000000"/>
              </a:buClr>
              <a:buSzPct val="30555"/>
              <a:buFont typeface="Arial"/>
              <a:buNone/>
            </a:pPr>
            <a:r>
              <a:rPr lang="pt_BR"/>
              <a:t>Estudos e soluções</a:t>
            </a:r>
          </a:p>
        </p:txBody>
      </p:sp>
      <p:sp>
        <p:nvSpPr>
          <p:cNvPr name="Shape 93" id="93"/>
          <p:cNvSpPr txBox="1"/>
          <p:nvPr>
            <p:ph type="body" idx="1"/>
          </p:nvPr>
        </p:nvSpPr>
        <p:spPr>
          <a:xfrm>
            <a:off y="1485349" x="457200"/>
            <a:ext cy="50168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pt_BR" sz="2400"/>
              <a:t>Pesquisas e testes com frameworks de CSS: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pt_BR" sz="2400"/>
              <a:t>     - Padronizar a programação CSS e nomenclaturas de classes;</a:t>
            </a:r>
          </a:p>
          <a:p>
            <a:pPr rtl="0" lvl="0">
              <a:buNone/>
            </a:pPr>
            <a:r>
              <a:rPr lang="pt_BR" sz="2400"/>
              <a:t>    - criação de temas institucionais personalizados;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_BR" sz="2400"/>
              <a:t>Projeto de capacitação em parceria com a Pró-reitoria de Gestão de Pessoas;</a:t>
            </a:r>
          </a:p>
          <a:p>
            <a:pPr rtl="0" lvl="0">
              <a:buNone/>
            </a:pPr>
            <a:r>
              <a:rPr lang="pt_BR" sz="2400"/>
              <a:t>    - Curso semi-presencial em desenvolvimento web;</a:t>
            </a:r>
          </a:p>
          <a:p>
            <a:pPr rtl="0" lvl="0">
              <a:buNone/>
            </a:pPr>
            <a:r>
              <a:rPr lang="pt_BR" sz="2400"/>
              <a:t>    - Curso semi -presencial em wordpress para usuários;</a:t>
            </a:r>
          </a:p>
          <a:p>
            <a:pPr rtl="0" lvl="0">
              <a:buNone/>
            </a:pPr>
            <a:r>
              <a:rPr lang="pt_BR" sz="2400"/>
              <a:t>Desenvolvimento de vídeo-tutoriais;Desenvolvimento e implantação dos sítios da UFPR a partir do Portal UFPR, Pró-Reitorias e Setores;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