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Lst>
  <p:notesMasterIdLst>
    <p:notesMasterId r:id="rId35"/>
  </p:notesMasterIdLst>
  <p:sldIdLst>
    <p:sldId id="256" r:id="rId2"/>
    <p:sldId id="298" r:id="rId3"/>
    <p:sldId id="305" r:id="rId4"/>
    <p:sldId id="257" r:id="rId5"/>
    <p:sldId id="299" r:id="rId6"/>
    <p:sldId id="300" r:id="rId7"/>
    <p:sldId id="301" r:id="rId8"/>
    <p:sldId id="302" r:id="rId9"/>
    <p:sldId id="258" r:id="rId10"/>
    <p:sldId id="259" r:id="rId11"/>
    <p:sldId id="260" r:id="rId12"/>
    <p:sldId id="303" r:id="rId13"/>
    <p:sldId id="304" r:id="rId14"/>
    <p:sldId id="307" r:id="rId15"/>
    <p:sldId id="308" r:id="rId16"/>
    <p:sldId id="261" r:id="rId17"/>
    <p:sldId id="306" r:id="rId18"/>
    <p:sldId id="262" r:id="rId19"/>
    <p:sldId id="309" r:id="rId20"/>
    <p:sldId id="310" r:id="rId21"/>
    <p:sldId id="311" r:id="rId22"/>
    <p:sldId id="312" r:id="rId23"/>
    <p:sldId id="313" r:id="rId24"/>
    <p:sldId id="314" r:id="rId25"/>
    <p:sldId id="315" r:id="rId26"/>
    <p:sldId id="263" r:id="rId27"/>
    <p:sldId id="316" r:id="rId28"/>
    <p:sldId id="318" r:id="rId29"/>
    <p:sldId id="319" r:id="rId30"/>
    <p:sldId id="320" r:id="rId31"/>
    <p:sldId id="322" r:id="rId32"/>
    <p:sldId id="321" r:id="rId33"/>
    <p:sldId id="297" r:id="rId34"/>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1pPr>
    <a:lvl2pPr marL="742950" indent="-28575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2pPr>
    <a:lvl3pPr marL="11430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3pPr>
    <a:lvl4pPr marL="16002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4pPr>
    <a:lvl5pPr marL="20574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5pPr>
    <a:lvl6pPr marL="2286000" algn="l" defTabSz="914400" rtl="0" eaLnBrk="1" latinLnBrk="0" hangingPunct="1">
      <a:defRPr kern="1200">
        <a:solidFill>
          <a:schemeClr val="bg1"/>
        </a:solidFill>
        <a:latin typeface="Arial" charset="0"/>
        <a:ea typeface="+mn-ea"/>
        <a:cs typeface="Arial" charset="0"/>
      </a:defRPr>
    </a:lvl6pPr>
    <a:lvl7pPr marL="2743200" algn="l" defTabSz="914400" rtl="0" eaLnBrk="1" latinLnBrk="0" hangingPunct="1">
      <a:defRPr kern="1200">
        <a:solidFill>
          <a:schemeClr val="bg1"/>
        </a:solidFill>
        <a:latin typeface="Arial" charset="0"/>
        <a:ea typeface="+mn-ea"/>
        <a:cs typeface="Arial" charset="0"/>
      </a:defRPr>
    </a:lvl7pPr>
    <a:lvl8pPr marL="3200400" algn="l" defTabSz="914400" rtl="0" eaLnBrk="1" latinLnBrk="0" hangingPunct="1">
      <a:defRPr kern="1200">
        <a:solidFill>
          <a:schemeClr val="bg1"/>
        </a:solidFill>
        <a:latin typeface="Arial" charset="0"/>
        <a:ea typeface="+mn-ea"/>
        <a:cs typeface="Arial" charset="0"/>
      </a:defRPr>
    </a:lvl8pPr>
    <a:lvl9pPr marL="3657600" algn="l" defTabSz="914400" rtl="0" eaLnBrk="1" latinLnBrk="0" hangingPunct="1">
      <a:defRPr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frank\Desktop\guest6347536325028613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Search</a:t>
            </a:r>
            <a:r>
              <a:rPr lang="en-US" baseline="0"/>
              <a:t> Engine </a:t>
            </a:r>
            <a:r>
              <a:rPr lang="en-US"/>
              <a:t>Market Share 2012 </a:t>
            </a:r>
          </a:p>
        </c:rich>
      </c:tx>
      <c:layout/>
      <c:overlay val="0"/>
    </c:title>
    <c:autoTitleDeleted val="0"/>
    <c:view3D>
      <c:rotX val="40"/>
      <c:rotY val="34"/>
      <c:rAngAx val="0"/>
      <c:perspective val="30"/>
    </c:view3D>
    <c:floor>
      <c:thickness val="0"/>
    </c:floor>
    <c:sideWall>
      <c:thickness val="0"/>
    </c:sideWall>
    <c:backWall>
      <c:thickness val="0"/>
    </c:backWall>
    <c:plotArea>
      <c:layout>
        <c:manualLayout>
          <c:layoutTarget val="inner"/>
          <c:xMode val="edge"/>
          <c:yMode val="edge"/>
          <c:x val="0"/>
          <c:y val="0.17502503231872135"/>
          <c:w val="1"/>
          <c:h val="0.82497496768127865"/>
        </c:manualLayout>
      </c:layout>
      <c:pie3DChart>
        <c:varyColors val="1"/>
        <c:ser>
          <c:idx val="0"/>
          <c:order val="0"/>
          <c:tx>
            <c:strRef>
              <c:f>'[guest634753632502861320.xlsx]Desktop Search Engine Market Sh'!$B$21</c:f>
              <c:strCache>
                <c:ptCount val="1"/>
                <c:pt idx="0">
                  <c:v>Total Market Share</c:v>
                </c:pt>
              </c:strCache>
            </c:strRef>
          </c:tx>
          <c:explosion val="25"/>
          <c:dPt>
            <c:idx val="0"/>
            <c:bubble3D val="0"/>
            <c:explosion val="0"/>
            <c:spPr>
              <a:gradFill>
                <a:gsLst>
                  <a:gs pos="0">
                    <a:srgbClr val="03D4A8"/>
                  </a:gs>
                  <a:gs pos="21000">
                    <a:srgbClr val="21D6E0">
                      <a:lumMod val="87000"/>
                      <a:lumOff val="13000"/>
                      <a:alpha val="59000"/>
                    </a:srgbClr>
                  </a:gs>
                  <a:gs pos="64000">
                    <a:srgbClr val="0087E6"/>
                  </a:gs>
                  <a:gs pos="100000">
                    <a:srgbClr val="005CBF"/>
                  </a:gs>
                </a:gsLst>
                <a:lin ang="5400000" scaled="0"/>
              </a:gradFill>
              <a:ln>
                <a:noFill/>
              </a:ln>
              <a:effectLst>
                <a:outerShdw blurRad="76200" dist="635000" dir="2700000" sx="126000" sy="126000" algn="tl" rotWithShape="0">
                  <a:schemeClr val="tx2">
                    <a:alpha val="38000"/>
                  </a:schemeClr>
                </a:outerShdw>
              </a:effectLst>
              <a:scene3d>
                <a:camera prst="orthographicFront"/>
                <a:lightRig rig="threePt" dir="t"/>
              </a:scene3d>
              <a:sp3d prstMaterial="metal"/>
            </c:spPr>
          </c:dPt>
          <c:dPt>
            <c:idx val="1"/>
            <c:bubble3D val="0"/>
            <c:spPr>
              <a:gradFill>
                <a:gsLst>
                  <a:gs pos="0">
                    <a:srgbClr val="D6B19C"/>
                  </a:gs>
                  <a:gs pos="30000">
                    <a:srgbClr val="D49E6C"/>
                  </a:gs>
                  <a:gs pos="70000">
                    <a:srgbClr val="A65528"/>
                  </a:gs>
                  <a:gs pos="100000">
                    <a:srgbClr val="663012"/>
                  </a:gs>
                </a:gsLst>
                <a:lin ang="5400000" scaled="0"/>
              </a:gradFill>
            </c:spPr>
          </c:dPt>
          <c:dPt>
            <c:idx val="2"/>
            <c:bubble3D val="0"/>
            <c:spPr>
              <a:solidFill>
                <a:schemeClr val="accent1"/>
              </a:solidFill>
            </c:spPr>
          </c:dPt>
          <c:dPt>
            <c:idx val="6"/>
            <c:bubble3D val="0"/>
            <c:spPr>
              <a:gradFill>
                <a:gsLst>
                  <a:gs pos="0">
                    <a:srgbClr val="DDEBCF"/>
                  </a:gs>
                  <a:gs pos="50000">
                    <a:srgbClr val="9CB86E"/>
                  </a:gs>
                  <a:gs pos="100000">
                    <a:srgbClr val="156B13"/>
                  </a:gs>
                </a:gsLst>
                <a:lin ang="5400000" scaled="0"/>
              </a:gradFill>
            </c:spPr>
          </c:dPt>
          <c:cat>
            <c:strRef>
              <c:f>'[guest634753632502861320.xlsx]Desktop Search Engine Market Sh'!$A$22:$A$28</c:f>
              <c:strCache>
                <c:ptCount val="7"/>
                <c:pt idx="0">
                  <c:v>Google </c:v>
                </c:pt>
                <c:pt idx="1">
                  <c:v>Bing</c:v>
                </c:pt>
                <c:pt idx="2">
                  <c:v>Yahoo </c:v>
                </c:pt>
                <c:pt idx="3">
                  <c:v>Ask  </c:v>
                </c:pt>
                <c:pt idx="4">
                  <c:v>AOL </c:v>
                </c:pt>
                <c:pt idx="5">
                  <c:v>Baidu</c:v>
                </c:pt>
                <c:pt idx="6">
                  <c:v>AltaVista </c:v>
                </c:pt>
              </c:strCache>
            </c:strRef>
          </c:cat>
          <c:val>
            <c:numRef>
              <c:f>'[guest634753632502861320.xlsx]Desktop Search Engine Market Sh'!$B$22:$B$28</c:f>
              <c:numCache>
                <c:formatCode>#,000%</c:formatCode>
                <c:ptCount val="7"/>
                <c:pt idx="0">
                  <c:v>0.94672638289870004</c:v>
                </c:pt>
                <c:pt idx="1">
                  <c:v>3.9962535805799997E-2</c:v>
                </c:pt>
                <c:pt idx="2">
                  <c:v>9.1555454458000004E-3</c:v>
                </c:pt>
                <c:pt idx="3">
                  <c:v>1.9807585529000001E-3</c:v>
                </c:pt>
                <c:pt idx="4">
                  <c:v>2.9194250490000001E-4</c:v>
                </c:pt>
                <c:pt idx="5">
                  <c:v>5.9574628199999997E-5</c:v>
                </c:pt>
                <c:pt idx="6">
                  <c:v>2.9475197299999999E-5</c:v>
                </c:pt>
              </c:numCache>
            </c:numRef>
          </c:val>
        </c:ser>
        <c:dLbls>
          <c:showLegendKey val="0"/>
          <c:showVal val="0"/>
          <c:showCatName val="0"/>
          <c:showSerName val="0"/>
          <c:showPercent val="0"/>
          <c:showBubbleSize val="0"/>
          <c:showLeaderLines val="1"/>
        </c:dLbls>
      </c:pie3DChart>
    </c:plotArea>
    <c:legend>
      <c:legendPos val="r"/>
      <c:legendEntry>
        <c:idx val="0"/>
        <c:txPr>
          <a:bodyPr/>
          <a:lstStyle/>
          <a:p>
            <a:pPr>
              <a:defRPr sz="2000"/>
            </a:pPr>
            <a:endParaRPr lang="en-US"/>
          </a:p>
        </c:txPr>
      </c:legendEntry>
      <c:layout>
        <c:manualLayout>
          <c:xMode val="edge"/>
          <c:yMode val="edge"/>
          <c:x val="0.72576120871347993"/>
          <c:y val="0.24237239001841188"/>
          <c:w val="0.26329487883781971"/>
          <c:h val="0.63853864535589766"/>
        </c:manualLayout>
      </c:layout>
      <c:overlay val="0"/>
      <c:txPr>
        <a:bodyPr/>
        <a:lstStyle/>
        <a:p>
          <a:pPr>
            <a:defRPr sz="1400"/>
          </a:pPr>
          <a:endParaRPr lang="en-US"/>
        </a:p>
      </c:txPr>
    </c:legend>
    <c:plotVisOnly val="1"/>
    <c:dispBlanksAs val="gap"/>
    <c:showDLblsOverMax val="0"/>
  </c:chart>
  <c:spPr>
    <a:scene3d>
      <a:camera prst="orthographicFront"/>
      <a:lightRig rig="threePt" dir="t"/>
    </a:scene3d>
    <a:sp3d prstMaterial="matte"/>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p:cNvSpPr>
          <p:nvPr>
            <p:ph type="sldImg"/>
          </p:nvPr>
        </p:nvSpPr>
        <p:spPr bwMode="auto">
          <a:xfrm>
            <a:off x="0" y="69532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pt-BR" noProof="0" smtClean="0"/>
          </a:p>
        </p:txBody>
      </p:sp>
    </p:spTree>
    <p:extLst>
      <p:ext uri="{BB962C8B-B14F-4D97-AF65-F5344CB8AC3E}">
        <p14:creationId xmlns:p14="http://schemas.microsoft.com/office/powerpoint/2010/main" val="190231854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7"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txBox="1">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9"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3313609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884672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3416282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7"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7"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txBox="1">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95546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1517615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txBox="1">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txBox="1">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txBox="1">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735106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2109547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2332892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txBox="1">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5"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3525886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1639840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3451480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4061885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3051486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37032640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25609546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Text Box 1"/>
          <p:cNvSpPr txBox="1">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9pPr>
          </a:lstStyle>
          <a:p>
            <a:pPr algn="r" eaLnBrk="1" hangingPunct="1">
              <a:buClrTx/>
              <a:buFontTx/>
              <a:buNone/>
            </a:pPr>
            <a:fld id="{B7CCBE0D-3E52-4E21-9D46-4CFA9EBA72B2}" type="slidenum">
              <a:rPr lang="en-CA" sz="1200">
                <a:solidFill>
                  <a:srgbClr val="000000"/>
                </a:solidFill>
                <a:latin typeface="Tahoma" charset="0"/>
              </a:rPr>
              <a:pPr algn="r" eaLnBrk="1" hangingPunct="1">
                <a:buClrTx/>
                <a:buFontTx/>
                <a:buNone/>
              </a:pPr>
              <a:t>33</a:t>
            </a:fld>
            <a:endParaRPr lang="en-CA" sz="1200">
              <a:solidFill>
                <a:srgbClr val="000000"/>
              </a:solidFill>
              <a:latin typeface="Tahoma" charset="0"/>
            </a:endParaRPr>
          </a:p>
        </p:txBody>
      </p:sp>
      <p:sp>
        <p:nvSpPr>
          <p:cNvPr id="89091"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Rectangle 3"/>
          <p:cNvSpPr txBox="1">
            <a:spLocks noGrp="1" noChangeArrowheads="1"/>
          </p:cNvSpPr>
          <p:nvPr>
            <p:ph type="body" idx="1"/>
          </p:nvPr>
        </p:nvSpPr>
        <p:spPr>
          <a:xfrm>
            <a:off x="914400" y="4343400"/>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eaLnBrk="1" hangingPunct="1">
              <a:spcBef>
                <a:spcPts val="450"/>
              </a:spcBef>
            </a:pPr>
            <a:endParaRPr lang="pt-BR"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1"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1023155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4156255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2867074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a:p>
        </p:txBody>
      </p:sp>
    </p:spTree>
    <p:extLst>
      <p:ext uri="{BB962C8B-B14F-4D97-AF65-F5344CB8AC3E}">
        <p14:creationId xmlns:p14="http://schemas.microsoft.com/office/powerpoint/2010/main" val="1557782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31640" y="2130425"/>
            <a:ext cx="7488832"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752088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7" name="Rectangle 3"/>
          <p:cNvSpPr>
            <a:spLocks noGrp="1" noChangeArrowheads="1"/>
          </p:cNvSpPr>
          <p:nvPr>
            <p:ph type="dt" idx="10"/>
          </p:nvPr>
        </p:nvSpPr>
        <p:spPr bwMode="auto">
          <a:xfrm>
            <a:off x="971600" y="6493100"/>
            <a:ext cx="1473597" cy="392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l" defTabSz="449263" rtl="0" fontAlgn="base">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pt-BR" sz="1600" kern="1200" smtClean="0">
                <a:solidFill>
                  <a:schemeClr val="tx1">
                    <a:lumMod val="85000"/>
                    <a:lumOff val="15000"/>
                  </a:schemeClr>
                </a:solidFill>
                <a:latin typeface="Arial" charset="0"/>
                <a:ea typeface="+mn-ea"/>
                <a:cs typeface="Arial" charset="0"/>
              </a:defRPr>
            </a:lvl1pPr>
          </a:lstStyle>
          <a:p>
            <a:pPr>
              <a:defRPr/>
            </a:pPr>
            <a:fld id="{C1D27DC0-C634-4BC9-89A4-A7DF5F5BD62A}" type="slidenum">
              <a:rPr lang="pt-BR" smtClean="0"/>
              <a:pPr>
                <a:defRPr/>
              </a:pPr>
              <a:t>‹nº›</a:t>
            </a:fld>
            <a:endParaRPr lang="pt-BR" dirty="0"/>
          </a:p>
        </p:txBody>
      </p:sp>
      <p:sp>
        <p:nvSpPr>
          <p:cNvPr id="8" name="Rectangle 4"/>
          <p:cNvSpPr>
            <a:spLocks noGrp="1" noChangeArrowheads="1"/>
          </p:cNvSpPr>
          <p:nvPr>
            <p:ph type="ftr" idx="11"/>
          </p:nvPr>
        </p:nvSpPr>
        <p:spPr bwMode="auto">
          <a:xfrm>
            <a:off x="3831517" y="6437580"/>
            <a:ext cx="403244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dirty="0" smtClean="0">
                <a:solidFill>
                  <a:schemeClr val="tx1">
                    <a:lumMod val="85000"/>
                    <a:lumOff val="15000"/>
                  </a:schemeClr>
                </a:solidFill>
              </a:defRPr>
            </a:lvl1pPr>
          </a:lstStyle>
          <a:p>
            <a:pPr>
              <a:defRPr/>
            </a:pPr>
            <a:r>
              <a:rPr lang="pt-BR" dirty="0" smtClean="0"/>
              <a:t>frank@depijama.com   www.depijama.com </a:t>
            </a:r>
            <a:endParaRPr lang="pt-BR" dirty="0"/>
          </a:p>
        </p:txBody>
      </p:sp>
      <p:pic>
        <p:nvPicPr>
          <p:cNvPr id="6" name="Picture 2" descr="http://www.webmonkey.com/wp-content/uploads/2010/06/wordpress.jp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16416" y="116632"/>
            <a:ext cx="684077" cy="684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679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3"/>
          <p:cNvSpPr>
            <a:spLocks noGrp="1" noChangeArrowheads="1"/>
          </p:cNvSpPr>
          <p:nvPr>
            <p:ph type="dt" idx="10"/>
          </p:nvPr>
        </p:nvSpPr>
        <p:spPr>
          <a:ln/>
        </p:spPr>
        <p:txBody>
          <a:bodyPr/>
          <a:lstStyle>
            <a:lvl1pPr>
              <a:defRPr/>
            </a:lvl1pPr>
          </a:lstStyle>
          <a:p>
            <a:pPr>
              <a:defRPr/>
            </a:pPr>
            <a:endParaRPr lang="pt-BR"/>
          </a:p>
        </p:txBody>
      </p:sp>
      <p:sp>
        <p:nvSpPr>
          <p:cNvPr id="5" name="Rectangle 4"/>
          <p:cNvSpPr>
            <a:spLocks noGrp="1" noChangeArrowheads="1"/>
          </p:cNvSpPr>
          <p:nvPr>
            <p:ph type="ftr" idx="11"/>
          </p:nvPr>
        </p:nvSpPr>
        <p:spPr>
          <a:ln/>
        </p:spPr>
        <p:txBody>
          <a:bodyPr/>
          <a:lstStyle>
            <a:lvl1pPr>
              <a:defRPr/>
            </a:lvl1pPr>
          </a:lstStyle>
          <a:p>
            <a:pPr>
              <a:defRPr/>
            </a:pPr>
            <a:endParaRPr lang="pt-BR"/>
          </a:p>
        </p:txBody>
      </p:sp>
      <p:sp>
        <p:nvSpPr>
          <p:cNvPr id="6" name="Rectangle 5"/>
          <p:cNvSpPr>
            <a:spLocks noGrp="1" noChangeArrowheads="1"/>
          </p:cNvSpPr>
          <p:nvPr>
            <p:ph type="sldNum" idx="12"/>
          </p:nvPr>
        </p:nvSpPr>
        <p:spPr>
          <a:xfrm>
            <a:off x="6553200" y="6245225"/>
            <a:ext cx="2132013" cy="474663"/>
          </a:xfrm>
          <a:prstGeom prst="rect">
            <a:avLst/>
          </a:prstGeom>
          <a:ln/>
        </p:spPr>
        <p:txBody>
          <a:bodyPr/>
          <a:lstStyle>
            <a:lvl1pPr>
              <a:defRPr/>
            </a:lvl1pPr>
          </a:lstStyle>
          <a:p>
            <a:pPr>
              <a:defRPr/>
            </a:pPr>
            <a:fld id="{BCA9DE12-37E1-40B5-B283-3282DB2DA825}" type="slidenum">
              <a:rPr lang="pt-BR"/>
              <a:pPr>
                <a:defRPr/>
              </a:pPr>
              <a:t>‹nº›</a:t>
            </a:fld>
            <a:endParaRPr lang="pt-BR" dirty="0"/>
          </a:p>
        </p:txBody>
      </p:sp>
    </p:spTree>
    <p:extLst>
      <p:ext uri="{BB962C8B-B14F-4D97-AF65-F5344CB8AC3E}">
        <p14:creationId xmlns:p14="http://schemas.microsoft.com/office/powerpoint/2010/main" val="1806562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65925" y="128588"/>
            <a:ext cx="1919288" cy="5995987"/>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1008063" y="128588"/>
            <a:ext cx="5605462" cy="5995987"/>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3"/>
          <p:cNvSpPr>
            <a:spLocks noGrp="1" noChangeArrowheads="1"/>
          </p:cNvSpPr>
          <p:nvPr>
            <p:ph type="dt" idx="10"/>
          </p:nvPr>
        </p:nvSpPr>
        <p:spPr>
          <a:ln/>
        </p:spPr>
        <p:txBody>
          <a:bodyPr/>
          <a:lstStyle>
            <a:lvl1pPr>
              <a:defRPr/>
            </a:lvl1pPr>
          </a:lstStyle>
          <a:p>
            <a:pPr>
              <a:defRPr/>
            </a:pPr>
            <a:endParaRPr lang="pt-BR"/>
          </a:p>
        </p:txBody>
      </p:sp>
      <p:sp>
        <p:nvSpPr>
          <p:cNvPr id="5" name="Rectangle 4"/>
          <p:cNvSpPr>
            <a:spLocks noGrp="1" noChangeArrowheads="1"/>
          </p:cNvSpPr>
          <p:nvPr>
            <p:ph type="ftr" idx="11"/>
          </p:nvPr>
        </p:nvSpPr>
        <p:spPr>
          <a:ln/>
        </p:spPr>
        <p:txBody>
          <a:bodyPr/>
          <a:lstStyle>
            <a:lvl1pPr>
              <a:defRPr/>
            </a:lvl1pPr>
          </a:lstStyle>
          <a:p>
            <a:pPr>
              <a:defRPr/>
            </a:pPr>
            <a:endParaRPr lang="pt-BR"/>
          </a:p>
        </p:txBody>
      </p:sp>
      <p:sp>
        <p:nvSpPr>
          <p:cNvPr id="6" name="Rectangle 5"/>
          <p:cNvSpPr>
            <a:spLocks noGrp="1" noChangeArrowheads="1"/>
          </p:cNvSpPr>
          <p:nvPr>
            <p:ph type="sldNum" idx="12"/>
          </p:nvPr>
        </p:nvSpPr>
        <p:spPr>
          <a:xfrm>
            <a:off x="6553200" y="6245225"/>
            <a:ext cx="2132013" cy="474663"/>
          </a:xfrm>
          <a:prstGeom prst="rect">
            <a:avLst/>
          </a:prstGeom>
          <a:ln/>
        </p:spPr>
        <p:txBody>
          <a:bodyPr/>
          <a:lstStyle>
            <a:lvl1pPr>
              <a:defRPr/>
            </a:lvl1pPr>
          </a:lstStyle>
          <a:p>
            <a:pPr>
              <a:defRPr/>
            </a:pPr>
            <a:fld id="{934FAF9B-590C-4449-BAD2-824630365900}" type="slidenum">
              <a:rPr lang="pt-BR"/>
              <a:pPr>
                <a:defRPr/>
              </a:pPr>
              <a:t>‹nº›</a:t>
            </a:fld>
            <a:endParaRPr lang="pt-BR" dirty="0"/>
          </a:p>
        </p:txBody>
      </p:sp>
    </p:spTree>
    <p:extLst>
      <p:ext uri="{BB962C8B-B14F-4D97-AF65-F5344CB8AC3E}">
        <p14:creationId xmlns:p14="http://schemas.microsoft.com/office/powerpoint/2010/main" val="3424464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1008063" y="128588"/>
            <a:ext cx="7677150" cy="1433512"/>
          </a:xfrm>
        </p:spPr>
        <p:txBody>
          <a:bodyPr/>
          <a:lstStyle/>
          <a:p>
            <a:r>
              <a:rPr lang="pt-BR" smtClean="0"/>
              <a:t>Clique para editar o título mestre</a:t>
            </a:r>
            <a:endParaRPr lang="pt-BR"/>
          </a:p>
        </p:txBody>
      </p:sp>
      <p:sp>
        <p:nvSpPr>
          <p:cNvPr id="3" name="Rectangle 3"/>
          <p:cNvSpPr>
            <a:spLocks noGrp="1" noChangeArrowheads="1"/>
          </p:cNvSpPr>
          <p:nvPr>
            <p:ph type="dt" idx="10"/>
          </p:nvPr>
        </p:nvSpPr>
        <p:spPr>
          <a:ln/>
        </p:spPr>
        <p:txBody>
          <a:bodyPr/>
          <a:lstStyle>
            <a:lvl1pPr>
              <a:defRPr/>
            </a:lvl1pPr>
          </a:lstStyle>
          <a:p>
            <a:pPr>
              <a:defRPr/>
            </a:pPr>
            <a:endParaRPr lang="pt-BR"/>
          </a:p>
        </p:txBody>
      </p:sp>
      <p:sp>
        <p:nvSpPr>
          <p:cNvPr id="4" name="Rectangle 4"/>
          <p:cNvSpPr>
            <a:spLocks noGrp="1" noChangeArrowheads="1"/>
          </p:cNvSpPr>
          <p:nvPr>
            <p:ph type="ftr" idx="11"/>
          </p:nvPr>
        </p:nvSpPr>
        <p:spPr>
          <a:ln/>
        </p:spPr>
        <p:txBody>
          <a:bodyPr/>
          <a:lstStyle>
            <a:lvl1pPr>
              <a:defRPr/>
            </a:lvl1pPr>
          </a:lstStyle>
          <a:p>
            <a:pPr>
              <a:defRPr/>
            </a:pPr>
            <a:endParaRPr lang="pt-BR"/>
          </a:p>
        </p:txBody>
      </p:sp>
      <p:sp>
        <p:nvSpPr>
          <p:cNvPr id="5" name="Rectangle 5"/>
          <p:cNvSpPr>
            <a:spLocks noGrp="1" noChangeArrowheads="1"/>
          </p:cNvSpPr>
          <p:nvPr>
            <p:ph type="sldNum" idx="12"/>
          </p:nvPr>
        </p:nvSpPr>
        <p:spPr>
          <a:xfrm>
            <a:off x="6553200" y="6245225"/>
            <a:ext cx="2132013" cy="474663"/>
          </a:xfrm>
          <a:prstGeom prst="rect">
            <a:avLst/>
          </a:prstGeom>
          <a:ln/>
        </p:spPr>
        <p:txBody>
          <a:bodyPr/>
          <a:lstStyle>
            <a:lvl1pPr>
              <a:defRPr/>
            </a:lvl1pPr>
          </a:lstStyle>
          <a:p>
            <a:pPr>
              <a:defRPr/>
            </a:pPr>
            <a:fld id="{7314404D-023E-4C59-996C-F8071DE85801}" type="slidenum">
              <a:rPr lang="pt-BR"/>
              <a:pPr>
                <a:defRPr/>
              </a:pPr>
              <a:t>‹nº›</a:t>
            </a:fld>
            <a:endParaRPr lang="pt-BR" dirty="0"/>
          </a:p>
        </p:txBody>
      </p:sp>
    </p:spTree>
    <p:extLst>
      <p:ext uri="{BB962C8B-B14F-4D97-AF65-F5344CB8AC3E}">
        <p14:creationId xmlns:p14="http://schemas.microsoft.com/office/powerpoint/2010/main" val="98600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3"/>
          <p:cNvSpPr>
            <a:spLocks noGrp="1" noChangeArrowheads="1"/>
          </p:cNvSpPr>
          <p:nvPr>
            <p:ph type="dt" idx="10"/>
          </p:nvPr>
        </p:nvSpPr>
        <p:spPr bwMode="auto">
          <a:xfrm>
            <a:off x="971600" y="6493100"/>
            <a:ext cx="1473597" cy="392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l" defTabSz="449263" rtl="0" fontAlgn="base">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pt-BR" sz="1600" kern="1200" smtClean="0">
                <a:solidFill>
                  <a:schemeClr val="tx1">
                    <a:lumMod val="85000"/>
                    <a:lumOff val="15000"/>
                  </a:schemeClr>
                </a:solidFill>
                <a:latin typeface="Arial" charset="0"/>
                <a:ea typeface="+mn-ea"/>
                <a:cs typeface="Arial" charset="0"/>
              </a:defRPr>
            </a:lvl1pPr>
          </a:lstStyle>
          <a:p>
            <a:pPr>
              <a:defRPr/>
            </a:pPr>
            <a:fld id="{C1D27DC0-C634-4BC9-89A4-A7DF5F5BD62A}" type="slidenum">
              <a:rPr lang="pt-BR" smtClean="0"/>
              <a:pPr>
                <a:defRPr/>
              </a:pPr>
              <a:t>‹nº›</a:t>
            </a:fld>
            <a:endParaRPr lang="pt-BR" dirty="0"/>
          </a:p>
        </p:txBody>
      </p:sp>
      <p:sp>
        <p:nvSpPr>
          <p:cNvPr id="8" name="Rectangle 4"/>
          <p:cNvSpPr>
            <a:spLocks noGrp="1" noChangeArrowheads="1"/>
          </p:cNvSpPr>
          <p:nvPr>
            <p:ph type="ftr" idx="11"/>
          </p:nvPr>
        </p:nvSpPr>
        <p:spPr bwMode="auto">
          <a:xfrm>
            <a:off x="3831517" y="6437580"/>
            <a:ext cx="403244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dirty="0" smtClean="0">
                <a:solidFill>
                  <a:schemeClr val="tx1">
                    <a:lumMod val="85000"/>
                    <a:lumOff val="15000"/>
                  </a:schemeClr>
                </a:solidFill>
              </a:defRPr>
            </a:lvl1pPr>
          </a:lstStyle>
          <a:p>
            <a:pPr>
              <a:defRPr/>
            </a:pPr>
            <a:r>
              <a:rPr lang="pt-BR" dirty="0" smtClean="0"/>
              <a:t>frank@depijama.com   www.depijama.com </a:t>
            </a:r>
            <a:endParaRPr lang="pt-BR" dirty="0"/>
          </a:p>
        </p:txBody>
      </p:sp>
    </p:spTree>
    <p:extLst>
      <p:ext uri="{BB962C8B-B14F-4D97-AF65-F5344CB8AC3E}">
        <p14:creationId xmlns:p14="http://schemas.microsoft.com/office/powerpoint/2010/main" val="1891960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 texto mestre</a:t>
            </a:r>
          </a:p>
        </p:txBody>
      </p:sp>
      <p:sp>
        <p:nvSpPr>
          <p:cNvPr id="4" name="Rectangle 3"/>
          <p:cNvSpPr>
            <a:spLocks noGrp="1" noChangeArrowheads="1"/>
          </p:cNvSpPr>
          <p:nvPr>
            <p:ph type="dt" idx="10"/>
          </p:nvPr>
        </p:nvSpPr>
        <p:spPr>
          <a:ln/>
        </p:spPr>
        <p:txBody>
          <a:bodyPr/>
          <a:lstStyle>
            <a:lvl1pPr>
              <a:defRPr/>
            </a:lvl1pPr>
          </a:lstStyle>
          <a:p>
            <a:pPr>
              <a:defRPr/>
            </a:pPr>
            <a:endParaRPr lang="pt-BR"/>
          </a:p>
        </p:txBody>
      </p:sp>
      <p:sp>
        <p:nvSpPr>
          <p:cNvPr id="5" name="Rectangle 4"/>
          <p:cNvSpPr>
            <a:spLocks noGrp="1" noChangeArrowheads="1"/>
          </p:cNvSpPr>
          <p:nvPr>
            <p:ph type="ftr" idx="11"/>
          </p:nvPr>
        </p:nvSpPr>
        <p:spPr>
          <a:ln/>
        </p:spPr>
        <p:txBody>
          <a:bodyPr/>
          <a:lstStyle>
            <a:lvl1pPr>
              <a:defRPr/>
            </a:lvl1pPr>
          </a:lstStyle>
          <a:p>
            <a:pPr>
              <a:defRPr/>
            </a:pPr>
            <a:endParaRPr lang="pt-BR"/>
          </a:p>
        </p:txBody>
      </p:sp>
      <p:sp>
        <p:nvSpPr>
          <p:cNvPr id="6" name="Rectangle 5"/>
          <p:cNvSpPr>
            <a:spLocks noGrp="1" noChangeArrowheads="1"/>
          </p:cNvSpPr>
          <p:nvPr>
            <p:ph type="sldNum" idx="12"/>
          </p:nvPr>
        </p:nvSpPr>
        <p:spPr>
          <a:xfrm>
            <a:off x="6553200" y="6245225"/>
            <a:ext cx="2132013" cy="474663"/>
          </a:xfrm>
          <a:prstGeom prst="rect">
            <a:avLst/>
          </a:prstGeom>
          <a:ln/>
        </p:spPr>
        <p:txBody>
          <a:bodyPr/>
          <a:lstStyle>
            <a:lvl1pPr>
              <a:defRPr/>
            </a:lvl1pPr>
          </a:lstStyle>
          <a:p>
            <a:pPr>
              <a:defRPr/>
            </a:pPr>
            <a:fld id="{196C8932-3FAA-46BC-932B-24896DFEDB49}" type="slidenum">
              <a:rPr lang="pt-BR"/>
              <a:pPr>
                <a:defRPr/>
              </a:pPr>
              <a:t>‹nº›</a:t>
            </a:fld>
            <a:endParaRPr lang="pt-BR" dirty="0"/>
          </a:p>
        </p:txBody>
      </p:sp>
    </p:spTree>
    <p:extLst>
      <p:ext uri="{BB962C8B-B14F-4D97-AF65-F5344CB8AC3E}">
        <p14:creationId xmlns:p14="http://schemas.microsoft.com/office/powerpoint/2010/main" val="583703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1008063" y="1600200"/>
            <a:ext cx="37623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922838" y="1600200"/>
            <a:ext cx="37623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3"/>
          <p:cNvSpPr>
            <a:spLocks noGrp="1" noChangeArrowheads="1"/>
          </p:cNvSpPr>
          <p:nvPr>
            <p:ph type="dt" idx="10"/>
          </p:nvPr>
        </p:nvSpPr>
        <p:spPr>
          <a:ln/>
        </p:spPr>
        <p:txBody>
          <a:bodyPr/>
          <a:lstStyle>
            <a:lvl1pPr>
              <a:defRPr/>
            </a:lvl1pPr>
          </a:lstStyle>
          <a:p>
            <a:pPr>
              <a:defRPr/>
            </a:pPr>
            <a:endParaRPr lang="pt-BR"/>
          </a:p>
        </p:txBody>
      </p:sp>
      <p:sp>
        <p:nvSpPr>
          <p:cNvPr id="6" name="Rectangle 4"/>
          <p:cNvSpPr>
            <a:spLocks noGrp="1" noChangeArrowheads="1"/>
          </p:cNvSpPr>
          <p:nvPr>
            <p:ph type="ftr" idx="11"/>
          </p:nvPr>
        </p:nvSpPr>
        <p:spPr>
          <a:ln/>
        </p:spPr>
        <p:txBody>
          <a:bodyPr/>
          <a:lstStyle>
            <a:lvl1pPr>
              <a:defRPr/>
            </a:lvl1pPr>
          </a:lstStyle>
          <a:p>
            <a:pPr>
              <a:defRPr/>
            </a:pPr>
            <a:endParaRPr lang="pt-BR"/>
          </a:p>
        </p:txBody>
      </p:sp>
      <p:sp>
        <p:nvSpPr>
          <p:cNvPr id="7" name="Rectangle 5"/>
          <p:cNvSpPr>
            <a:spLocks noGrp="1" noChangeArrowheads="1"/>
          </p:cNvSpPr>
          <p:nvPr>
            <p:ph type="sldNum" idx="12"/>
          </p:nvPr>
        </p:nvSpPr>
        <p:spPr>
          <a:xfrm>
            <a:off x="6553200" y="6245225"/>
            <a:ext cx="2132013" cy="474663"/>
          </a:xfrm>
          <a:prstGeom prst="rect">
            <a:avLst/>
          </a:prstGeom>
          <a:ln/>
        </p:spPr>
        <p:txBody>
          <a:bodyPr/>
          <a:lstStyle>
            <a:lvl1pPr>
              <a:defRPr/>
            </a:lvl1pPr>
          </a:lstStyle>
          <a:p>
            <a:pPr>
              <a:defRPr/>
            </a:pPr>
            <a:fld id="{4191FEF1-ED1D-4CFD-A679-6903FC126FEC}" type="slidenum">
              <a:rPr lang="pt-BR"/>
              <a:pPr>
                <a:defRPr/>
              </a:pPr>
              <a:t>‹nº›</a:t>
            </a:fld>
            <a:endParaRPr lang="pt-BR" dirty="0"/>
          </a:p>
        </p:txBody>
      </p:sp>
    </p:spTree>
    <p:extLst>
      <p:ext uri="{BB962C8B-B14F-4D97-AF65-F5344CB8AC3E}">
        <p14:creationId xmlns:p14="http://schemas.microsoft.com/office/powerpoint/2010/main" val="104149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3"/>
          <p:cNvSpPr>
            <a:spLocks noGrp="1" noChangeArrowheads="1"/>
          </p:cNvSpPr>
          <p:nvPr>
            <p:ph type="dt" idx="10"/>
          </p:nvPr>
        </p:nvSpPr>
        <p:spPr>
          <a:ln/>
        </p:spPr>
        <p:txBody>
          <a:bodyPr/>
          <a:lstStyle>
            <a:lvl1pPr>
              <a:defRPr/>
            </a:lvl1pPr>
          </a:lstStyle>
          <a:p>
            <a:pPr>
              <a:defRPr/>
            </a:pPr>
            <a:endParaRPr lang="pt-BR"/>
          </a:p>
        </p:txBody>
      </p:sp>
      <p:sp>
        <p:nvSpPr>
          <p:cNvPr id="8" name="Rectangle 4"/>
          <p:cNvSpPr>
            <a:spLocks noGrp="1" noChangeArrowheads="1"/>
          </p:cNvSpPr>
          <p:nvPr>
            <p:ph type="ftr" idx="11"/>
          </p:nvPr>
        </p:nvSpPr>
        <p:spPr>
          <a:ln/>
        </p:spPr>
        <p:txBody>
          <a:bodyPr/>
          <a:lstStyle>
            <a:lvl1pPr>
              <a:defRPr/>
            </a:lvl1pPr>
          </a:lstStyle>
          <a:p>
            <a:pPr>
              <a:defRPr/>
            </a:pPr>
            <a:endParaRPr lang="pt-BR"/>
          </a:p>
        </p:txBody>
      </p:sp>
      <p:sp>
        <p:nvSpPr>
          <p:cNvPr id="9" name="Rectangle 5"/>
          <p:cNvSpPr>
            <a:spLocks noGrp="1" noChangeArrowheads="1"/>
          </p:cNvSpPr>
          <p:nvPr>
            <p:ph type="sldNum" idx="12"/>
          </p:nvPr>
        </p:nvSpPr>
        <p:spPr>
          <a:xfrm>
            <a:off x="6553200" y="6245225"/>
            <a:ext cx="2132013" cy="474663"/>
          </a:xfrm>
          <a:prstGeom prst="rect">
            <a:avLst/>
          </a:prstGeom>
          <a:ln/>
        </p:spPr>
        <p:txBody>
          <a:bodyPr/>
          <a:lstStyle>
            <a:lvl1pPr>
              <a:defRPr/>
            </a:lvl1pPr>
          </a:lstStyle>
          <a:p>
            <a:pPr>
              <a:defRPr/>
            </a:pPr>
            <a:fld id="{0378DAA4-930E-46B2-A5C4-4F5ED9F8BBD9}" type="slidenum">
              <a:rPr lang="pt-BR"/>
              <a:pPr>
                <a:defRPr/>
              </a:pPr>
              <a:t>‹nº›</a:t>
            </a:fld>
            <a:endParaRPr lang="pt-BR" dirty="0"/>
          </a:p>
        </p:txBody>
      </p:sp>
    </p:spTree>
    <p:extLst>
      <p:ext uri="{BB962C8B-B14F-4D97-AF65-F5344CB8AC3E}">
        <p14:creationId xmlns:p14="http://schemas.microsoft.com/office/powerpoint/2010/main" val="399459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Rectangle 3"/>
          <p:cNvSpPr>
            <a:spLocks noGrp="1" noChangeArrowheads="1"/>
          </p:cNvSpPr>
          <p:nvPr>
            <p:ph type="dt" idx="10"/>
          </p:nvPr>
        </p:nvSpPr>
        <p:spPr>
          <a:ln/>
        </p:spPr>
        <p:txBody>
          <a:bodyPr/>
          <a:lstStyle>
            <a:lvl1pPr>
              <a:defRPr/>
            </a:lvl1pPr>
          </a:lstStyle>
          <a:p>
            <a:pPr>
              <a:defRPr/>
            </a:pPr>
            <a:endParaRPr lang="pt-BR"/>
          </a:p>
        </p:txBody>
      </p:sp>
      <p:sp>
        <p:nvSpPr>
          <p:cNvPr id="4" name="Rectangle 4"/>
          <p:cNvSpPr>
            <a:spLocks noGrp="1" noChangeArrowheads="1"/>
          </p:cNvSpPr>
          <p:nvPr>
            <p:ph type="ftr" idx="11"/>
          </p:nvPr>
        </p:nvSpPr>
        <p:spPr>
          <a:ln/>
        </p:spPr>
        <p:txBody>
          <a:bodyPr/>
          <a:lstStyle>
            <a:lvl1pPr>
              <a:defRPr/>
            </a:lvl1pPr>
          </a:lstStyle>
          <a:p>
            <a:pPr>
              <a:defRPr/>
            </a:pPr>
            <a:endParaRPr lang="pt-BR"/>
          </a:p>
        </p:txBody>
      </p:sp>
      <p:sp>
        <p:nvSpPr>
          <p:cNvPr id="5" name="Rectangle 5"/>
          <p:cNvSpPr>
            <a:spLocks noGrp="1" noChangeArrowheads="1"/>
          </p:cNvSpPr>
          <p:nvPr>
            <p:ph type="sldNum" idx="12"/>
          </p:nvPr>
        </p:nvSpPr>
        <p:spPr>
          <a:xfrm>
            <a:off x="6553200" y="6245225"/>
            <a:ext cx="2132013" cy="474663"/>
          </a:xfrm>
          <a:prstGeom prst="rect">
            <a:avLst/>
          </a:prstGeom>
          <a:ln/>
        </p:spPr>
        <p:txBody>
          <a:bodyPr/>
          <a:lstStyle>
            <a:lvl1pPr>
              <a:defRPr/>
            </a:lvl1pPr>
          </a:lstStyle>
          <a:p>
            <a:pPr>
              <a:defRPr/>
            </a:pPr>
            <a:fld id="{9D257CFA-0E2A-48C8-939D-0BF9395B847D}" type="slidenum">
              <a:rPr lang="pt-BR"/>
              <a:pPr>
                <a:defRPr/>
              </a:pPr>
              <a:t>‹nº›</a:t>
            </a:fld>
            <a:endParaRPr lang="pt-BR" dirty="0"/>
          </a:p>
        </p:txBody>
      </p:sp>
    </p:spTree>
    <p:extLst>
      <p:ext uri="{BB962C8B-B14F-4D97-AF65-F5344CB8AC3E}">
        <p14:creationId xmlns:p14="http://schemas.microsoft.com/office/powerpoint/2010/main" val="219975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pt-BR"/>
          </a:p>
        </p:txBody>
      </p:sp>
      <p:sp>
        <p:nvSpPr>
          <p:cNvPr id="3" name="Rectangle 4"/>
          <p:cNvSpPr>
            <a:spLocks noGrp="1" noChangeArrowheads="1"/>
          </p:cNvSpPr>
          <p:nvPr>
            <p:ph type="ftr" idx="11"/>
          </p:nvPr>
        </p:nvSpPr>
        <p:spPr>
          <a:ln/>
        </p:spPr>
        <p:txBody>
          <a:bodyPr/>
          <a:lstStyle>
            <a:lvl1pPr>
              <a:defRPr/>
            </a:lvl1pPr>
          </a:lstStyle>
          <a:p>
            <a:pPr>
              <a:defRPr/>
            </a:pPr>
            <a:endParaRPr lang="pt-BR"/>
          </a:p>
        </p:txBody>
      </p:sp>
      <p:sp>
        <p:nvSpPr>
          <p:cNvPr id="4" name="Rectangle 5"/>
          <p:cNvSpPr>
            <a:spLocks noGrp="1" noChangeArrowheads="1"/>
          </p:cNvSpPr>
          <p:nvPr>
            <p:ph type="sldNum" idx="12"/>
          </p:nvPr>
        </p:nvSpPr>
        <p:spPr>
          <a:xfrm>
            <a:off x="6553200" y="6245225"/>
            <a:ext cx="2132013" cy="474663"/>
          </a:xfrm>
          <a:prstGeom prst="rect">
            <a:avLst/>
          </a:prstGeom>
          <a:ln/>
        </p:spPr>
        <p:txBody>
          <a:bodyPr/>
          <a:lstStyle>
            <a:lvl1pPr>
              <a:defRPr/>
            </a:lvl1pPr>
          </a:lstStyle>
          <a:p>
            <a:pPr>
              <a:defRPr/>
            </a:pPr>
            <a:fld id="{147E9BC3-2A2D-4136-B0FA-561DBCC1AC27}" type="slidenum">
              <a:rPr lang="pt-BR"/>
              <a:pPr>
                <a:defRPr/>
              </a:pPr>
              <a:t>‹nº›</a:t>
            </a:fld>
            <a:endParaRPr lang="pt-BR" dirty="0"/>
          </a:p>
        </p:txBody>
      </p:sp>
    </p:spTree>
    <p:extLst>
      <p:ext uri="{BB962C8B-B14F-4D97-AF65-F5344CB8AC3E}">
        <p14:creationId xmlns:p14="http://schemas.microsoft.com/office/powerpoint/2010/main" val="351428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Rectangle 3"/>
          <p:cNvSpPr>
            <a:spLocks noGrp="1" noChangeArrowheads="1"/>
          </p:cNvSpPr>
          <p:nvPr>
            <p:ph type="dt" idx="10"/>
          </p:nvPr>
        </p:nvSpPr>
        <p:spPr>
          <a:ln/>
        </p:spPr>
        <p:txBody>
          <a:bodyPr/>
          <a:lstStyle>
            <a:lvl1pPr>
              <a:defRPr/>
            </a:lvl1pPr>
          </a:lstStyle>
          <a:p>
            <a:pPr>
              <a:defRPr/>
            </a:pPr>
            <a:endParaRPr lang="pt-BR"/>
          </a:p>
        </p:txBody>
      </p:sp>
      <p:sp>
        <p:nvSpPr>
          <p:cNvPr id="6" name="Rectangle 4"/>
          <p:cNvSpPr>
            <a:spLocks noGrp="1" noChangeArrowheads="1"/>
          </p:cNvSpPr>
          <p:nvPr>
            <p:ph type="ftr" idx="11"/>
          </p:nvPr>
        </p:nvSpPr>
        <p:spPr>
          <a:ln/>
        </p:spPr>
        <p:txBody>
          <a:bodyPr/>
          <a:lstStyle>
            <a:lvl1pPr>
              <a:defRPr/>
            </a:lvl1pPr>
          </a:lstStyle>
          <a:p>
            <a:pPr>
              <a:defRPr/>
            </a:pPr>
            <a:endParaRPr lang="pt-BR"/>
          </a:p>
        </p:txBody>
      </p:sp>
      <p:sp>
        <p:nvSpPr>
          <p:cNvPr id="7" name="Rectangle 5"/>
          <p:cNvSpPr>
            <a:spLocks noGrp="1" noChangeArrowheads="1"/>
          </p:cNvSpPr>
          <p:nvPr>
            <p:ph type="sldNum" idx="12"/>
          </p:nvPr>
        </p:nvSpPr>
        <p:spPr>
          <a:xfrm>
            <a:off x="6553200" y="6245225"/>
            <a:ext cx="2132013" cy="474663"/>
          </a:xfrm>
          <a:prstGeom prst="rect">
            <a:avLst/>
          </a:prstGeom>
          <a:ln/>
        </p:spPr>
        <p:txBody>
          <a:bodyPr/>
          <a:lstStyle>
            <a:lvl1pPr>
              <a:defRPr/>
            </a:lvl1pPr>
          </a:lstStyle>
          <a:p>
            <a:pPr>
              <a:defRPr/>
            </a:pPr>
            <a:fld id="{E610B054-0B2D-497E-BE18-1D0D88F9BE0B}" type="slidenum">
              <a:rPr lang="pt-BR"/>
              <a:pPr>
                <a:defRPr/>
              </a:pPr>
              <a:t>‹nº›</a:t>
            </a:fld>
            <a:endParaRPr lang="pt-BR" dirty="0"/>
          </a:p>
        </p:txBody>
      </p:sp>
    </p:spTree>
    <p:extLst>
      <p:ext uri="{BB962C8B-B14F-4D97-AF65-F5344CB8AC3E}">
        <p14:creationId xmlns:p14="http://schemas.microsoft.com/office/powerpoint/2010/main" val="232870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dirty="0" smtClean="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Rectangle 3"/>
          <p:cNvSpPr>
            <a:spLocks noGrp="1" noChangeArrowheads="1"/>
          </p:cNvSpPr>
          <p:nvPr>
            <p:ph type="dt" idx="10"/>
          </p:nvPr>
        </p:nvSpPr>
        <p:spPr>
          <a:ln/>
        </p:spPr>
        <p:txBody>
          <a:bodyPr/>
          <a:lstStyle>
            <a:lvl1pPr>
              <a:defRPr/>
            </a:lvl1pPr>
          </a:lstStyle>
          <a:p>
            <a:pPr>
              <a:defRPr/>
            </a:pPr>
            <a:endParaRPr lang="pt-BR"/>
          </a:p>
        </p:txBody>
      </p:sp>
      <p:sp>
        <p:nvSpPr>
          <p:cNvPr id="6" name="Rectangle 4"/>
          <p:cNvSpPr>
            <a:spLocks noGrp="1" noChangeArrowheads="1"/>
          </p:cNvSpPr>
          <p:nvPr>
            <p:ph type="ftr" idx="11"/>
          </p:nvPr>
        </p:nvSpPr>
        <p:spPr>
          <a:ln/>
        </p:spPr>
        <p:txBody>
          <a:bodyPr/>
          <a:lstStyle>
            <a:lvl1pPr>
              <a:defRPr/>
            </a:lvl1pPr>
          </a:lstStyle>
          <a:p>
            <a:pPr>
              <a:defRPr/>
            </a:pPr>
            <a:endParaRPr lang="pt-BR"/>
          </a:p>
        </p:txBody>
      </p:sp>
      <p:sp>
        <p:nvSpPr>
          <p:cNvPr id="7" name="Rectangle 5"/>
          <p:cNvSpPr>
            <a:spLocks noGrp="1" noChangeArrowheads="1"/>
          </p:cNvSpPr>
          <p:nvPr>
            <p:ph type="sldNum" idx="12"/>
          </p:nvPr>
        </p:nvSpPr>
        <p:spPr>
          <a:xfrm>
            <a:off x="6553200" y="6245225"/>
            <a:ext cx="2132013" cy="474663"/>
          </a:xfrm>
          <a:prstGeom prst="rect">
            <a:avLst/>
          </a:prstGeom>
          <a:ln/>
        </p:spPr>
        <p:txBody>
          <a:bodyPr/>
          <a:lstStyle>
            <a:lvl1pPr>
              <a:defRPr/>
            </a:lvl1pPr>
          </a:lstStyle>
          <a:p>
            <a:pPr>
              <a:defRPr/>
            </a:pPr>
            <a:fld id="{4DFB5EB0-D8B2-4F71-96F9-92E2EBFB07BE}" type="slidenum">
              <a:rPr lang="pt-BR"/>
              <a:pPr>
                <a:defRPr/>
              </a:pPr>
              <a:t>‹nº›</a:t>
            </a:fld>
            <a:endParaRPr lang="pt-BR" dirty="0"/>
          </a:p>
        </p:txBody>
      </p:sp>
    </p:spTree>
    <p:extLst>
      <p:ext uri="{BB962C8B-B14F-4D97-AF65-F5344CB8AC3E}">
        <p14:creationId xmlns:p14="http://schemas.microsoft.com/office/powerpoint/2010/main" val="3697948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pic>
        <p:nvPicPr>
          <p:cNvPr id="6" name="Picture 2" descr="http://www.webmonkey.com/wp-content/uploads/2010/06/wordpress.jpg"/>
          <p:cNvPicPr>
            <a:picLocks noChangeAspect="1" noChangeArrowheads="1"/>
          </p:cNvPicPr>
          <p:nvPr userDrawn="1"/>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16416" y="116632"/>
            <a:ext cx="684077" cy="684077"/>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1"/>
          <p:cNvSpPr>
            <a:spLocks noGrp="1" noChangeArrowheads="1"/>
          </p:cNvSpPr>
          <p:nvPr>
            <p:ph type="title"/>
          </p:nvPr>
        </p:nvSpPr>
        <p:spPr bwMode="auto">
          <a:xfrm>
            <a:off x="1008063" y="128588"/>
            <a:ext cx="7677150" cy="143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dirty="0" smtClean="0"/>
              <a:t>Clique </a:t>
            </a:r>
            <a:r>
              <a:rPr lang="en-GB" dirty="0" err="1" smtClean="0"/>
              <a:t>para</a:t>
            </a:r>
            <a:r>
              <a:rPr lang="en-GB" dirty="0" smtClean="0"/>
              <a:t> </a:t>
            </a:r>
            <a:r>
              <a:rPr lang="en-GB" dirty="0" err="1" smtClean="0"/>
              <a:t>editar</a:t>
            </a:r>
            <a:r>
              <a:rPr lang="en-GB" dirty="0" smtClean="0"/>
              <a:t> o </a:t>
            </a:r>
            <a:r>
              <a:rPr lang="en-GB" dirty="0" err="1" smtClean="0"/>
              <a:t>formato</a:t>
            </a:r>
            <a:r>
              <a:rPr lang="en-GB" dirty="0" smtClean="0"/>
              <a:t> do </a:t>
            </a:r>
            <a:r>
              <a:rPr lang="en-GB" dirty="0" err="1" smtClean="0"/>
              <a:t>texto</a:t>
            </a:r>
            <a:r>
              <a:rPr lang="en-GB" dirty="0" smtClean="0"/>
              <a:t> do </a:t>
            </a:r>
            <a:r>
              <a:rPr lang="en-GB" dirty="0" err="1" smtClean="0"/>
              <a:t>título</a:t>
            </a:r>
            <a:endParaRPr lang="en-GB" dirty="0" smtClean="0"/>
          </a:p>
        </p:txBody>
      </p:sp>
      <p:sp>
        <p:nvSpPr>
          <p:cNvPr id="1027" name="Rectangle 2"/>
          <p:cNvSpPr>
            <a:spLocks noGrp="1" noChangeArrowheads="1"/>
          </p:cNvSpPr>
          <p:nvPr>
            <p:ph type="body" idx="1"/>
          </p:nvPr>
        </p:nvSpPr>
        <p:spPr bwMode="auto">
          <a:xfrm>
            <a:off x="1008063" y="1600200"/>
            <a:ext cx="7677150" cy="4781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Clique para editar o formato do texto da estrutura de tópicos</a:t>
            </a:r>
          </a:p>
          <a:p>
            <a:pPr lvl="1"/>
            <a:r>
              <a:rPr lang="en-GB" smtClean="0"/>
              <a:t>2.º Nível da estrutura de tópicos</a:t>
            </a:r>
          </a:p>
          <a:p>
            <a:pPr lvl="2"/>
            <a:r>
              <a:rPr lang="en-GB" smtClean="0"/>
              <a:t>3.º Nível da estrutura de tópicos</a:t>
            </a:r>
          </a:p>
          <a:p>
            <a:pPr lvl="3"/>
            <a:r>
              <a:rPr lang="en-GB" smtClean="0"/>
              <a:t>4.º Nível da estrutura de tópicos</a:t>
            </a:r>
          </a:p>
          <a:p>
            <a:pPr lvl="4"/>
            <a:r>
              <a:rPr lang="en-GB" smtClean="0"/>
              <a:t>5.º Nível da estrutura de tópicos</a:t>
            </a:r>
          </a:p>
          <a:p>
            <a:pPr lvl="4"/>
            <a:r>
              <a:rPr lang="en-GB" smtClean="0"/>
              <a:t>6.º Nível da estrutura de tópicos</a:t>
            </a:r>
          </a:p>
          <a:p>
            <a:pPr lvl="4"/>
            <a:r>
              <a:rPr lang="en-GB" smtClean="0"/>
              <a:t>7.º Nível da estrutura de tópicos</a:t>
            </a:r>
          </a:p>
          <a:p>
            <a:pPr lvl="4"/>
            <a:r>
              <a:rPr lang="en-GB" smtClean="0"/>
              <a:t>8.º Nível da estrutura de tópicos</a:t>
            </a:r>
          </a:p>
          <a:p>
            <a:pPr lvl="4"/>
            <a:r>
              <a:rPr lang="en-GB" smtClean="0"/>
              <a:t>9.º Nível da estrutura de tópicos</a:t>
            </a:r>
          </a:p>
        </p:txBody>
      </p:sp>
      <p:sp>
        <p:nvSpPr>
          <p:cNvPr id="2" name="Rectangle 3"/>
          <p:cNvSpPr>
            <a:spLocks noGrp="1" noChangeArrowheads="1"/>
          </p:cNvSpPr>
          <p:nvPr>
            <p:ph type="dt"/>
          </p:nvPr>
        </p:nvSpPr>
        <p:spPr bwMode="auto">
          <a:xfrm>
            <a:off x="971600" y="6493100"/>
            <a:ext cx="1473597" cy="392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l" defTabSz="449263" rtl="0" fontAlgn="base">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pt-BR" sz="1600" kern="1200" smtClean="0">
                <a:solidFill>
                  <a:schemeClr val="tx1">
                    <a:lumMod val="85000"/>
                    <a:lumOff val="15000"/>
                  </a:schemeClr>
                </a:solidFill>
                <a:latin typeface="Arial" charset="0"/>
                <a:ea typeface="+mn-ea"/>
                <a:cs typeface="Arial" charset="0"/>
              </a:defRPr>
            </a:lvl1pPr>
          </a:lstStyle>
          <a:p>
            <a:pPr>
              <a:defRPr/>
            </a:pPr>
            <a:fld id="{C1D27DC0-C634-4BC9-89A4-A7DF5F5BD62A}" type="slidenum">
              <a:rPr lang="pt-BR" smtClean="0"/>
              <a:pPr>
                <a:defRPr/>
              </a:pPr>
              <a:t>‹nº›</a:t>
            </a:fld>
            <a:endParaRPr lang="pt-BR" dirty="0"/>
          </a:p>
        </p:txBody>
      </p:sp>
      <p:sp>
        <p:nvSpPr>
          <p:cNvPr id="1028" name="Rectangle 4"/>
          <p:cNvSpPr>
            <a:spLocks noGrp="1" noChangeArrowheads="1"/>
          </p:cNvSpPr>
          <p:nvPr>
            <p:ph type="ftr"/>
          </p:nvPr>
        </p:nvSpPr>
        <p:spPr bwMode="auto">
          <a:xfrm>
            <a:off x="3831517" y="6437580"/>
            <a:ext cx="403244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dirty="0" smtClean="0">
                <a:solidFill>
                  <a:schemeClr val="tx1">
                    <a:lumMod val="85000"/>
                    <a:lumOff val="15000"/>
                  </a:schemeClr>
                </a:solidFill>
              </a:defRPr>
            </a:lvl1pPr>
          </a:lstStyle>
          <a:p>
            <a:pPr>
              <a:defRPr/>
            </a:pPr>
            <a:r>
              <a:rPr lang="pt-BR" dirty="0" smtClean="0"/>
              <a:t>frank@depijama.com   www.depijama.com </a:t>
            </a:r>
            <a:endParaRPr lang="pt-BR"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defTabSz="449263" rtl="0" eaLnBrk="0" fontAlgn="base" hangingPunct="0">
        <a:spcBef>
          <a:spcPct val="0"/>
        </a:spcBef>
        <a:spcAft>
          <a:spcPct val="0"/>
        </a:spcAft>
        <a:buClr>
          <a:srgbClr val="000000"/>
        </a:buClr>
        <a:buSzPct val="100000"/>
        <a:buFont typeface="Times New Roman" pitchFamily="18" charset="0"/>
        <a:defRPr sz="4000" b="1">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itchFamily="18" charset="0"/>
        <a:defRPr sz="4000">
          <a:solidFill>
            <a:srgbClr val="000000"/>
          </a:solidFill>
          <a:latin typeface="Arial" charset="0"/>
          <a:cs typeface="Arial" charset="0"/>
        </a:defRPr>
      </a:lvl2pPr>
      <a:lvl3pPr algn="ctr" defTabSz="449263" rtl="0" eaLnBrk="0" fontAlgn="base" hangingPunct="0">
        <a:spcBef>
          <a:spcPct val="0"/>
        </a:spcBef>
        <a:spcAft>
          <a:spcPct val="0"/>
        </a:spcAft>
        <a:buClr>
          <a:srgbClr val="000000"/>
        </a:buClr>
        <a:buSzPct val="100000"/>
        <a:buFont typeface="Times New Roman" pitchFamily="18" charset="0"/>
        <a:defRPr sz="4000">
          <a:solidFill>
            <a:srgbClr val="000000"/>
          </a:solidFill>
          <a:latin typeface="Arial" charset="0"/>
          <a:cs typeface="Arial" charset="0"/>
        </a:defRPr>
      </a:lvl3pPr>
      <a:lvl4pPr algn="ctr" defTabSz="449263" rtl="0" eaLnBrk="0" fontAlgn="base" hangingPunct="0">
        <a:spcBef>
          <a:spcPct val="0"/>
        </a:spcBef>
        <a:spcAft>
          <a:spcPct val="0"/>
        </a:spcAft>
        <a:buClr>
          <a:srgbClr val="000000"/>
        </a:buClr>
        <a:buSzPct val="100000"/>
        <a:buFont typeface="Times New Roman" pitchFamily="18" charset="0"/>
        <a:defRPr sz="4000">
          <a:solidFill>
            <a:srgbClr val="000000"/>
          </a:solidFill>
          <a:latin typeface="Arial" charset="0"/>
          <a:cs typeface="Arial" charset="0"/>
        </a:defRPr>
      </a:lvl4pPr>
      <a:lvl5pPr algn="ctr" defTabSz="449263" rtl="0" eaLnBrk="0" fontAlgn="base" hangingPunct="0">
        <a:spcBef>
          <a:spcPct val="0"/>
        </a:spcBef>
        <a:spcAft>
          <a:spcPct val="0"/>
        </a:spcAft>
        <a:buClr>
          <a:srgbClr val="000000"/>
        </a:buClr>
        <a:buSzPct val="100000"/>
        <a:buFont typeface="Times New Roman" pitchFamily="18" charset="0"/>
        <a:defRPr sz="4000">
          <a:solidFill>
            <a:srgbClr val="000000"/>
          </a:solidFill>
          <a:latin typeface="Arial" charset="0"/>
          <a:cs typeface="Arial" charset="0"/>
        </a:defRPr>
      </a:lvl5pPr>
      <a:lvl6pPr marL="2514600" indent="-228600" algn="ctr" defTabSz="449263" rtl="0" fontAlgn="base">
        <a:spcBef>
          <a:spcPct val="0"/>
        </a:spcBef>
        <a:spcAft>
          <a:spcPct val="0"/>
        </a:spcAft>
        <a:buClr>
          <a:srgbClr val="000000"/>
        </a:buClr>
        <a:buSzPct val="100000"/>
        <a:buFont typeface="Times New Roman" pitchFamily="16" charset="0"/>
        <a:defRPr sz="4000">
          <a:solidFill>
            <a:srgbClr val="000000"/>
          </a:solidFill>
          <a:latin typeface="Arial" charset="0"/>
          <a:cs typeface="Arial" charset="0"/>
        </a:defRPr>
      </a:lvl6pPr>
      <a:lvl7pPr marL="2971800" indent="-228600" algn="ctr" defTabSz="449263" rtl="0" fontAlgn="base">
        <a:spcBef>
          <a:spcPct val="0"/>
        </a:spcBef>
        <a:spcAft>
          <a:spcPct val="0"/>
        </a:spcAft>
        <a:buClr>
          <a:srgbClr val="000000"/>
        </a:buClr>
        <a:buSzPct val="100000"/>
        <a:buFont typeface="Times New Roman" pitchFamily="16" charset="0"/>
        <a:defRPr sz="4000">
          <a:solidFill>
            <a:srgbClr val="000000"/>
          </a:solidFill>
          <a:latin typeface="Arial" charset="0"/>
          <a:cs typeface="Arial" charset="0"/>
        </a:defRPr>
      </a:lvl7pPr>
      <a:lvl8pPr marL="3429000" indent="-228600" algn="ctr" defTabSz="449263" rtl="0" fontAlgn="base">
        <a:spcBef>
          <a:spcPct val="0"/>
        </a:spcBef>
        <a:spcAft>
          <a:spcPct val="0"/>
        </a:spcAft>
        <a:buClr>
          <a:srgbClr val="000000"/>
        </a:buClr>
        <a:buSzPct val="100000"/>
        <a:buFont typeface="Times New Roman" pitchFamily="16" charset="0"/>
        <a:defRPr sz="4000">
          <a:solidFill>
            <a:srgbClr val="000000"/>
          </a:solidFill>
          <a:latin typeface="Arial" charset="0"/>
          <a:cs typeface="Arial" charset="0"/>
        </a:defRPr>
      </a:lvl8pPr>
      <a:lvl9pPr marL="3886200" indent="-228600" algn="ctr" defTabSz="449263" rtl="0" fontAlgn="base">
        <a:spcBef>
          <a:spcPct val="0"/>
        </a:spcBef>
        <a:spcAft>
          <a:spcPct val="0"/>
        </a:spcAft>
        <a:buClr>
          <a:srgbClr val="000000"/>
        </a:buClr>
        <a:buSzPct val="100000"/>
        <a:buFont typeface="Times New Roman" pitchFamily="16" charset="0"/>
        <a:defRPr sz="4000">
          <a:solidFill>
            <a:srgbClr val="000000"/>
          </a:solidFill>
          <a:latin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idx="4294967295"/>
          </p:nvPr>
        </p:nvSpPr>
        <p:spPr>
          <a:xfrm>
            <a:off x="23923" y="4509120"/>
            <a:ext cx="6227763" cy="855663"/>
          </a:xfrm>
          <a:extLst>
            <a:ext uri="{91240B29-F687-4F45-9708-019B960494DF}">
              <a14:hiddenLine xmlns:a14="http://schemas.microsoft.com/office/drawing/2010/main" w="9360">
                <a:solidFill>
                  <a:srgbClr val="808080"/>
                </a:solidFill>
                <a:round/>
                <a:headEnd/>
                <a:tailEnd/>
              </a14:hiddenLine>
            </a:ext>
          </a:extLst>
        </p:spPr>
        <p:txBody>
          <a:bodyPr/>
          <a:lstStyle/>
          <a:p>
            <a:pPr algn="l"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5000" b="1" dirty="0" smtClean="0">
                <a:solidFill>
                  <a:srgbClr val="221100"/>
                </a:solidFill>
              </a:rPr>
              <a:t>Odeio Pinguim</a:t>
            </a:r>
          </a:p>
        </p:txBody>
      </p:sp>
      <p:sp>
        <p:nvSpPr>
          <p:cNvPr id="3075" name="Rectangle 2"/>
          <p:cNvSpPr>
            <a:spLocks noGrp="1" noChangeArrowheads="1"/>
          </p:cNvSpPr>
          <p:nvPr>
            <p:ph type="subTitle" idx="4294967295"/>
          </p:nvPr>
        </p:nvSpPr>
        <p:spPr>
          <a:xfrm>
            <a:off x="0" y="5949280"/>
            <a:ext cx="6696744" cy="1295400"/>
          </a:xfrm>
          <a:extLst>
            <a:ext uri="{91240B29-F687-4F45-9708-019B960494DF}">
              <a14:hiddenLine xmlns:a14="http://schemas.microsoft.com/office/drawing/2010/main" w="9360">
                <a:solidFill>
                  <a:srgbClr val="808080"/>
                </a:solidFill>
                <a:round/>
                <a:headEnd/>
                <a:tailEnd/>
              </a14:hiddenLine>
            </a:ext>
          </a:extLst>
        </p:spPr>
        <p:txBody>
          <a:bodyPr/>
          <a:lstStyle/>
          <a:p>
            <a:pPr marL="0" indent="0" eaLnBrk="1" hangingPunct="1">
              <a:lnSpc>
                <a:spcPct val="9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UY" sz="1600" dirty="0" smtClean="0">
                <a:solidFill>
                  <a:srgbClr val="221100"/>
                </a:solidFill>
              </a:rPr>
              <a:t>Frank de Alcantara</a:t>
            </a:r>
          </a:p>
          <a:p>
            <a:pPr marL="0" indent="0" eaLnBrk="1" hangingPunct="1">
              <a:lnSpc>
                <a:spcPct val="9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UY" sz="1600" dirty="0" smtClean="0">
                <a:solidFill>
                  <a:srgbClr val="221100"/>
                </a:solidFill>
              </a:rPr>
              <a:t>www.depijama.com</a:t>
            </a:r>
          </a:p>
          <a:p>
            <a:pPr marL="0" indent="0" eaLnBrk="1" hangingPunct="1">
              <a:lnSpc>
                <a:spcPct val="9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UY" sz="1600" dirty="0" smtClean="0">
                <a:solidFill>
                  <a:srgbClr val="221100"/>
                </a:solidFill>
              </a:rPr>
              <a:t>frank@depijama.com</a:t>
            </a:r>
          </a:p>
        </p:txBody>
      </p:sp>
      <p:sp>
        <p:nvSpPr>
          <p:cNvPr id="5" name="Rectangle 1"/>
          <p:cNvSpPr>
            <a:spLocks noGrp="1" noChangeArrowheads="1"/>
          </p:cNvSpPr>
          <p:nvPr>
            <p:ph type="title" idx="4294967295"/>
          </p:nvPr>
        </p:nvSpPr>
        <p:spPr>
          <a:xfrm>
            <a:off x="684164" y="4941168"/>
            <a:ext cx="7272808" cy="855663"/>
          </a:xfrm>
          <a:extLst>
            <a:ext uri="{91240B29-F687-4F45-9708-019B960494DF}">
              <a14:hiddenLine xmlns:a14="http://schemas.microsoft.com/office/drawing/2010/main" w="9360">
                <a:solidFill>
                  <a:srgbClr val="808080"/>
                </a:solidFill>
                <a:round/>
                <a:headEnd/>
                <a:tailEnd/>
              </a14:hiddenLine>
            </a:ext>
          </a:extLst>
        </p:spPr>
        <p:txBody>
          <a:bodyPr/>
          <a:lstStyle/>
          <a:p>
            <a:pPr algn="l"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dirty="0" smtClean="0">
                <a:solidFill>
                  <a:srgbClr val="221100"/>
                </a:solidFill>
              </a:rPr>
              <a:t>Uma relação de amor e ódio com o Google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descr="http://www.rasmussen.edu/images/blogs/1325623457-examining-search-term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543300"/>
            <a:ext cx="3333750" cy="3314700"/>
          </a:xfrm>
          <a:prstGeom prst="rect">
            <a:avLst/>
          </a:prstGeom>
          <a:noFill/>
          <a:extLst>
            <a:ext uri="{909E8E84-426E-40DD-AFC4-6F175D3DCCD1}">
              <a14:hiddenFill xmlns:a14="http://schemas.microsoft.com/office/drawing/2010/main">
                <a:solidFill>
                  <a:srgbClr val="FFFFFF"/>
                </a:solidFill>
              </a14:hiddenFill>
            </a:ext>
          </a:extLst>
        </p:spPr>
      </p:pic>
      <p:sp>
        <p:nvSpPr>
          <p:cNvPr id="6146" name="Rectangle 1"/>
          <p:cNvSpPr>
            <a:spLocks noGrp="1" noChangeArrowheads="1"/>
          </p:cNvSpPr>
          <p:nvPr>
            <p:ph type="body" idx="4294967295"/>
          </p:nvPr>
        </p:nvSpPr>
        <p:spPr>
          <a:xfrm>
            <a:off x="1115616" y="1412776"/>
            <a:ext cx="7678737" cy="4951413"/>
          </a:xfrm>
          <a:extLst>
            <a:ext uri="{91240B29-F687-4F45-9708-019B960494DF}">
              <a14:hiddenLine xmlns:a14="http://schemas.microsoft.com/office/drawing/2010/main" w="9360">
                <a:solidFill>
                  <a:srgbClr val="808080"/>
                </a:solidFill>
                <a:round/>
                <a:headEnd/>
                <a:tailEnd/>
              </a14:hiddenLine>
            </a:ext>
          </a:extLst>
        </p:spPr>
        <p:txBody>
          <a:bodyPr/>
          <a:lstStyle/>
          <a:p>
            <a:pPr marL="341313" indent="-341313" eaLnBrk="1" hangingPunct="1">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pt-BR" sz="2800" dirty="0" smtClean="0"/>
              <a:t>Percorrer toda a web;</a:t>
            </a:r>
          </a:p>
          <a:p>
            <a:pPr marL="341313" indent="-341313" eaLnBrk="1" hangingPunct="1">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pt-BR" sz="2800" dirty="0" smtClean="0"/>
              <a:t>Contar cada link para cada página;</a:t>
            </a:r>
          </a:p>
          <a:p>
            <a:pPr marL="341313" indent="-341313" eaLnBrk="1" hangingPunct="1">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pt-BR" sz="2800" dirty="0" smtClean="0"/>
              <a:t>Contar cada link de cada página;</a:t>
            </a:r>
          </a:p>
          <a:p>
            <a:pPr marL="341313" indent="-341313" eaLnBrk="1" hangingPunct="1">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pt-BR" sz="2800" dirty="0" smtClean="0"/>
              <a:t>Determinar a probabilidade de visita;</a:t>
            </a:r>
          </a:p>
          <a:p>
            <a:pPr marL="341313" indent="-341313" eaLnBrk="1" hangingPunct="1">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pt-BR" sz="2800" dirty="0" smtClean="0"/>
              <a:t>Criar um índice desta relação.</a:t>
            </a:r>
          </a:p>
        </p:txBody>
      </p:sp>
      <p:sp>
        <p:nvSpPr>
          <p:cNvPr id="6147" name="Rectangle 2"/>
          <p:cNvSpPr>
            <a:spLocks noGrp="1" noChangeArrowheads="1"/>
          </p:cNvSpPr>
          <p:nvPr>
            <p:ph type="title" idx="4294967295"/>
          </p:nvPr>
        </p:nvSpPr>
        <p:spPr>
          <a:xfrm>
            <a:off x="1008063" y="130175"/>
            <a:ext cx="7678737" cy="1435100"/>
          </a:xfrm>
          <a:extLst>
            <a:ext uri="{91240B29-F687-4F45-9708-019B960494DF}">
              <a14:hiddenLine xmlns:a14="http://schemas.microsoft.com/office/drawing/2010/main" w="9360">
                <a:solidFill>
                  <a:srgbClr val="808080"/>
                </a:solidFill>
                <a:round/>
                <a:headEnd/>
                <a:tailEnd/>
              </a14:hiddenLine>
            </a:ext>
          </a:extLst>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dirty="0" err="1" smtClean="0"/>
              <a:t>PageRank</a:t>
            </a:r>
            <a:endParaRPr lang="pt-BR" dirty="0" smtClean="0"/>
          </a:p>
        </p:txBody>
      </p:sp>
      <p:sp>
        <p:nvSpPr>
          <p:cNvPr id="2" name="Retângulo 1"/>
          <p:cNvSpPr/>
          <p:nvPr/>
        </p:nvSpPr>
        <p:spPr>
          <a:xfrm>
            <a:off x="3851920" y="5373216"/>
            <a:ext cx="5149038" cy="769441"/>
          </a:xfrm>
          <a:prstGeom prst="rect">
            <a:avLst/>
          </a:prstGeom>
          <a:noFill/>
        </p:spPr>
        <p:txBody>
          <a:bodyPr wrap="none" lIns="91440" tIns="45720" rIns="91440" bIns="45720">
            <a:spAutoFit/>
          </a:bodyPr>
          <a:lstStyle/>
          <a:p>
            <a:pPr algn="ctr"/>
            <a:r>
              <a:rPr lang="pt-BR" sz="4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Simples Assim!!!</a:t>
            </a:r>
            <a:endParaRPr lang="pt-BR"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 name="CaixaDeTexto 5"/>
          <p:cNvSpPr txBox="1"/>
          <p:nvPr/>
        </p:nvSpPr>
        <p:spPr>
          <a:xfrm rot="16200000">
            <a:off x="-333031" y="5322537"/>
            <a:ext cx="2840094" cy="230832"/>
          </a:xfrm>
          <a:prstGeom prst="rect">
            <a:avLst/>
          </a:prstGeom>
          <a:noFill/>
        </p:spPr>
        <p:txBody>
          <a:bodyPr wrap="square" rtlCol="0">
            <a:spAutoFit/>
          </a:bodyPr>
          <a:lstStyle/>
          <a:p>
            <a:r>
              <a:rPr lang="pt-BR" sz="900" b="1" dirty="0" smtClean="0">
                <a:solidFill>
                  <a:schemeClr val="tx1"/>
                </a:solidFill>
              </a:rPr>
              <a:t>POMAROVSKY</a:t>
            </a:r>
            <a:endParaRPr lang="pt-BR" sz="900" b="1"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subTnLst>
                                    <p:animClr clrSpc="rgb" dir="cw">
                                      <p:cBhvr override="childStyle">
                                        <p:cTn dur="1" fill="hold" display="0" masterRel="nextClick" afterEffect="1"/>
                                        <p:tgtEl>
                                          <p:spTgt spid="2"/>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Um Pouco de Gênio</a:t>
            </a:r>
            <a:endParaRPr lang="pt-BR" dirty="0"/>
          </a:p>
        </p:txBody>
      </p:sp>
      <p:sp>
        <p:nvSpPr>
          <p:cNvPr id="17" name="CaixaDeTexto 16"/>
          <p:cNvSpPr txBox="1"/>
          <p:nvPr/>
        </p:nvSpPr>
        <p:spPr>
          <a:xfrm>
            <a:off x="5143748" y="4591237"/>
            <a:ext cx="2232248" cy="400110"/>
          </a:xfrm>
          <a:prstGeom prst="rect">
            <a:avLst/>
          </a:prstGeom>
          <a:noFill/>
        </p:spPr>
        <p:txBody>
          <a:bodyPr wrap="square" rtlCol="0">
            <a:spAutoFit/>
          </a:bodyPr>
          <a:lstStyle/>
          <a:p>
            <a:r>
              <a:rPr lang="pt-BR" sz="2000" b="1" dirty="0" smtClean="0">
                <a:solidFill>
                  <a:schemeClr val="bg1"/>
                </a:solidFill>
              </a:rPr>
              <a:t>1         2         3</a:t>
            </a:r>
            <a:endParaRPr lang="pt-BR" sz="2000" b="1" dirty="0">
              <a:solidFill>
                <a:schemeClr val="bg1"/>
              </a:solidFill>
            </a:endParaRPr>
          </a:p>
        </p:txBody>
      </p:sp>
      <p:sp>
        <p:nvSpPr>
          <p:cNvPr id="32" name="Espaço Reservado para Conteúdo 2"/>
          <p:cNvSpPr>
            <a:spLocks noGrp="1"/>
          </p:cNvSpPr>
          <p:nvPr>
            <p:ph idx="1"/>
          </p:nvPr>
        </p:nvSpPr>
        <p:spPr>
          <a:xfrm>
            <a:off x="1115616" y="1701786"/>
            <a:ext cx="8229600" cy="4349750"/>
          </a:xfrm>
        </p:spPr>
        <p:txBody>
          <a:bodyPr/>
          <a:lstStyle/>
          <a:p>
            <a:r>
              <a:rPr lang="pt-BR" dirty="0" smtClean="0"/>
              <a:t>	</a:t>
            </a:r>
            <a:r>
              <a:rPr lang="pt-BR" sz="2800" b="1" dirty="0" smtClean="0"/>
              <a:t>Considere o gráfico web com 3 páginas: 1,2 e 3. Ligados: </a:t>
            </a:r>
            <a:r>
              <a:rPr lang="pt-BR" altLang="zh-TW" sz="2800" b="1" dirty="0" smtClean="0"/>
              <a:t>1-&gt;2, 3-&gt;2, 2-&gt;1, 2-&gt;3. Defina a matriz de probabilidade de transição P considerando o valor da probabilidade de </a:t>
            </a:r>
            <a:r>
              <a:rPr lang="pt-BR" altLang="zh-TW" sz="2800" b="1" dirty="0" err="1" smtClean="0"/>
              <a:t>teletransporte</a:t>
            </a:r>
            <a:r>
              <a:rPr lang="pt-BR" altLang="zh-TW" sz="2800" b="1" dirty="0" smtClean="0"/>
              <a:t> </a:t>
            </a:r>
            <a:r>
              <a:rPr lang="pt-BR" altLang="zh-TW" sz="2800" b="1" dirty="0" smtClean="0">
                <a:cs typeface="Arial" charset="0"/>
              </a:rPr>
              <a:t>α = 0,5</a:t>
            </a:r>
            <a:endParaRPr lang="pt-BR" sz="2800" b="1" dirty="0"/>
          </a:p>
        </p:txBody>
      </p:sp>
      <p:graphicFrame>
        <p:nvGraphicFramePr>
          <p:cNvPr id="33" name="Group 91"/>
          <p:cNvGraphicFramePr>
            <a:graphicFrameLocks/>
          </p:cNvGraphicFramePr>
          <p:nvPr>
            <p:extLst>
              <p:ext uri="{D42A27DB-BD31-4B8C-83A1-F6EECF244321}">
                <p14:modId xmlns:p14="http://schemas.microsoft.com/office/powerpoint/2010/main" val="593240180"/>
              </p:ext>
            </p:extLst>
          </p:nvPr>
        </p:nvGraphicFramePr>
        <p:xfrm>
          <a:off x="5656188" y="5051919"/>
          <a:ext cx="2362200" cy="986408"/>
        </p:xfrm>
        <a:graphic>
          <a:graphicData uri="http://schemas.openxmlformats.org/drawingml/2006/table">
            <a:tbl>
              <a:tblPr>
                <a:tableStyleId>{35758FB7-9AC5-4552-8A53-C91805E547FA}</a:tableStyleId>
              </a:tblPr>
              <a:tblGrid>
                <a:gridCol w="787400"/>
                <a:gridCol w="787400"/>
                <a:gridCol w="787400"/>
              </a:tblGrid>
              <a:tr h="37680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400" b="1" u="none" strike="noStrike" cap="none" normalizeH="0" baseline="0" dirty="0" smtClean="0">
                          <a:ln>
                            <a:noFill/>
                          </a:ln>
                          <a:solidFill>
                            <a:sysClr val="windowText" lastClr="000000"/>
                          </a:solidFill>
                          <a:effectLst/>
                        </a:rPr>
                        <a:t>0</a:t>
                      </a:r>
                      <a:endParaRPr kumimoji="1" lang="en-US" altLang="zh-TW" sz="1400" b="1" i="0" u="none" strike="noStrike" cap="none" normalizeH="0" baseline="0" dirty="0" smtClean="0">
                        <a:ln>
                          <a:noFill/>
                        </a:ln>
                        <a:solidFill>
                          <a:sysClr val="windowText" lastClr="000000"/>
                        </a:solidFill>
                        <a:effectLst/>
                        <a:latin typeface="Arial" charset="0"/>
                        <a:ea typeface="新細明體" pitchFamily="18" charset="-12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400" b="1" u="none" strike="noStrike" cap="none" normalizeH="0" baseline="0" smtClean="0">
                          <a:ln>
                            <a:noFill/>
                          </a:ln>
                          <a:solidFill>
                            <a:sysClr val="windowText" lastClr="000000"/>
                          </a:solidFill>
                          <a:effectLst/>
                        </a:rPr>
                        <a:t>1</a:t>
                      </a:r>
                      <a:endParaRPr kumimoji="1" lang="en-US" altLang="zh-TW" sz="1400" b="1" i="0" u="none" strike="noStrike" cap="none" normalizeH="0" baseline="0" smtClean="0">
                        <a:ln>
                          <a:noFill/>
                        </a:ln>
                        <a:solidFill>
                          <a:sysClr val="windowText" lastClr="000000"/>
                        </a:solidFill>
                        <a:effectLst/>
                        <a:latin typeface="Arial" charset="0"/>
                        <a:ea typeface="新細明體" pitchFamily="18" charset="-12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400" b="1" u="none" strike="noStrike" cap="none" normalizeH="0" baseline="0" dirty="0" smtClean="0">
                          <a:ln>
                            <a:noFill/>
                          </a:ln>
                          <a:solidFill>
                            <a:sysClr val="windowText" lastClr="000000"/>
                          </a:solidFill>
                          <a:effectLst/>
                        </a:rPr>
                        <a:t>0</a:t>
                      </a:r>
                      <a:endParaRPr kumimoji="1" lang="en-US" altLang="zh-TW" sz="1400" b="1" i="0" u="none" strike="noStrike" cap="none" normalizeH="0" baseline="0" dirty="0" smtClean="0">
                        <a:ln>
                          <a:noFill/>
                        </a:ln>
                        <a:solidFill>
                          <a:sysClr val="windowText" lastClr="000000"/>
                        </a:solidFill>
                        <a:effectLst/>
                        <a:latin typeface="Arial" charset="0"/>
                        <a:ea typeface="新細明體" pitchFamily="18" charset="-120"/>
                      </a:endParaRPr>
                    </a:p>
                  </a:txBody>
                  <a:tcPr horzOverflow="overflow"/>
                </a:tc>
              </a:tr>
              <a:tr h="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400" b="1" u="none" strike="noStrike" cap="none" normalizeH="0" baseline="0" smtClean="0">
                          <a:ln>
                            <a:noFill/>
                          </a:ln>
                          <a:solidFill>
                            <a:sysClr val="windowText" lastClr="000000"/>
                          </a:solidFill>
                          <a:effectLst/>
                        </a:rPr>
                        <a:t>1</a:t>
                      </a:r>
                      <a:endParaRPr kumimoji="1" lang="en-US" altLang="zh-TW" sz="1400" b="1" i="0" u="none" strike="noStrike" cap="none" normalizeH="0" baseline="0" smtClean="0">
                        <a:ln>
                          <a:noFill/>
                        </a:ln>
                        <a:solidFill>
                          <a:sysClr val="windowText" lastClr="000000"/>
                        </a:solidFill>
                        <a:effectLst/>
                        <a:latin typeface="Arial" charset="0"/>
                        <a:ea typeface="新細明體" pitchFamily="18" charset="-12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400" b="1" u="none" strike="noStrike" cap="none" normalizeH="0" baseline="0" smtClean="0">
                          <a:ln>
                            <a:noFill/>
                          </a:ln>
                          <a:solidFill>
                            <a:sysClr val="windowText" lastClr="000000"/>
                          </a:solidFill>
                          <a:effectLst/>
                        </a:rPr>
                        <a:t>0</a:t>
                      </a:r>
                      <a:endParaRPr kumimoji="1" lang="en-US" altLang="zh-TW" sz="1400" b="1" i="0" u="none" strike="noStrike" cap="none" normalizeH="0" baseline="0" smtClean="0">
                        <a:ln>
                          <a:noFill/>
                        </a:ln>
                        <a:solidFill>
                          <a:sysClr val="windowText" lastClr="000000"/>
                        </a:solidFill>
                        <a:effectLst/>
                        <a:latin typeface="Arial" charset="0"/>
                        <a:ea typeface="新細明體" pitchFamily="18" charset="-12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400" b="1" u="none" strike="noStrike" cap="none" normalizeH="0" baseline="0" smtClean="0">
                          <a:ln>
                            <a:noFill/>
                          </a:ln>
                          <a:solidFill>
                            <a:sysClr val="windowText" lastClr="000000"/>
                          </a:solidFill>
                          <a:effectLst/>
                        </a:rPr>
                        <a:t>1</a:t>
                      </a:r>
                      <a:endParaRPr kumimoji="1" lang="en-US" altLang="zh-TW" sz="1400" b="1" i="0" u="none" strike="noStrike" cap="none" normalizeH="0" baseline="0" smtClean="0">
                        <a:ln>
                          <a:noFill/>
                        </a:ln>
                        <a:solidFill>
                          <a:sysClr val="windowText" lastClr="000000"/>
                        </a:solidFill>
                        <a:effectLst/>
                        <a:latin typeface="Arial" charset="0"/>
                        <a:ea typeface="新細明體" pitchFamily="18" charset="-120"/>
                      </a:endParaRPr>
                    </a:p>
                  </a:txBody>
                  <a:tcPr horzOverflow="overflow"/>
                </a:tc>
              </a:tr>
              <a:tr h="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400" b="1" u="none" strike="noStrike" cap="none" normalizeH="0" baseline="0" smtClean="0">
                          <a:ln>
                            <a:noFill/>
                          </a:ln>
                          <a:solidFill>
                            <a:sysClr val="windowText" lastClr="000000"/>
                          </a:solidFill>
                          <a:effectLst/>
                        </a:rPr>
                        <a:t>0</a:t>
                      </a:r>
                      <a:endParaRPr kumimoji="1" lang="en-US" altLang="zh-TW" sz="1400" b="1" i="0" u="none" strike="noStrike" cap="none" normalizeH="0" baseline="0" smtClean="0">
                        <a:ln>
                          <a:noFill/>
                        </a:ln>
                        <a:solidFill>
                          <a:sysClr val="windowText" lastClr="000000"/>
                        </a:solidFill>
                        <a:effectLst/>
                        <a:latin typeface="Arial" charset="0"/>
                        <a:ea typeface="新細明體" pitchFamily="18" charset="-12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400" b="1" u="none" strike="noStrike" cap="none" normalizeH="0" baseline="0" smtClean="0">
                          <a:ln>
                            <a:noFill/>
                          </a:ln>
                          <a:solidFill>
                            <a:sysClr val="windowText" lastClr="000000"/>
                          </a:solidFill>
                          <a:effectLst/>
                        </a:rPr>
                        <a:t>1</a:t>
                      </a:r>
                      <a:endParaRPr kumimoji="1" lang="en-US" altLang="zh-TW" sz="1400" b="1" i="0" u="none" strike="noStrike" cap="none" normalizeH="0" baseline="0" smtClean="0">
                        <a:ln>
                          <a:noFill/>
                        </a:ln>
                        <a:solidFill>
                          <a:sysClr val="windowText" lastClr="000000"/>
                        </a:solidFill>
                        <a:effectLst/>
                        <a:latin typeface="Arial" charset="0"/>
                        <a:ea typeface="新細明體" pitchFamily="18" charset="-12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400" b="1" u="none" strike="noStrike" cap="none" normalizeH="0" baseline="0" dirty="0" smtClean="0">
                          <a:ln>
                            <a:noFill/>
                          </a:ln>
                          <a:solidFill>
                            <a:sysClr val="windowText" lastClr="000000"/>
                          </a:solidFill>
                          <a:effectLst/>
                        </a:rPr>
                        <a:t>0</a:t>
                      </a:r>
                      <a:endParaRPr kumimoji="1" lang="en-US" altLang="zh-TW" sz="1400" b="1" i="0" u="none" strike="noStrike" cap="none" normalizeH="0" baseline="0" dirty="0" smtClean="0">
                        <a:ln>
                          <a:noFill/>
                        </a:ln>
                        <a:solidFill>
                          <a:sysClr val="windowText" lastClr="000000"/>
                        </a:solidFill>
                        <a:effectLst/>
                        <a:latin typeface="Arial" charset="0"/>
                        <a:ea typeface="新細明體" pitchFamily="18" charset="-120"/>
                      </a:endParaRPr>
                    </a:p>
                  </a:txBody>
                  <a:tcPr horzOverflow="overflow"/>
                </a:tc>
              </a:tr>
            </a:tbl>
          </a:graphicData>
        </a:graphic>
      </p:graphicFrame>
      <p:grpSp>
        <p:nvGrpSpPr>
          <p:cNvPr id="35" name="Group 31"/>
          <p:cNvGrpSpPr>
            <a:grpSpLocks/>
          </p:cNvGrpSpPr>
          <p:nvPr/>
        </p:nvGrpSpPr>
        <p:grpSpPr bwMode="auto">
          <a:xfrm>
            <a:off x="2271812" y="4594719"/>
            <a:ext cx="2057400" cy="1828800"/>
            <a:chOff x="528" y="2256"/>
            <a:chExt cx="1296" cy="1152"/>
          </a:xfrm>
          <a:noFill/>
        </p:grpSpPr>
        <p:sp>
          <p:nvSpPr>
            <p:cNvPr id="36" name="Oval 24"/>
            <p:cNvSpPr>
              <a:spLocks noChangeArrowheads="1"/>
            </p:cNvSpPr>
            <p:nvPr/>
          </p:nvSpPr>
          <p:spPr bwMode="auto">
            <a:xfrm>
              <a:off x="528" y="2592"/>
              <a:ext cx="480" cy="38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solidFill>
                    <a:schemeClr val="tx1">
                      <a:lumMod val="85000"/>
                      <a:lumOff val="15000"/>
                    </a:schemeClr>
                  </a:solidFill>
                </a:rPr>
                <a:t>1</a:t>
              </a:r>
            </a:p>
          </p:txBody>
        </p:sp>
        <p:sp>
          <p:nvSpPr>
            <p:cNvPr id="37" name="Oval 25"/>
            <p:cNvSpPr>
              <a:spLocks noChangeArrowheads="1"/>
            </p:cNvSpPr>
            <p:nvPr/>
          </p:nvSpPr>
          <p:spPr bwMode="auto">
            <a:xfrm>
              <a:off x="1344" y="2256"/>
              <a:ext cx="480" cy="38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solidFill>
                    <a:schemeClr val="tx1">
                      <a:lumMod val="85000"/>
                      <a:lumOff val="15000"/>
                    </a:schemeClr>
                  </a:solidFill>
                </a:rPr>
                <a:t>2</a:t>
              </a:r>
            </a:p>
          </p:txBody>
        </p:sp>
        <p:sp>
          <p:nvSpPr>
            <p:cNvPr id="38" name="Oval 26"/>
            <p:cNvSpPr>
              <a:spLocks noChangeArrowheads="1"/>
            </p:cNvSpPr>
            <p:nvPr/>
          </p:nvSpPr>
          <p:spPr bwMode="auto">
            <a:xfrm>
              <a:off x="1296" y="3024"/>
              <a:ext cx="480" cy="38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solidFill>
                    <a:schemeClr val="tx1">
                      <a:lumMod val="85000"/>
                      <a:lumOff val="15000"/>
                    </a:schemeClr>
                  </a:solidFill>
                </a:rPr>
                <a:t>3</a:t>
              </a:r>
            </a:p>
          </p:txBody>
        </p:sp>
        <p:sp>
          <p:nvSpPr>
            <p:cNvPr id="39" name="Line 27"/>
            <p:cNvSpPr>
              <a:spLocks noChangeShapeType="1"/>
            </p:cNvSpPr>
            <p:nvPr/>
          </p:nvSpPr>
          <p:spPr bwMode="auto">
            <a:xfrm flipV="1">
              <a:off x="934" y="2448"/>
              <a:ext cx="410" cy="19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solidFill>
                  <a:schemeClr val="tx1">
                    <a:lumMod val="85000"/>
                    <a:lumOff val="15000"/>
                  </a:schemeClr>
                </a:solidFill>
              </a:endParaRPr>
            </a:p>
          </p:txBody>
        </p:sp>
        <p:sp>
          <p:nvSpPr>
            <p:cNvPr id="40" name="Line 28"/>
            <p:cNvSpPr>
              <a:spLocks noChangeShapeType="1"/>
            </p:cNvSpPr>
            <p:nvPr/>
          </p:nvSpPr>
          <p:spPr bwMode="auto">
            <a:xfrm flipH="1">
              <a:off x="1008" y="2592"/>
              <a:ext cx="384" cy="14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solidFill>
                  <a:schemeClr val="tx1">
                    <a:lumMod val="85000"/>
                    <a:lumOff val="15000"/>
                  </a:schemeClr>
                </a:solidFill>
              </a:endParaRPr>
            </a:p>
          </p:txBody>
        </p:sp>
        <p:sp>
          <p:nvSpPr>
            <p:cNvPr id="41" name="Line 29"/>
            <p:cNvSpPr>
              <a:spLocks noChangeShapeType="1"/>
            </p:cNvSpPr>
            <p:nvPr/>
          </p:nvSpPr>
          <p:spPr bwMode="auto">
            <a:xfrm>
              <a:off x="1488" y="2640"/>
              <a:ext cx="0" cy="38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solidFill>
                  <a:schemeClr val="tx1">
                    <a:lumMod val="85000"/>
                    <a:lumOff val="15000"/>
                  </a:schemeClr>
                </a:solidFill>
              </a:endParaRPr>
            </a:p>
          </p:txBody>
        </p:sp>
        <p:sp>
          <p:nvSpPr>
            <p:cNvPr id="42" name="Line 30"/>
            <p:cNvSpPr>
              <a:spLocks noChangeShapeType="1"/>
            </p:cNvSpPr>
            <p:nvPr/>
          </p:nvSpPr>
          <p:spPr bwMode="auto">
            <a:xfrm flipV="1">
              <a:off x="1632" y="2640"/>
              <a:ext cx="0" cy="38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solidFill>
                  <a:schemeClr val="tx1">
                    <a:lumMod val="85000"/>
                    <a:lumOff val="15000"/>
                  </a:schemeClr>
                </a:solidFill>
              </a:endParaRPr>
            </a:p>
          </p:txBody>
        </p:sp>
      </p:grpSp>
      <p:sp>
        <p:nvSpPr>
          <p:cNvPr id="43" name="CaixaDeTexto 42"/>
          <p:cNvSpPr txBox="1"/>
          <p:nvPr/>
        </p:nvSpPr>
        <p:spPr>
          <a:xfrm>
            <a:off x="5867896" y="4728009"/>
            <a:ext cx="2232248" cy="400110"/>
          </a:xfrm>
          <a:prstGeom prst="rect">
            <a:avLst/>
          </a:prstGeom>
          <a:noFill/>
        </p:spPr>
        <p:txBody>
          <a:bodyPr wrap="square" rtlCol="0">
            <a:spAutoFit/>
          </a:bodyPr>
          <a:lstStyle/>
          <a:p>
            <a:r>
              <a:rPr lang="pt-BR" sz="2000" b="1" dirty="0" smtClean="0">
                <a:solidFill>
                  <a:schemeClr val="tx1">
                    <a:lumMod val="85000"/>
                    <a:lumOff val="15000"/>
                  </a:schemeClr>
                </a:solidFill>
              </a:rPr>
              <a:t>1         2         3</a:t>
            </a:r>
            <a:endParaRPr lang="pt-BR" sz="2000" b="1" dirty="0">
              <a:solidFill>
                <a:schemeClr val="tx1">
                  <a:lumMod val="85000"/>
                  <a:lumOff val="15000"/>
                </a:schemeClr>
              </a:solidFill>
            </a:endParaRPr>
          </a:p>
        </p:txBody>
      </p:sp>
      <p:sp>
        <p:nvSpPr>
          <p:cNvPr id="44" name="CaixaDeTexto 43"/>
          <p:cNvSpPr txBox="1"/>
          <p:nvPr/>
        </p:nvSpPr>
        <p:spPr>
          <a:xfrm>
            <a:off x="5293444" y="5055431"/>
            <a:ext cx="508372" cy="1015663"/>
          </a:xfrm>
          <a:prstGeom prst="rect">
            <a:avLst/>
          </a:prstGeom>
          <a:noFill/>
        </p:spPr>
        <p:txBody>
          <a:bodyPr wrap="square" rtlCol="0">
            <a:spAutoFit/>
          </a:bodyPr>
          <a:lstStyle/>
          <a:p>
            <a:r>
              <a:rPr lang="pt-BR" sz="2000" b="1" dirty="0" smtClean="0">
                <a:solidFill>
                  <a:schemeClr val="tx1">
                    <a:lumMod val="85000"/>
                    <a:lumOff val="15000"/>
                  </a:schemeClr>
                </a:solidFill>
              </a:rPr>
              <a:t>1         2         3</a:t>
            </a:r>
            <a:endParaRPr lang="pt-BR" sz="2000" b="1" dirty="0">
              <a:solidFill>
                <a:schemeClr val="tx1">
                  <a:lumMod val="85000"/>
                  <a:lumOff val="15000"/>
                </a:schemeClr>
              </a:solidFill>
            </a:endParaRPr>
          </a:p>
        </p:txBody>
      </p:sp>
      <p:sp>
        <p:nvSpPr>
          <p:cNvPr id="18" name="CaixaDeTexto 17"/>
          <p:cNvSpPr txBox="1"/>
          <p:nvPr/>
        </p:nvSpPr>
        <p:spPr>
          <a:xfrm rot="16200000">
            <a:off x="-137119" y="5545832"/>
            <a:ext cx="2448272" cy="230832"/>
          </a:xfrm>
          <a:prstGeom prst="rect">
            <a:avLst/>
          </a:prstGeom>
          <a:noFill/>
        </p:spPr>
        <p:txBody>
          <a:bodyPr wrap="square" rtlCol="0">
            <a:spAutoFit/>
          </a:bodyPr>
          <a:lstStyle/>
          <a:p>
            <a:r>
              <a:rPr lang="pt-BR" sz="900" b="1" dirty="0" smtClean="0">
                <a:solidFill>
                  <a:schemeClr val="tx1"/>
                </a:solidFill>
              </a:rPr>
              <a:t>WTOMYLK</a:t>
            </a:r>
            <a:endParaRPr lang="pt-BR" sz="900" b="1" dirty="0">
              <a:solidFill>
                <a:schemeClr val="tx1"/>
              </a:solidFill>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Um Pouco de Gênio</a:t>
            </a:r>
            <a:endParaRPr lang="pt-BR" dirty="0"/>
          </a:p>
        </p:txBody>
      </p:sp>
      <mc:AlternateContent xmlns:mc="http://schemas.openxmlformats.org/markup-compatibility/2006" xmlns:a14="http://schemas.microsoft.com/office/drawing/2010/main">
        <mc:Choice Requires="a14">
          <p:sp>
            <p:nvSpPr>
              <p:cNvPr id="18" name="Espaço Reservado para Conteúdo 2"/>
              <p:cNvSpPr>
                <a:spLocks noGrp="1"/>
              </p:cNvSpPr>
              <p:nvPr>
                <p:ph idx="1"/>
              </p:nvPr>
            </p:nvSpPr>
            <p:spPr>
              <a:xfrm>
                <a:off x="1297460" y="1575486"/>
                <a:ext cx="7739036" cy="4709120"/>
              </a:xfrm>
            </p:spPr>
            <p:txBody>
              <a:bodyPr/>
              <a:lstStyle/>
              <a:p>
                <a:r>
                  <a:rPr lang="pt-BR" dirty="0" smtClean="0"/>
                  <a:t>	</a:t>
                </a:r>
                <a:r>
                  <a:rPr lang="pt-BR" sz="2400" b="1" dirty="0" smtClean="0"/>
                  <a:t>Para calcular o PageRank usamos o Teorema da existência e unicidade de uma Cadeia de </a:t>
                </a:r>
                <a:r>
                  <a:rPr lang="pt-BR" sz="2400" b="1" dirty="0" err="1" smtClean="0"/>
                  <a:t>Markov</a:t>
                </a:r>
                <a:r>
                  <a:rPr lang="pt-BR" sz="2400" b="1" dirty="0" smtClean="0"/>
                  <a:t> que garante a existência e unicidade de um vetor </a:t>
                </a:r>
                <a14:m>
                  <m:oMath xmlns:m="http://schemas.openxmlformats.org/officeDocument/2006/math">
                    <m:r>
                      <a:rPr lang="el-GR" sz="2400" b="1" i="1" smtClean="0">
                        <a:latin typeface="Cambria Math"/>
                      </a:rPr>
                      <m:t>𝝅</m:t>
                    </m:r>
                    <m:r>
                      <a:rPr lang="pt-BR" sz="2400" b="1" i="1" smtClean="0">
                        <a:latin typeface="Cambria Math"/>
                      </a:rPr>
                      <m:t>=[</m:t>
                    </m:r>
                    <m:sSub>
                      <m:sSubPr>
                        <m:ctrlPr>
                          <a:rPr lang="el-GR" sz="2400" b="1" i="1" smtClean="0">
                            <a:latin typeface="Cambria Math"/>
                          </a:rPr>
                        </m:ctrlPr>
                      </m:sSubPr>
                      <m:e>
                        <m:r>
                          <a:rPr lang="el-GR" sz="2400" b="1" i="1" smtClean="0">
                            <a:latin typeface="Cambria Math"/>
                          </a:rPr>
                          <m:t>𝝅</m:t>
                        </m:r>
                      </m:e>
                      <m:sub>
                        <m:r>
                          <a:rPr lang="pt-BR" sz="2400" b="1" i="1" smtClean="0">
                            <a:latin typeface="Cambria Math"/>
                          </a:rPr>
                          <m:t>𝟎</m:t>
                        </m:r>
                        <m:r>
                          <a:rPr lang="pt-BR" sz="2400" b="1" i="1" smtClean="0">
                            <a:latin typeface="Cambria Math"/>
                          </a:rPr>
                          <m:t>, …, </m:t>
                        </m:r>
                      </m:sub>
                    </m:sSub>
                    <m:sSub>
                      <m:sSubPr>
                        <m:ctrlPr>
                          <a:rPr lang="el-GR" sz="2400" b="1" i="1" smtClean="0">
                            <a:latin typeface="Cambria Math"/>
                          </a:rPr>
                        </m:ctrlPr>
                      </m:sSubPr>
                      <m:e>
                        <m:r>
                          <a:rPr lang="el-GR" sz="2400" b="1" i="1" smtClean="0">
                            <a:latin typeface="Cambria Math"/>
                          </a:rPr>
                          <m:t>𝝅</m:t>
                        </m:r>
                      </m:e>
                      <m:sub>
                        <m:r>
                          <a:rPr lang="pt-BR" sz="2400" b="1" i="1" smtClean="0">
                            <a:latin typeface="Cambria Math"/>
                          </a:rPr>
                          <m:t>𝒏</m:t>
                        </m:r>
                        <m:r>
                          <a:rPr lang="pt-BR" sz="2400" b="1" i="1" smtClean="0">
                            <a:latin typeface="Cambria Math"/>
                          </a:rPr>
                          <m:t> </m:t>
                        </m:r>
                      </m:sub>
                    </m:sSub>
                    <m:r>
                      <a:rPr lang="pt-BR" sz="2400" b="1" i="1" smtClean="0">
                        <a:latin typeface="Cambria Math"/>
                      </a:rPr>
                      <m:t>]</m:t>
                    </m:r>
                  </m:oMath>
                </a14:m>
                <a:r>
                  <a:rPr lang="pt-BR" sz="2400" b="1" dirty="0" smtClean="0"/>
                  <a:t> de tal forma que:</a:t>
                </a:r>
              </a:p>
              <a:p>
                <a:endParaRPr lang="pt-BR" sz="2400" b="1" dirty="0" smtClean="0"/>
              </a:p>
              <a:p>
                <a:pPr marL="0" indent="0">
                  <a:buNone/>
                </a:pPr>
                <a14:m>
                  <m:oMathPara xmlns:m="http://schemas.openxmlformats.org/officeDocument/2006/math">
                    <m:oMathParaPr>
                      <m:jc m:val="centerGroup"/>
                    </m:oMathParaPr>
                    <m:oMath xmlns:m="http://schemas.openxmlformats.org/officeDocument/2006/math">
                      <m:nary>
                        <m:naryPr>
                          <m:chr m:val="∑"/>
                          <m:ctrlPr>
                            <a:rPr lang="pt-BR" i="1" smtClean="0">
                              <a:latin typeface="Cambria Math"/>
                            </a:rPr>
                          </m:ctrlPr>
                        </m:naryPr>
                        <m:sub>
                          <m:r>
                            <m:rPr>
                              <m:brk m:alnAt="23"/>
                            </m:rPr>
                            <a:rPr lang="pt-BR" b="0" i="1" smtClean="0">
                              <a:latin typeface="Cambria Math"/>
                            </a:rPr>
                            <m:t>𝑗</m:t>
                          </m:r>
                          <m:r>
                            <a:rPr lang="pt-BR" b="0" i="1" smtClean="0">
                              <a:latin typeface="Cambria Math"/>
                            </a:rPr>
                            <m:t>=0</m:t>
                          </m:r>
                        </m:sub>
                        <m:sup>
                          <m:r>
                            <a:rPr lang="pt-BR" b="0" i="1" smtClean="0">
                              <a:latin typeface="Cambria Math"/>
                            </a:rPr>
                            <m:t>𝑛</m:t>
                          </m:r>
                        </m:sup>
                        <m:e>
                          <m:sSub>
                            <m:sSubPr>
                              <m:ctrlPr>
                                <a:rPr lang="pt-BR" i="1" smtClean="0">
                                  <a:latin typeface="Cambria Math"/>
                                </a:rPr>
                              </m:ctrlPr>
                            </m:sSubPr>
                            <m:e>
                              <m:r>
                                <a:rPr lang="el-GR" i="1" smtClean="0">
                                  <a:latin typeface="Cambria Math"/>
                                </a:rPr>
                                <m:t>𝜋</m:t>
                              </m:r>
                            </m:e>
                            <m:sub>
                              <m:r>
                                <a:rPr lang="pt-BR" b="0" i="1" smtClean="0">
                                  <a:latin typeface="Cambria Math"/>
                                </a:rPr>
                                <m:t>𝑛</m:t>
                              </m:r>
                            </m:sub>
                          </m:sSub>
                          <m:r>
                            <a:rPr lang="pt-BR" b="0" i="1" smtClean="0">
                              <a:latin typeface="Cambria Math"/>
                            </a:rPr>
                            <m:t>=1   </m:t>
                          </m:r>
                          <m:r>
                            <a:rPr lang="pt-BR" b="0" i="1" smtClean="0">
                              <a:latin typeface="Cambria Math"/>
                            </a:rPr>
                            <m:t>𝑒</m:t>
                          </m:r>
                          <m:r>
                            <a:rPr lang="pt-BR" b="0" i="1" smtClean="0">
                              <a:latin typeface="Cambria Math"/>
                            </a:rPr>
                            <m:t>    </m:t>
                          </m:r>
                          <m:r>
                            <a:rPr lang="el-GR" i="1" smtClean="0">
                              <a:latin typeface="Cambria Math"/>
                            </a:rPr>
                            <m:t>𝜋</m:t>
                          </m:r>
                          <m:r>
                            <a:rPr lang="pt-BR" b="0" i="1" smtClean="0">
                              <a:latin typeface="Cambria Math"/>
                            </a:rPr>
                            <m:t>𝑃</m:t>
                          </m:r>
                          <m:r>
                            <a:rPr lang="pt-BR" b="0" i="1" smtClean="0">
                              <a:latin typeface="Cambria Math"/>
                            </a:rPr>
                            <m:t>=</m:t>
                          </m:r>
                          <m:r>
                            <a:rPr lang="el-GR" i="1" smtClean="0">
                              <a:latin typeface="Cambria Math"/>
                            </a:rPr>
                            <m:t>𝜋</m:t>
                          </m:r>
                        </m:e>
                      </m:nary>
                    </m:oMath>
                  </m:oMathPara>
                </a14:m>
                <a:endParaRPr lang="pt-BR" dirty="0"/>
              </a:p>
              <a:p>
                <a:endParaRPr lang="pt-BR" dirty="0"/>
              </a:p>
            </p:txBody>
          </p:sp>
        </mc:Choice>
        <mc:Fallback xmlns="">
          <p:sp>
            <p:nvSpPr>
              <p:cNvPr id="18" name="Espaço Reservado para Conteúdo 2"/>
              <p:cNvSpPr>
                <a:spLocks noGrp="1" noRot="1" noChangeAspect="1" noMove="1" noResize="1" noEditPoints="1" noAdjustHandles="1" noChangeArrowheads="1" noChangeShapeType="1" noTextEdit="1"/>
              </p:cNvSpPr>
              <p:nvPr>
                <p:ph idx="1"/>
              </p:nvPr>
            </p:nvSpPr>
            <p:spPr>
              <a:xfrm>
                <a:off x="1297460" y="1575486"/>
                <a:ext cx="7739036" cy="4709120"/>
              </a:xfrm>
              <a:blipFill rotWithShape="1">
                <a:blip r:embed="rId3"/>
                <a:stretch>
                  <a:fillRect r="-946"/>
                </a:stretch>
              </a:blipFill>
            </p:spPr>
            <p:txBody>
              <a:bodyPr/>
              <a:lstStyle/>
              <a:p>
                <a:r>
                  <a:rPr lang="pt-BR">
                    <a:noFill/>
                  </a:rPr>
                  <a:t> </a:t>
                </a:r>
              </a:p>
            </p:txBody>
          </p:sp>
        </mc:Fallback>
      </mc:AlternateContent>
      <p:sp>
        <p:nvSpPr>
          <p:cNvPr id="5" name="CaixaDeTexto 4"/>
          <p:cNvSpPr txBox="1"/>
          <p:nvPr/>
        </p:nvSpPr>
        <p:spPr>
          <a:xfrm rot="16200000">
            <a:off x="-126972" y="5518448"/>
            <a:ext cx="2448272" cy="230832"/>
          </a:xfrm>
          <a:prstGeom prst="rect">
            <a:avLst/>
          </a:prstGeom>
          <a:noFill/>
        </p:spPr>
        <p:txBody>
          <a:bodyPr wrap="square" rtlCol="0">
            <a:spAutoFit/>
          </a:bodyPr>
          <a:lstStyle/>
          <a:p>
            <a:r>
              <a:rPr lang="pt-BR" sz="900" b="1" dirty="0" smtClean="0">
                <a:solidFill>
                  <a:schemeClr val="tx1"/>
                </a:solidFill>
              </a:rPr>
              <a:t>WTOMYLK</a:t>
            </a:r>
            <a:endParaRPr lang="pt-BR" sz="900" b="1" dirty="0">
              <a:solidFill>
                <a:schemeClr val="tx1"/>
              </a:solidFill>
            </a:endParaRPr>
          </a:p>
        </p:txBody>
      </p:sp>
    </p:spTree>
    <p:extLst>
      <p:ext uri="{BB962C8B-B14F-4D97-AF65-F5344CB8AC3E}">
        <p14:creationId xmlns:p14="http://schemas.microsoft.com/office/powerpoint/2010/main" val="42023187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Um Pouco de Gênio</a:t>
            </a:r>
            <a:endParaRPr lang="pt-BR" dirty="0"/>
          </a:p>
        </p:txBody>
      </p:sp>
      <p:sp>
        <p:nvSpPr>
          <p:cNvPr id="6" name="Espaço Reservado para Conteúdo 2"/>
          <p:cNvSpPr txBox="1">
            <a:spLocks/>
          </p:cNvSpPr>
          <p:nvPr/>
        </p:nvSpPr>
        <p:spPr bwMode="auto">
          <a:xfrm>
            <a:off x="1259632" y="1700808"/>
            <a:ext cx="8229600"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42900" indent="-342900" algn="l" defTabSz="449263" rtl="0" eaLnBrk="0" fontAlgn="base" hangingPunct="0">
              <a:spcBef>
                <a:spcPts val="8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9pPr>
          </a:lstStyle>
          <a:p>
            <a:r>
              <a:rPr lang="pt-BR" sz="2400" b="1" dirty="0" smtClean="0"/>
              <a:t>	No artigo original, o </a:t>
            </a:r>
            <a:r>
              <a:rPr lang="pt-BR" sz="2400" b="1" dirty="0" err="1" smtClean="0"/>
              <a:t>PageRank</a:t>
            </a:r>
            <a:r>
              <a:rPr lang="pt-BR" sz="2400" b="1" dirty="0" smtClean="0"/>
              <a:t> convergiu para um valor “tolerável” com 52 iterações;</a:t>
            </a:r>
          </a:p>
          <a:p>
            <a:endParaRPr lang="pt-BR" dirty="0"/>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870" y="2757052"/>
            <a:ext cx="4138036" cy="2979386"/>
          </a:xfrm>
          <a:prstGeom prst="rect">
            <a:avLst/>
          </a:prstGeom>
        </p:spPr>
      </p:pic>
      <p:sp>
        <p:nvSpPr>
          <p:cNvPr id="8" name="CaixaDeTexto 7"/>
          <p:cNvSpPr txBox="1"/>
          <p:nvPr/>
        </p:nvSpPr>
        <p:spPr>
          <a:xfrm>
            <a:off x="1896053" y="5824240"/>
            <a:ext cx="5081840" cy="423193"/>
          </a:xfrm>
          <a:prstGeom prst="rect">
            <a:avLst/>
          </a:prstGeom>
          <a:noFill/>
        </p:spPr>
        <p:txBody>
          <a:bodyPr wrap="none" rtlCol="0">
            <a:spAutoFit/>
          </a:bodyPr>
          <a:lstStyle/>
          <a:p>
            <a:pPr marL="0" lvl="1" indent="0"/>
            <a:r>
              <a:rPr lang="pt-BR" sz="1050" b="1" dirty="0" smtClean="0">
                <a:solidFill>
                  <a:schemeClr val="tx1">
                    <a:lumMod val="85000"/>
                    <a:lumOff val="15000"/>
                  </a:schemeClr>
                </a:solidFill>
              </a:rPr>
              <a:t>Fonte: </a:t>
            </a:r>
            <a:r>
              <a:rPr lang="pt-BR" altLang="zh-TW" sz="1100" b="1" dirty="0" smtClean="0">
                <a:solidFill>
                  <a:schemeClr val="tx1">
                    <a:lumMod val="85000"/>
                    <a:lumOff val="15000"/>
                  </a:schemeClr>
                </a:solidFill>
              </a:rPr>
              <a:t>“The </a:t>
            </a:r>
            <a:r>
              <a:rPr lang="pt-BR" altLang="zh-TW" sz="1100" b="1" dirty="0" err="1" smtClean="0">
                <a:solidFill>
                  <a:schemeClr val="tx1">
                    <a:lumMod val="85000"/>
                    <a:lumOff val="15000"/>
                  </a:schemeClr>
                </a:solidFill>
              </a:rPr>
              <a:t>Anatomy</a:t>
            </a:r>
            <a:r>
              <a:rPr lang="pt-BR" altLang="zh-TW" sz="1100" b="1" dirty="0" smtClean="0">
                <a:solidFill>
                  <a:schemeClr val="tx1">
                    <a:lumMod val="85000"/>
                    <a:lumOff val="15000"/>
                  </a:schemeClr>
                </a:solidFill>
              </a:rPr>
              <a:t> </a:t>
            </a:r>
            <a:r>
              <a:rPr lang="pt-BR" altLang="zh-TW" sz="1100" b="1" dirty="0" err="1" smtClean="0">
                <a:solidFill>
                  <a:schemeClr val="tx1">
                    <a:lumMod val="85000"/>
                    <a:lumOff val="15000"/>
                  </a:schemeClr>
                </a:solidFill>
              </a:rPr>
              <a:t>of</a:t>
            </a:r>
            <a:r>
              <a:rPr lang="pt-BR" altLang="zh-TW" sz="1100" b="1" dirty="0" smtClean="0">
                <a:solidFill>
                  <a:schemeClr val="tx1">
                    <a:lumMod val="85000"/>
                    <a:lumOff val="15000"/>
                  </a:schemeClr>
                </a:solidFill>
              </a:rPr>
              <a:t> a </a:t>
            </a:r>
            <a:r>
              <a:rPr lang="pt-BR" altLang="zh-TW" sz="1100" b="1" dirty="0" err="1" smtClean="0">
                <a:solidFill>
                  <a:schemeClr val="tx1">
                    <a:lumMod val="85000"/>
                    <a:lumOff val="15000"/>
                  </a:schemeClr>
                </a:solidFill>
              </a:rPr>
              <a:t>Large-Scale</a:t>
            </a:r>
            <a:r>
              <a:rPr lang="pt-BR" altLang="zh-TW" sz="1100" b="1" dirty="0" smtClean="0">
                <a:solidFill>
                  <a:schemeClr val="tx1">
                    <a:lumMod val="85000"/>
                    <a:lumOff val="15000"/>
                  </a:schemeClr>
                </a:solidFill>
              </a:rPr>
              <a:t> </a:t>
            </a:r>
            <a:r>
              <a:rPr lang="pt-BR" altLang="zh-TW" sz="1100" b="1" dirty="0" err="1" smtClean="0">
                <a:solidFill>
                  <a:schemeClr val="tx1">
                    <a:lumMod val="85000"/>
                    <a:lumOff val="15000"/>
                  </a:schemeClr>
                </a:solidFill>
              </a:rPr>
              <a:t>Hypertextual</a:t>
            </a:r>
            <a:r>
              <a:rPr lang="pt-BR" altLang="zh-TW" sz="1100" b="1" dirty="0" smtClean="0">
                <a:solidFill>
                  <a:schemeClr val="tx1">
                    <a:lumMod val="85000"/>
                    <a:lumOff val="15000"/>
                  </a:schemeClr>
                </a:solidFill>
              </a:rPr>
              <a:t> Web </a:t>
            </a:r>
            <a:r>
              <a:rPr lang="pt-BR" altLang="zh-TW" sz="1100" b="1" dirty="0" err="1" smtClean="0">
                <a:solidFill>
                  <a:schemeClr val="tx1">
                    <a:lumMod val="85000"/>
                    <a:lumOff val="15000"/>
                  </a:schemeClr>
                </a:solidFill>
              </a:rPr>
              <a:t>Search</a:t>
            </a:r>
            <a:r>
              <a:rPr lang="pt-BR" altLang="zh-TW" sz="1100" b="1" dirty="0" smtClean="0">
                <a:solidFill>
                  <a:schemeClr val="tx1">
                    <a:lumMod val="85000"/>
                    <a:lumOff val="15000"/>
                  </a:schemeClr>
                </a:solidFill>
              </a:rPr>
              <a:t> </a:t>
            </a:r>
            <a:r>
              <a:rPr lang="pt-BR" altLang="zh-TW" sz="1100" b="1" dirty="0" err="1" smtClean="0">
                <a:solidFill>
                  <a:schemeClr val="tx1">
                    <a:lumMod val="85000"/>
                    <a:lumOff val="15000"/>
                  </a:schemeClr>
                </a:solidFill>
              </a:rPr>
              <a:t>Engine</a:t>
            </a:r>
            <a:r>
              <a:rPr lang="pt-BR" altLang="zh-TW" sz="1100" b="1" dirty="0" smtClean="0">
                <a:solidFill>
                  <a:schemeClr val="tx1">
                    <a:lumMod val="85000"/>
                    <a:lumOff val="15000"/>
                  </a:schemeClr>
                </a:solidFill>
              </a:rPr>
              <a:t>”.</a:t>
            </a:r>
          </a:p>
          <a:p>
            <a:endParaRPr lang="pt-BR" sz="1050" b="1" dirty="0">
              <a:solidFill>
                <a:schemeClr val="tx1">
                  <a:lumMod val="85000"/>
                  <a:lumOff val="15000"/>
                </a:schemeClr>
              </a:solidFill>
            </a:endParaRPr>
          </a:p>
        </p:txBody>
      </p:sp>
      <p:sp>
        <p:nvSpPr>
          <p:cNvPr id="9" name="CaixaDeTexto 8"/>
          <p:cNvSpPr txBox="1"/>
          <p:nvPr/>
        </p:nvSpPr>
        <p:spPr>
          <a:xfrm rot="16200000">
            <a:off x="-333031" y="5322537"/>
            <a:ext cx="2840094" cy="230832"/>
          </a:xfrm>
          <a:prstGeom prst="rect">
            <a:avLst/>
          </a:prstGeom>
          <a:noFill/>
        </p:spPr>
        <p:txBody>
          <a:bodyPr wrap="square" rtlCol="0">
            <a:spAutoFit/>
          </a:bodyPr>
          <a:lstStyle/>
          <a:p>
            <a:r>
              <a:rPr lang="pt-BR" sz="900" b="1" dirty="0" smtClean="0">
                <a:solidFill>
                  <a:schemeClr val="tx1"/>
                </a:solidFill>
              </a:rPr>
              <a:t>POMAROVSKY</a:t>
            </a:r>
            <a:endParaRPr lang="pt-BR" sz="900" b="1" dirty="0">
              <a:solidFill>
                <a:schemeClr val="tx1"/>
              </a:solidFill>
            </a:endParaRPr>
          </a:p>
        </p:txBody>
      </p:sp>
    </p:spTree>
    <p:extLst>
      <p:ext uri="{BB962C8B-B14F-4D97-AF65-F5344CB8AC3E}">
        <p14:creationId xmlns:p14="http://schemas.microsoft.com/office/powerpoint/2010/main" val="3010284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Um Pouco de Mágica</a:t>
            </a:r>
            <a:endParaRPr lang="pt-BR" dirty="0"/>
          </a:p>
        </p:txBody>
      </p:sp>
      <p:sp>
        <p:nvSpPr>
          <p:cNvPr id="6" name="Espaço Reservado para Conteúdo 2"/>
          <p:cNvSpPr txBox="1">
            <a:spLocks/>
          </p:cNvSpPr>
          <p:nvPr/>
        </p:nvSpPr>
        <p:spPr bwMode="auto">
          <a:xfrm>
            <a:off x="1259632" y="1700808"/>
            <a:ext cx="7381860"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42900" indent="-342900" algn="l" defTabSz="449263" rtl="0" eaLnBrk="0" fontAlgn="base" hangingPunct="0">
              <a:spcBef>
                <a:spcPts val="8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9pPr>
          </a:lstStyle>
          <a:p>
            <a:r>
              <a:rPr lang="pt-BR" sz="2400" b="1" dirty="0" smtClean="0"/>
              <a:t>	No algoritmo de </a:t>
            </a:r>
            <a:r>
              <a:rPr lang="pt-BR" sz="2400" b="1" dirty="0" err="1" smtClean="0"/>
              <a:t>rank</a:t>
            </a:r>
            <a:r>
              <a:rPr lang="pt-BR" sz="2400" b="1" dirty="0" smtClean="0"/>
              <a:t> existe um valor de multiplicação, um </a:t>
            </a:r>
            <a:r>
              <a:rPr lang="pt-BR" sz="2400" b="1" i="1" dirty="0" smtClean="0"/>
              <a:t>n</a:t>
            </a:r>
            <a:r>
              <a:rPr lang="pt-BR" sz="2400" b="1" dirty="0" smtClean="0"/>
              <a:t>, chamado de </a:t>
            </a:r>
            <a:r>
              <a:rPr lang="pt-BR" sz="2400" b="1" dirty="0" err="1" smtClean="0"/>
              <a:t>rank</a:t>
            </a:r>
            <a:r>
              <a:rPr lang="pt-BR" sz="2400" b="1" dirty="0" smtClean="0"/>
              <a:t> </a:t>
            </a:r>
            <a:r>
              <a:rPr lang="pt-BR" sz="2400" b="1" dirty="0" err="1" smtClean="0"/>
              <a:t>factor</a:t>
            </a:r>
            <a:r>
              <a:rPr lang="pt-BR" sz="2400" b="1" dirty="0" smtClean="0"/>
              <a:t> ou fator de </a:t>
            </a:r>
            <a:r>
              <a:rPr lang="pt-BR" sz="2400" b="1" dirty="0" err="1" smtClean="0"/>
              <a:t>ranqueamento</a:t>
            </a:r>
            <a:r>
              <a:rPr lang="pt-BR" sz="2400" b="1" dirty="0" smtClean="0"/>
              <a:t>;</a:t>
            </a:r>
          </a:p>
          <a:p>
            <a:r>
              <a:rPr lang="pt-BR" sz="2400" b="1" dirty="0"/>
              <a:t>	</a:t>
            </a:r>
            <a:r>
              <a:rPr lang="pt-BR" sz="2400" b="1" dirty="0" smtClean="0"/>
              <a:t>A forma de determinar este valor, o que é considerado no cálculo, muda frequentemente;</a:t>
            </a:r>
          </a:p>
          <a:p>
            <a:r>
              <a:rPr lang="pt-BR" sz="2400" b="1" dirty="0"/>
              <a:t>	</a:t>
            </a:r>
            <a:r>
              <a:rPr lang="pt-BR" sz="2400" b="1" dirty="0" smtClean="0"/>
              <a:t>Este cálculo é secreto;</a:t>
            </a:r>
          </a:p>
          <a:p>
            <a:r>
              <a:rPr lang="pt-BR" sz="2400" b="1" dirty="0"/>
              <a:t>	</a:t>
            </a:r>
            <a:r>
              <a:rPr lang="pt-BR" sz="2400" b="1" dirty="0" smtClean="0"/>
              <a:t>Mas, é importante ter em mente que ele muda.</a:t>
            </a:r>
          </a:p>
          <a:p>
            <a:endParaRPr lang="pt-BR" sz="2400" b="1" dirty="0" smtClean="0"/>
          </a:p>
          <a:p>
            <a:endParaRPr lang="pt-BR" dirty="0"/>
          </a:p>
        </p:txBody>
      </p:sp>
      <p:sp>
        <p:nvSpPr>
          <p:cNvPr id="7" name="CaixaDeTexto 6"/>
          <p:cNvSpPr txBox="1"/>
          <p:nvPr/>
        </p:nvSpPr>
        <p:spPr>
          <a:xfrm rot="16200000">
            <a:off x="-137119" y="5545832"/>
            <a:ext cx="2448272" cy="230832"/>
          </a:xfrm>
          <a:prstGeom prst="rect">
            <a:avLst/>
          </a:prstGeom>
          <a:noFill/>
        </p:spPr>
        <p:txBody>
          <a:bodyPr wrap="square" rtlCol="0">
            <a:spAutoFit/>
          </a:bodyPr>
          <a:lstStyle/>
          <a:p>
            <a:r>
              <a:rPr lang="pt-BR" sz="900" b="1" dirty="0" smtClean="0">
                <a:solidFill>
                  <a:schemeClr val="tx1"/>
                </a:solidFill>
              </a:rPr>
              <a:t>WTOMYLK</a:t>
            </a:r>
            <a:endParaRPr lang="pt-BR" sz="900" b="1" dirty="0">
              <a:solidFill>
                <a:schemeClr val="tx1"/>
              </a:solidFill>
            </a:endParaRPr>
          </a:p>
        </p:txBody>
      </p:sp>
    </p:spTree>
    <p:extLst>
      <p:ext uri="{BB962C8B-B14F-4D97-AF65-F5344CB8AC3E}">
        <p14:creationId xmlns:p14="http://schemas.microsoft.com/office/powerpoint/2010/main" val="3810425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Um Pouco de Mágica</a:t>
            </a:r>
            <a:endParaRPr lang="pt-BR" dirty="0"/>
          </a:p>
        </p:txBody>
      </p:sp>
      <p:sp>
        <p:nvSpPr>
          <p:cNvPr id="6" name="Espaço Reservado para Conteúdo 2"/>
          <p:cNvSpPr txBox="1">
            <a:spLocks/>
          </p:cNvSpPr>
          <p:nvPr/>
        </p:nvSpPr>
        <p:spPr bwMode="auto">
          <a:xfrm>
            <a:off x="1259632" y="1484784"/>
            <a:ext cx="7381860"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42900" indent="-342900" algn="l" defTabSz="449263" rtl="0" eaLnBrk="0" fontAlgn="base" hangingPunct="0">
              <a:spcBef>
                <a:spcPts val="8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9pPr>
          </a:lstStyle>
          <a:p>
            <a:pPr eaLnBrk="1" hangingPunct="1">
              <a:lnSpc>
                <a:spcPct val="110000"/>
              </a:lnSpc>
              <a:defRPr/>
            </a:pPr>
            <a:r>
              <a:rPr lang="pt-BR" sz="1800" b="1" dirty="0" smtClean="0"/>
              <a:t>	</a:t>
            </a:r>
            <a:r>
              <a:rPr lang="en-GB" sz="2000" b="1" dirty="0">
                <a:cs typeface="Arial" charset="0"/>
              </a:rPr>
              <a:t>“Google, Bing Have White Lists Of Sites Not To Be Impacted By </a:t>
            </a:r>
            <a:r>
              <a:rPr lang="en-GB" sz="2000" b="1" dirty="0" err="1">
                <a:cs typeface="Arial" charset="0"/>
              </a:rPr>
              <a:t>Algo</a:t>
            </a:r>
            <a:r>
              <a:rPr lang="en-GB" sz="2000" b="1" dirty="0">
                <a:cs typeface="Arial" charset="0"/>
              </a:rPr>
              <a:t> Changes”</a:t>
            </a:r>
          </a:p>
          <a:p>
            <a:pPr lvl="1" eaLnBrk="1" hangingPunct="1">
              <a:lnSpc>
                <a:spcPct val="110000"/>
              </a:lnSpc>
              <a:defRPr/>
            </a:pPr>
            <a:r>
              <a:rPr lang="en-GB" sz="1400" b="1" dirty="0">
                <a:cs typeface="Arial" charset="0"/>
              </a:rPr>
              <a:t>http://blog.searchenginewatch.com/110310-175043 </a:t>
            </a:r>
            <a:endParaRPr lang="en-GB" sz="1400" b="1" dirty="0" smtClean="0">
              <a:cs typeface="Arial" charset="0"/>
            </a:endParaRPr>
          </a:p>
          <a:p>
            <a:pPr lvl="1" eaLnBrk="1" hangingPunct="1">
              <a:lnSpc>
                <a:spcPct val="110000"/>
              </a:lnSpc>
              <a:defRPr/>
            </a:pPr>
            <a:endParaRPr lang="en-GB" sz="1400" b="1" dirty="0">
              <a:cs typeface="Arial" charset="0"/>
            </a:endParaRPr>
          </a:p>
          <a:p>
            <a:pPr eaLnBrk="1" hangingPunct="1">
              <a:lnSpc>
                <a:spcPct val="110000"/>
              </a:lnSpc>
              <a:defRPr/>
            </a:pPr>
            <a:r>
              <a:rPr lang="en-GB" sz="2000" b="1" dirty="0" smtClean="0">
                <a:cs typeface="Arial" charset="0"/>
              </a:rPr>
              <a:t>	Schmidt</a:t>
            </a:r>
            <a:r>
              <a:rPr lang="en-GB" sz="2000" b="1" dirty="0">
                <a:cs typeface="Arial" charset="0"/>
              </a:rPr>
              <a:t>: Listing Google’s 200 Ranking Factors Would </a:t>
            </a:r>
            <a:br>
              <a:rPr lang="en-GB" sz="2000" b="1" dirty="0">
                <a:cs typeface="Arial" charset="0"/>
              </a:rPr>
            </a:br>
            <a:r>
              <a:rPr lang="en-GB" sz="2000" b="1" dirty="0">
                <a:cs typeface="Arial" charset="0"/>
              </a:rPr>
              <a:t>Reveal Business Secrets</a:t>
            </a:r>
          </a:p>
          <a:p>
            <a:pPr lvl="1" eaLnBrk="1" hangingPunct="1">
              <a:defRPr/>
            </a:pPr>
            <a:r>
              <a:rPr lang="en-GB" sz="1400" b="1" dirty="0">
                <a:cs typeface="Arial" charset="0"/>
              </a:rPr>
              <a:t>http://searchengineland.com/schmidt-listing-googles-200-ranking-factors-would-reveal-business-secrets-51065 </a:t>
            </a:r>
            <a:endParaRPr lang="en-GB" sz="1400" b="1" dirty="0" smtClean="0">
              <a:cs typeface="Arial" charset="0"/>
            </a:endParaRPr>
          </a:p>
          <a:p>
            <a:pPr lvl="1" eaLnBrk="1" hangingPunct="1">
              <a:defRPr/>
            </a:pPr>
            <a:endParaRPr lang="en-GB" sz="1400" b="1" dirty="0">
              <a:cs typeface="Arial" charset="0"/>
            </a:endParaRPr>
          </a:p>
          <a:p>
            <a:pPr eaLnBrk="1" hangingPunct="1">
              <a:defRPr/>
            </a:pPr>
            <a:r>
              <a:rPr lang="en-GB" sz="2000" b="1" dirty="0" smtClean="0">
                <a:cs typeface="Arial" charset="0"/>
              </a:rPr>
              <a:t>	“</a:t>
            </a:r>
            <a:r>
              <a:rPr lang="en-GB" sz="2000" b="1" dirty="0">
                <a:cs typeface="Arial" charset="0"/>
              </a:rPr>
              <a:t>Dear Bing, We Have 10,000 Ranking Signals To Your 1,000. Love, Google” </a:t>
            </a:r>
          </a:p>
          <a:p>
            <a:pPr lvl="1" eaLnBrk="1" hangingPunct="1">
              <a:defRPr/>
            </a:pPr>
            <a:r>
              <a:rPr lang="en-GB" sz="1400" b="1" dirty="0">
                <a:cs typeface="Arial" charset="0"/>
              </a:rPr>
              <a:t>http://</a:t>
            </a:r>
            <a:r>
              <a:rPr lang="en-GB" sz="1400" b="1" dirty="0" smtClean="0">
                <a:cs typeface="Arial" charset="0"/>
              </a:rPr>
              <a:t>searchengineland.com/bing-10000-ranking-signals-google-55473 </a:t>
            </a:r>
            <a:endParaRPr lang="en-GB" sz="1400" b="1" dirty="0">
              <a:cs typeface="Arial" charset="0"/>
            </a:endParaRPr>
          </a:p>
        </p:txBody>
      </p:sp>
      <p:sp>
        <p:nvSpPr>
          <p:cNvPr id="5" name="Retângulo 4"/>
          <p:cNvSpPr/>
          <p:nvPr/>
        </p:nvSpPr>
        <p:spPr>
          <a:xfrm>
            <a:off x="3504127" y="5877272"/>
            <a:ext cx="3260829" cy="769441"/>
          </a:xfrm>
          <a:prstGeom prst="rect">
            <a:avLst/>
          </a:prstGeom>
          <a:noFill/>
        </p:spPr>
        <p:txBody>
          <a:bodyPr wrap="none" lIns="91440" tIns="45720" rIns="91440" bIns="45720">
            <a:spAutoFit/>
          </a:bodyPr>
          <a:lstStyle/>
          <a:p>
            <a:pPr algn="ctr"/>
            <a:r>
              <a:rPr lang="pt-BR" sz="4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1.000.000!!!</a:t>
            </a:r>
            <a:endParaRPr lang="pt-BR"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CaixaDeTexto 7"/>
          <p:cNvSpPr txBox="1"/>
          <p:nvPr/>
        </p:nvSpPr>
        <p:spPr>
          <a:xfrm rot="16200000">
            <a:off x="-137119" y="5545832"/>
            <a:ext cx="2448272" cy="230832"/>
          </a:xfrm>
          <a:prstGeom prst="rect">
            <a:avLst/>
          </a:prstGeom>
          <a:noFill/>
        </p:spPr>
        <p:txBody>
          <a:bodyPr wrap="square" rtlCol="0">
            <a:spAutoFit/>
          </a:bodyPr>
          <a:lstStyle/>
          <a:p>
            <a:r>
              <a:rPr lang="pt-BR" sz="900" b="1" dirty="0" smtClean="0">
                <a:solidFill>
                  <a:schemeClr val="tx1"/>
                </a:solidFill>
              </a:rPr>
              <a:t>WTOMYLK</a:t>
            </a:r>
            <a:endParaRPr lang="pt-BR" sz="900" b="1" dirty="0">
              <a:solidFill>
                <a:schemeClr val="tx1"/>
              </a:solidFill>
            </a:endParaRPr>
          </a:p>
        </p:txBody>
      </p:sp>
    </p:spTree>
    <p:extLst>
      <p:ext uri="{BB962C8B-B14F-4D97-AF65-F5344CB8AC3E}">
        <p14:creationId xmlns:p14="http://schemas.microsoft.com/office/powerpoint/2010/main" val="140914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As coisas mudam</a:t>
            </a:r>
            <a:endParaRPr lang="pt-BR" dirty="0"/>
          </a:p>
        </p:txBody>
      </p:sp>
      <p:pic>
        <p:nvPicPr>
          <p:cNvPr id="1026" name="Picture 2" descr="http://images.seroundtable.com/timeline-1920x1080-1322573679.pn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0616" r="-276"/>
          <a:stretch/>
        </p:blipFill>
        <p:spPr bwMode="auto">
          <a:xfrm>
            <a:off x="1820562" y="3753722"/>
            <a:ext cx="6833946" cy="28436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s.seroundtable.com/timeline-1920x1080-1322573679.pn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 r="48830"/>
          <a:stretch/>
        </p:blipFill>
        <p:spPr bwMode="auto">
          <a:xfrm>
            <a:off x="1253048" y="1124742"/>
            <a:ext cx="7261184" cy="29322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a:off x="1821912" y="6507981"/>
            <a:ext cx="5232523" cy="261610"/>
          </a:xfrm>
          <a:prstGeom prst="rect">
            <a:avLst/>
          </a:prstGeom>
          <a:noFill/>
        </p:spPr>
        <p:txBody>
          <a:bodyPr wrap="none" rtlCol="0">
            <a:spAutoFit/>
          </a:bodyPr>
          <a:lstStyle/>
          <a:p>
            <a:pPr marL="0" lvl="1" indent="0"/>
            <a:r>
              <a:rPr lang="pt-BR" sz="1050" b="1" dirty="0" smtClean="0">
                <a:solidFill>
                  <a:schemeClr val="tx1">
                    <a:lumMod val="85000"/>
                    <a:lumOff val="15000"/>
                  </a:schemeClr>
                </a:solidFill>
              </a:rPr>
              <a:t>Fonte: </a:t>
            </a:r>
            <a:r>
              <a:rPr lang="pt-BR" sz="1100" b="1" dirty="0">
                <a:solidFill>
                  <a:schemeClr val="tx1">
                    <a:lumMod val="85000"/>
                    <a:lumOff val="15000"/>
                  </a:schemeClr>
                </a:solidFill>
              </a:rPr>
              <a:t>http://www.seroundtable.com/evolution-of-google-search-14379.html</a:t>
            </a:r>
            <a:endParaRPr lang="pt-BR" sz="1050" b="1" dirty="0">
              <a:solidFill>
                <a:schemeClr val="tx1">
                  <a:lumMod val="85000"/>
                  <a:lumOff val="15000"/>
                </a:schemeClr>
              </a:solidFill>
            </a:endParaRPr>
          </a:p>
        </p:txBody>
      </p:sp>
      <p:sp>
        <p:nvSpPr>
          <p:cNvPr id="7" name="CaixaDeTexto 6"/>
          <p:cNvSpPr txBox="1"/>
          <p:nvPr/>
        </p:nvSpPr>
        <p:spPr>
          <a:xfrm rot="16200000">
            <a:off x="-137119" y="5545832"/>
            <a:ext cx="2448272" cy="230832"/>
          </a:xfrm>
          <a:prstGeom prst="rect">
            <a:avLst/>
          </a:prstGeom>
          <a:noFill/>
        </p:spPr>
        <p:txBody>
          <a:bodyPr wrap="square" rtlCol="0">
            <a:spAutoFit/>
          </a:bodyPr>
          <a:lstStyle/>
          <a:p>
            <a:r>
              <a:rPr lang="pt-BR" sz="900" b="1" dirty="0" smtClean="0">
                <a:solidFill>
                  <a:schemeClr val="tx1"/>
                </a:solidFill>
              </a:rPr>
              <a:t>WTOMYLK</a:t>
            </a:r>
            <a:endParaRPr lang="pt-BR" sz="900" b="1"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 Como Mudam!!!</a:t>
            </a:r>
            <a:endParaRPr lang="pt-BR" dirty="0"/>
          </a:p>
        </p:txBody>
      </p:sp>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b="16096"/>
          <a:stretch/>
        </p:blipFill>
        <p:spPr>
          <a:xfrm>
            <a:off x="1475656" y="1196752"/>
            <a:ext cx="7056784" cy="5072244"/>
          </a:xfrm>
          <a:prstGeom prst="rect">
            <a:avLst/>
          </a:prstGeom>
        </p:spPr>
      </p:pic>
      <p:sp>
        <p:nvSpPr>
          <p:cNvPr id="5" name="CaixaDeTexto 4"/>
          <p:cNvSpPr txBox="1"/>
          <p:nvPr/>
        </p:nvSpPr>
        <p:spPr>
          <a:xfrm rot="16200000">
            <a:off x="-137119" y="5545832"/>
            <a:ext cx="2448272" cy="230832"/>
          </a:xfrm>
          <a:prstGeom prst="rect">
            <a:avLst/>
          </a:prstGeom>
          <a:noFill/>
        </p:spPr>
        <p:txBody>
          <a:bodyPr wrap="square" rtlCol="0">
            <a:spAutoFit/>
          </a:bodyPr>
          <a:lstStyle/>
          <a:p>
            <a:r>
              <a:rPr lang="pt-BR" sz="900" b="1" dirty="0" smtClean="0">
                <a:solidFill>
                  <a:schemeClr val="tx1"/>
                </a:solidFill>
              </a:rPr>
              <a:t>WTOMYLK</a:t>
            </a:r>
            <a:endParaRPr lang="pt-BR" sz="900" b="1" dirty="0">
              <a:solidFill>
                <a:schemeClr val="tx1"/>
              </a:solidFill>
            </a:endParaRPr>
          </a:p>
        </p:txBody>
      </p:sp>
    </p:spTree>
    <p:extLst>
      <p:ext uri="{BB962C8B-B14F-4D97-AF65-F5344CB8AC3E}">
        <p14:creationId xmlns:p14="http://schemas.microsoft.com/office/powerpoint/2010/main" val="28308701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355977" y="1600200"/>
            <a:ext cx="4329236" cy="4781128"/>
          </a:xfrm>
        </p:spPr>
        <p:txBody>
          <a:bodyPr/>
          <a:lstStyle/>
          <a:p>
            <a:r>
              <a:rPr lang="pt-BR" sz="2800" b="1" dirty="0" smtClean="0"/>
              <a:t>Lançado em 24/04/2012;</a:t>
            </a:r>
          </a:p>
          <a:p>
            <a:r>
              <a:rPr lang="pt-BR" sz="2800" b="1" dirty="0" smtClean="0"/>
              <a:t>Contra </a:t>
            </a:r>
            <a:r>
              <a:rPr lang="pt-BR" sz="2800" b="1" dirty="0" err="1" smtClean="0"/>
              <a:t>Span</a:t>
            </a:r>
            <a:r>
              <a:rPr lang="pt-BR" sz="2800" b="1" dirty="0" smtClean="0"/>
              <a:t>;</a:t>
            </a:r>
          </a:p>
          <a:p>
            <a:r>
              <a:rPr lang="pt-BR" sz="2800" b="1" dirty="0" smtClean="0"/>
              <a:t>Black </a:t>
            </a:r>
            <a:r>
              <a:rPr lang="pt-BR" sz="2800" b="1" dirty="0" err="1" smtClean="0"/>
              <a:t>Hat</a:t>
            </a:r>
            <a:r>
              <a:rPr lang="pt-BR" sz="2800" b="1" dirty="0" smtClean="0"/>
              <a:t> </a:t>
            </a:r>
            <a:r>
              <a:rPr lang="pt-BR" sz="2800" b="1" dirty="0" err="1" smtClean="0"/>
              <a:t>Seo</a:t>
            </a:r>
            <a:r>
              <a:rPr lang="pt-BR" sz="2800" b="1" dirty="0" smtClean="0"/>
              <a:t>;</a:t>
            </a:r>
          </a:p>
          <a:p>
            <a:r>
              <a:rPr lang="pt-BR" sz="2800" b="1" dirty="0" smtClean="0"/>
              <a:t>Conteúdo Ruim;</a:t>
            </a:r>
          </a:p>
          <a:p>
            <a:r>
              <a:rPr lang="pt-BR" sz="2800" b="1" dirty="0" smtClean="0"/>
              <a:t>Afeta 3,1% das buscas. </a:t>
            </a:r>
            <a:endParaRPr lang="pt-BR" sz="2800" b="1" dirty="0"/>
          </a:p>
        </p:txBody>
      </p:sp>
      <p:sp>
        <p:nvSpPr>
          <p:cNvPr id="9219" name="Rectangle 2"/>
          <p:cNvSpPr>
            <a:spLocks noChangeArrowheads="1"/>
          </p:cNvSpPr>
          <p:nvPr/>
        </p:nvSpPr>
        <p:spPr bwMode="auto">
          <a:xfrm>
            <a:off x="-6149975" y="2087563"/>
            <a:ext cx="1746250" cy="739775"/>
          </a:xfrm>
          <a:prstGeom prst="rect">
            <a:avLst/>
          </a:prstGeom>
          <a:solidFill>
            <a:srgbClr val="CFE7E5"/>
          </a:solidFill>
          <a:ln w="9525">
            <a:solidFill>
              <a:srgbClr val="808080"/>
            </a:solidFill>
            <a:round/>
            <a:headEnd/>
            <a:tailEnd/>
          </a:ln>
          <a:effectLst>
            <a:outerShdw dist="101823" dir="2700000" algn="ctr" rotWithShape="0">
              <a:srgbClr val="808080"/>
            </a:outerShdw>
          </a:effectLst>
        </p:spPr>
        <p:txBody>
          <a:bodyPr wrap="none"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solidFill>
                  <a:srgbClr val="000000"/>
                </a:solidFill>
              </a:rPr>
              <a:t>Dados</a:t>
            </a:r>
          </a:p>
        </p:txBody>
      </p:sp>
      <p:sp>
        <p:nvSpPr>
          <p:cNvPr id="9220" name="Line 3"/>
          <p:cNvSpPr>
            <a:spLocks noChangeShapeType="1"/>
          </p:cNvSpPr>
          <p:nvPr/>
        </p:nvSpPr>
        <p:spPr bwMode="auto">
          <a:xfrm>
            <a:off x="-4186238" y="2532063"/>
            <a:ext cx="509588" cy="15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9222" name="Line 5"/>
          <p:cNvSpPr>
            <a:spLocks noChangeShapeType="1"/>
          </p:cNvSpPr>
          <p:nvPr/>
        </p:nvSpPr>
        <p:spPr bwMode="auto">
          <a:xfrm flipV="1">
            <a:off x="-3894138" y="2641600"/>
            <a:ext cx="1588" cy="5207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 name="Título 2"/>
          <p:cNvSpPr>
            <a:spLocks noGrp="1"/>
          </p:cNvSpPr>
          <p:nvPr>
            <p:ph type="title"/>
          </p:nvPr>
        </p:nvSpPr>
        <p:spPr/>
        <p:txBody>
          <a:bodyPr/>
          <a:lstStyle/>
          <a:p>
            <a:r>
              <a:rPr lang="pt-BR" dirty="0" err="1" smtClean="0"/>
              <a:t>Penguin</a:t>
            </a:r>
            <a:endParaRPr lang="pt-BR" dirty="0"/>
          </a:p>
        </p:txBody>
      </p:sp>
      <p:pic>
        <p:nvPicPr>
          <p:cNvPr id="23" name="Picture 5" descr="penguin-no-spam-236x3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030852"/>
            <a:ext cx="22479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tângulo 24"/>
          <p:cNvSpPr/>
          <p:nvPr/>
        </p:nvSpPr>
        <p:spPr>
          <a:xfrm>
            <a:off x="1271783" y="5272548"/>
            <a:ext cx="7725513" cy="769441"/>
          </a:xfrm>
          <a:prstGeom prst="rect">
            <a:avLst/>
          </a:prstGeom>
          <a:noFill/>
        </p:spPr>
        <p:txBody>
          <a:bodyPr wrap="none" lIns="91440" tIns="45720" rIns="91440" bIns="45720">
            <a:spAutoFit/>
          </a:bodyPr>
          <a:lstStyle/>
          <a:p>
            <a:pPr algn="ctr"/>
            <a:r>
              <a:rPr lang="pt-BR" sz="4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Mudou o </a:t>
            </a:r>
            <a:r>
              <a:rPr lang="pt-BR" sz="44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Rank</a:t>
            </a:r>
            <a:r>
              <a:rPr lang="pt-BR" sz="4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pt-BR" sz="44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Factor</a:t>
            </a:r>
            <a:r>
              <a:rPr lang="pt-BR" sz="4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pt-BR"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subTnLst>
                                    <p:animClr clrSpc="rgb" dir="cw">
                                      <p:cBhvr override="childStyle">
                                        <p:cTn dur="1" fill="hold" display="0" masterRel="nextClick" afterEffect="1"/>
                                        <p:tgtEl>
                                          <p:spTgt spid="25"/>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Panda? </a:t>
            </a:r>
            <a:r>
              <a:rPr lang="pt-BR" dirty="0" err="1" smtClean="0"/>
              <a:t>Penguin</a:t>
            </a:r>
            <a:r>
              <a:rPr lang="pt-BR" dirty="0" smtClean="0"/>
              <a:t>?</a:t>
            </a:r>
            <a:endParaRPr lang="pt-BR" dirty="0"/>
          </a:p>
        </p:txBody>
      </p:sp>
      <p:pic>
        <p:nvPicPr>
          <p:cNvPr id="2050" name="Picture 2" descr="http://vabulous.com/wp-content/uploads/2011/08/google-ranking-algo-surve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124744"/>
            <a:ext cx="4755654" cy="4699232"/>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1979712" y="6028954"/>
            <a:ext cx="6306535" cy="261610"/>
          </a:xfrm>
          <a:prstGeom prst="rect">
            <a:avLst/>
          </a:prstGeom>
          <a:noFill/>
        </p:spPr>
        <p:txBody>
          <a:bodyPr wrap="none" rtlCol="0">
            <a:spAutoFit/>
          </a:bodyPr>
          <a:lstStyle/>
          <a:p>
            <a:r>
              <a:rPr lang="pt-BR" sz="1100" b="1" dirty="0" smtClean="0">
                <a:solidFill>
                  <a:schemeClr val="tx1">
                    <a:lumMod val="85000"/>
                    <a:lumOff val="15000"/>
                  </a:schemeClr>
                </a:solidFill>
              </a:rPr>
              <a:t>Fonte: </a:t>
            </a:r>
            <a:r>
              <a:rPr lang="pt-BR" sz="1100" b="1" dirty="0">
                <a:solidFill>
                  <a:schemeClr val="tx1">
                    <a:lumMod val="85000"/>
                    <a:lumOff val="15000"/>
                  </a:schemeClr>
                </a:solidFill>
              </a:rPr>
              <a:t>http://vabulous.com/important-factors-to-think-about-besides-page-rank/#comments</a:t>
            </a:r>
          </a:p>
        </p:txBody>
      </p:sp>
      <p:sp>
        <p:nvSpPr>
          <p:cNvPr id="6" name="CaixaDeTexto 5"/>
          <p:cNvSpPr txBox="1"/>
          <p:nvPr/>
        </p:nvSpPr>
        <p:spPr>
          <a:xfrm rot="16200000">
            <a:off x="-137119" y="5545832"/>
            <a:ext cx="2448272" cy="230832"/>
          </a:xfrm>
          <a:prstGeom prst="rect">
            <a:avLst/>
          </a:prstGeom>
          <a:noFill/>
        </p:spPr>
        <p:txBody>
          <a:bodyPr wrap="square" rtlCol="0">
            <a:spAutoFit/>
          </a:bodyPr>
          <a:lstStyle/>
          <a:p>
            <a:r>
              <a:rPr lang="pt-BR" sz="900" b="1" dirty="0" smtClean="0">
                <a:solidFill>
                  <a:schemeClr val="tx1"/>
                </a:solidFill>
              </a:rPr>
              <a:t>WTOMYLK</a:t>
            </a:r>
            <a:endParaRPr lang="pt-BR" sz="900" b="1" dirty="0">
              <a:solidFill>
                <a:schemeClr val="tx1"/>
              </a:solidFill>
            </a:endParaRPr>
          </a:p>
        </p:txBody>
      </p:sp>
    </p:spTree>
    <p:extLst>
      <p:ext uri="{BB962C8B-B14F-4D97-AF65-F5344CB8AC3E}">
        <p14:creationId xmlns:p14="http://schemas.microsoft.com/office/powerpoint/2010/main" val="3052509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dirty="0" smtClean="0"/>
              <a:t>Por que isso é importante!</a:t>
            </a:r>
            <a:endParaRPr lang="pt-BR" dirty="0"/>
          </a:p>
        </p:txBody>
      </p:sp>
      <p:pic>
        <p:nvPicPr>
          <p:cNvPr id="6" name="Picture 4" descr="goo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645024"/>
            <a:ext cx="5183187"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9860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355976" y="1600200"/>
            <a:ext cx="4680520" cy="4781128"/>
          </a:xfrm>
        </p:spPr>
        <p:txBody>
          <a:bodyPr/>
          <a:lstStyle/>
          <a:p>
            <a:r>
              <a:rPr lang="pt-BR" sz="2800" b="1" dirty="0" err="1" smtClean="0"/>
              <a:t>Keyword</a:t>
            </a:r>
            <a:r>
              <a:rPr lang="pt-BR" sz="2800" b="1" dirty="0" smtClean="0"/>
              <a:t> </a:t>
            </a:r>
            <a:r>
              <a:rPr lang="pt-BR" sz="2800" b="1" dirty="0" err="1" smtClean="0"/>
              <a:t>Stuffing</a:t>
            </a:r>
            <a:endParaRPr lang="pt-BR" sz="2800" b="1" dirty="0" smtClean="0"/>
          </a:p>
          <a:p>
            <a:r>
              <a:rPr lang="pt-BR" sz="2800" b="1" dirty="0"/>
              <a:t>	</a:t>
            </a:r>
            <a:r>
              <a:rPr lang="pt-BR" sz="2000" b="1" dirty="0" smtClean="0"/>
              <a:t>Textos sem sentido e cheios de palavras chaves.</a:t>
            </a:r>
          </a:p>
          <a:p>
            <a:r>
              <a:rPr lang="pt-BR" sz="2800" b="1" dirty="0" err="1" smtClean="0"/>
              <a:t>Hidden</a:t>
            </a:r>
            <a:r>
              <a:rPr lang="pt-BR" sz="2800" b="1" dirty="0" smtClean="0"/>
              <a:t> </a:t>
            </a:r>
            <a:r>
              <a:rPr lang="pt-BR" sz="2800" b="1" dirty="0" err="1" smtClean="0"/>
              <a:t>Content</a:t>
            </a:r>
            <a:r>
              <a:rPr lang="pt-BR" sz="2800" b="1" dirty="0" smtClean="0"/>
              <a:t> - </a:t>
            </a:r>
            <a:r>
              <a:rPr lang="pt-BR" sz="2800" b="1" dirty="0" err="1" smtClean="0"/>
              <a:t>Cloaking</a:t>
            </a:r>
            <a:endParaRPr lang="pt-BR" sz="2800" b="1" dirty="0" smtClean="0"/>
          </a:p>
          <a:p>
            <a:r>
              <a:rPr lang="pt-BR" sz="2800" b="1" dirty="0"/>
              <a:t>	</a:t>
            </a:r>
            <a:r>
              <a:rPr lang="pt-BR" sz="2000" b="1" dirty="0" smtClean="0"/>
              <a:t>Conteúdo oculto para favorecer o ranking</a:t>
            </a:r>
          </a:p>
          <a:p>
            <a:r>
              <a:rPr lang="pt-BR" sz="2800" b="1" dirty="0" err="1" smtClean="0"/>
              <a:t>Copied</a:t>
            </a:r>
            <a:r>
              <a:rPr lang="pt-BR" sz="2800" b="1" dirty="0" smtClean="0"/>
              <a:t> </a:t>
            </a:r>
            <a:r>
              <a:rPr lang="pt-BR" sz="2800" b="1" dirty="0" err="1" smtClean="0"/>
              <a:t>Content</a:t>
            </a:r>
            <a:endParaRPr lang="pt-BR" sz="2800" b="1" dirty="0" smtClean="0"/>
          </a:p>
          <a:p>
            <a:r>
              <a:rPr lang="pt-BR" sz="2800" b="1" dirty="0"/>
              <a:t>	</a:t>
            </a:r>
            <a:r>
              <a:rPr lang="pt-BR" sz="2000" b="1" dirty="0" smtClean="0"/>
              <a:t>Conteúdo copiado de outros sites.</a:t>
            </a:r>
            <a:endParaRPr lang="pt-BR" sz="2000" b="1" dirty="0"/>
          </a:p>
        </p:txBody>
      </p:sp>
      <p:sp>
        <p:nvSpPr>
          <p:cNvPr id="9219" name="Rectangle 2"/>
          <p:cNvSpPr>
            <a:spLocks noChangeArrowheads="1"/>
          </p:cNvSpPr>
          <p:nvPr/>
        </p:nvSpPr>
        <p:spPr bwMode="auto">
          <a:xfrm>
            <a:off x="-6149975" y="2087563"/>
            <a:ext cx="1746250" cy="739775"/>
          </a:xfrm>
          <a:prstGeom prst="rect">
            <a:avLst/>
          </a:prstGeom>
          <a:solidFill>
            <a:srgbClr val="CFE7E5"/>
          </a:solidFill>
          <a:ln w="9525">
            <a:solidFill>
              <a:srgbClr val="808080"/>
            </a:solidFill>
            <a:round/>
            <a:headEnd/>
            <a:tailEnd/>
          </a:ln>
          <a:effectLst>
            <a:outerShdw dist="101823" dir="2700000" algn="ctr" rotWithShape="0">
              <a:srgbClr val="808080"/>
            </a:outerShdw>
          </a:effectLst>
        </p:spPr>
        <p:txBody>
          <a:bodyPr wrap="none"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solidFill>
                  <a:srgbClr val="000000"/>
                </a:solidFill>
              </a:rPr>
              <a:t>Dados</a:t>
            </a:r>
          </a:p>
        </p:txBody>
      </p:sp>
      <p:sp>
        <p:nvSpPr>
          <p:cNvPr id="9220" name="Line 3"/>
          <p:cNvSpPr>
            <a:spLocks noChangeShapeType="1"/>
          </p:cNvSpPr>
          <p:nvPr/>
        </p:nvSpPr>
        <p:spPr bwMode="auto">
          <a:xfrm>
            <a:off x="-4186238" y="2532063"/>
            <a:ext cx="509588" cy="15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9222" name="Line 5"/>
          <p:cNvSpPr>
            <a:spLocks noChangeShapeType="1"/>
          </p:cNvSpPr>
          <p:nvPr/>
        </p:nvSpPr>
        <p:spPr bwMode="auto">
          <a:xfrm flipV="1">
            <a:off x="-3894138" y="2641600"/>
            <a:ext cx="1588" cy="5207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 name="Título 2"/>
          <p:cNvSpPr>
            <a:spLocks noGrp="1"/>
          </p:cNvSpPr>
          <p:nvPr>
            <p:ph type="title"/>
          </p:nvPr>
        </p:nvSpPr>
        <p:spPr/>
        <p:txBody>
          <a:bodyPr/>
          <a:lstStyle/>
          <a:p>
            <a:r>
              <a:rPr lang="pt-BR" dirty="0" err="1" smtClean="0"/>
              <a:t>Penguin</a:t>
            </a:r>
            <a:r>
              <a:rPr lang="pt-BR" dirty="0" smtClean="0"/>
              <a:t> Contra </a:t>
            </a:r>
            <a:r>
              <a:rPr lang="pt-BR" dirty="0" err="1" smtClean="0"/>
              <a:t>Span</a:t>
            </a:r>
            <a:endParaRPr lang="pt-BR" dirty="0"/>
          </a:p>
        </p:txBody>
      </p:sp>
      <p:pic>
        <p:nvPicPr>
          <p:cNvPr id="23" name="Picture 5" descr="penguin-no-spam-236x3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030852"/>
            <a:ext cx="22479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aixaDeTexto 7"/>
          <p:cNvSpPr txBox="1"/>
          <p:nvPr/>
        </p:nvSpPr>
        <p:spPr>
          <a:xfrm rot="16200000">
            <a:off x="-333031" y="5322537"/>
            <a:ext cx="2840094" cy="230832"/>
          </a:xfrm>
          <a:prstGeom prst="rect">
            <a:avLst/>
          </a:prstGeom>
          <a:noFill/>
        </p:spPr>
        <p:txBody>
          <a:bodyPr wrap="square" rtlCol="0">
            <a:spAutoFit/>
          </a:bodyPr>
          <a:lstStyle/>
          <a:p>
            <a:r>
              <a:rPr lang="pt-BR" sz="900" b="1" dirty="0" smtClean="0">
                <a:solidFill>
                  <a:schemeClr val="tx1"/>
                </a:solidFill>
              </a:rPr>
              <a:t>POMAROVSKY</a:t>
            </a:r>
            <a:endParaRPr lang="pt-BR" sz="900" b="1" dirty="0">
              <a:solidFill>
                <a:schemeClr val="tx1"/>
              </a:solidFill>
            </a:endParaRPr>
          </a:p>
        </p:txBody>
      </p:sp>
    </p:spTree>
    <p:extLst>
      <p:ext uri="{BB962C8B-B14F-4D97-AF65-F5344CB8AC3E}">
        <p14:creationId xmlns:p14="http://schemas.microsoft.com/office/powerpoint/2010/main" val="18631313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355976" y="1600200"/>
            <a:ext cx="4464495" cy="4781128"/>
          </a:xfrm>
        </p:spPr>
        <p:txBody>
          <a:bodyPr/>
          <a:lstStyle/>
          <a:p>
            <a:r>
              <a:rPr lang="pt-BR" sz="2800" b="1" dirty="0" smtClean="0"/>
              <a:t>Link </a:t>
            </a:r>
            <a:r>
              <a:rPr lang="pt-BR" sz="2800" b="1" dirty="0" err="1" smtClean="0"/>
              <a:t>Farms</a:t>
            </a:r>
            <a:endParaRPr lang="pt-BR" sz="2800" b="1" dirty="0" smtClean="0"/>
          </a:p>
          <a:p>
            <a:r>
              <a:rPr lang="pt-BR" sz="2800" b="1" dirty="0"/>
              <a:t>	</a:t>
            </a:r>
            <a:r>
              <a:rPr lang="pt-BR" sz="2000" b="1" dirty="0" smtClean="0"/>
              <a:t>Links em sites que estão fora de contexto ou links comprados.</a:t>
            </a:r>
          </a:p>
          <a:p>
            <a:r>
              <a:rPr lang="pt-BR" sz="2800" b="1" dirty="0" smtClean="0"/>
              <a:t>Link </a:t>
            </a:r>
            <a:r>
              <a:rPr lang="pt-BR" sz="2800" b="1" dirty="0" err="1" smtClean="0"/>
              <a:t>Stuffed</a:t>
            </a:r>
            <a:r>
              <a:rPr lang="pt-BR" sz="2800" b="1" dirty="0" smtClean="0"/>
              <a:t> </a:t>
            </a:r>
            <a:r>
              <a:rPr lang="pt-BR" sz="2800" b="1" dirty="0" err="1" smtClean="0"/>
              <a:t>Pages</a:t>
            </a:r>
            <a:endParaRPr lang="pt-BR" sz="2800" b="1" dirty="0" smtClean="0"/>
          </a:p>
          <a:p>
            <a:r>
              <a:rPr lang="pt-BR" sz="2800" b="1" dirty="0"/>
              <a:t>	</a:t>
            </a:r>
            <a:r>
              <a:rPr lang="pt-BR" sz="2000" b="1" dirty="0" smtClean="0"/>
              <a:t>Sites carregados de links apontado para domínios que apontam para o site desejado.</a:t>
            </a:r>
          </a:p>
          <a:p>
            <a:r>
              <a:rPr lang="pt-BR" sz="2800" b="1" dirty="0"/>
              <a:t>Google </a:t>
            </a:r>
            <a:r>
              <a:rPr lang="pt-BR" sz="2800" b="1" dirty="0" err="1"/>
              <a:t>Bombing</a:t>
            </a:r>
            <a:endParaRPr lang="pt-BR" sz="2800" b="1" dirty="0"/>
          </a:p>
          <a:p>
            <a:r>
              <a:rPr lang="pt-BR" sz="2000" b="1" dirty="0" smtClean="0"/>
              <a:t>	</a:t>
            </a:r>
            <a:r>
              <a:rPr lang="pt-BR" sz="2000" b="1" dirty="0" err="1" smtClean="0"/>
              <a:t>Hackear</a:t>
            </a:r>
            <a:r>
              <a:rPr lang="pt-BR" sz="2000" b="1" dirty="0" smtClean="0"/>
              <a:t>  sites para incluir uma ancora comum.</a:t>
            </a:r>
            <a:endParaRPr lang="pt-BR" sz="2000" b="1" dirty="0"/>
          </a:p>
        </p:txBody>
      </p:sp>
      <p:sp>
        <p:nvSpPr>
          <p:cNvPr id="9219" name="Rectangle 2"/>
          <p:cNvSpPr>
            <a:spLocks noChangeArrowheads="1"/>
          </p:cNvSpPr>
          <p:nvPr/>
        </p:nvSpPr>
        <p:spPr bwMode="auto">
          <a:xfrm>
            <a:off x="-6149975" y="2087563"/>
            <a:ext cx="1746250" cy="739775"/>
          </a:xfrm>
          <a:prstGeom prst="rect">
            <a:avLst/>
          </a:prstGeom>
          <a:solidFill>
            <a:srgbClr val="CFE7E5"/>
          </a:solidFill>
          <a:ln w="9525">
            <a:solidFill>
              <a:srgbClr val="808080"/>
            </a:solidFill>
            <a:round/>
            <a:headEnd/>
            <a:tailEnd/>
          </a:ln>
          <a:effectLst>
            <a:outerShdw dist="101823" dir="2700000" algn="ctr" rotWithShape="0">
              <a:srgbClr val="808080"/>
            </a:outerShdw>
          </a:effectLst>
        </p:spPr>
        <p:txBody>
          <a:bodyPr wrap="none"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solidFill>
                  <a:srgbClr val="000000"/>
                </a:solidFill>
              </a:rPr>
              <a:t>Dados</a:t>
            </a:r>
          </a:p>
        </p:txBody>
      </p:sp>
      <p:sp>
        <p:nvSpPr>
          <p:cNvPr id="9220" name="Line 3"/>
          <p:cNvSpPr>
            <a:spLocks noChangeShapeType="1"/>
          </p:cNvSpPr>
          <p:nvPr/>
        </p:nvSpPr>
        <p:spPr bwMode="auto">
          <a:xfrm>
            <a:off x="-4186238" y="2532063"/>
            <a:ext cx="509588" cy="15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9222" name="Line 5"/>
          <p:cNvSpPr>
            <a:spLocks noChangeShapeType="1"/>
          </p:cNvSpPr>
          <p:nvPr/>
        </p:nvSpPr>
        <p:spPr bwMode="auto">
          <a:xfrm flipV="1">
            <a:off x="-3894138" y="2641600"/>
            <a:ext cx="1588" cy="5207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 name="Título 2"/>
          <p:cNvSpPr>
            <a:spLocks noGrp="1"/>
          </p:cNvSpPr>
          <p:nvPr>
            <p:ph type="title"/>
          </p:nvPr>
        </p:nvSpPr>
        <p:spPr/>
        <p:txBody>
          <a:bodyPr/>
          <a:lstStyle/>
          <a:p>
            <a:r>
              <a:rPr lang="pt-BR" dirty="0" err="1" smtClean="0"/>
              <a:t>Penguin</a:t>
            </a:r>
            <a:r>
              <a:rPr lang="pt-BR" dirty="0" smtClean="0"/>
              <a:t> Contra BHSEO</a:t>
            </a:r>
            <a:endParaRPr lang="pt-BR" dirty="0"/>
          </a:p>
        </p:txBody>
      </p:sp>
      <p:pic>
        <p:nvPicPr>
          <p:cNvPr id="23" name="Picture 5" descr="penguin-no-spam-236x3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030852"/>
            <a:ext cx="22479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aixaDeTexto 8"/>
          <p:cNvSpPr txBox="1"/>
          <p:nvPr/>
        </p:nvSpPr>
        <p:spPr>
          <a:xfrm rot="16200000">
            <a:off x="-137119" y="5545832"/>
            <a:ext cx="2448272" cy="230832"/>
          </a:xfrm>
          <a:prstGeom prst="rect">
            <a:avLst/>
          </a:prstGeom>
          <a:noFill/>
        </p:spPr>
        <p:txBody>
          <a:bodyPr wrap="square" rtlCol="0">
            <a:spAutoFit/>
          </a:bodyPr>
          <a:lstStyle/>
          <a:p>
            <a:r>
              <a:rPr lang="pt-BR" sz="900" b="1" dirty="0" smtClean="0">
                <a:solidFill>
                  <a:schemeClr val="tx1"/>
                </a:solidFill>
              </a:rPr>
              <a:t>WTOMYLK</a:t>
            </a:r>
            <a:endParaRPr lang="pt-BR" sz="900" b="1" dirty="0">
              <a:solidFill>
                <a:schemeClr val="tx1"/>
              </a:solidFill>
            </a:endParaRPr>
          </a:p>
        </p:txBody>
      </p:sp>
    </p:spTree>
    <p:extLst>
      <p:ext uri="{BB962C8B-B14F-4D97-AF65-F5344CB8AC3E}">
        <p14:creationId xmlns:p14="http://schemas.microsoft.com/office/powerpoint/2010/main" val="37898724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355976" y="1600200"/>
            <a:ext cx="4464495" cy="4781128"/>
          </a:xfrm>
        </p:spPr>
        <p:txBody>
          <a:bodyPr/>
          <a:lstStyle/>
          <a:p>
            <a:r>
              <a:rPr lang="pt-BR" sz="2800" b="1" dirty="0"/>
              <a:t>	</a:t>
            </a:r>
            <a:r>
              <a:rPr lang="pt-BR" sz="2000" b="1" dirty="0" smtClean="0"/>
              <a:t>O conteúdo do site é a parte mais importante. Ele deve conter as palavras chaves que sejam relevantes para a sua audiência em um contexto interessante e inteligente.</a:t>
            </a:r>
          </a:p>
          <a:p>
            <a:r>
              <a:rPr lang="pt-BR" sz="2000" b="1" dirty="0"/>
              <a:t>	</a:t>
            </a:r>
            <a:r>
              <a:rPr lang="pt-BR" sz="2000" b="1" dirty="0" smtClean="0"/>
              <a:t>O conteúdo não deve ser duplicado e os escritores devem tomar um cuidado especial com a gramática.</a:t>
            </a:r>
          </a:p>
          <a:p>
            <a:r>
              <a:rPr lang="pt-BR" sz="2000" b="1" dirty="0"/>
              <a:t>	</a:t>
            </a:r>
            <a:r>
              <a:rPr lang="pt-BR" sz="2000" b="1" dirty="0" smtClean="0"/>
              <a:t>Em resumo, esqueça os </a:t>
            </a:r>
            <a:r>
              <a:rPr lang="pt-BR" sz="2000" b="1" dirty="0" err="1" smtClean="0"/>
              <a:t>search</a:t>
            </a:r>
            <a:r>
              <a:rPr lang="pt-BR" sz="2000" b="1" dirty="0" smtClean="0"/>
              <a:t> </a:t>
            </a:r>
            <a:r>
              <a:rPr lang="pt-BR" sz="2000" b="1" dirty="0" err="1" smtClean="0"/>
              <a:t>bots</a:t>
            </a:r>
            <a:r>
              <a:rPr lang="pt-BR" sz="2000" b="1" dirty="0" smtClean="0"/>
              <a:t> e escreva para as pessoas lerem.</a:t>
            </a:r>
          </a:p>
        </p:txBody>
      </p:sp>
      <p:sp>
        <p:nvSpPr>
          <p:cNvPr id="9219" name="Rectangle 2"/>
          <p:cNvSpPr>
            <a:spLocks noChangeArrowheads="1"/>
          </p:cNvSpPr>
          <p:nvPr/>
        </p:nvSpPr>
        <p:spPr bwMode="auto">
          <a:xfrm>
            <a:off x="-6149975" y="2087563"/>
            <a:ext cx="1746250" cy="739775"/>
          </a:xfrm>
          <a:prstGeom prst="rect">
            <a:avLst/>
          </a:prstGeom>
          <a:solidFill>
            <a:srgbClr val="CFE7E5"/>
          </a:solidFill>
          <a:ln w="9525">
            <a:solidFill>
              <a:srgbClr val="808080"/>
            </a:solidFill>
            <a:round/>
            <a:headEnd/>
            <a:tailEnd/>
          </a:ln>
          <a:effectLst>
            <a:outerShdw dist="101823" dir="2700000" algn="ctr" rotWithShape="0">
              <a:srgbClr val="808080"/>
            </a:outerShdw>
          </a:effectLst>
        </p:spPr>
        <p:txBody>
          <a:bodyPr wrap="none"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solidFill>
                  <a:srgbClr val="000000"/>
                </a:solidFill>
              </a:rPr>
              <a:t>Dados</a:t>
            </a:r>
          </a:p>
        </p:txBody>
      </p:sp>
      <p:sp>
        <p:nvSpPr>
          <p:cNvPr id="9220" name="Line 3"/>
          <p:cNvSpPr>
            <a:spLocks noChangeShapeType="1"/>
          </p:cNvSpPr>
          <p:nvPr/>
        </p:nvSpPr>
        <p:spPr bwMode="auto">
          <a:xfrm>
            <a:off x="-4186238" y="2532063"/>
            <a:ext cx="509588" cy="15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9222" name="Line 5"/>
          <p:cNvSpPr>
            <a:spLocks noChangeShapeType="1"/>
          </p:cNvSpPr>
          <p:nvPr/>
        </p:nvSpPr>
        <p:spPr bwMode="auto">
          <a:xfrm flipV="1">
            <a:off x="-3894138" y="2641600"/>
            <a:ext cx="1588" cy="5207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 name="Título 2"/>
          <p:cNvSpPr>
            <a:spLocks noGrp="1"/>
          </p:cNvSpPr>
          <p:nvPr>
            <p:ph type="title"/>
          </p:nvPr>
        </p:nvSpPr>
        <p:spPr/>
        <p:txBody>
          <a:bodyPr/>
          <a:lstStyle/>
          <a:p>
            <a:r>
              <a:rPr lang="pt-BR" dirty="0" err="1" smtClean="0"/>
              <a:t>Penguin</a:t>
            </a:r>
            <a:r>
              <a:rPr lang="pt-BR" dirty="0" smtClean="0"/>
              <a:t> </a:t>
            </a:r>
            <a:r>
              <a:rPr lang="pt-BR" dirty="0" err="1" smtClean="0"/>
              <a:t>Content</a:t>
            </a:r>
            <a:r>
              <a:rPr lang="pt-BR" dirty="0" smtClean="0"/>
              <a:t> </a:t>
            </a:r>
            <a:r>
              <a:rPr lang="pt-BR" dirty="0" err="1" smtClean="0"/>
              <a:t>is</a:t>
            </a:r>
            <a:r>
              <a:rPr lang="pt-BR" dirty="0" smtClean="0"/>
              <a:t> King</a:t>
            </a:r>
            <a:endParaRPr lang="pt-BR" dirty="0"/>
          </a:p>
        </p:txBody>
      </p:sp>
      <p:pic>
        <p:nvPicPr>
          <p:cNvPr id="23" name="Picture 5" descr="penguin-no-spam-236x3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030852"/>
            <a:ext cx="22479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aixaDeTexto 8"/>
          <p:cNvSpPr txBox="1"/>
          <p:nvPr/>
        </p:nvSpPr>
        <p:spPr>
          <a:xfrm rot="16200000">
            <a:off x="-151928" y="5473823"/>
            <a:ext cx="2448272" cy="230832"/>
          </a:xfrm>
          <a:prstGeom prst="rect">
            <a:avLst/>
          </a:prstGeom>
          <a:noFill/>
        </p:spPr>
        <p:txBody>
          <a:bodyPr wrap="square" rtlCol="0">
            <a:spAutoFit/>
          </a:bodyPr>
          <a:lstStyle/>
          <a:p>
            <a:r>
              <a:rPr lang="pt-BR" sz="900" b="1" dirty="0" smtClean="0">
                <a:solidFill>
                  <a:schemeClr val="tx1"/>
                </a:solidFill>
              </a:rPr>
              <a:t>WTOMYLK</a:t>
            </a:r>
            <a:endParaRPr lang="pt-BR" sz="900" b="1" dirty="0">
              <a:solidFill>
                <a:schemeClr val="tx1"/>
              </a:solidFill>
            </a:endParaRPr>
          </a:p>
        </p:txBody>
      </p:sp>
    </p:spTree>
    <p:extLst>
      <p:ext uri="{BB962C8B-B14F-4D97-AF65-F5344CB8AC3E}">
        <p14:creationId xmlns:p14="http://schemas.microsoft.com/office/powerpoint/2010/main" val="29860577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dirty="0" smtClean="0"/>
              <a:t>Agora mão na massa!</a:t>
            </a:r>
            <a:endParaRPr lang="pt-BR" dirty="0"/>
          </a:p>
        </p:txBody>
      </p:sp>
      <p:pic>
        <p:nvPicPr>
          <p:cNvPr id="6" name="Picture 4" descr="goo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284984"/>
            <a:ext cx="4752529" cy="163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www.webmonkey.com/wp-content/uploads/2010/06/wordpress.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84068" y="4411078"/>
            <a:ext cx="2052229" cy="20522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bom.files.wordpress.com/2012/02/red-hear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7824" y="4606192"/>
            <a:ext cx="2047019" cy="1883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7214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Na mão</a:t>
            </a:r>
            <a:endParaRPr lang="pt-BR" dirty="0"/>
          </a:p>
        </p:txBody>
      </p:sp>
      <p:sp>
        <p:nvSpPr>
          <p:cNvPr id="3" name="Espaço Reservado para Conteúdo 2"/>
          <p:cNvSpPr>
            <a:spLocks noGrp="1"/>
          </p:cNvSpPr>
          <p:nvPr>
            <p:ph idx="1"/>
          </p:nvPr>
        </p:nvSpPr>
        <p:spPr/>
        <p:txBody>
          <a:bodyPr/>
          <a:lstStyle/>
          <a:p>
            <a:r>
              <a:rPr lang="pt-BR" sz="2800" b="1" dirty="0"/>
              <a:t>Verifique a qualidade do seu conteúdo</a:t>
            </a:r>
          </a:p>
          <a:p>
            <a:r>
              <a:rPr lang="pt-BR" dirty="0"/>
              <a:t>	</a:t>
            </a:r>
            <a:r>
              <a:rPr lang="pt-BR" sz="2800" b="1" dirty="0"/>
              <a:t>Densidade de palavras </a:t>
            </a:r>
            <a:r>
              <a:rPr lang="pt-BR" sz="2800" b="1" dirty="0" smtClean="0"/>
              <a:t>chaves;</a:t>
            </a:r>
            <a:endParaRPr lang="pt-BR" sz="2800" b="1" dirty="0"/>
          </a:p>
          <a:p>
            <a:r>
              <a:rPr lang="pt-BR" sz="2800" b="1" dirty="0"/>
              <a:t>	Sentido do </a:t>
            </a:r>
            <a:r>
              <a:rPr lang="pt-BR" sz="2800" b="1" dirty="0" smtClean="0"/>
              <a:t>texto;</a:t>
            </a:r>
            <a:endParaRPr lang="pt-BR" sz="2800" b="1" dirty="0"/>
          </a:p>
          <a:p>
            <a:r>
              <a:rPr lang="pt-BR" sz="2800" b="1" dirty="0"/>
              <a:t>	Texto oculto </a:t>
            </a:r>
            <a:r>
              <a:rPr lang="pt-BR" sz="2800" b="1" dirty="0">
                <a:sym typeface="Wingdings" pitchFamily="2" charset="2"/>
              </a:rPr>
              <a:t> Meta </a:t>
            </a:r>
            <a:r>
              <a:rPr lang="pt-BR" sz="2800" b="1" dirty="0" err="1" smtClean="0">
                <a:sym typeface="Wingdings" pitchFamily="2" charset="2"/>
              </a:rPr>
              <a:t>Tags</a:t>
            </a:r>
            <a:r>
              <a:rPr lang="pt-BR" sz="2800" b="1" dirty="0" smtClean="0">
                <a:sym typeface="Wingdings" pitchFamily="2" charset="2"/>
              </a:rPr>
              <a:t>;</a:t>
            </a:r>
            <a:endParaRPr lang="pt-BR" sz="2800" b="1" dirty="0">
              <a:sym typeface="Wingdings" pitchFamily="2" charset="2"/>
            </a:endParaRPr>
          </a:p>
          <a:p>
            <a:r>
              <a:rPr lang="pt-BR" sz="2800" b="1" dirty="0">
                <a:sym typeface="Wingdings" pitchFamily="2" charset="2"/>
              </a:rPr>
              <a:t>	Qualidade dos links  Web Masters </a:t>
            </a:r>
            <a:r>
              <a:rPr lang="pt-BR" sz="2800" b="1" dirty="0" smtClean="0">
                <a:sym typeface="Wingdings" pitchFamily="2" charset="2"/>
              </a:rPr>
              <a:t>Tool;</a:t>
            </a:r>
            <a:endParaRPr lang="pt-BR" sz="2800" b="1" dirty="0">
              <a:sym typeface="Wingdings" pitchFamily="2" charset="2"/>
            </a:endParaRPr>
          </a:p>
          <a:p>
            <a:r>
              <a:rPr lang="pt-BR" sz="2800" b="1" dirty="0">
                <a:sym typeface="Wingdings" pitchFamily="2" charset="2"/>
              </a:rPr>
              <a:t>	Em casos extremos  Novo </a:t>
            </a:r>
            <a:r>
              <a:rPr lang="pt-BR" sz="2800" b="1" dirty="0" smtClean="0">
                <a:sym typeface="Wingdings" pitchFamily="2" charset="2"/>
              </a:rPr>
              <a:t>Domínio.</a:t>
            </a:r>
            <a:endParaRPr lang="pt-BR" sz="2800" b="1" dirty="0"/>
          </a:p>
        </p:txBody>
      </p:sp>
      <p:sp>
        <p:nvSpPr>
          <p:cNvPr id="5" name="CaixaDeTexto 4"/>
          <p:cNvSpPr txBox="1"/>
          <p:nvPr/>
        </p:nvSpPr>
        <p:spPr>
          <a:xfrm rot="16200000">
            <a:off x="-137119" y="5545832"/>
            <a:ext cx="2448272" cy="230832"/>
          </a:xfrm>
          <a:prstGeom prst="rect">
            <a:avLst/>
          </a:prstGeom>
          <a:noFill/>
        </p:spPr>
        <p:txBody>
          <a:bodyPr wrap="square" rtlCol="0">
            <a:spAutoFit/>
          </a:bodyPr>
          <a:lstStyle/>
          <a:p>
            <a:r>
              <a:rPr lang="pt-BR" sz="900" b="1" dirty="0" smtClean="0">
                <a:solidFill>
                  <a:schemeClr val="tx1"/>
                </a:solidFill>
              </a:rPr>
              <a:t>WTOMYLK</a:t>
            </a:r>
            <a:endParaRPr lang="pt-BR" sz="900" b="1" dirty="0">
              <a:solidFill>
                <a:schemeClr val="tx1"/>
              </a:solidFill>
            </a:endParaRPr>
          </a:p>
        </p:txBody>
      </p:sp>
    </p:spTree>
    <p:extLst>
      <p:ext uri="{BB962C8B-B14F-4D97-AF65-F5344CB8AC3E}">
        <p14:creationId xmlns:p14="http://schemas.microsoft.com/office/powerpoint/2010/main" val="1977564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No Coração</a:t>
            </a:r>
            <a:endParaRPr lang="pt-BR" dirty="0"/>
          </a:p>
        </p:txBody>
      </p:sp>
      <p:sp>
        <p:nvSpPr>
          <p:cNvPr id="3" name="Espaço Reservado para Conteúdo 2"/>
          <p:cNvSpPr>
            <a:spLocks noGrp="1"/>
          </p:cNvSpPr>
          <p:nvPr>
            <p:ph idx="1"/>
          </p:nvPr>
        </p:nvSpPr>
        <p:spPr/>
        <p:txBody>
          <a:bodyPr/>
          <a:lstStyle/>
          <a:p>
            <a:r>
              <a:rPr lang="pt-BR" sz="2800" b="1" dirty="0"/>
              <a:t>O Conteúdo é o Rei</a:t>
            </a:r>
          </a:p>
          <a:p>
            <a:r>
              <a:rPr lang="pt-BR" b="1" dirty="0"/>
              <a:t>	</a:t>
            </a:r>
            <a:r>
              <a:rPr lang="pt-BR" sz="2400" b="1" dirty="0" smtClean="0"/>
              <a:t>Não é. Não se engane. Conteúdo é importante, fundamental até. Mas, é apenas o canal sobre o qual você vai contar sua história. </a:t>
            </a:r>
          </a:p>
          <a:p>
            <a:r>
              <a:rPr lang="pt-BR" sz="2800" b="1" dirty="0" smtClean="0"/>
              <a:t>A história é a Rainha. </a:t>
            </a:r>
          </a:p>
          <a:p>
            <a:r>
              <a:rPr lang="pt-BR" sz="2800" b="1" dirty="0"/>
              <a:t>	</a:t>
            </a:r>
            <a:r>
              <a:rPr lang="pt-BR" sz="2400" b="1" dirty="0" smtClean="0"/>
              <a:t>Se sua história não for boa, bem estruturada e interessante, ninguém lerá e, mais grave, ninguém criará links para ela.</a:t>
            </a:r>
          </a:p>
          <a:p>
            <a:endParaRPr lang="pt-BR" sz="2400" b="1" dirty="0"/>
          </a:p>
        </p:txBody>
      </p:sp>
      <p:sp>
        <p:nvSpPr>
          <p:cNvPr id="4" name="Retângulo 3"/>
          <p:cNvSpPr/>
          <p:nvPr/>
        </p:nvSpPr>
        <p:spPr>
          <a:xfrm>
            <a:off x="1535416" y="5445224"/>
            <a:ext cx="7132530" cy="707886"/>
          </a:xfrm>
          <a:prstGeom prst="rect">
            <a:avLst/>
          </a:prstGeom>
          <a:noFill/>
        </p:spPr>
        <p:txBody>
          <a:bodyPr wrap="none" lIns="91440" tIns="45720" rIns="91440" bIns="45720">
            <a:spAutoFit/>
          </a:bodyPr>
          <a:lstStyle/>
          <a:p>
            <a:pPr algn="ctr"/>
            <a:r>
              <a:rPr lang="pt-BR" sz="2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Quanto tempo você leva lendo esta página?</a:t>
            </a:r>
          </a:p>
          <a:p>
            <a:pPr algn="ctr"/>
            <a:r>
              <a:rPr lang="pt-BR"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Qual o tempo médio de permanência na Página?</a:t>
            </a:r>
            <a:endParaRPr lang="pt-BR" sz="2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 name="CaixaDeTexto 5"/>
          <p:cNvSpPr txBox="1"/>
          <p:nvPr/>
        </p:nvSpPr>
        <p:spPr>
          <a:xfrm rot="16200000">
            <a:off x="-137119" y="5545832"/>
            <a:ext cx="2448272" cy="230832"/>
          </a:xfrm>
          <a:prstGeom prst="rect">
            <a:avLst/>
          </a:prstGeom>
          <a:noFill/>
        </p:spPr>
        <p:txBody>
          <a:bodyPr wrap="square" rtlCol="0">
            <a:spAutoFit/>
          </a:bodyPr>
          <a:lstStyle/>
          <a:p>
            <a:r>
              <a:rPr lang="pt-BR" sz="900" b="1" dirty="0" smtClean="0">
                <a:solidFill>
                  <a:schemeClr val="tx1"/>
                </a:solidFill>
              </a:rPr>
              <a:t>WTOMYLK</a:t>
            </a:r>
            <a:endParaRPr lang="pt-BR" sz="900" b="1" dirty="0">
              <a:solidFill>
                <a:schemeClr val="tx1"/>
              </a:solidFill>
            </a:endParaRPr>
          </a:p>
        </p:txBody>
      </p:sp>
    </p:spTree>
    <p:extLst>
      <p:ext uri="{BB962C8B-B14F-4D97-AF65-F5344CB8AC3E}">
        <p14:creationId xmlns:p14="http://schemas.microsoft.com/office/powerpoint/2010/main" val="9655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wd">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subTnLst>
                                    <p:animClr clrSpc="rgb" dir="cw">
                                      <p:cBhvr override="childStyle">
                                        <p:cTn dur="1" fill="hold" display="0" masterRel="nextClick" afterEffect="1"/>
                                        <p:tgtEl>
                                          <p:spTgt spid="4"/>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Nos </a:t>
            </a:r>
            <a:r>
              <a:rPr lang="pt-BR" dirty="0" err="1" smtClean="0"/>
              <a:t>Plugins</a:t>
            </a:r>
            <a:endParaRPr lang="pt-BR" dirty="0"/>
          </a:p>
        </p:txBody>
      </p:sp>
      <p:sp>
        <p:nvSpPr>
          <p:cNvPr id="3" name="Espaço Reservado para Conteúdo 2"/>
          <p:cNvSpPr>
            <a:spLocks noGrp="1"/>
          </p:cNvSpPr>
          <p:nvPr>
            <p:ph idx="1"/>
          </p:nvPr>
        </p:nvSpPr>
        <p:spPr>
          <a:xfrm>
            <a:off x="1115616" y="1340768"/>
            <a:ext cx="7920880" cy="4781128"/>
          </a:xfrm>
        </p:spPr>
        <p:txBody>
          <a:bodyPr numCol="2"/>
          <a:lstStyle/>
          <a:p>
            <a:r>
              <a:rPr lang="pt-BR" sz="1800" b="1" dirty="0" smtClean="0"/>
              <a:t>301 </a:t>
            </a:r>
            <a:r>
              <a:rPr lang="pt-BR" sz="1800" b="1" dirty="0" err="1" smtClean="0"/>
              <a:t>Redirect</a:t>
            </a:r>
            <a:r>
              <a:rPr lang="pt-BR" sz="1800" b="1" dirty="0" smtClean="0"/>
              <a:t> </a:t>
            </a:r>
          </a:p>
          <a:p>
            <a:r>
              <a:rPr lang="pt-BR" sz="1800" b="1" dirty="0"/>
              <a:t>	</a:t>
            </a:r>
            <a:r>
              <a:rPr lang="pt-BR" sz="1800" b="1" dirty="0" smtClean="0"/>
              <a:t>Diretamente no .</a:t>
            </a:r>
            <a:r>
              <a:rPr lang="pt-BR" sz="1800" b="1" dirty="0" err="1" smtClean="0"/>
              <a:t>htacces</a:t>
            </a:r>
            <a:endParaRPr lang="pt-BR" sz="1800" b="1" dirty="0" smtClean="0"/>
          </a:p>
          <a:p>
            <a:r>
              <a:rPr lang="pt-BR" sz="1800" b="1" dirty="0"/>
              <a:t>	</a:t>
            </a:r>
            <a:r>
              <a:rPr lang="pt-BR" sz="1800" b="1" dirty="0" smtClean="0"/>
              <a:t>Usando o </a:t>
            </a:r>
            <a:r>
              <a:rPr lang="pt-BR" sz="1800" b="1" dirty="0" err="1" smtClean="0"/>
              <a:t>Redirection</a:t>
            </a:r>
            <a:endParaRPr lang="pt-BR" sz="1800" b="1" dirty="0" smtClean="0"/>
          </a:p>
          <a:p>
            <a:r>
              <a:rPr lang="pt-BR" sz="1800" b="1" dirty="0" smtClean="0"/>
              <a:t>Robots.txt</a:t>
            </a:r>
          </a:p>
          <a:p>
            <a:r>
              <a:rPr lang="pt-BR" sz="1800" dirty="0"/>
              <a:t>	</a:t>
            </a:r>
            <a:r>
              <a:rPr lang="pt-BR" sz="1800" b="1" dirty="0" err="1"/>
              <a:t>Yoast</a:t>
            </a:r>
            <a:r>
              <a:rPr lang="pt-BR" sz="1800" b="1" dirty="0"/>
              <a:t> </a:t>
            </a:r>
            <a:r>
              <a:rPr lang="pt-BR" sz="1800" b="1" dirty="0" err="1"/>
              <a:t>WordPress</a:t>
            </a:r>
            <a:r>
              <a:rPr lang="pt-BR" sz="1800" b="1" dirty="0"/>
              <a:t> SEO</a:t>
            </a:r>
          </a:p>
          <a:p>
            <a:r>
              <a:rPr lang="pt-BR" sz="1800" b="1" dirty="0" smtClean="0"/>
              <a:t>SEO </a:t>
            </a:r>
            <a:r>
              <a:rPr lang="pt-BR" sz="1800" b="1" dirty="0" err="1" smtClean="0"/>
              <a:t>Optimize</a:t>
            </a:r>
            <a:endParaRPr lang="pt-BR" sz="1800" b="1" dirty="0"/>
          </a:p>
          <a:p>
            <a:r>
              <a:rPr lang="pt-BR" sz="1800" dirty="0" smtClean="0"/>
              <a:t>	</a:t>
            </a:r>
            <a:r>
              <a:rPr lang="pt-BR" sz="1800" b="1" dirty="0" err="1"/>
              <a:t>Yoast</a:t>
            </a:r>
            <a:r>
              <a:rPr lang="pt-BR" sz="1800" b="1" dirty="0"/>
              <a:t> </a:t>
            </a:r>
            <a:r>
              <a:rPr lang="pt-BR" sz="1800" b="1" dirty="0" err="1"/>
              <a:t>WordPress</a:t>
            </a:r>
            <a:r>
              <a:rPr lang="pt-BR" sz="1800" b="1" dirty="0"/>
              <a:t> </a:t>
            </a:r>
            <a:r>
              <a:rPr lang="pt-BR" sz="1800" b="1" dirty="0" smtClean="0"/>
              <a:t>SEO</a:t>
            </a:r>
          </a:p>
          <a:p>
            <a:r>
              <a:rPr lang="pt-BR" sz="1800" b="1" dirty="0"/>
              <a:t>	</a:t>
            </a:r>
            <a:r>
              <a:rPr lang="pt-BR" sz="1800" b="1" dirty="0" smtClean="0"/>
              <a:t>Google XML </a:t>
            </a:r>
            <a:r>
              <a:rPr lang="pt-BR" sz="1800" b="1" dirty="0" err="1" smtClean="0"/>
              <a:t>Sitemaps</a:t>
            </a:r>
            <a:endParaRPr lang="pt-BR" sz="1800" b="1" dirty="0" smtClean="0"/>
          </a:p>
          <a:p>
            <a:r>
              <a:rPr lang="pt-BR" sz="1800" b="1" dirty="0"/>
              <a:t>	</a:t>
            </a:r>
            <a:r>
              <a:rPr lang="pt-BR" sz="1800" b="1" dirty="0" smtClean="0"/>
              <a:t>SEO </a:t>
            </a:r>
            <a:r>
              <a:rPr lang="pt-BR" sz="1800" b="1" dirty="0" err="1" smtClean="0"/>
              <a:t>Rank</a:t>
            </a:r>
            <a:r>
              <a:rPr lang="pt-BR" sz="1800" b="1" dirty="0" smtClean="0"/>
              <a:t> </a:t>
            </a:r>
            <a:r>
              <a:rPr lang="pt-BR" sz="1800" b="1" dirty="0" err="1" smtClean="0"/>
              <a:t>Reporter</a:t>
            </a:r>
            <a:endParaRPr lang="pt-BR" sz="1800" b="1" dirty="0"/>
          </a:p>
          <a:p>
            <a:r>
              <a:rPr lang="pt-BR" sz="1800" b="1" dirty="0"/>
              <a:t>Cache</a:t>
            </a:r>
          </a:p>
          <a:p>
            <a:r>
              <a:rPr lang="pt-BR" sz="2000" dirty="0"/>
              <a:t>	</a:t>
            </a:r>
            <a:r>
              <a:rPr lang="pt-BR" sz="1800" b="1" dirty="0"/>
              <a:t>W3 Total </a:t>
            </a:r>
            <a:r>
              <a:rPr lang="pt-BR" sz="1800" b="1" dirty="0" smtClean="0"/>
              <a:t>Cache</a:t>
            </a:r>
          </a:p>
          <a:p>
            <a:r>
              <a:rPr lang="pt-BR" sz="1800" b="1" dirty="0" err="1"/>
              <a:t>Analytics</a:t>
            </a:r>
            <a:endParaRPr lang="pt-BR" sz="1800" b="1" dirty="0"/>
          </a:p>
          <a:p>
            <a:r>
              <a:rPr lang="pt-BR" sz="2800" dirty="0" smtClean="0"/>
              <a:t>	</a:t>
            </a:r>
            <a:r>
              <a:rPr lang="pt-BR" sz="1800" b="1" dirty="0"/>
              <a:t>Google </a:t>
            </a:r>
            <a:r>
              <a:rPr lang="pt-BR" sz="1800" b="1" dirty="0" err="1"/>
              <a:t>analytics</a:t>
            </a:r>
            <a:r>
              <a:rPr lang="pt-BR" sz="1800" b="1" dirty="0"/>
              <a:t> for </a:t>
            </a:r>
            <a:r>
              <a:rPr lang="pt-BR" sz="1800" b="1" dirty="0" err="1" smtClean="0"/>
              <a:t>Wordpress</a:t>
            </a:r>
            <a:endParaRPr lang="pt-BR" sz="1800" b="1" dirty="0" smtClean="0"/>
          </a:p>
          <a:p>
            <a:r>
              <a:rPr lang="pt-BR" sz="1800" b="1" dirty="0" smtClean="0"/>
              <a:t>	Links</a:t>
            </a:r>
          </a:p>
          <a:p>
            <a:r>
              <a:rPr lang="pt-BR" sz="1800" b="1" dirty="0"/>
              <a:t>	</a:t>
            </a:r>
            <a:r>
              <a:rPr lang="pt-BR" sz="1800" b="1" dirty="0" smtClean="0"/>
              <a:t>		</a:t>
            </a:r>
            <a:r>
              <a:rPr lang="pt-BR" sz="1800" b="1" dirty="0" err="1" smtClean="0"/>
              <a:t>Outbound</a:t>
            </a:r>
            <a:r>
              <a:rPr lang="pt-BR" sz="1800" b="1" dirty="0" smtClean="0"/>
              <a:t> Links</a:t>
            </a:r>
          </a:p>
          <a:p>
            <a:r>
              <a:rPr lang="pt-BR" sz="1800" b="1" dirty="0"/>
              <a:t>	</a:t>
            </a:r>
            <a:r>
              <a:rPr lang="pt-BR" sz="1800" b="1" dirty="0" smtClean="0"/>
              <a:t>		</a:t>
            </a:r>
            <a:r>
              <a:rPr lang="pt-BR" sz="1800" b="1" dirty="0" err="1" smtClean="0"/>
              <a:t>NoFollow</a:t>
            </a:r>
            <a:r>
              <a:rPr lang="pt-BR" sz="1800" b="1" dirty="0" smtClean="0"/>
              <a:t> Case </a:t>
            </a:r>
            <a:r>
              <a:rPr lang="pt-BR" sz="1800" b="1" dirty="0" err="1" smtClean="0"/>
              <a:t>by</a:t>
            </a:r>
            <a:r>
              <a:rPr lang="pt-BR" sz="1800" b="1" dirty="0" smtClean="0"/>
              <a:t> Case</a:t>
            </a:r>
          </a:p>
          <a:p>
            <a:r>
              <a:rPr lang="pt-BR" sz="1800" b="1" dirty="0" smtClean="0"/>
              <a:t>	</a:t>
            </a:r>
            <a:r>
              <a:rPr lang="pt-BR" sz="1800" b="1" dirty="0" err="1" smtClean="0"/>
              <a:t>Bounce</a:t>
            </a:r>
            <a:r>
              <a:rPr lang="pt-BR" sz="1800" b="1" dirty="0" smtClean="0"/>
              <a:t> Rate</a:t>
            </a:r>
          </a:p>
          <a:p>
            <a:r>
              <a:rPr lang="pt-BR" sz="1800" b="1" dirty="0"/>
              <a:t>	</a:t>
            </a:r>
            <a:r>
              <a:rPr lang="pt-BR" sz="1800" b="1" dirty="0" smtClean="0"/>
              <a:t>		</a:t>
            </a:r>
            <a:r>
              <a:rPr lang="en-US" sz="1800" b="1" dirty="0" smtClean="0"/>
              <a:t>Yet </a:t>
            </a:r>
            <a:r>
              <a:rPr lang="en-US" sz="1800" b="1" dirty="0"/>
              <a:t>Another Related </a:t>
            </a:r>
            <a:r>
              <a:rPr lang="en-US" sz="1800" b="1" dirty="0" smtClean="0"/>
              <a:t>Posts</a:t>
            </a:r>
          </a:p>
          <a:p>
            <a:r>
              <a:rPr lang="en-US" sz="1800" b="1" dirty="0"/>
              <a:t>	</a:t>
            </a:r>
            <a:r>
              <a:rPr lang="en-US" sz="1800" b="1" dirty="0" smtClean="0"/>
              <a:t>		</a:t>
            </a:r>
            <a:r>
              <a:rPr lang="en-US" sz="1800" b="1" dirty="0" err="1" smtClean="0"/>
              <a:t>nRelate</a:t>
            </a:r>
            <a:r>
              <a:rPr lang="en-US" sz="1800" b="1" dirty="0" smtClean="0"/>
              <a:t> ****</a:t>
            </a:r>
          </a:p>
          <a:p>
            <a:r>
              <a:rPr lang="en-US" sz="1800" b="1" dirty="0" smtClean="0"/>
              <a:t>	Syndication</a:t>
            </a:r>
          </a:p>
          <a:p>
            <a:r>
              <a:rPr lang="en-US" sz="1800" b="1" dirty="0"/>
              <a:t>	</a:t>
            </a:r>
            <a:r>
              <a:rPr lang="en-US" sz="1800" b="1" dirty="0" smtClean="0"/>
              <a:t>		</a:t>
            </a:r>
            <a:r>
              <a:rPr lang="pt-BR" sz="1800" b="1" dirty="0" err="1" smtClean="0"/>
              <a:t>FeedBurner</a:t>
            </a:r>
            <a:r>
              <a:rPr lang="pt-BR" sz="1800" b="1" dirty="0" smtClean="0"/>
              <a:t> </a:t>
            </a:r>
            <a:r>
              <a:rPr lang="pt-BR" sz="1800" b="1" dirty="0" err="1" smtClean="0"/>
              <a:t>FeedSmith</a:t>
            </a:r>
            <a:endParaRPr lang="pt-BR" sz="1800" b="1" dirty="0" smtClean="0"/>
          </a:p>
          <a:p>
            <a:r>
              <a:rPr lang="pt-BR" sz="1800" b="1" dirty="0" smtClean="0"/>
              <a:t>	Mobile</a:t>
            </a:r>
          </a:p>
          <a:p>
            <a:r>
              <a:rPr lang="pt-BR" sz="1800" b="1" dirty="0"/>
              <a:t>	</a:t>
            </a:r>
            <a:r>
              <a:rPr lang="pt-BR" sz="1800" b="1" dirty="0" smtClean="0"/>
              <a:t>		</a:t>
            </a:r>
            <a:r>
              <a:rPr lang="pt-BR" sz="1800" b="1" dirty="0" err="1" smtClean="0"/>
              <a:t>Wp</a:t>
            </a:r>
            <a:r>
              <a:rPr lang="pt-BR" sz="1800" b="1" dirty="0" smtClean="0"/>
              <a:t> </a:t>
            </a:r>
            <a:r>
              <a:rPr lang="pt-BR" sz="1800" b="1" dirty="0" err="1" smtClean="0"/>
              <a:t>Touch</a:t>
            </a:r>
            <a:endParaRPr lang="pt-BR" sz="1800" b="1" dirty="0" smtClean="0"/>
          </a:p>
          <a:p>
            <a:r>
              <a:rPr lang="pt-BR" sz="1800" b="1" dirty="0" smtClean="0"/>
              <a:t>	</a:t>
            </a:r>
            <a:r>
              <a:rPr lang="pt-BR" sz="1800" b="1" dirty="0" err="1" smtClean="0"/>
              <a:t>Images</a:t>
            </a:r>
            <a:endParaRPr lang="pt-BR" sz="1800" b="1" dirty="0" smtClean="0"/>
          </a:p>
          <a:p>
            <a:r>
              <a:rPr lang="pt-BR" sz="1800" b="1" dirty="0"/>
              <a:t>	</a:t>
            </a:r>
            <a:r>
              <a:rPr lang="pt-BR" sz="1800" b="1" dirty="0" smtClean="0"/>
              <a:t>		</a:t>
            </a:r>
            <a:r>
              <a:rPr lang="pt-BR" sz="1800" b="1" dirty="0" err="1" smtClean="0"/>
              <a:t>Seo</a:t>
            </a:r>
            <a:r>
              <a:rPr lang="pt-BR" sz="1800" b="1" dirty="0" smtClean="0"/>
              <a:t> </a:t>
            </a:r>
            <a:r>
              <a:rPr lang="pt-BR" sz="1800" b="1" dirty="0" err="1" smtClean="0"/>
              <a:t>Friendly</a:t>
            </a:r>
            <a:r>
              <a:rPr lang="pt-BR" sz="1800" b="1" dirty="0" smtClean="0"/>
              <a:t> </a:t>
            </a:r>
            <a:r>
              <a:rPr lang="pt-BR" sz="1800" b="1" dirty="0" err="1" smtClean="0"/>
              <a:t>Images</a:t>
            </a:r>
            <a:endParaRPr lang="pt-BR" sz="1800" b="1" dirty="0"/>
          </a:p>
        </p:txBody>
      </p:sp>
      <p:sp>
        <p:nvSpPr>
          <p:cNvPr id="4" name="CaixaDeTexto 3"/>
          <p:cNvSpPr txBox="1"/>
          <p:nvPr/>
        </p:nvSpPr>
        <p:spPr>
          <a:xfrm rot="16200000">
            <a:off x="-333031" y="5322537"/>
            <a:ext cx="2840094" cy="230832"/>
          </a:xfrm>
          <a:prstGeom prst="rect">
            <a:avLst/>
          </a:prstGeom>
          <a:noFill/>
        </p:spPr>
        <p:txBody>
          <a:bodyPr wrap="square" rtlCol="0">
            <a:spAutoFit/>
          </a:bodyPr>
          <a:lstStyle/>
          <a:p>
            <a:r>
              <a:rPr lang="pt-BR" sz="900" b="1" dirty="0" smtClean="0">
                <a:solidFill>
                  <a:schemeClr val="tx1"/>
                </a:solidFill>
              </a:rPr>
              <a:t>POMAROVSKY</a:t>
            </a:r>
            <a:endParaRPr lang="pt-BR" sz="900" b="1"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Tanto trabalho...</a:t>
            </a:r>
            <a:endParaRPr lang="pt-BR" dirty="0"/>
          </a:p>
        </p:txBody>
      </p:sp>
      <p:sp>
        <p:nvSpPr>
          <p:cNvPr id="3" name="Espaço Reservado para Conteúdo 2"/>
          <p:cNvSpPr>
            <a:spLocks noGrp="1"/>
          </p:cNvSpPr>
          <p:nvPr>
            <p:ph idx="1"/>
          </p:nvPr>
        </p:nvSpPr>
        <p:spPr/>
        <p:txBody>
          <a:bodyPr/>
          <a:lstStyle/>
          <a:p>
            <a:r>
              <a:rPr lang="pt-BR" b="1" dirty="0" smtClean="0"/>
              <a:t>	Baixar programa antivírus grátis</a:t>
            </a:r>
          </a:p>
          <a:p>
            <a:r>
              <a:rPr lang="pt-BR" b="1" dirty="0"/>
              <a:t>	</a:t>
            </a:r>
            <a:r>
              <a:rPr lang="pt-BR" b="1" dirty="0" smtClean="0"/>
              <a:t>Publicado 11/06/2012 &gt; 7.000.000</a:t>
            </a:r>
          </a:p>
          <a:p>
            <a:r>
              <a:rPr lang="pt-BR" dirty="0"/>
              <a:t>	</a:t>
            </a:r>
            <a:endParaRPr lang="pt-BR" dirty="0" smtClean="0"/>
          </a:p>
          <a:p>
            <a:r>
              <a:rPr lang="pt-BR" dirty="0"/>
              <a:t>	</a:t>
            </a:r>
          </a:p>
        </p:txBody>
      </p:sp>
      <p:graphicFrame>
        <p:nvGraphicFramePr>
          <p:cNvPr id="4" name="Tabela 3"/>
          <p:cNvGraphicFramePr>
            <a:graphicFrameLocks noGrp="1"/>
          </p:cNvGraphicFramePr>
          <p:nvPr>
            <p:extLst>
              <p:ext uri="{D42A27DB-BD31-4B8C-83A1-F6EECF244321}">
                <p14:modId xmlns:p14="http://schemas.microsoft.com/office/powerpoint/2010/main" val="3482104437"/>
              </p:ext>
            </p:extLst>
          </p:nvPr>
        </p:nvGraphicFramePr>
        <p:xfrm>
          <a:off x="1763688" y="3356992"/>
          <a:ext cx="6096000" cy="2225040"/>
        </p:xfrm>
        <a:graphic>
          <a:graphicData uri="http://schemas.openxmlformats.org/drawingml/2006/table">
            <a:tbl>
              <a:tblPr firstRow="1" bandRow="1">
                <a:effectLst>
                  <a:outerShdw blurRad="596900" dist="215900" dir="2700000" algn="tl" rotWithShape="0">
                    <a:prstClr val="black">
                      <a:alpha val="40000"/>
                    </a:prstClr>
                  </a:outerShdw>
                </a:effectLst>
                <a:tableStyleId>{5C22544A-7EE6-4342-B048-85BDC9FD1C3A}</a:tableStyleId>
              </a:tblPr>
              <a:tblGrid>
                <a:gridCol w="3048000"/>
                <a:gridCol w="3048000"/>
              </a:tblGrid>
              <a:tr h="370840">
                <a:tc>
                  <a:txBody>
                    <a:bodyPr/>
                    <a:lstStyle/>
                    <a:p>
                      <a:pPr algn="ctr"/>
                      <a:r>
                        <a:rPr lang="pt-BR" dirty="0" smtClean="0"/>
                        <a:t>Data</a:t>
                      </a:r>
                      <a:endParaRPr lang="pt-BR" dirty="0"/>
                    </a:p>
                  </a:txBody>
                  <a:tcPr/>
                </a:tc>
                <a:tc>
                  <a:txBody>
                    <a:bodyPr/>
                    <a:lstStyle/>
                    <a:p>
                      <a:pPr algn="ctr"/>
                      <a:r>
                        <a:rPr lang="pt-BR" dirty="0" smtClean="0"/>
                        <a:t>Posição</a:t>
                      </a:r>
                      <a:endParaRPr lang="pt-BR" dirty="0"/>
                    </a:p>
                  </a:txBody>
                  <a:tcPr/>
                </a:tc>
              </a:tr>
              <a:tr h="370840">
                <a:tc>
                  <a:txBody>
                    <a:bodyPr/>
                    <a:lstStyle/>
                    <a:p>
                      <a:pPr algn="ctr"/>
                      <a:r>
                        <a:rPr lang="pt-BR" dirty="0" smtClean="0"/>
                        <a:t>12/06/2012</a:t>
                      </a:r>
                      <a:endParaRPr lang="pt-BR" dirty="0"/>
                    </a:p>
                  </a:txBody>
                  <a:tcPr/>
                </a:tc>
                <a:tc>
                  <a:txBody>
                    <a:bodyPr/>
                    <a:lstStyle/>
                    <a:p>
                      <a:pPr algn="ctr"/>
                      <a:r>
                        <a:rPr lang="pt-BR" dirty="0" smtClean="0"/>
                        <a:t>128</a:t>
                      </a:r>
                      <a:endParaRPr lang="pt-BR" dirty="0"/>
                    </a:p>
                  </a:txBody>
                  <a:tcPr/>
                </a:tc>
              </a:tr>
              <a:tr h="370840">
                <a:tc>
                  <a:txBody>
                    <a:bodyPr/>
                    <a:lstStyle/>
                    <a:p>
                      <a:pPr algn="ctr"/>
                      <a:r>
                        <a:rPr lang="pt-BR" dirty="0" smtClean="0"/>
                        <a:t>13/06/2012</a:t>
                      </a:r>
                      <a:endParaRPr lang="pt-BR" dirty="0"/>
                    </a:p>
                  </a:txBody>
                  <a:tcPr/>
                </a:tc>
                <a:tc>
                  <a:txBody>
                    <a:bodyPr/>
                    <a:lstStyle/>
                    <a:p>
                      <a:pPr algn="ctr"/>
                      <a:r>
                        <a:rPr lang="pt-BR" dirty="0" smtClean="0"/>
                        <a:t>89</a:t>
                      </a:r>
                      <a:endParaRPr lang="pt-BR" dirty="0"/>
                    </a:p>
                  </a:txBody>
                  <a:tcPr/>
                </a:tc>
              </a:tr>
              <a:tr h="370840">
                <a:tc>
                  <a:txBody>
                    <a:bodyPr/>
                    <a:lstStyle/>
                    <a:p>
                      <a:pPr algn="ctr"/>
                      <a:r>
                        <a:rPr lang="pt-BR" dirty="0" smtClean="0"/>
                        <a:t>14/06/2012</a:t>
                      </a:r>
                      <a:endParaRPr lang="pt-BR" dirty="0"/>
                    </a:p>
                  </a:txBody>
                  <a:tcPr/>
                </a:tc>
                <a:tc>
                  <a:txBody>
                    <a:bodyPr/>
                    <a:lstStyle/>
                    <a:p>
                      <a:pPr algn="ctr"/>
                      <a:r>
                        <a:rPr lang="pt-BR" dirty="0" smtClean="0"/>
                        <a:t>59</a:t>
                      </a:r>
                      <a:endParaRPr lang="pt-BR" dirty="0"/>
                    </a:p>
                  </a:txBody>
                  <a:tcPr/>
                </a:tc>
              </a:tr>
              <a:tr h="370840">
                <a:tc>
                  <a:txBody>
                    <a:bodyPr/>
                    <a:lstStyle/>
                    <a:p>
                      <a:pPr algn="ctr"/>
                      <a:r>
                        <a:rPr lang="pt-BR" dirty="0" smtClean="0"/>
                        <a:t>15/06/2012</a:t>
                      </a:r>
                      <a:endParaRPr lang="pt-BR" dirty="0"/>
                    </a:p>
                  </a:txBody>
                  <a:tcPr/>
                </a:tc>
                <a:tc>
                  <a:txBody>
                    <a:bodyPr/>
                    <a:lstStyle/>
                    <a:p>
                      <a:pPr algn="ctr"/>
                      <a:r>
                        <a:rPr lang="pt-BR" dirty="0" smtClean="0"/>
                        <a:t>38</a:t>
                      </a:r>
                      <a:endParaRPr lang="pt-BR" dirty="0"/>
                    </a:p>
                  </a:txBody>
                  <a:tcPr/>
                </a:tc>
              </a:tr>
              <a:tr h="370840">
                <a:tc>
                  <a:txBody>
                    <a:bodyPr/>
                    <a:lstStyle/>
                    <a:p>
                      <a:pPr algn="ctr"/>
                      <a:r>
                        <a:rPr lang="pt-BR" dirty="0" smtClean="0"/>
                        <a:t>16/06/2012</a:t>
                      </a:r>
                      <a:endParaRPr lang="pt-BR" dirty="0"/>
                    </a:p>
                  </a:txBody>
                  <a:tcPr/>
                </a:tc>
                <a:tc>
                  <a:txBody>
                    <a:bodyPr/>
                    <a:lstStyle/>
                    <a:p>
                      <a:pPr algn="ctr"/>
                      <a:r>
                        <a:rPr lang="pt-BR" dirty="0" smtClean="0"/>
                        <a:t>59</a:t>
                      </a:r>
                      <a:endParaRPr lang="pt-BR" dirty="0"/>
                    </a:p>
                  </a:txBody>
                  <a:tcPr/>
                </a:tc>
              </a:tr>
            </a:tbl>
          </a:graphicData>
        </a:graphic>
      </p:graphicFrame>
      <p:sp>
        <p:nvSpPr>
          <p:cNvPr id="6" name="CaixaDeTexto 5"/>
          <p:cNvSpPr txBox="1"/>
          <p:nvPr/>
        </p:nvSpPr>
        <p:spPr>
          <a:xfrm rot="16200000">
            <a:off x="-137119" y="5545832"/>
            <a:ext cx="2448272" cy="230832"/>
          </a:xfrm>
          <a:prstGeom prst="rect">
            <a:avLst/>
          </a:prstGeom>
          <a:noFill/>
        </p:spPr>
        <p:txBody>
          <a:bodyPr wrap="square" rtlCol="0">
            <a:spAutoFit/>
          </a:bodyPr>
          <a:lstStyle/>
          <a:p>
            <a:r>
              <a:rPr lang="pt-BR" sz="900" b="1" dirty="0" smtClean="0">
                <a:solidFill>
                  <a:schemeClr val="tx1"/>
                </a:solidFill>
              </a:rPr>
              <a:t>WTOMYLK</a:t>
            </a:r>
            <a:endParaRPr lang="pt-BR" sz="900" b="1" dirty="0">
              <a:solidFill>
                <a:schemeClr val="tx1"/>
              </a:solidFill>
            </a:endParaRPr>
          </a:p>
        </p:txBody>
      </p:sp>
    </p:spTree>
    <p:extLst>
      <p:ext uri="{BB962C8B-B14F-4D97-AF65-F5344CB8AC3E}">
        <p14:creationId xmlns:p14="http://schemas.microsoft.com/office/powerpoint/2010/main" val="183641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dirty="0" smtClean="0"/>
              <a:t>Existe Vida Além do Google!</a:t>
            </a:r>
            <a:endParaRPr lang="pt-BR" dirty="0"/>
          </a:p>
        </p:txBody>
      </p:sp>
      <p:pic>
        <p:nvPicPr>
          <p:cNvPr id="5" name="Picture 2" descr="http://icreative.ie/wp-content/uploads/2011/01/social-network-link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133974"/>
            <a:ext cx="4762500" cy="3495675"/>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1331640" y="6525344"/>
            <a:ext cx="5585183" cy="276999"/>
          </a:xfrm>
          <a:prstGeom prst="rect">
            <a:avLst/>
          </a:prstGeom>
          <a:noFill/>
        </p:spPr>
        <p:txBody>
          <a:bodyPr wrap="none" rtlCol="0">
            <a:spAutoFit/>
          </a:bodyPr>
          <a:lstStyle/>
          <a:p>
            <a:r>
              <a:rPr lang="pt-BR" sz="1200" b="1" dirty="0" err="1" smtClean="0">
                <a:solidFill>
                  <a:schemeClr val="tx1"/>
                </a:solidFill>
              </a:rPr>
              <a:t>Fonte:</a:t>
            </a:r>
            <a:r>
              <a:rPr lang="pt-BR" sz="1200" b="1" dirty="0" err="1">
                <a:solidFill>
                  <a:schemeClr val="tx1"/>
                </a:solidFill>
              </a:rPr>
              <a:t>http</a:t>
            </a:r>
            <a:r>
              <a:rPr lang="pt-BR" sz="1200" b="1" dirty="0">
                <a:solidFill>
                  <a:schemeClr val="tx1"/>
                </a:solidFill>
              </a:rPr>
              <a:t>://icreative.ie/blog/</a:t>
            </a:r>
            <a:r>
              <a:rPr lang="pt-BR" sz="1200" b="1" dirty="0" err="1">
                <a:solidFill>
                  <a:schemeClr val="tx1"/>
                </a:solidFill>
              </a:rPr>
              <a:t>why</a:t>
            </a:r>
            <a:r>
              <a:rPr lang="pt-BR" sz="1200" b="1" dirty="0">
                <a:solidFill>
                  <a:schemeClr val="tx1"/>
                </a:solidFill>
              </a:rPr>
              <a:t>-</a:t>
            </a:r>
            <a:r>
              <a:rPr lang="pt-BR" sz="1200" b="1" dirty="0" err="1">
                <a:solidFill>
                  <a:schemeClr val="tx1"/>
                </a:solidFill>
              </a:rPr>
              <a:t>your</a:t>
            </a:r>
            <a:r>
              <a:rPr lang="pt-BR" sz="1200" b="1" dirty="0">
                <a:solidFill>
                  <a:schemeClr val="tx1"/>
                </a:solidFill>
              </a:rPr>
              <a:t>-</a:t>
            </a:r>
            <a:r>
              <a:rPr lang="pt-BR" sz="1200" b="1" dirty="0" err="1">
                <a:solidFill>
                  <a:schemeClr val="tx1"/>
                </a:solidFill>
              </a:rPr>
              <a:t>company</a:t>
            </a:r>
            <a:r>
              <a:rPr lang="pt-BR" sz="1200" b="1" dirty="0">
                <a:solidFill>
                  <a:schemeClr val="tx1"/>
                </a:solidFill>
              </a:rPr>
              <a:t>-</a:t>
            </a:r>
            <a:r>
              <a:rPr lang="pt-BR" sz="1200" b="1" dirty="0" err="1">
                <a:solidFill>
                  <a:schemeClr val="tx1"/>
                </a:solidFill>
              </a:rPr>
              <a:t>needs</a:t>
            </a:r>
            <a:r>
              <a:rPr lang="pt-BR" sz="1200" b="1" dirty="0">
                <a:solidFill>
                  <a:schemeClr val="tx1"/>
                </a:solidFill>
              </a:rPr>
              <a:t>-social-media-</a:t>
            </a:r>
            <a:r>
              <a:rPr lang="pt-BR" sz="1200" b="1" dirty="0" err="1">
                <a:solidFill>
                  <a:schemeClr val="tx1"/>
                </a:solidFill>
              </a:rPr>
              <a:t>now</a:t>
            </a:r>
            <a:r>
              <a:rPr lang="pt-BR" sz="1200" b="1" dirty="0">
                <a:solidFill>
                  <a:schemeClr val="tx1"/>
                </a:solidFill>
              </a:rPr>
              <a:t>/</a:t>
            </a:r>
          </a:p>
        </p:txBody>
      </p:sp>
    </p:spTree>
    <p:extLst>
      <p:ext uri="{BB962C8B-B14F-4D97-AF65-F5344CB8AC3E}">
        <p14:creationId xmlns:p14="http://schemas.microsoft.com/office/powerpoint/2010/main" val="760029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Você nem acredita</a:t>
            </a:r>
            <a:endParaRPr lang="pt-BR" dirty="0"/>
          </a:p>
        </p:txBody>
      </p:sp>
      <p:sp>
        <p:nvSpPr>
          <p:cNvPr id="6" name="CaixaDeTexto 5"/>
          <p:cNvSpPr txBox="1"/>
          <p:nvPr/>
        </p:nvSpPr>
        <p:spPr>
          <a:xfrm>
            <a:off x="2235962" y="4542529"/>
            <a:ext cx="2840094" cy="523220"/>
          </a:xfrm>
          <a:prstGeom prst="rect">
            <a:avLst/>
          </a:prstGeom>
          <a:noFill/>
        </p:spPr>
        <p:txBody>
          <a:bodyPr wrap="square" rtlCol="0">
            <a:spAutoFit/>
          </a:bodyPr>
          <a:lstStyle/>
          <a:p>
            <a:r>
              <a:rPr lang="pt-BR" sz="2800" b="1" dirty="0" smtClean="0">
                <a:solidFill>
                  <a:schemeClr val="tx1"/>
                </a:solidFill>
              </a:rPr>
              <a:t>POMAROVSKY</a:t>
            </a:r>
            <a:endParaRPr lang="pt-BR" sz="2800" b="1" dirty="0">
              <a:solidFill>
                <a:schemeClr val="tx1"/>
              </a:solidFill>
            </a:endParaRPr>
          </a:p>
        </p:txBody>
      </p:sp>
      <p:sp>
        <p:nvSpPr>
          <p:cNvPr id="7" name="CaixaDeTexto 6"/>
          <p:cNvSpPr txBox="1"/>
          <p:nvPr/>
        </p:nvSpPr>
        <p:spPr>
          <a:xfrm>
            <a:off x="6156176" y="4561964"/>
            <a:ext cx="2448272" cy="523220"/>
          </a:xfrm>
          <a:prstGeom prst="rect">
            <a:avLst/>
          </a:prstGeom>
          <a:noFill/>
        </p:spPr>
        <p:txBody>
          <a:bodyPr wrap="square" rtlCol="0">
            <a:spAutoFit/>
          </a:bodyPr>
          <a:lstStyle/>
          <a:p>
            <a:r>
              <a:rPr lang="pt-BR" sz="2800" b="1" dirty="0" smtClean="0">
                <a:solidFill>
                  <a:schemeClr val="tx1"/>
                </a:solidFill>
              </a:rPr>
              <a:t>WTOMYLK</a:t>
            </a:r>
            <a:endParaRPr lang="pt-BR" sz="2800" b="1" dirty="0">
              <a:solidFill>
                <a:schemeClr val="tx1"/>
              </a:solidFill>
            </a:endParaRPr>
          </a:p>
        </p:txBody>
      </p:sp>
      <p:sp>
        <p:nvSpPr>
          <p:cNvPr id="8" name="CaixaDeTexto 7"/>
          <p:cNvSpPr txBox="1"/>
          <p:nvPr/>
        </p:nvSpPr>
        <p:spPr>
          <a:xfrm>
            <a:off x="2055400" y="1916832"/>
            <a:ext cx="6192688" cy="954107"/>
          </a:xfrm>
          <a:prstGeom prst="rect">
            <a:avLst/>
          </a:prstGeom>
          <a:noFill/>
        </p:spPr>
        <p:txBody>
          <a:bodyPr wrap="square" rtlCol="0">
            <a:spAutoFit/>
          </a:bodyPr>
          <a:lstStyle/>
          <a:p>
            <a:pPr algn="ctr"/>
            <a:r>
              <a:rPr lang="pt-BR" sz="2800" b="1" dirty="0" smtClean="0">
                <a:solidFill>
                  <a:schemeClr val="tx1"/>
                </a:solidFill>
              </a:rPr>
              <a:t>Qual destas palavras representa uma coisa positiva?</a:t>
            </a:r>
            <a:endParaRPr lang="pt-BR" sz="2800" b="1" dirty="0">
              <a:solidFill>
                <a:schemeClr val="tx1"/>
              </a:solidFill>
            </a:endParaRPr>
          </a:p>
        </p:txBody>
      </p:sp>
      <p:sp>
        <p:nvSpPr>
          <p:cNvPr id="10" name="CaixaDeTexto 9"/>
          <p:cNvSpPr txBox="1"/>
          <p:nvPr/>
        </p:nvSpPr>
        <p:spPr>
          <a:xfrm>
            <a:off x="3168386" y="3645024"/>
            <a:ext cx="504056" cy="1015663"/>
          </a:xfrm>
          <a:prstGeom prst="rect">
            <a:avLst/>
          </a:prstGeom>
          <a:noFill/>
        </p:spPr>
        <p:txBody>
          <a:bodyPr wrap="square" rtlCol="0">
            <a:spAutoFit/>
          </a:bodyPr>
          <a:lstStyle/>
          <a:p>
            <a:r>
              <a:rPr lang="pt-BR" sz="6000" b="1" dirty="0" smtClean="0">
                <a:solidFill>
                  <a:schemeClr val="tx1"/>
                </a:solidFill>
              </a:rPr>
              <a:t>1</a:t>
            </a:r>
            <a:endParaRPr lang="pt-BR" sz="6000" b="1" dirty="0">
              <a:solidFill>
                <a:schemeClr val="tx1"/>
              </a:solidFill>
            </a:endParaRPr>
          </a:p>
        </p:txBody>
      </p:sp>
      <p:sp>
        <p:nvSpPr>
          <p:cNvPr id="11" name="CaixaDeTexto 10"/>
          <p:cNvSpPr txBox="1"/>
          <p:nvPr/>
        </p:nvSpPr>
        <p:spPr>
          <a:xfrm>
            <a:off x="6768786" y="3645023"/>
            <a:ext cx="504056" cy="1015663"/>
          </a:xfrm>
          <a:prstGeom prst="rect">
            <a:avLst/>
          </a:prstGeom>
          <a:noFill/>
        </p:spPr>
        <p:txBody>
          <a:bodyPr wrap="square" rtlCol="0">
            <a:spAutoFit/>
          </a:bodyPr>
          <a:lstStyle/>
          <a:p>
            <a:r>
              <a:rPr lang="pt-BR" sz="6000" b="1" dirty="0" smtClean="0">
                <a:solidFill>
                  <a:schemeClr val="tx1"/>
                </a:solidFill>
              </a:rPr>
              <a:t>2</a:t>
            </a:r>
            <a:endParaRPr lang="pt-BR" sz="6000" b="1" dirty="0">
              <a:solidFill>
                <a:schemeClr val="tx1"/>
              </a:solidFill>
            </a:endParaRPr>
          </a:p>
        </p:txBody>
      </p:sp>
    </p:spTree>
    <p:extLst>
      <p:ext uri="{BB962C8B-B14F-4D97-AF65-F5344CB8AC3E}">
        <p14:creationId xmlns:p14="http://schemas.microsoft.com/office/powerpoint/2010/main" val="328919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subTnLst>
                                    <p:animClr clrSpc="rgb" dir="cw">
                                      <p:cBhvr override="childStyle">
                                        <p:cTn dur="1" fill="hold" display="0" masterRel="nextClick" afterEffect="1"/>
                                        <p:tgtEl>
                                          <p:spTgt spid="6"/>
                                        </p:tgtEl>
                                        <p:attrNameLst>
                                          <p:attrName>ppt_c</p:attrName>
                                        </p:attrNameLst>
                                      </p:cBhvr>
                                      <p:to>
                                        <a:schemeClr val="tx1"/>
                                      </p:to>
                                    </p:animClr>
                                  </p:subTnLst>
                                </p:cTn>
                              </p:par>
                              <p:par>
                                <p:cTn id="11" presetID="3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subTnLst>
                                    <p:animClr clrSpc="rgb" dir="cw">
                                      <p:cBhvr override="childStyle">
                                        <p:cTn dur="1" fill="hold" display="0" masterRel="nextClick" afterEffect="1"/>
                                        <p:tgtEl>
                                          <p:spTgt spid="7"/>
                                        </p:tgtEl>
                                        <p:attrNameLst>
                                          <p:attrName>ppt_c</p:attrName>
                                        </p:attrNameLst>
                                      </p:cBhvr>
                                      <p:to>
                                        <a:schemeClr val="tx1"/>
                                      </p:to>
                                    </p:animClr>
                                  </p:subTnLst>
                                </p:cTn>
                              </p:par>
                              <p:par>
                                <p:cTn id="17" presetID="3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subTnLst>
                                    <p:animClr clrSpc="rgb" dir="cw">
                                      <p:cBhvr override="childStyle">
                                        <p:cTn dur="1" fill="hold" display="0" masterRel="nextClick" afterEffect="1"/>
                                        <p:tgtEl>
                                          <p:spTgt spid="10"/>
                                        </p:tgtEl>
                                        <p:attrNameLst>
                                          <p:attrName>ppt_c</p:attrName>
                                        </p:attrNameLst>
                                      </p:cBhvr>
                                      <p:to>
                                        <a:schemeClr val="tx1"/>
                                      </p:to>
                                    </p:animClr>
                                  </p:subTnLst>
                                </p:cTn>
                              </p:par>
                              <p:par>
                                <p:cTn id="23" presetID="3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style.rotation</p:attrName>
                                        </p:attrNameLst>
                                      </p:cBhvr>
                                      <p:tavLst>
                                        <p:tav tm="0">
                                          <p:val>
                                            <p:fltVal val="90"/>
                                          </p:val>
                                        </p:tav>
                                        <p:tav tm="100000">
                                          <p:val>
                                            <p:fltVal val="0"/>
                                          </p:val>
                                        </p:tav>
                                      </p:tavLst>
                                    </p:anim>
                                    <p:animEffect transition="in" filter="fade">
                                      <p:cBhvr>
                                        <p:cTn id="28" dur="1000"/>
                                        <p:tgtEl>
                                          <p:spTgt spid="11"/>
                                        </p:tgtEl>
                                      </p:cBhvr>
                                    </p:animEffect>
                                  </p:childTnLst>
                                  <p:subTnLst>
                                    <p:animClr clrSpc="rgb" dir="cw">
                                      <p:cBhvr override="childStyle">
                                        <p:cTn dur="1" fill="hold" display="0" masterRel="nextClick" afterEffect="1"/>
                                        <p:tgtEl>
                                          <p:spTgt spid="11"/>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web é um pouco complicada</a:t>
            </a:r>
            <a:endParaRPr lang="pt-BR"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253" y="1174171"/>
            <a:ext cx="7974228" cy="518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aixaDeTexto 4"/>
          <p:cNvSpPr txBox="1"/>
          <p:nvPr/>
        </p:nvSpPr>
        <p:spPr>
          <a:xfrm>
            <a:off x="1012204" y="6401776"/>
            <a:ext cx="5555880" cy="677108"/>
          </a:xfrm>
          <a:prstGeom prst="rect">
            <a:avLst/>
          </a:prstGeom>
          <a:noFill/>
        </p:spPr>
        <p:txBody>
          <a:bodyPr wrap="none" rtlCol="0">
            <a:spAutoFit/>
          </a:bodyPr>
          <a:lstStyle/>
          <a:p>
            <a:r>
              <a:rPr lang="pt-BR" sz="1200" dirty="0" smtClean="0">
                <a:solidFill>
                  <a:schemeClr val="tx1">
                    <a:lumMod val="85000"/>
                    <a:lumOff val="15000"/>
                  </a:schemeClr>
                </a:solidFill>
              </a:rPr>
              <a:t>Fonte: </a:t>
            </a:r>
            <a:r>
              <a:rPr lang="en-US" sz="1200" b="1" dirty="0" err="1" smtClean="0">
                <a:solidFill>
                  <a:schemeClr val="tx1">
                    <a:lumMod val="85000"/>
                    <a:lumOff val="15000"/>
                  </a:schemeClr>
                </a:solidFill>
              </a:rPr>
              <a:t>Bolle</a:t>
            </a:r>
            <a:r>
              <a:rPr lang="en-US" sz="1200" b="1" dirty="0" smtClean="0">
                <a:solidFill>
                  <a:schemeClr val="tx1">
                    <a:lumMod val="85000"/>
                    <a:lumOff val="15000"/>
                  </a:schemeClr>
                </a:solidFill>
              </a:rPr>
              <a:t>, John.</a:t>
            </a:r>
            <a:r>
              <a:rPr lang="en-US" sz="1200" dirty="0" smtClean="0">
                <a:solidFill>
                  <a:schemeClr val="tx1">
                    <a:lumMod val="85000"/>
                    <a:lumOff val="15000"/>
                  </a:schemeClr>
                </a:solidFill>
              </a:rPr>
              <a:t> Clickstream Data Yields High-Resolution Maps of Science.</a:t>
            </a:r>
          </a:p>
          <a:p>
            <a:r>
              <a:rPr lang="en-US" sz="1200" dirty="0" smtClean="0">
                <a:solidFill>
                  <a:schemeClr val="tx1">
                    <a:lumMod val="85000"/>
                    <a:lumOff val="15000"/>
                  </a:schemeClr>
                </a:solidFill>
              </a:rPr>
              <a:t> </a:t>
            </a:r>
            <a:r>
              <a:rPr lang="en-US" sz="1200" dirty="0" err="1" smtClean="0">
                <a:solidFill>
                  <a:schemeClr val="tx1">
                    <a:lumMod val="85000"/>
                    <a:lumOff val="15000"/>
                  </a:schemeClr>
                </a:solidFill>
              </a:rPr>
              <a:t>PlosOne</a:t>
            </a:r>
            <a:r>
              <a:rPr lang="en-US" sz="1200" dirty="0" smtClean="0">
                <a:solidFill>
                  <a:schemeClr val="tx1">
                    <a:lumMod val="85000"/>
                    <a:lumOff val="15000"/>
                  </a:schemeClr>
                </a:solidFill>
              </a:rPr>
              <a:t> </a:t>
            </a:r>
            <a:r>
              <a:rPr lang="en-US" sz="1200" dirty="0" err="1" smtClean="0">
                <a:solidFill>
                  <a:schemeClr val="tx1">
                    <a:lumMod val="85000"/>
                    <a:lumOff val="15000"/>
                  </a:schemeClr>
                </a:solidFill>
              </a:rPr>
              <a:t>OpenAccess</a:t>
            </a:r>
            <a:r>
              <a:rPr lang="en-US" sz="1200" dirty="0" smtClean="0">
                <a:solidFill>
                  <a:schemeClr val="tx1">
                    <a:lumMod val="85000"/>
                    <a:lumOff val="15000"/>
                  </a:schemeClr>
                </a:solidFill>
              </a:rPr>
              <a:t>, Los Alamos, march 2010</a:t>
            </a:r>
            <a:endParaRPr lang="pt-BR" sz="1200" b="1" dirty="0" smtClean="0">
              <a:solidFill>
                <a:schemeClr val="tx1">
                  <a:lumMod val="85000"/>
                  <a:lumOff val="15000"/>
                </a:schemeClr>
              </a:solidFill>
            </a:endParaRPr>
          </a:p>
          <a:p>
            <a:endParaRPr lang="pt-BR" sz="1400" dirty="0">
              <a:solidFill>
                <a:schemeClr val="tx1">
                  <a:lumMod val="85000"/>
                  <a:lumOff val="15000"/>
                </a:schemeClr>
              </a:solidFill>
            </a:endParaRPr>
          </a:p>
        </p:txBody>
      </p:sp>
    </p:spTree>
    <p:extLst>
      <p:ext uri="{BB962C8B-B14F-4D97-AF65-F5344CB8AC3E}">
        <p14:creationId xmlns:p14="http://schemas.microsoft.com/office/powerpoint/2010/main" val="33000208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Invista nas Mídias Sociais</a:t>
            </a:r>
            <a:endParaRPr lang="pt-BR" dirty="0"/>
          </a:p>
        </p:txBody>
      </p:sp>
      <p:sp>
        <p:nvSpPr>
          <p:cNvPr id="3" name="Espaço Reservado para Conteúdo 2"/>
          <p:cNvSpPr>
            <a:spLocks noGrp="1"/>
          </p:cNvSpPr>
          <p:nvPr>
            <p:ph idx="1"/>
          </p:nvPr>
        </p:nvSpPr>
        <p:spPr/>
        <p:txBody>
          <a:bodyPr/>
          <a:lstStyle/>
          <a:p>
            <a:r>
              <a:rPr lang="en-US" sz="2800" b="1" dirty="0" smtClean="0"/>
              <a:t>	Facebook</a:t>
            </a:r>
            <a:r>
              <a:rPr lang="en-US" sz="2800" b="1" dirty="0"/>
              <a:t>, Twitter, </a:t>
            </a:r>
            <a:r>
              <a:rPr lang="en-US" sz="2800" b="1" dirty="0" err="1"/>
              <a:t>Tumblr</a:t>
            </a:r>
            <a:r>
              <a:rPr lang="en-US" sz="2800" b="1" dirty="0"/>
              <a:t>, LinkedIn</a:t>
            </a:r>
            <a:r>
              <a:rPr lang="en-US" sz="2800" dirty="0"/>
              <a:t>, </a:t>
            </a:r>
            <a:r>
              <a:rPr lang="en-US" sz="2800" b="1" dirty="0" err="1" smtClean="0"/>
              <a:t>Pinterest</a:t>
            </a:r>
            <a:r>
              <a:rPr lang="en-US" sz="2800" b="1" dirty="0" smtClean="0"/>
              <a:t>, VIA 6</a:t>
            </a:r>
          </a:p>
          <a:p>
            <a:endParaRPr lang="en-US" sz="2800" b="1" dirty="0" smtClean="0"/>
          </a:p>
          <a:p>
            <a:r>
              <a:rPr lang="en-US" sz="2800" b="1" dirty="0" smtClean="0"/>
              <a:t>	E-mail Lists (opt-in)</a:t>
            </a:r>
          </a:p>
          <a:p>
            <a:endParaRPr lang="pt-BR" sz="2800" b="1" dirty="0" smtClean="0"/>
          </a:p>
          <a:p>
            <a:r>
              <a:rPr lang="pt-BR" sz="2800" b="1" dirty="0"/>
              <a:t>	</a:t>
            </a:r>
            <a:r>
              <a:rPr lang="pt-BR" sz="2800" b="1" dirty="0" smtClean="0"/>
              <a:t>Yahoo</a:t>
            </a:r>
            <a:r>
              <a:rPr lang="pt-BR" sz="2800" b="1" dirty="0"/>
              <a:t>! </a:t>
            </a:r>
            <a:r>
              <a:rPr lang="pt-BR" sz="2800" b="1" dirty="0" err="1"/>
              <a:t>Answers</a:t>
            </a:r>
            <a:r>
              <a:rPr lang="pt-BR" sz="2800" b="1" dirty="0"/>
              <a:t>, </a:t>
            </a:r>
            <a:r>
              <a:rPr lang="pt-BR" sz="2800" b="1" dirty="0" err="1"/>
              <a:t>Quora</a:t>
            </a:r>
            <a:r>
              <a:rPr lang="pt-BR" sz="2800" b="1" dirty="0"/>
              <a:t>, </a:t>
            </a:r>
            <a:r>
              <a:rPr lang="pt-BR" sz="2800" b="1" dirty="0" smtClean="0"/>
              <a:t>Answers.com</a:t>
            </a:r>
          </a:p>
          <a:p>
            <a:endParaRPr lang="pt-BR" sz="2800" b="1" dirty="0" smtClean="0"/>
          </a:p>
          <a:p>
            <a:r>
              <a:rPr lang="pt-BR" sz="2800" b="1" dirty="0"/>
              <a:t>	</a:t>
            </a:r>
            <a:r>
              <a:rPr lang="pt-BR" sz="2800" b="1" dirty="0" err="1" smtClean="0"/>
              <a:t>Foruns</a:t>
            </a:r>
            <a:endParaRPr lang="pt-BR" sz="2800" dirty="0"/>
          </a:p>
        </p:txBody>
      </p:sp>
    </p:spTree>
    <p:extLst>
      <p:ext uri="{BB962C8B-B14F-4D97-AF65-F5344CB8AC3E}">
        <p14:creationId xmlns:p14="http://schemas.microsoft.com/office/powerpoint/2010/main" val="24463093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Plugin</a:t>
            </a:r>
            <a:r>
              <a:rPr lang="pt-BR" dirty="0" smtClean="0"/>
              <a:t>?</a:t>
            </a:r>
            <a:endParaRPr lang="pt-BR" dirty="0"/>
          </a:p>
        </p:txBody>
      </p:sp>
      <p:sp>
        <p:nvSpPr>
          <p:cNvPr id="3" name="Espaço Reservado para Conteúdo 2"/>
          <p:cNvSpPr>
            <a:spLocks noGrp="1"/>
          </p:cNvSpPr>
          <p:nvPr>
            <p:ph idx="1"/>
          </p:nvPr>
        </p:nvSpPr>
        <p:spPr/>
        <p:txBody>
          <a:bodyPr/>
          <a:lstStyle/>
          <a:p>
            <a:r>
              <a:rPr lang="pt-BR" b="1" dirty="0" smtClean="0"/>
              <a:t>Para redes sociais....</a:t>
            </a:r>
          </a:p>
          <a:p>
            <a:r>
              <a:rPr lang="pt-BR" b="1" dirty="0"/>
              <a:t>	</a:t>
            </a:r>
            <a:r>
              <a:rPr lang="pt-BR" b="1" dirty="0" err="1" smtClean="0"/>
              <a:t>Socialable</a:t>
            </a:r>
            <a:endParaRPr lang="pt-BR" b="1" dirty="0" smtClean="0"/>
          </a:p>
          <a:p>
            <a:r>
              <a:rPr lang="pt-BR" b="1" dirty="0"/>
              <a:t>	</a:t>
            </a:r>
            <a:r>
              <a:rPr lang="pt-BR" sz="4000" b="1" dirty="0" err="1" smtClean="0"/>
              <a:t>Wp</a:t>
            </a:r>
            <a:r>
              <a:rPr lang="pt-BR" sz="4000" b="1" dirty="0" smtClean="0"/>
              <a:t> </a:t>
            </a:r>
            <a:r>
              <a:rPr lang="pt-BR" sz="4000" b="1" dirty="0" err="1" smtClean="0"/>
              <a:t>Socializer</a:t>
            </a:r>
            <a:endParaRPr lang="pt-BR" b="1" dirty="0"/>
          </a:p>
        </p:txBody>
      </p:sp>
    </p:spTree>
    <p:extLst>
      <p:ext uri="{BB962C8B-B14F-4D97-AF65-F5344CB8AC3E}">
        <p14:creationId xmlns:p14="http://schemas.microsoft.com/office/powerpoint/2010/main" val="25625062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Acima de Tudo</a:t>
            </a:r>
            <a:endParaRPr lang="pt-BR" dirty="0"/>
          </a:p>
        </p:txBody>
      </p:sp>
      <p:sp>
        <p:nvSpPr>
          <p:cNvPr id="3" name="Espaço Reservado para Conteúdo 2"/>
          <p:cNvSpPr>
            <a:spLocks noGrp="1"/>
          </p:cNvSpPr>
          <p:nvPr>
            <p:ph idx="1"/>
          </p:nvPr>
        </p:nvSpPr>
        <p:spPr/>
        <p:txBody>
          <a:bodyPr/>
          <a:lstStyle/>
          <a:p>
            <a:pPr algn="ctr"/>
            <a:r>
              <a:rPr lang="pt-BR" sz="8000" b="1" dirty="0" smtClean="0"/>
              <a:t>Guest Posts</a:t>
            </a:r>
          </a:p>
          <a:p>
            <a:r>
              <a:rPr lang="pt-BR" sz="2400" b="1" dirty="0" smtClean="0"/>
              <a:t>	Aproveite a expertise dos seus amigos </a:t>
            </a:r>
            <a:r>
              <a:rPr lang="pt-BR" sz="2400" b="1" dirty="0" err="1" smtClean="0"/>
              <a:t>blogueiros</a:t>
            </a:r>
            <a:r>
              <a:rPr lang="pt-BR" sz="2400" b="1" dirty="0" smtClean="0"/>
              <a:t> para melhorar o tráfico do seu blog. Por exemplo, convide um especialista em culinária para postar uma receita no seu blog, ou um expert em matemática, ou ainda, quem sabe um expert em SEO.</a:t>
            </a:r>
          </a:p>
          <a:p>
            <a:r>
              <a:rPr lang="pt-BR" sz="2400" b="1" dirty="0"/>
              <a:t>	</a:t>
            </a:r>
            <a:r>
              <a:rPr lang="pt-BR" sz="2400" b="1" dirty="0" smtClean="0"/>
              <a:t>O único cuidado é que o artigo do convidado seja relacionado com o tema do seu blog. Mesmo que seja um ângulo totalmente diferente.</a:t>
            </a:r>
            <a:endParaRPr lang="pt-BR" sz="2400" b="1" dirty="0"/>
          </a:p>
        </p:txBody>
      </p:sp>
    </p:spTree>
    <p:extLst>
      <p:ext uri="{BB962C8B-B14F-4D97-AF65-F5344CB8AC3E}">
        <p14:creationId xmlns:p14="http://schemas.microsoft.com/office/powerpoint/2010/main" val="34350786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152525" y="231775"/>
            <a:ext cx="7796213"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9pPr>
          </a:lstStyle>
          <a:p>
            <a:pPr algn="ctr" eaLnBrk="1" hangingPunct="1">
              <a:buClrTx/>
              <a:buFontTx/>
              <a:buNone/>
            </a:pPr>
            <a:r>
              <a:rPr lang="en-US" sz="4000" b="1" dirty="0" smtClean="0">
                <a:solidFill>
                  <a:srgbClr val="000000"/>
                </a:solidFill>
              </a:rPr>
              <a:t>Obrigado!!!</a:t>
            </a:r>
            <a:endParaRPr lang="en-US" sz="4000" b="1" dirty="0">
              <a:solidFill>
                <a:srgbClr val="000000"/>
              </a:solidFill>
            </a:endParaRPr>
          </a:p>
        </p:txBody>
      </p:sp>
      <p:sp>
        <p:nvSpPr>
          <p:cNvPr id="4" name="CaixaDeTexto 3"/>
          <p:cNvSpPr txBox="1"/>
          <p:nvPr/>
        </p:nvSpPr>
        <p:spPr>
          <a:xfrm>
            <a:off x="1331640" y="1885562"/>
            <a:ext cx="4400564" cy="1200329"/>
          </a:xfrm>
          <a:prstGeom prst="rect">
            <a:avLst/>
          </a:prstGeom>
          <a:noFill/>
        </p:spPr>
        <p:txBody>
          <a:bodyPr wrap="none" rtlCol="0">
            <a:spAutoFit/>
          </a:bodyPr>
          <a:lstStyle/>
          <a:p>
            <a:r>
              <a:rPr lang="pt-BR" sz="2400" b="1" dirty="0" smtClean="0">
                <a:solidFill>
                  <a:schemeClr val="tx1"/>
                </a:solidFill>
              </a:rPr>
              <a:t>Frank Alcantara</a:t>
            </a:r>
          </a:p>
          <a:p>
            <a:r>
              <a:rPr lang="pt-BR" sz="2400" b="1" dirty="0" smtClean="0">
                <a:solidFill>
                  <a:schemeClr val="tx1"/>
                </a:solidFill>
              </a:rPr>
              <a:t>http://www.depijama.com</a:t>
            </a:r>
          </a:p>
          <a:p>
            <a:r>
              <a:rPr lang="pt-BR" sz="2400" b="1" dirty="0" smtClean="0">
                <a:solidFill>
                  <a:schemeClr val="tx1"/>
                </a:solidFill>
              </a:rPr>
              <a:t>E-mail: frank@depijama.com</a:t>
            </a:r>
            <a:endParaRPr lang="pt-BR" sz="2400" b="1" dirty="0">
              <a:solidFill>
                <a:schemeClr val="tx1"/>
              </a:solidFill>
            </a:endParaRPr>
          </a:p>
        </p:txBody>
      </p:sp>
      <p:pic>
        <p:nvPicPr>
          <p:cNvPr id="3080" name="Picture 8" descr="http://ovationconsulting.com/blog/wp-content/uploads/questio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6742" y="2348880"/>
            <a:ext cx="2857500" cy="3571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idx="4294967295"/>
          </p:nvPr>
        </p:nvSpPr>
        <p:spPr>
          <a:xfrm>
            <a:off x="1008063" y="128588"/>
            <a:ext cx="7678737" cy="1435100"/>
          </a:xfrm>
          <a:extLst>
            <a:ext uri="{91240B29-F687-4F45-9708-019B960494DF}">
              <a14:hiddenLine xmlns:a14="http://schemas.microsoft.com/office/drawing/2010/main" w="9360">
                <a:solidFill>
                  <a:srgbClr val="808080"/>
                </a:solidFill>
                <a:round/>
                <a:headEnd/>
                <a:tailEnd/>
              </a14:hiddenLine>
            </a:ext>
          </a:extLst>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dirty="0" err="1" smtClean="0"/>
              <a:t>Search</a:t>
            </a:r>
            <a:r>
              <a:rPr lang="pt-BR" dirty="0" smtClean="0"/>
              <a:t> </a:t>
            </a:r>
            <a:r>
              <a:rPr lang="pt-BR" dirty="0" err="1" smtClean="0"/>
              <a:t>Engine</a:t>
            </a:r>
            <a:r>
              <a:rPr lang="pt-BR" dirty="0" smtClean="0"/>
              <a:t> MKT </a:t>
            </a:r>
            <a:r>
              <a:rPr lang="pt-BR" dirty="0" err="1" smtClean="0"/>
              <a:t>Share</a:t>
            </a:r>
            <a:endParaRPr lang="pt-BR" dirty="0" smtClean="0"/>
          </a:p>
        </p:txBody>
      </p:sp>
      <p:sp>
        <p:nvSpPr>
          <p:cNvPr id="2" name="CaixaDeTexto 1"/>
          <p:cNvSpPr txBox="1"/>
          <p:nvPr/>
        </p:nvSpPr>
        <p:spPr>
          <a:xfrm>
            <a:off x="3779912" y="5229200"/>
            <a:ext cx="2978701" cy="307777"/>
          </a:xfrm>
          <a:prstGeom prst="rect">
            <a:avLst/>
          </a:prstGeom>
          <a:noFill/>
        </p:spPr>
        <p:txBody>
          <a:bodyPr wrap="none" rtlCol="0">
            <a:spAutoFit/>
          </a:bodyPr>
          <a:lstStyle/>
          <a:p>
            <a:r>
              <a:rPr lang="pt-BR" sz="1400" dirty="0" smtClean="0">
                <a:solidFill>
                  <a:schemeClr val="tx1">
                    <a:lumMod val="85000"/>
                    <a:lumOff val="15000"/>
                  </a:schemeClr>
                </a:solidFill>
              </a:rPr>
              <a:t>Fonte: </a:t>
            </a:r>
            <a:r>
              <a:rPr lang="pt-BR" sz="1400" dirty="0" err="1" smtClean="0">
                <a:solidFill>
                  <a:schemeClr val="tx1">
                    <a:lumMod val="85000"/>
                    <a:lumOff val="15000"/>
                  </a:schemeClr>
                </a:solidFill>
              </a:rPr>
              <a:t>NetMarketShare</a:t>
            </a:r>
            <a:r>
              <a:rPr lang="pt-BR" sz="1400" dirty="0" smtClean="0">
                <a:solidFill>
                  <a:schemeClr val="tx1">
                    <a:lumMod val="85000"/>
                    <a:lumOff val="15000"/>
                  </a:schemeClr>
                </a:solidFill>
              </a:rPr>
              <a:t> junho/2012</a:t>
            </a:r>
            <a:endParaRPr lang="pt-BR" sz="1400" dirty="0">
              <a:solidFill>
                <a:schemeClr val="tx1">
                  <a:lumMod val="85000"/>
                  <a:lumOff val="15000"/>
                </a:schemeClr>
              </a:solidFill>
            </a:endParaRPr>
          </a:p>
        </p:txBody>
      </p:sp>
      <p:graphicFrame>
        <p:nvGraphicFramePr>
          <p:cNvPr id="6" name="Gráfico 5"/>
          <p:cNvGraphicFramePr>
            <a:graphicFrameLocks/>
          </p:cNvGraphicFramePr>
          <p:nvPr>
            <p:extLst>
              <p:ext uri="{D42A27DB-BD31-4B8C-83A1-F6EECF244321}">
                <p14:modId xmlns:p14="http://schemas.microsoft.com/office/powerpoint/2010/main" val="2186789512"/>
              </p:ext>
            </p:extLst>
          </p:nvPr>
        </p:nvGraphicFramePr>
        <p:xfrm>
          <a:off x="1270124" y="1726477"/>
          <a:ext cx="7873876" cy="3827686"/>
        </p:xfrm>
        <a:graphic>
          <a:graphicData uri="http://schemas.openxmlformats.org/drawingml/2006/chart">
            <c:chart xmlns:c="http://schemas.openxmlformats.org/drawingml/2006/chart" xmlns:r="http://schemas.openxmlformats.org/officeDocument/2006/relationships" r:id="rId3"/>
          </a:graphicData>
        </a:graphic>
      </p:graphicFrame>
      <p:sp>
        <p:nvSpPr>
          <p:cNvPr id="3" name="CaixaDeTexto 2"/>
          <p:cNvSpPr txBox="1"/>
          <p:nvPr/>
        </p:nvSpPr>
        <p:spPr>
          <a:xfrm>
            <a:off x="3923928" y="3933056"/>
            <a:ext cx="1404552" cy="523220"/>
          </a:xfrm>
          <a:prstGeom prst="rect">
            <a:avLst/>
          </a:prstGeom>
          <a:noFill/>
        </p:spPr>
        <p:txBody>
          <a:bodyPr wrap="none" rtlCol="0">
            <a:spAutoFit/>
          </a:bodyPr>
          <a:lstStyle/>
          <a:p>
            <a:r>
              <a:rPr lang="pt-BR" sz="2800" b="1" dirty="0" smtClean="0"/>
              <a:t>94,67%</a:t>
            </a:r>
            <a:endParaRPr lang="pt-BR" sz="2800" b="1" dirty="0"/>
          </a:p>
        </p:txBody>
      </p:sp>
      <p:sp>
        <p:nvSpPr>
          <p:cNvPr id="8" name="CaixaDeTexto 7"/>
          <p:cNvSpPr txBox="1"/>
          <p:nvPr/>
        </p:nvSpPr>
        <p:spPr>
          <a:xfrm rot="16200000">
            <a:off x="-137119" y="5545832"/>
            <a:ext cx="2448272" cy="230832"/>
          </a:xfrm>
          <a:prstGeom prst="rect">
            <a:avLst/>
          </a:prstGeom>
          <a:noFill/>
        </p:spPr>
        <p:txBody>
          <a:bodyPr wrap="square" rtlCol="0">
            <a:spAutoFit/>
          </a:bodyPr>
          <a:lstStyle/>
          <a:p>
            <a:r>
              <a:rPr lang="pt-BR" sz="900" b="1" dirty="0" smtClean="0">
                <a:solidFill>
                  <a:schemeClr val="tx1"/>
                </a:solidFill>
              </a:rPr>
              <a:t>WTOMYLK</a:t>
            </a:r>
            <a:endParaRPr lang="pt-BR" sz="900" b="1"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100" fill="hold"/>
                                        <p:tgtEl>
                                          <p:spTgt spid="3"/>
                                        </p:tgtEl>
                                        <p:attrNameLst>
                                          <p:attrName>ppt_w</p:attrName>
                                        </p:attrNameLst>
                                      </p:cBhvr>
                                      <p:tavLst>
                                        <p:tav tm="0">
                                          <p:val>
                                            <p:fltVal val="0"/>
                                          </p:val>
                                        </p:tav>
                                        <p:tav tm="100000">
                                          <p:val>
                                            <p:strVal val="#ppt_w"/>
                                          </p:val>
                                        </p:tav>
                                      </p:tavLst>
                                    </p:anim>
                                    <p:anim calcmode="lin" valueType="num">
                                      <p:cBhvr>
                                        <p:cTn id="8" dur="1100" fill="hold"/>
                                        <p:tgtEl>
                                          <p:spTgt spid="3"/>
                                        </p:tgtEl>
                                        <p:attrNameLst>
                                          <p:attrName>ppt_h</p:attrName>
                                        </p:attrNameLst>
                                      </p:cBhvr>
                                      <p:tavLst>
                                        <p:tav tm="0">
                                          <p:val>
                                            <p:fltVal val="0"/>
                                          </p:val>
                                        </p:tav>
                                        <p:tav tm="100000">
                                          <p:val>
                                            <p:strVal val="#ppt_h"/>
                                          </p:val>
                                        </p:tav>
                                      </p:tavLst>
                                    </p:anim>
                                    <p:animEffect transition="in" filter="fade">
                                      <p:cBhvr>
                                        <p:cTn id="9" dur="1100"/>
                                        <p:tgtEl>
                                          <p:spTgt spid="3"/>
                                        </p:tgtEl>
                                      </p:cBhvr>
                                    </p:animEffect>
                                  </p:childTnLst>
                                  <p:subTnLst>
                                    <p:animClr clrSpc="rgb" dir="cw">
                                      <p:cBhvr override="childStyle">
                                        <p:cTn dur="1" fill="hold" display="0" masterRel="nextClick" afterEffect="1"/>
                                        <p:tgtEl>
                                          <p:spTgt spid="3"/>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Browser MKT </a:t>
            </a:r>
            <a:r>
              <a:rPr lang="pt-BR" dirty="0" err="1" smtClean="0"/>
              <a:t>Share</a:t>
            </a:r>
            <a:endParaRPr lang="pt-BR" dirty="0"/>
          </a:p>
        </p:txBody>
      </p:sp>
      <p:pic>
        <p:nvPicPr>
          <p:cNvPr id="4" name="Espaço Reservado para Conteú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1412776"/>
            <a:ext cx="7677150" cy="4494818"/>
          </a:xfrm>
        </p:spPr>
      </p:pic>
      <p:sp>
        <p:nvSpPr>
          <p:cNvPr id="5" name="CaixaDeTexto 4"/>
          <p:cNvSpPr txBox="1"/>
          <p:nvPr/>
        </p:nvSpPr>
        <p:spPr>
          <a:xfrm>
            <a:off x="3635896" y="5949280"/>
            <a:ext cx="2680542" cy="307777"/>
          </a:xfrm>
          <a:prstGeom prst="rect">
            <a:avLst/>
          </a:prstGeom>
          <a:noFill/>
        </p:spPr>
        <p:txBody>
          <a:bodyPr wrap="none" rtlCol="0">
            <a:spAutoFit/>
          </a:bodyPr>
          <a:lstStyle/>
          <a:p>
            <a:r>
              <a:rPr lang="pt-BR" sz="1400" dirty="0" smtClean="0">
                <a:solidFill>
                  <a:schemeClr val="tx1">
                    <a:lumMod val="85000"/>
                    <a:lumOff val="15000"/>
                  </a:schemeClr>
                </a:solidFill>
              </a:rPr>
              <a:t>Fonte: </a:t>
            </a:r>
            <a:r>
              <a:rPr lang="pt-BR" sz="1400" dirty="0" err="1" smtClean="0">
                <a:solidFill>
                  <a:schemeClr val="tx1">
                    <a:lumMod val="85000"/>
                    <a:lumOff val="15000"/>
                  </a:schemeClr>
                </a:solidFill>
              </a:rPr>
              <a:t>StatCounter</a:t>
            </a:r>
            <a:r>
              <a:rPr lang="pt-BR" sz="1400" dirty="0" smtClean="0">
                <a:solidFill>
                  <a:schemeClr val="tx1">
                    <a:lumMod val="85000"/>
                    <a:lumOff val="15000"/>
                  </a:schemeClr>
                </a:solidFill>
              </a:rPr>
              <a:t>  junho/2012</a:t>
            </a:r>
            <a:endParaRPr lang="pt-BR" sz="1400" dirty="0">
              <a:solidFill>
                <a:schemeClr val="tx1">
                  <a:lumMod val="85000"/>
                  <a:lumOff val="15000"/>
                </a:schemeClr>
              </a:solidFill>
            </a:endParaRPr>
          </a:p>
        </p:txBody>
      </p:sp>
      <p:sp>
        <p:nvSpPr>
          <p:cNvPr id="7" name="CaixaDeTexto 6"/>
          <p:cNvSpPr txBox="1"/>
          <p:nvPr/>
        </p:nvSpPr>
        <p:spPr>
          <a:xfrm rot="16200000">
            <a:off x="-137119" y="5545832"/>
            <a:ext cx="2448272" cy="230832"/>
          </a:xfrm>
          <a:prstGeom prst="rect">
            <a:avLst/>
          </a:prstGeom>
          <a:noFill/>
        </p:spPr>
        <p:txBody>
          <a:bodyPr wrap="square" rtlCol="0">
            <a:spAutoFit/>
          </a:bodyPr>
          <a:lstStyle/>
          <a:p>
            <a:r>
              <a:rPr lang="pt-BR" sz="900" b="1" dirty="0" smtClean="0">
                <a:solidFill>
                  <a:schemeClr val="tx1"/>
                </a:solidFill>
              </a:rPr>
              <a:t>WTOMYLK</a:t>
            </a:r>
            <a:endParaRPr lang="pt-BR" sz="900" b="1" dirty="0">
              <a:solidFill>
                <a:schemeClr val="tx1"/>
              </a:solidFill>
            </a:endParaRPr>
          </a:p>
        </p:txBody>
      </p:sp>
    </p:spTree>
    <p:extLst>
      <p:ext uri="{BB962C8B-B14F-4D97-AF65-F5344CB8AC3E}">
        <p14:creationId xmlns:p14="http://schemas.microsoft.com/office/powerpoint/2010/main" val="3767553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DePijama</a:t>
            </a:r>
            <a:r>
              <a:rPr lang="pt-BR" dirty="0" smtClean="0"/>
              <a:t> Junho 2012</a:t>
            </a:r>
            <a:endParaRPr lang="pt-BR" dirty="0"/>
          </a:p>
        </p:txBody>
      </p:sp>
      <p:pic>
        <p:nvPicPr>
          <p:cNvPr id="901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412776"/>
            <a:ext cx="7529513" cy="45974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aixaDeTexto 4"/>
          <p:cNvSpPr txBox="1"/>
          <p:nvPr/>
        </p:nvSpPr>
        <p:spPr>
          <a:xfrm>
            <a:off x="3635896" y="5949280"/>
            <a:ext cx="3060197" cy="307777"/>
          </a:xfrm>
          <a:prstGeom prst="rect">
            <a:avLst/>
          </a:prstGeom>
          <a:noFill/>
        </p:spPr>
        <p:txBody>
          <a:bodyPr wrap="none" rtlCol="0">
            <a:spAutoFit/>
          </a:bodyPr>
          <a:lstStyle/>
          <a:p>
            <a:r>
              <a:rPr lang="pt-BR" sz="1400" dirty="0" smtClean="0">
                <a:solidFill>
                  <a:schemeClr val="tx1">
                    <a:lumMod val="85000"/>
                    <a:lumOff val="15000"/>
                  </a:schemeClr>
                </a:solidFill>
              </a:rPr>
              <a:t>Fonte: Google </a:t>
            </a:r>
            <a:r>
              <a:rPr lang="pt-BR" sz="1400" dirty="0" err="1" smtClean="0">
                <a:solidFill>
                  <a:schemeClr val="tx1">
                    <a:lumMod val="85000"/>
                    <a:lumOff val="15000"/>
                  </a:schemeClr>
                </a:solidFill>
              </a:rPr>
              <a:t>Analytics</a:t>
            </a:r>
            <a:r>
              <a:rPr lang="pt-BR" sz="1400" dirty="0" smtClean="0">
                <a:solidFill>
                  <a:schemeClr val="tx1">
                    <a:lumMod val="85000"/>
                    <a:lumOff val="15000"/>
                  </a:schemeClr>
                </a:solidFill>
              </a:rPr>
              <a:t>  junho/2012</a:t>
            </a:r>
            <a:endParaRPr lang="pt-BR" sz="1400" dirty="0">
              <a:solidFill>
                <a:schemeClr val="tx1">
                  <a:lumMod val="85000"/>
                  <a:lumOff val="15000"/>
                </a:schemeClr>
              </a:solidFill>
            </a:endParaRPr>
          </a:p>
        </p:txBody>
      </p:sp>
      <p:sp>
        <p:nvSpPr>
          <p:cNvPr id="6" name="CaixaDeTexto 5"/>
          <p:cNvSpPr txBox="1"/>
          <p:nvPr/>
        </p:nvSpPr>
        <p:spPr>
          <a:xfrm rot="16200000">
            <a:off x="-333031" y="5322537"/>
            <a:ext cx="2840094" cy="230832"/>
          </a:xfrm>
          <a:prstGeom prst="rect">
            <a:avLst/>
          </a:prstGeom>
          <a:noFill/>
        </p:spPr>
        <p:txBody>
          <a:bodyPr wrap="square" rtlCol="0">
            <a:spAutoFit/>
          </a:bodyPr>
          <a:lstStyle/>
          <a:p>
            <a:r>
              <a:rPr lang="pt-BR" sz="900" b="1" dirty="0" smtClean="0">
                <a:solidFill>
                  <a:schemeClr val="tx1"/>
                </a:solidFill>
              </a:rPr>
              <a:t>POMAROVSKY</a:t>
            </a:r>
            <a:endParaRPr lang="pt-BR" sz="900" b="1" dirty="0">
              <a:solidFill>
                <a:schemeClr val="tx1"/>
              </a:solidFill>
            </a:endParaRPr>
          </a:p>
        </p:txBody>
      </p:sp>
    </p:spTree>
    <p:extLst>
      <p:ext uri="{BB962C8B-B14F-4D97-AF65-F5344CB8AC3E}">
        <p14:creationId xmlns:p14="http://schemas.microsoft.com/office/powerpoint/2010/main" val="3130825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Quanto Representa</a:t>
            </a:r>
            <a:endParaRPr lang="pt-BR" dirty="0"/>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996403724"/>
              </p:ext>
            </p:extLst>
          </p:nvPr>
        </p:nvGraphicFramePr>
        <p:xfrm>
          <a:off x="1691680" y="2276872"/>
          <a:ext cx="6480720" cy="3489960"/>
        </p:xfrm>
        <a:graphic>
          <a:graphicData uri="http://schemas.openxmlformats.org/drawingml/2006/table">
            <a:tbl>
              <a:tblPr>
                <a:tableStyleId>{5C22544A-7EE6-4342-B048-85BDC9FD1C3A}</a:tableStyleId>
              </a:tblPr>
              <a:tblGrid>
                <a:gridCol w="4796141"/>
                <a:gridCol w="1684579"/>
              </a:tblGrid>
              <a:tr h="315035">
                <a:tc>
                  <a:txBody>
                    <a:bodyPr/>
                    <a:lstStyle/>
                    <a:p>
                      <a:pPr algn="l" fontAlgn="b"/>
                      <a:r>
                        <a:rPr lang="pt-BR" sz="2800" b="1" u="none" strike="noStrike" dirty="0" err="1">
                          <a:effectLst/>
                        </a:rPr>
                        <a:t>Search</a:t>
                      </a:r>
                      <a:r>
                        <a:rPr lang="pt-BR" sz="2800" b="1" u="none" strike="noStrike" dirty="0">
                          <a:effectLst/>
                        </a:rPr>
                        <a:t> </a:t>
                      </a:r>
                      <a:r>
                        <a:rPr lang="pt-BR" sz="2800" b="1" u="none" strike="noStrike" dirty="0" err="1">
                          <a:effectLst/>
                        </a:rPr>
                        <a:t>Engine</a:t>
                      </a:r>
                      <a:endParaRPr lang="pt-BR" sz="2800" b="1" i="0" u="none" strike="noStrike" dirty="0">
                        <a:effectLst/>
                        <a:latin typeface="Arial"/>
                      </a:endParaRPr>
                    </a:p>
                  </a:txBody>
                  <a:tcPr marL="9525" marR="9525" marT="9525" marB="0" anchor="b"/>
                </a:tc>
                <a:tc>
                  <a:txBody>
                    <a:bodyPr/>
                    <a:lstStyle/>
                    <a:p>
                      <a:pPr algn="r" fontAlgn="b"/>
                      <a:r>
                        <a:rPr lang="pt-BR" sz="2800" b="1" u="none" strike="noStrike" dirty="0" smtClean="0">
                          <a:effectLst/>
                        </a:rPr>
                        <a:t>Retorno</a:t>
                      </a:r>
                      <a:endParaRPr lang="pt-BR" sz="2800" b="1" i="0" u="none" strike="noStrike" dirty="0">
                        <a:effectLst/>
                        <a:latin typeface="Arial"/>
                      </a:endParaRPr>
                    </a:p>
                  </a:txBody>
                  <a:tcPr marL="9525" marR="9525" marT="9525" marB="0" anchor="b"/>
                </a:tc>
              </a:tr>
              <a:tr h="315035">
                <a:tc>
                  <a:txBody>
                    <a:bodyPr/>
                    <a:lstStyle/>
                    <a:p>
                      <a:pPr algn="l" fontAlgn="b"/>
                      <a:r>
                        <a:rPr lang="pt-BR" sz="2800" u="none" strike="noStrike" dirty="0">
                          <a:effectLst/>
                        </a:rPr>
                        <a:t>Google </a:t>
                      </a:r>
                      <a:endParaRPr lang="pt-BR" sz="2800" b="0" i="0" u="none" strike="noStrike" dirty="0">
                        <a:effectLst/>
                        <a:latin typeface="Arial"/>
                      </a:endParaRPr>
                    </a:p>
                  </a:txBody>
                  <a:tcPr marL="9525" marR="9525" marT="9525" marB="0" anchor="b"/>
                </a:tc>
                <a:tc>
                  <a:txBody>
                    <a:bodyPr/>
                    <a:lstStyle/>
                    <a:p>
                      <a:pPr algn="r" fontAlgn="b"/>
                      <a:r>
                        <a:rPr lang="pt-BR" sz="2800" u="none" strike="noStrike" dirty="0" smtClean="0">
                          <a:effectLst/>
                        </a:rPr>
                        <a:t>R$ 94,67</a:t>
                      </a:r>
                      <a:endParaRPr lang="pt-BR" sz="2800" b="0" i="0" u="none" strike="noStrike" dirty="0">
                        <a:effectLst/>
                        <a:latin typeface="Arial"/>
                      </a:endParaRPr>
                    </a:p>
                  </a:txBody>
                  <a:tcPr marL="9525" marR="9525" marT="9525" marB="0" anchor="b"/>
                </a:tc>
              </a:tr>
              <a:tr h="315035">
                <a:tc>
                  <a:txBody>
                    <a:bodyPr/>
                    <a:lstStyle/>
                    <a:p>
                      <a:pPr algn="l" fontAlgn="b"/>
                      <a:r>
                        <a:rPr lang="pt-BR" sz="2800" u="none" strike="noStrike">
                          <a:effectLst/>
                        </a:rPr>
                        <a:t>Bing</a:t>
                      </a:r>
                      <a:endParaRPr lang="pt-BR" sz="2800" b="0" i="0" u="none" strike="noStrike">
                        <a:effectLst/>
                        <a:latin typeface="Arial"/>
                      </a:endParaRPr>
                    </a:p>
                  </a:txBody>
                  <a:tcPr marL="9525" marR="9525" marT="9525" marB="0" anchor="b"/>
                </a:tc>
                <a:tc>
                  <a:txBody>
                    <a:bodyPr/>
                    <a:lstStyle/>
                    <a:p>
                      <a:pPr algn="r" fontAlgn="b"/>
                      <a:r>
                        <a:rPr lang="pt-BR" sz="2800" u="none" strike="noStrike" dirty="0" smtClean="0">
                          <a:effectLst/>
                        </a:rPr>
                        <a:t>R$   4,00</a:t>
                      </a:r>
                      <a:endParaRPr lang="pt-BR" sz="2800" b="0" i="0" u="none" strike="noStrike" dirty="0">
                        <a:effectLst/>
                        <a:latin typeface="Arial"/>
                      </a:endParaRPr>
                    </a:p>
                  </a:txBody>
                  <a:tcPr marL="9525" marR="9525" marT="9525" marB="0" anchor="b"/>
                </a:tc>
              </a:tr>
              <a:tr h="315035">
                <a:tc>
                  <a:txBody>
                    <a:bodyPr/>
                    <a:lstStyle/>
                    <a:p>
                      <a:pPr algn="l" fontAlgn="b"/>
                      <a:r>
                        <a:rPr lang="pt-BR" sz="2800" u="none" strike="noStrike">
                          <a:effectLst/>
                        </a:rPr>
                        <a:t>Yahoo </a:t>
                      </a:r>
                      <a:endParaRPr lang="pt-BR" sz="2800" b="0" i="0" u="none" strike="noStrike">
                        <a:effectLst/>
                        <a:latin typeface="Arial"/>
                      </a:endParaRPr>
                    </a:p>
                  </a:txBody>
                  <a:tcPr marL="9525" marR="9525" marT="9525" marB="0" anchor="b"/>
                </a:tc>
                <a:tc>
                  <a:txBody>
                    <a:bodyPr/>
                    <a:lstStyle/>
                    <a:p>
                      <a:pPr algn="r" fontAlgn="b"/>
                      <a:r>
                        <a:rPr lang="pt-BR" sz="2800" u="none" strike="noStrike" dirty="0" smtClean="0">
                          <a:effectLst/>
                        </a:rPr>
                        <a:t>R$   0,92</a:t>
                      </a:r>
                      <a:endParaRPr lang="pt-BR" sz="2800" b="0" i="0" u="none" strike="noStrike" dirty="0">
                        <a:effectLst/>
                        <a:latin typeface="Arial"/>
                      </a:endParaRPr>
                    </a:p>
                  </a:txBody>
                  <a:tcPr marL="9525" marR="9525" marT="9525" marB="0" anchor="b"/>
                </a:tc>
              </a:tr>
              <a:tr h="315035">
                <a:tc>
                  <a:txBody>
                    <a:bodyPr/>
                    <a:lstStyle/>
                    <a:p>
                      <a:pPr algn="l" fontAlgn="b"/>
                      <a:r>
                        <a:rPr lang="pt-BR" sz="2800" u="none" strike="noStrike">
                          <a:effectLst/>
                        </a:rPr>
                        <a:t>Ask  </a:t>
                      </a:r>
                      <a:endParaRPr lang="pt-BR" sz="2800" b="0" i="0" u="none" strike="noStrike">
                        <a:effectLst/>
                        <a:latin typeface="Arial"/>
                      </a:endParaRPr>
                    </a:p>
                  </a:txBody>
                  <a:tcPr marL="9525" marR="9525" marT="9525" marB="0" anchor="b"/>
                </a:tc>
                <a:tc>
                  <a:txBody>
                    <a:bodyPr/>
                    <a:lstStyle/>
                    <a:p>
                      <a:pPr algn="r" fontAlgn="b"/>
                      <a:r>
                        <a:rPr lang="pt-BR" sz="2800" u="none" strike="noStrike" dirty="0" smtClean="0">
                          <a:effectLst/>
                        </a:rPr>
                        <a:t>R$   0,20</a:t>
                      </a:r>
                      <a:endParaRPr lang="pt-BR" sz="2800" b="0" i="0" u="none" strike="noStrike" dirty="0">
                        <a:effectLst/>
                        <a:latin typeface="Arial"/>
                      </a:endParaRPr>
                    </a:p>
                  </a:txBody>
                  <a:tcPr marL="9525" marR="9525" marT="9525" marB="0" anchor="b"/>
                </a:tc>
              </a:tr>
              <a:tr h="315035">
                <a:tc>
                  <a:txBody>
                    <a:bodyPr/>
                    <a:lstStyle/>
                    <a:p>
                      <a:pPr algn="l" fontAlgn="b"/>
                      <a:r>
                        <a:rPr lang="pt-BR" sz="2800" u="none" strike="noStrike">
                          <a:effectLst/>
                        </a:rPr>
                        <a:t>AOL </a:t>
                      </a:r>
                      <a:endParaRPr lang="pt-BR" sz="2800" b="0" i="0" u="none" strike="noStrike">
                        <a:effectLst/>
                        <a:latin typeface="Arial"/>
                      </a:endParaRPr>
                    </a:p>
                  </a:txBody>
                  <a:tcPr marL="9525" marR="9525" marT="9525" marB="0" anchor="b"/>
                </a:tc>
                <a:tc>
                  <a:txBody>
                    <a:bodyPr/>
                    <a:lstStyle/>
                    <a:p>
                      <a:pPr algn="r" fontAlgn="b"/>
                      <a:r>
                        <a:rPr lang="pt-BR" sz="2800" u="none" strike="noStrike" dirty="0" smtClean="0">
                          <a:effectLst/>
                        </a:rPr>
                        <a:t>R$   0,03</a:t>
                      </a:r>
                      <a:endParaRPr lang="pt-BR" sz="2800" b="0" i="0" u="none" strike="noStrike" dirty="0">
                        <a:effectLst/>
                        <a:latin typeface="Arial"/>
                      </a:endParaRPr>
                    </a:p>
                  </a:txBody>
                  <a:tcPr marL="9525" marR="9525" marT="9525" marB="0" anchor="b"/>
                </a:tc>
              </a:tr>
              <a:tr h="315035">
                <a:tc>
                  <a:txBody>
                    <a:bodyPr/>
                    <a:lstStyle/>
                    <a:p>
                      <a:pPr algn="l" fontAlgn="b"/>
                      <a:r>
                        <a:rPr lang="pt-BR" sz="2800" u="none" strike="noStrike">
                          <a:effectLst/>
                        </a:rPr>
                        <a:t>Baidu</a:t>
                      </a:r>
                      <a:endParaRPr lang="pt-BR" sz="2800" b="0" i="0" u="none" strike="noStrike">
                        <a:effectLst/>
                        <a:latin typeface="Arial"/>
                      </a:endParaRPr>
                    </a:p>
                  </a:txBody>
                  <a:tcPr marL="9525" marR="9525" marT="9525" marB="0" anchor="b"/>
                </a:tc>
                <a:tc>
                  <a:txBody>
                    <a:bodyPr/>
                    <a:lstStyle/>
                    <a:p>
                      <a:pPr algn="r" fontAlgn="b"/>
                      <a:r>
                        <a:rPr lang="pt-BR" sz="2800" u="none" strike="noStrike" dirty="0" smtClean="0">
                          <a:effectLst/>
                        </a:rPr>
                        <a:t>R$   0,01</a:t>
                      </a:r>
                      <a:endParaRPr lang="pt-BR" sz="2800" b="0" i="0" u="none" strike="noStrike" dirty="0">
                        <a:effectLst/>
                        <a:latin typeface="Arial"/>
                      </a:endParaRPr>
                    </a:p>
                  </a:txBody>
                  <a:tcPr marL="9525" marR="9525" marT="9525" marB="0" anchor="b"/>
                </a:tc>
              </a:tr>
              <a:tr h="315035">
                <a:tc>
                  <a:txBody>
                    <a:bodyPr/>
                    <a:lstStyle/>
                    <a:p>
                      <a:pPr algn="l" fontAlgn="b"/>
                      <a:r>
                        <a:rPr lang="pt-BR" sz="2800" u="none" strike="noStrike">
                          <a:effectLst/>
                        </a:rPr>
                        <a:t>AltaVista </a:t>
                      </a:r>
                      <a:endParaRPr lang="pt-BR" sz="2800" b="0" i="0" u="none" strike="noStrike">
                        <a:effectLst/>
                        <a:latin typeface="Arial"/>
                      </a:endParaRPr>
                    </a:p>
                  </a:txBody>
                  <a:tcPr marL="9525" marR="9525" marT="9525" marB="0" anchor="b"/>
                </a:tc>
                <a:tc>
                  <a:txBody>
                    <a:bodyPr/>
                    <a:lstStyle/>
                    <a:p>
                      <a:pPr algn="r" fontAlgn="b"/>
                      <a:r>
                        <a:rPr lang="pt-BR" sz="2800" u="none" strike="noStrike" dirty="0" smtClean="0">
                          <a:effectLst/>
                        </a:rPr>
                        <a:t>R$   0,00</a:t>
                      </a:r>
                      <a:endParaRPr lang="pt-BR" sz="2800" b="0" i="0" u="none" strike="noStrike" dirty="0">
                        <a:effectLst/>
                        <a:latin typeface="Arial"/>
                      </a:endParaRPr>
                    </a:p>
                  </a:txBody>
                  <a:tcPr marL="9525" marR="9525" marT="9525" marB="0" anchor="b"/>
                </a:tc>
              </a:tr>
            </a:tbl>
          </a:graphicData>
        </a:graphic>
      </p:graphicFrame>
      <p:sp>
        <p:nvSpPr>
          <p:cNvPr id="5" name="CaixaDeTexto 4"/>
          <p:cNvSpPr txBox="1"/>
          <p:nvPr/>
        </p:nvSpPr>
        <p:spPr>
          <a:xfrm>
            <a:off x="2987824" y="1556791"/>
            <a:ext cx="3886513" cy="646331"/>
          </a:xfrm>
          <a:prstGeom prst="rect">
            <a:avLst/>
          </a:prstGeom>
          <a:noFill/>
        </p:spPr>
        <p:txBody>
          <a:bodyPr wrap="none" rtlCol="0">
            <a:spAutoFit/>
          </a:bodyPr>
          <a:lstStyle/>
          <a:p>
            <a:pPr algn="ctr"/>
            <a:r>
              <a:rPr lang="pt-BR" sz="3600" b="1" dirty="0" smtClean="0">
                <a:solidFill>
                  <a:schemeClr val="tx1">
                    <a:lumMod val="85000"/>
                    <a:lumOff val="15000"/>
                  </a:schemeClr>
                </a:solidFill>
              </a:rPr>
              <a:t>A Cada R$100,00</a:t>
            </a:r>
            <a:endParaRPr lang="pt-BR" sz="3600" b="1" dirty="0">
              <a:solidFill>
                <a:schemeClr val="tx1">
                  <a:lumMod val="85000"/>
                  <a:lumOff val="15000"/>
                </a:schemeClr>
              </a:solidFill>
            </a:endParaRPr>
          </a:p>
        </p:txBody>
      </p:sp>
      <p:sp>
        <p:nvSpPr>
          <p:cNvPr id="7" name="CaixaDeTexto 6"/>
          <p:cNvSpPr txBox="1"/>
          <p:nvPr/>
        </p:nvSpPr>
        <p:spPr>
          <a:xfrm rot="16200000">
            <a:off x="-137119" y="5545832"/>
            <a:ext cx="2448272" cy="230832"/>
          </a:xfrm>
          <a:prstGeom prst="rect">
            <a:avLst/>
          </a:prstGeom>
          <a:noFill/>
        </p:spPr>
        <p:txBody>
          <a:bodyPr wrap="square" rtlCol="0">
            <a:spAutoFit/>
          </a:bodyPr>
          <a:lstStyle/>
          <a:p>
            <a:r>
              <a:rPr lang="pt-BR" sz="900" b="1" dirty="0" smtClean="0">
                <a:solidFill>
                  <a:schemeClr val="tx1"/>
                </a:solidFill>
              </a:rPr>
              <a:t>WTOMYLK</a:t>
            </a:r>
            <a:endParaRPr lang="pt-BR" sz="900" b="1" dirty="0">
              <a:solidFill>
                <a:schemeClr val="tx1"/>
              </a:solidFill>
            </a:endParaRPr>
          </a:p>
        </p:txBody>
      </p:sp>
    </p:spTree>
    <p:extLst>
      <p:ext uri="{BB962C8B-B14F-4D97-AF65-F5344CB8AC3E}">
        <p14:creationId xmlns:p14="http://schemas.microsoft.com/office/powerpoint/2010/main" val="3416591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dirty="0" smtClean="0"/>
              <a:t>Como isso funciona!</a:t>
            </a:r>
            <a:endParaRPr lang="pt-BR" dirty="0"/>
          </a:p>
        </p:txBody>
      </p:sp>
      <p:pic>
        <p:nvPicPr>
          <p:cNvPr id="6" name="Picture 4" descr="goo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645024"/>
            <a:ext cx="5183187"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895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idx="4294967295"/>
          </p:nvPr>
        </p:nvSpPr>
        <p:spPr>
          <a:xfrm>
            <a:off x="1008063" y="128588"/>
            <a:ext cx="7678737" cy="1435100"/>
          </a:xfrm>
          <a:extLst>
            <a:ext uri="{91240B29-F687-4F45-9708-019B960494DF}">
              <a14:hiddenLine xmlns:a14="http://schemas.microsoft.com/office/drawing/2010/main" w="9360">
                <a:solidFill>
                  <a:srgbClr val="808080"/>
                </a:solidFill>
                <a:round/>
                <a:headEnd/>
                <a:tailEnd/>
              </a14:hiddenLine>
            </a:ext>
          </a:extLst>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dirty="0" smtClean="0"/>
              <a:t>Na Origem Page e Brin</a:t>
            </a:r>
          </a:p>
        </p:txBody>
      </p:sp>
      <p:grpSp>
        <p:nvGrpSpPr>
          <p:cNvPr id="5" name="Grupo 4"/>
          <p:cNvGrpSpPr/>
          <p:nvPr/>
        </p:nvGrpSpPr>
        <p:grpSpPr>
          <a:xfrm>
            <a:off x="971600" y="1628800"/>
            <a:ext cx="8436674" cy="4860736"/>
            <a:chOff x="5522841" y="4440640"/>
            <a:chExt cx="3726815" cy="1926403"/>
          </a:xfrm>
        </p:grpSpPr>
        <p:pic>
          <p:nvPicPr>
            <p:cNvPr id="6" name="Picture 3" descr="C:\Users\frank\AppData\Local\Microsoft\Windows\Temporary Internet Files\Content.IE5\FDVTT4O2\MC90041262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2841" y="4453229"/>
              <a:ext cx="1745539" cy="1913814"/>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6513352" y="4440640"/>
              <a:ext cx="2736304" cy="1683293"/>
            </a:xfrm>
            <a:prstGeom prst="rect">
              <a:avLst/>
            </a:prstGeom>
            <a:noFill/>
          </p:spPr>
          <p:txBody>
            <a:bodyPr wrap="square" rtlCol="0">
              <a:spAutoFit/>
            </a:bodyPr>
            <a:lstStyle/>
            <a:p>
              <a:r>
                <a:rPr lang="pt-BR" sz="5400" b="1" dirty="0" smtClean="0">
                  <a:solidFill>
                    <a:schemeClr val="tx1">
                      <a:lumMod val="85000"/>
                      <a:lumOff val="15000"/>
                    </a:schemeClr>
                  </a:solidFill>
                </a:rPr>
                <a:t>Páginas visitadas com maior frequência são mais importantes!!!</a:t>
              </a:r>
              <a:endParaRPr lang="pt-BR" sz="5400" b="1" dirty="0">
                <a:solidFill>
                  <a:schemeClr val="tx1">
                    <a:lumMod val="85000"/>
                    <a:lumOff val="15000"/>
                  </a:schemeClr>
                </a:solidFill>
              </a:endParaRPr>
            </a:p>
          </p:txBody>
        </p:sp>
      </p:grpSp>
      <p:sp>
        <p:nvSpPr>
          <p:cNvPr id="9" name="CaixaDeTexto 8"/>
          <p:cNvSpPr txBox="1"/>
          <p:nvPr/>
        </p:nvSpPr>
        <p:spPr>
          <a:xfrm rot="16200000">
            <a:off x="-137119" y="5545832"/>
            <a:ext cx="2448272" cy="230832"/>
          </a:xfrm>
          <a:prstGeom prst="rect">
            <a:avLst/>
          </a:prstGeom>
          <a:noFill/>
        </p:spPr>
        <p:txBody>
          <a:bodyPr wrap="square" rtlCol="0">
            <a:spAutoFit/>
          </a:bodyPr>
          <a:lstStyle/>
          <a:p>
            <a:r>
              <a:rPr lang="pt-BR" sz="900" b="1" dirty="0" smtClean="0">
                <a:solidFill>
                  <a:schemeClr val="tx1"/>
                </a:solidFill>
              </a:rPr>
              <a:t>WTOMYLK</a:t>
            </a:r>
            <a:endParaRPr lang="pt-BR" sz="900" b="1"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
        <a:cs typeface="Arial"/>
      </a:majorFont>
      <a:minorFont>
        <a:latin typeface="Arial"/>
        <a:ea typeface=""/>
        <a:cs typeface="Arial"/>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5337</TotalTime>
  <Words>421</Words>
  <Application>Microsoft Office PowerPoint</Application>
  <PresentationFormat>Apresentação na tela (4:3)</PresentationFormat>
  <Paragraphs>226</Paragraphs>
  <Slides>33</Slides>
  <Notes>33</Notes>
  <HiddenSlides>0</HiddenSlides>
  <MMClips>0</MMClips>
  <ScaleCrop>false</ScaleCrop>
  <HeadingPairs>
    <vt:vector size="4" baseType="variant">
      <vt:variant>
        <vt:lpstr>Tema</vt:lpstr>
      </vt:variant>
      <vt:variant>
        <vt:i4>1</vt:i4>
      </vt:variant>
      <vt:variant>
        <vt:lpstr>Títulos de slides</vt:lpstr>
      </vt:variant>
      <vt:variant>
        <vt:i4>33</vt:i4>
      </vt:variant>
    </vt:vector>
  </HeadingPairs>
  <TitlesOfParts>
    <vt:vector size="34" baseType="lpstr">
      <vt:lpstr>Tema do Office</vt:lpstr>
      <vt:lpstr>Uma relação de amor e ódio com o Google</vt:lpstr>
      <vt:lpstr>Por que isso é importante!</vt:lpstr>
      <vt:lpstr>A web é um pouco complicada</vt:lpstr>
      <vt:lpstr>Search Engine MKT Share</vt:lpstr>
      <vt:lpstr>Browser MKT Share</vt:lpstr>
      <vt:lpstr>DePijama Junho 2012</vt:lpstr>
      <vt:lpstr>Quanto Representa</vt:lpstr>
      <vt:lpstr>Como isso funciona!</vt:lpstr>
      <vt:lpstr>Na Origem Page e Brin</vt:lpstr>
      <vt:lpstr>PageRank</vt:lpstr>
      <vt:lpstr>Um Pouco de Gênio</vt:lpstr>
      <vt:lpstr>Um Pouco de Gênio</vt:lpstr>
      <vt:lpstr>Um Pouco de Gênio</vt:lpstr>
      <vt:lpstr>Um Pouco de Mágica</vt:lpstr>
      <vt:lpstr>Um Pouco de Mágica</vt:lpstr>
      <vt:lpstr>As coisas mudam</vt:lpstr>
      <vt:lpstr>E Como Mudam!!!</vt:lpstr>
      <vt:lpstr>Penguin</vt:lpstr>
      <vt:lpstr>Panda? Penguin?</vt:lpstr>
      <vt:lpstr>Penguin Contra Span</vt:lpstr>
      <vt:lpstr>Penguin Contra BHSEO</vt:lpstr>
      <vt:lpstr>Penguin Content is King</vt:lpstr>
      <vt:lpstr>Agora mão na massa!</vt:lpstr>
      <vt:lpstr>Na mão</vt:lpstr>
      <vt:lpstr>No Coração</vt:lpstr>
      <vt:lpstr>Nos Plugins</vt:lpstr>
      <vt:lpstr>Tanto trabalho...</vt:lpstr>
      <vt:lpstr>Existe Vida Além do Google!</vt:lpstr>
      <vt:lpstr>Você nem acredita</vt:lpstr>
      <vt:lpstr>Invista nas Mídias Sociais</vt:lpstr>
      <vt:lpstr>Plugin?</vt:lpstr>
      <vt:lpstr>Acima de Tudo</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frank</cp:lastModifiedBy>
  <cp:revision>602</cp:revision>
  <cp:lastPrinted>1601-01-01T00:00:00Z</cp:lastPrinted>
  <dcterms:created xsi:type="dcterms:W3CDTF">2010-05-23T14:28:12Z</dcterms:created>
  <dcterms:modified xsi:type="dcterms:W3CDTF">2012-06-16T20:16:05Z</dcterms:modified>
</cp:coreProperties>
</file>