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ork Sans" pitchFamily="2" charset="-18"/>
      <p:regular r:id="rId17"/>
      <p:bold r:id="rId18"/>
      <p:italic r:id="rId19"/>
      <p:boldItalic r:id="rId20"/>
    </p:embeddedFont>
    <p:embeddedFont>
      <p:font typeface="Work Sans SemiBold" pitchFamily="2" charset="-18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4">
          <p15:clr>
            <a:srgbClr val="A4A3A4"/>
          </p15:clr>
        </p15:guide>
        <p15:guide id="2" pos="5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40"/>
      </p:cViewPr>
      <p:guideLst>
        <p:guide orient="horz" pos="924"/>
        <p:guide pos="5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bffa0a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bffa0a9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ffa0a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ffa0a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ffa0a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ffa0a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72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ffa0a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ffa0a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91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ffa0a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ffa0a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ffa0a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ffa0a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15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6aa340b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6aa340b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39275" y="2689402"/>
            <a:ext cx="85206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08.06.2022.</a:t>
            </a:r>
            <a:endParaRPr sz="24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375" y="2597275"/>
            <a:ext cx="4600624" cy="254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24729" y="39510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title" idx="4294967295"/>
          </p:nvPr>
        </p:nvSpPr>
        <p:spPr>
          <a:xfrm>
            <a:off x="439275" y="1819000"/>
            <a:ext cx="76725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ACF Blokovi</a:t>
            </a:r>
            <a:endParaRPr sz="352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24725" y="301750"/>
            <a:ext cx="75963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Uvod</a:t>
            </a:r>
            <a:endParaRPr sz="2620" dirty="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48525" y="1239300"/>
            <a:ext cx="82425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ACF PRO je moćan framework temeljen na PHP-u za razvoj prilagođenih tipova blokova.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ACF blokovi su vrlo prilagodljivi i dinamični. Integriraju se s prilagođenim poljima (custom fields) omogućujući PHP programerima da kreiraju rješenja po mjeri u skladu s razvojem WordPress teme.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F6F6F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24725" y="980550"/>
            <a:ext cx="711000" cy="0"/>
          </a:xfrm>
          <a:prstGeom prst="straightConnector1">
            <a:avLst/>
          </a:prstGeom>
          <a:noFill/>
          <a:ln w="38100" cap="flat" cmpd="sng">
            <a:solidFill>
              <a:srgbClr val="513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30655" y="4597850"/>
            <a:ext cx="22605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  <a:endParaRPr dirty="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24725" y="211550"/>
            <a:ext cx="75963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/>
              <a:t>Značajke</a:t>
            </a:r>
            <a:endParaRPr sz="3600" dirty="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48655" y="1351250"/>
            <a:ext cx="82425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PHP okruženje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jednostavan predložak</a:t>
            </a:r>
          </a:p>
          <a:p>
            <a:pPr>
              <a:lnSpc>
                <a:spcPct val="100000"/>
              </a:lnSpc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Kompatibilni s prilagođenim poljima (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Custom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fields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sr-Latn-RS" altLang="sr-Latn-RS" sz="1900" b="1" dirty="0">
              <a:solidFill>
                <a:schemeClr val="tx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Pregled uživo</a:t>
            </a:r>
          </a:p>
          <a:p>
            <a:pPr>
              <a:lnSpc>
                <a:spcPct val="100000"/>
              </a:lnSpc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Izvorna kompatibilnost</a:t>
            </a:r>
          </a:p>
          <a:p>
            <a:pPr>
              <a:lnSpc>
                <a:spcPct val="100000"/>
              </a:lnSpc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Bilo 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gdje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 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svugdje</a:t>
            </a: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24725" y="980550"/>
            <a:ext cx="711000" cy="0"/>
          </a:xfrm>
          <a:prstGeom prst="straightConnector1">
            <a:avLst/>
          </a:prstGeom>
          <a:noFill/>
          <a:ln w="38100" cap="flat" cmpd="sng">
            <a:solidFill>
              <a:srgbClr val="513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30655" y="4597850"/>
            <a:ext cx="22605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sz="1600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</a:p>
        </p:txBody>
      </p:sp>
    </p:spTree>
    <p:extLst>
      <p:ext uri="{BB962C8B-B14F-4D97-AF65-F5344CB8AC3E}">
        <p14:creationId xmlns:p14="http://schemas.microsoft.com/office/powerpoint/2010/main" val="33118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24725" y="197825"/>
            <a:ext cx="75963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/>
              <a:t>Zahtjevi</a:t>
            </a:r>
            <a:endParaRPr sz="3600" dirty="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48525" y="1239300"/>
            <a:ext cx="82425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ACF </a:t>
            </a:r>
            <a:r>
              <a:rPr lang="hr-HR" sz="20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Blocks</a:t>
            </a: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je </a:t>
            </a:r>
            <a:r>
              <a:rPr lang="hr-HR" sz="20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premium</a:t>
            </a: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značajka (</a:t>
            </a:r>
            <a:r>
              <a:rPr lang="hr-HR" sz="20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feature</a:t>
            </a: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) koja se nalazi u </a:t>
            </a:r>
            <a:r>
              <a:rPr lang="hr-HR" sz="2000" dirty="0">
                <a:solidFill>
                  <a:schemeClr val="tx1"/>
                </a:solidFill>
                <a:latin typeface="Open Sans" panose="020B0606030504020204" pitchFamily="34" charset="0"/>
              </a:rPr>
              <a:t>ACF PRO </a:t>
            </a: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verziji 5.8.0 i novijim. Ako već niste, razmislite o nadogradnji kako biste iskoristili ovu </a:t>
            </a:r>
            <a:r>
              <a:rPr lang="hr-HR" sz="20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premium</a:t>
            </a:r>
            <a:r>
              <a:rPr lang="hr-HR" sz="200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značajku!</a:t>
            </a:r>
            <a:endParaRPr lang="hr-HR" sz="2000" dirty="0">
              <a:solidFill>
                <a:schemeClr val="tx1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24725" y="980550"/>
            <a:ext cx="711000" cy="0"/>
          </a:xfrm>
          <a:prstGeom prst="straightConnector1">
            <a:avLst/>
          </a:prstGeom>
          <a:noFill/>
          <a:ln w="38100" cap="flat" cmpd="sng">
            <a:solidFill>
              <a:srgbClr val="513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30655" y="4597850"/>
            <a:ext cx="22605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  <a:endParaRPr dirty="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4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24725" y="211550"/>
            <a:ext cx="75963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/>
              <a:t>Ključni koncepti</a:t>
            </a:r>
            <a:endParaRPr sz="3600" dirty="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48655" y="1351250"/>
            <a:ext cx="82425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Blokovi su apstraktna jedinica za organiziranje i sastavljanje sadržaja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uvedena u 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WordPress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5.0.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Blokovi mogu biti statični ili dinamički.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ACF blokovi se registriraju i prilagođavaju unutar 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functions.php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ACF blokovi se razlikuju od WP blokova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Podaci o bloku spremaju se unutar "</a:t>
            </a:r>
            <a:r>
              <a:rPr kumimoji="0" lang="sr-Latn-RS" altLang="sr-Latn-R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post_content</a:t>
            </a:r>
            <a:r>
              <a:rPr kumimoji="0" lang="sr-Latn-RS" altLang="sr-Latn-R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kao HTML komentar. </a:t>
            </a:r>
            <a:endParaRPr kumimoji="0" lang="sr-Latn-RS" altLang="sr-Latn-R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24725" y="980550"/>
            <a:ext cx="711000" cy="0"/>
          </a:xfrm>
          <a:prstGeom prst="straightConnector1">
            <a:avLst/>
          </a:prstGeom>
          <a:noFill/>
          <a:ln w="38100" cap="flat" cmpd="sng">
            <a:solidFill>
              <a:srgbClr val="513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30655" y="4597850"/>
            <a:ext cx="22605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</a:p>
        </p:txBody>
      </p:sp>
    </p:spTree>
    <p:extLst>
      <p:ext uri="{BB962C8B-B14F-4D97-AF65-F5344CB8AC3E}">
        <p14:creationId xmlns:p14="http://schemas.microsoft.com/office/powerpoint/2010/main" val="23218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524725" y="211550"/>
            <a:ext cx="75963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/>
              <a:t>Praktično</a:t>
            </a:r>
            <a:endParaRPr sz="3600" dirty="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48655" y="1351250"/>
            <a:ext cx="82425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hr-HR" dirty="0">
                <a:solidFill>
                  <a:schemeClr val="tx1"/>
                </a:solidFill>
              </a:rPr>
              <a:t>Registracija bloka</a:t>
            </a:r>
          </a:p>
          <a:p>
            <a:pPr lvl="1"/>
            <a:r>
              <a:rPr lang="hr-HR" sz="1600" dirty="0">
                <a:solidFill>
                  <a:schemeClr val="tx1"/>
                </a:solidFill>
              </a:rPr>
              <a:t>https://www.advancedcustomfields.com/resources/acf_register_block_type/</a:t>
            </a:r>
          </a:p>
          <a:p>
            <a:pPr marL="457200" indent="-457200">
              <a:buAutoNum type="arabicPeriod"/>
            </a:pPr>
            <a:endParaRPr lang="hr-HR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hr-HR" dirty="0">
                <a:solidFill>
                  <a:schemeClr val="tx1"/>
                </a:solidFill>
              </a:rPr>
              <a:t>Izrada grupe polja (Izrada </a:t>
            </a:r>
            <a:r>
              <a:rPr lang="hr-HR" dirty="0" err="1">
                <a:solidFill>
                  <a:schemeClr val="tx1"/>
                </a:solidFill>
              </a:rPr>
              <a:t>custom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dirty="0" err="1">
                <a:solidFill>
                  <a:schemeClr val="tx1"/>
                </a:solidFill>
              </a:rPr>
              <a:t>fieldova</a:t>
            </a:r>
            <a:r>
              <a:rPr lang="hr-HR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hr-HR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hr-HR" dirty="0">
                <a:solidFill>
                  <a:schemeClr val="tx1"/>
                </a:solidFill>
              </a:rPr>
              <a:t>Renderiranje bloka</a:t>
            </a:r>
          </a:p>
          <a:p>
            <a:pPr lvl="1"/>
            <a:r>
              <a:rPr lang="hr-HR" sz="1600" dirty="0">
                <a:solidFill>
                  <a:schemeClr val="tx1"/>
                </a:solidFill>
              </a:rPr>
              <a:t>https://www.advancedcustomfields.com/resources/acf_register_block_type/</a:t>
            </a:r>
          </a:p>
        </p:txBody>
      </p:sp>
      <p:cxnSp>
        <p:nvCxnSpPr>
          <p:cNvPr id="64" name="Google Shape;64;p14"/>
          <p:cNvCxnSpPr/>
          <p:nvPr/>
        </p:nvCxnSpPr>
        <p:spPr>
          <a:xfrm>
            <a:off x="524725" y="980550"/>
            <a:ext cx="711000" cy="0"/>
          </a:xfrm>
          <a:prstGeom prst="straightConnector1">
            <a:avLst/>
          </a:prstGeom>
          <a:noFill/>
          <a:ln w="38100" cap="flat" cmpd="sng">
            <a:solidFill>
              <a:srgbClr val="513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30655" y="4597850"/>
            <a:ext cx="22605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</a:p>
        </p:txBody>
      </p:sp>
    </p:spTree>
    <p:extLst>
      <p:ext uri="{BB962C8B-B14F-4D97-AF65-F5344CB8AC3E}">
        <p14:creationId xmlns:p14="http://schemas.microsoft.com/office/powerpoint/2010/main" val="76773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000" b="1" dirty="0">
                <a:latin typeface="Work Sans"/>
                <a:ea typeface="Work Sans"/>
                <a:cs typeface="Work Sans"/>
                <a:sym typeface="Work Sans"/>
              </a:rPr>
              <a:t>Hvala !!</a:t>
            </a:r>
            <a:endParaRPr sz="40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24729" y="4715650"/>
            <a:ext cx="910549" cy="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430655" y="4597850"/>
            <a:ext cx="2260500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r-HR" dirty="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ACF Blokovi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Prikaz na zaslonu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3" baseType="lpstr">
      <vt:lpstr>Trebuchet MS</vt:lpstr>
      <vt:lpstr>Arial</vt:lpstr>
      <vt:lpstr>Work Sans SemiBold</vt:lpstr>
      <vt:lpstr>Open Sans</vt:lpstr>
      <vt:lpstr>Work Sans</vt:lpstr>
      <vt:lpstr>Simple Dark</vt:lpstr>
      <vt:lpstr>ACF Blokovi</vt:lpstr>
      <vt:lpstr>Uvod</vt:lpstr>
      <vt:lpstr>Značajke</vt:lpstr>
      <vt:lpstr>Zahtjevi</vt:lpstr>
      <vt:lpstr>Ključni koncepti</vt:lpstr>
      <vt:lpstr>Praktično</vt:lpstr>
      <vt:lpstr>Hvala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ACF Blokovi</dc:title>
  <dc:creator>Igor</dc:creator>
  <cp:lastModifiedBy>Igor Marović</cp:lastModifiedBy>
  <cp:revision>1</cp:revision>
  <dcterms:modified xsi:type="dcterms:W3CDTF">2022-06-08T08:21:21Z</dcterms:modified>
</cp:coreProperties>
</file>